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95" r:id="rId4"/>
    <p:sldId id="300" r:id="rId5"/>
    <p:sldId id="296" r:id="rId6"/>
    <p:sldId id="297" r:id="rId7"/>
    <p:sldId id="298" r:id="rId8"/>
    <p:sldId id="299" r:id="rId9"/>
    <p:sldId id="301" r:id="rId10"/>
    <p:sldId id="302" r:id="rId11"/>
    <p:sldId id="293" r:id="rId12"/>
    <p:sldId id="294" r:id="rId13"/>
    <p:sldId id="257" r:id="rId14"/>
    <p:sldId id="263" r:id="rId15"/>
    <p:sldId id="258" r:id="rId16"/>
    <p:sldId id="260" r:id="rId17"/>
    <p:sldId id="264" r:id="rId18"/>
    <p:sldId id="265" r:id="rId19"/>
    <p:sldId id="266" r:id="rId20"/>
    <p:sldId id="268" r:id="rId21"/>
    <p:sldId id="267" r:id="rId22"/>
    <p:sldId id="269" r:id="rId23"/>
    <p:sldId id="270" r:id="rId24"/>
    <p:sldId id="271" r:id="rId25"/>
    <p:sldId id="272" r:id="rId26"/>
    <p:sldId id="273" r:id="rId27"/>
    <p:sldId id="274" r:id="rId28"/>
    <p:sldId id="289" r:id="rId29"/>
    <p:sldId id="275" r:id="rId30"/>
    <p:sldId id="276" r:id="rId31"/>
    <p:sldId id="277" r:id="rId32"/>
    <p:sldId id="278" r:id="rId33"/>
    <p:sldId id="290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91" r:id="rId42"/>
    <p:sldId id="261" r:id="rId43"/>
    <p:sldId id="26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518E-C246-4ACF-99E2-FFC730811D31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9BDB0-9E1E-438C-AD3F-3213F786A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https://miro.medium.com/max/9455/1*cr-gQUcV5TQLU83ZWdNVPA.jpeg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9BDB0-9E1E-438C-AD3F-3213F786A04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260C-B78A-4FB4-A84A-A69ABF1BDACC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830F-597E-49EA-94EF-6C4D9FDA11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selecthub.com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ro.medium.com/max/9455/1*cr-gQUcV5TQLU83ZWdNVPA.jpeg" TargetMode="External"/><Relationship Id="rId4" Type="http://schemas.openxmlformats.org/officeDocument/2006/relationships/hyperlink" Target="https://www.linkedin.com/pulse/age-enterprise-agility-florian-schmid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conteur.net/business-innovation/cio-enterprise-agility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en.wikipedia.org/wiki/Jagdish_Shet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amwork.com/project-management-guide/agile-project-management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aleanjourney.com/2013/10/lean-quote-eiji-toyodas-respect-for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anjourney.com/2013/10/lean-quote-eiji-toyodas-respect-for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Enhancing-Enterprise-Intelligence-Leveraging-ERP/dp/1498705979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Intelligence &amp; Business Analytics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BIBA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  <a:p>
            <a:r>
              <a:rPr lang="en-US" dirty="0">
                <a:solidFill>
                  <a:srgbClr val="FF0000"/>
                </a:solidFill>
              </a:rPr>
              <a:t>Intelligent Enterprises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method of storing data within a system that facilitates the collocation of data in various schemata and structural forms </a:t>
            </a:r>
          </a:p>
          <a:p>
            <a:endParaRPr lang="en-IE" dirty="0"/>
          </a:p>
          <a:p>
            <a:r>
              <a:rPr lang="en-IE" dirty="0"/>
              <a:t>Data Visualisation</a:t>
            </a:r>
          </a:p>
          <a:p>
            <a:r>
              <a:rPr lang="en-IE" dirty="0"/>
              <a:t>Data Lake</a:t>
            </a:r>
          </a:p>
          <a:p>
            <a:r>
              <a:rPr lang="en-IE" dirty="0"/>
              <a:t>Big Data Management</a:t>
            </a:r>
          </a:p>
          <a:p>
            <a:r>
              <a:rPr lang="en-IE" dirty="0"/>
              <a:t>Deep Analytics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3 Countries have the highest GDP?</a:t>
            </a:r>
          </a:p>
          <a:p>
            <a:r>
              <a:rPr lang="en-US" dirty="0">
                <a:solidFill>
                  <a:schemeClr val="bg1"/>
                </a:solidFill>
              </a:rPr>
              <a:t>United States (</a:t>
            </a:r>
            <a:r>
              <a:rPr lang="en-US" b="1" dirty="0">
                <a:solidFill>
                  <a:schemeClr val="bg1"/>
                </a:solidFill>
              </a:rPr>
              <a:t>GDP</a:t>
            </a:r>
            <a:r>
              <a:rPr lang="en-US" dirty="0">
                <a:solidFill>
                  <a:schemeClr val="bg1"/>
                </a:solidFill>
              </a:rPr>
              <a:t>: 21.41 trillion)China (</a:t>
            </a:r>
            <a:r>
              <a:rPr lang="en-US" b="1" dirty="0">
                <a:solidFill>
                  <a:schemeClr val="bg1"/>
                </a:solidFill>
              </a:rPr>
              <a:t>GDP</a:t>
            </a:r>
            <a:r>
              <a:rPr lang="en-US" dirty="0">
                <a:solidFill>
                  <a:schemeClr val="bg1"/>
                </a:solidFill>
              </a:rPr>
              <a:t>: 15.54 trillion)Japan (</a:t>
            </a:r>
            <a:r>
              <a:rPr lang="en-US" b="1" dirty="0">
                <a:solidFill>
                  <a:schemeClr val="bg1"/>
                </a:solidFill>
              </a:rPr>
              <a:t>GDP</a:t>
            </a:r>
            <a:r>
              <a:rPr lang="en-US" dirty="0">
                <a:solidFill>
                  <a:schemeClr val="bg1"/>
                </a:solidFill>
              </a:rPr>
              <a:t>: 5.36 trillion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largest Continent ?</a:t>
            </a:r>
          </a:p>
          <a:p>
            <a:r>
              <a:rPr lang="en-US" dirty="0">
                <a:solidFill>
                  <a:schemeClr val="bg1"/>
                </a:solidFill>
              </a:rPr>
              <a:t>Generally identified by convention rather than any strict criteria, up to </a:t>
            </a:r>
            <a:r>
              <a:rPr lang="en-US" b="1" dirty="0">
                <a:solidFill>
                  <a:schemeClr val="bg1"/>
                </a:solidFill>
              </a:rPr>
              <a:t>seven</a:t>
            </a:r>
            <a:r>
              <a:rPr lang="en-US" dirty="0">
                <a:solidFill>
                  <a:schemeClr val="bg1"/>
                </a:solidFill>
              </a:rPr>
              <a:t> regions are commonly regarded as </a:t>
            </a:r>
            <a:r>
              <a:rPr lang="en-US" b="1" dirty="0">
                <a:solidFill>
                  <a:schemeClr val="bg1"/>
                </a:solidFill>
              </a:rPr>
              <a:t>continents</a:t>
            </a:r>
            <a:r>
              <a:rPr lang="en-US" dirty="0">
                <a:solidFill>
                  <a:schemeClr val="bg1"/>
                </a:solidFill>
              </a:rPr>
              <a:t>. Ordered from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>
                <a:solidFill>
                  <a:schemeClr val="bg1"/>
                </a:solidFill>
              </a:rPr>
              <a:t> in area to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>
                <a:solidFill>
                  <a:schemeClr val="bg1"/>
                </a:solidFill>
              </a:rPr>
              <a:t>, they are: Asia, Africa, North America, South America, Antarctica, Europe, and Australia.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Five Countries Ending in the Letter ‘L’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 The Last Minute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6578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1 20%</a:t>
            </a:r>
          </a:p>
          <a:p>
            <a:r>
              <a:rPr lang="en-US" dirty="0"/>
              <a:t>Short Questions– Assessing the theoretical aspects of our learning materials</a:t>
            </a:r>
          </a:p>
          <a:p>
            <a:endParaRPr lang="en-US" dirty="0"/>
          </a:p>
          <a:p>
            <a:r>
              <a:rPr lang="en-US" dirty="0"/>
              <a:t>CA2 80%</a:t>
            </a:r>
          </a:p>
          <a:p>
            <a:r>
              <a:rPr lang="en-US" dirty="0"/>
              <a:t>Analyze Requirements, Design and Implement an end-to-end BI and Analytics system for an organization.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One:</a:t>
            </a:r>
            <a:br>
              <a:rPr lang="en-US" dirty="0"/>
            </a:br>
            <a:r>
              <a:rPr lang="en-US" u="sng" dirty="0"/>
              <a:t>Intelligent Enterprises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Agile Enterprises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Operating Strategies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Continuous Improvement Programs - CIP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ERP:	Enterprise Resource Planning</a:t>
            </a:r>
          </a:p>
          <a:p>
            <a:r>
              <a:rPr lang="en-US" dirty="0"/>
              <a:t>CRM: 	Customer Relationship Management</a:t>
            </a:r>
          </a:p>
          <a:p>
            <a:r>
              <a:rPr lang="en-US" dirty="0"/>
              <a:t>SCM:	Supply Chain Management </a:t>
            </a:r>
          </a:p>
          <a:p>
            <a:r>
              <a:rPr lang="en-US" dirty="0"/>
              <a:t>PLM:	Project Lifecycle Management</a:t>
            </a:r>
          </a:p>
          <a:p>
            <a:r>
              <a:rPr lang="en-US" dirty="0"/>
              <a:t>BPM: 	Business Process Management</a:t>
            </a:r>
          </a:p>
          <a:p>
            <a:r>
              <a:rPr lang="en-US" dirty="0"/>
              <a:t>BI:		Business Intelligence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Prominent Providers</a:t>
            </a:r>
          </a:p>
        </p:txBody>
      </p:sp>
      <p:pic>
        <p:nvPicPr>
          <p:cNvPr id="1026" name="Picture 2" descr="Image result for S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1316083" cy="7429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0" y="1219200"/>
            <a:ext cx="2910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https://www.selecthub.com</a:t>
            </a:r>
            <a:r>
              <a:rPr lang="en-US" dirty="0"/>
              <a:t> 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590800"/>
            <a:ext cx="2286000" cy="138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876800"/>
            <a:ext cx="13525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1676400"/>
            <a:ext cx="10858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4343400"/>
            <a:ext cx="1228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76688" y="3162300"/>
            <a:ext cx="1190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62400" y="1905000"/>
            <a:ext cx="13144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00200" y="3657600"/>
            <a:ext cx="2266950" cy="10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91000" y="4953000"/>
            <a:ext cx="228450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81800" y="2819400"/>
            <a:ext cx="1485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81000" y="57150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 above companies have a strong presence in the Irish Market with many EU Headquarters in Ireland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for Agile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difficult challenges facing businesses today require enterprises to be </a:t>
            </a:r>
            <a:r>
              <a:rPr lang="en-US" dirty="0">
                <a:solidFill>
                  <a:srgbClr val="FF0000"/>
                </a:solidFill>
              </a:rPr>
              <a:t>transitioned</a:t>
            </a:r>
            <a:r>
              <a:rPr lang="en-US" dirty="0"/>
              <a:t> into </a:t>
            </a:r>
            <a:r>
              <a:rPr lang="en-US" dirty="0">
                <a:solidFill>
                  <a:srgbClr val="FF0000"/>
                </a:solidFill>
              </a:rPr>
              <a:t>flexible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agile structures</a:t>
            </a:r>
            <a:r>
              <a:rPr lang="en-US" dirty="0"/>
              <a:t> that can respond to new market opportunities </a:t>
            </a:r>
            <a:r>
              <a:rPr lang="en-US" dirty="0">
                <a:solidFill>
                  <a:srgbClr val="FF0000"/>
                </a:solidFill>
              </a:rPr>
              <a:t>quickly</a:t>
            </a:r>
            <a:r>
              <a:rPr lang="en-US" dirty="0"/>
              <a:t> with a </a:t>
            </a:r>
            <a:r>
              <a:rPr lang="en-US" dirty="0">
                <a:solidFill>
                  <a:srgbClr val="FF0000"/>
                </a:solidFill>
              </a:rPr>
              <a:t>minimum</a:t>
            </a:r>
            <a:r>
              <a:rPr lang="en-US" dirty="0"/>
              <a:t> of new investment and risk.</a:t>
            </a:r>
          </a:p>
          <a:p>
            <a:endParaRPr lang="en-US" dirty="0"/>
          </a:p>
          <a:p>
            <a:r>
              <a:rPr lang="en-US" dirty="0"/>
              <a:t>There is an established need to be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efficient, flexible, </a:t>
            </a:r>
          </a:p>
          <a:p>
            <a:pPr>
              <a:buNone/>
            </a:pPr>
            <a:r>
              <a:rPr lang="en-US" dirty="0"/>
              <a:t>	responsive, and adaptive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12" y="4495800"/>
            <a:ext cx="2643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for Agile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Order to achieve this, Organizations have had to evolve the very structure of the Organization itself.</a:t>
            </a:r>
          </a:p>
          <a:p>
            <a:endParaRPr lang="en-US" dirty="0"/>
          </a:p>
          <a:p>
            <a:r>
              <a:rPr lang="en-US" dirty="0"/>
              <a:t>An evolution into </a:t>
            </a:r>
            <a:r>
              <a:rPr lang="en-US" b="1" u="sng" dirty="0"/>
              <a:t>Agile Enterprises </a:t>
            </a:r>
            <a:r>
              <a:rPr lang="en-US" dirty="0"/>
              <a:t>with :</a:t>
            </a:r>
          </a:p>
          <a:p>
            <a:r>
              <a:rPr lang="en-US" dirty="0"/>
              <a:t>Relatively Small</a:t>
            </a:r>
          </a:p>
          <a:p>
            <a:r>
              <a:rPr lang="en-US" dirty="0"/>
              <a:t>Autonomous teams </a:t>
            </a:r>
          </a:p>
          <a:p>
            <a:r>
              <a:rPr lang="en-US" dirty="0"/>
              <a:t>With the ability to work concurrently</a:t>
            </a:r>
          </a:p>
          <a:p>
            <a:r>
              <a:rPr lang="en-US" dirty="0"/>
              <a:t>Reconfiguring quickly</a:t>
            </a:r>
          </a:p>
          <a:p>
            <a:r>
              <a:rPr lang="en-US" dirty="0"/>
              <a:t>Adopting highly decentralized management that recognizes its knowledge base and manages it effectively. 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590800"/>
            <a:ext cx="1336604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Sean Heeney</a:t>
            </a:r>
          </a:p>
          <a:p>
            <a:r>
              <a:rPr lang="en-US" sz="1800" dirty="0" err="1"/>
              <a:t>Bsc</a:t>
            </a:r>
            <a:r>
              <a:rPr lang="en-US" sz="1800" dirty="0"/>
              <a:t> Computer Science , IT Management , Tallaght IT</a:t>
            </a:r>
          </a:p>
          <a:p>
            <a:r>
              <a:rPr lang="en-US" sz="1800" dirty="0" err="1"/>
              <a:t>H.Dip</a:t>
            </a:r>
            <a:r>
              <a:rPr lang="en-US" sz="1800" dirty="0"/>
              <a:t> AML (</a:t>
            </a:r>
            <a:r>
              <a:rPr lang="en-US" sz="1800" dirty="0" err="1"/>
              <a:t>Uni</a:t>
            </a:r>
            <a:r>
              <a:rPr lang="en-US" sz="1800" dirty="0"/>
              <a:t> Manchester)</a:t>
            </a:r>
          </a:p>
          <a:p>
            <a:r>
              <a:rPr lang="en-US" sz="1800" dirty="0" err="1"/>
              <a:t>H.Dip</a:t>
            </a:r>
            <a:r>
              <a:rPr lang="en-US" sz="1800" dirty="0"/>
              <a:t> Computer Science (NCIRL)</a:t>
            </a:r>
          </a:p>
          <a:p>
            <a:r>
              <a:rPr lang="en-US" sz="1800" dirty="0" err="1"/>
              <a:t>Msc</a:t>
            </a:r>
            <a:r>
              <a:rPr lang="en-US" sz="1800" dirty="0"/>
              <a:t> Cloud Computing (NCIRL)</a:t>
            </a:r>
          </a:p>
          <a:p>
            <a:endParaRPr lang="en-US" sz="1800" dirty="0"/>
          </a:p>
          <a:p>
            <a:r>
              <a:rPr lang="en-US" sz="1800" dirty="0"/>
              <a:t>PayPal / </a:t>
            </a:r>
            <a:r>
              <a:rPr lang="en-US" sz="1800" dirty="0" err="1"/>
              <a:t>Ebay</a:t>
            </a:r>
            <a:r>
              <a:rPr lang="en-US" sz="1800" dirty="0"/>
              <a:t> Inc : Risk &amp; Finance IT (</a:t>
            </a:r>
            <a:r>
              <a:rPr lang="en-US" sz="1800" dirty="0" err="1"/>
              <a:t>FinTec</a:t>
            </a:r>
            <a:r>
              <a:rPr lang="en-US" sz="1800" dirty="0"/>
              <a:t>)</a:t>
            </a:r>
          </a:p>
          <a:p>
            <a:r>
              <a:rPr lang="en-US" sz="1800" dirty="0"/>
              <a:t>SAP : Cloud Integrations</a:t>
            </a:r>
          </a:p>
          <a:p>
            <a:endParaRPr lang="en-US" sz="1800" dirty="0"/>
          </a:p>
          <a:p>
            <a:r>
              <a:rPr lang="en-US" sz="1800" dirty="0"/>
              <a:t>Lecturing in SOC In DA / CC / </a:t>
            </a:r>
            <a:r>
              <a:rPr lang="en-US" sz="1800" dirty="0" err="1"/>
              <a:t>FinTec</a:t>
            </a:r>
            <a:r>
              <a:rPr lang="en-US" sz="1800" dirty="0"/>
              <a:t> / Cyber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Email: sean.heeney@ncirl.ie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The multiple layers of practices, principles, and values that are addressed by our Enterprise Agility Offe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5772150" cy="52197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477001"/>
            <a:ext cx="7086600" cy="380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https://www.linkedin.com/pulse/age-enterprise-agility-florian-schmidt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326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Age of Enterprise Agility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6477000" y="2438401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Internet Iceberg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Defines </a:t>
            </a:r>
            <a:br>
              <a:rPr lang="en-US" dirty="0"/>
            </a:br>
            <a:r>
              <a:rPr lang="en-US" dirty="0"/>
              <a:t>Enterprise Agility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2 well established factors </a:t>
            </a:r>
          </a:p>
          <a:p>
            <a:pPr>
              <a:buNone/>
            </a:pPr>
            <a:r>
              <a:rPr lang="en-US" dirty="0"/>
              <a:t>	which define enterprise agility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Responsiveness</a:t>
            </a:r>
          </a:p>
          <a:p>
            <a:r>
              <a:rPr lang="en-US" dirty="0">
                <a:solidFill>
                  <a:srgbClr val="FF0000"/>
                </a:solidFill>
              </a:rPr>
              <a:t>To be intelligence intensive</a:t>
            </a:r>
          </a:p>
          <a:p>
            <a:endParaRPr lang="en-US" dirty="0"/>
          </a:p>
          <a:p>
            <a:r>
              <a:rPr lang="en-US" dirty="0"/>
              <a:t>Within these 2 factors we have the </a:t>
            </a:r>
          </a:p>
          <a:p>
            <a:pPr>
              <a:buNone/>
            </a:pPr>
            <a:r>
              <a:rPr lang="en-US" dirty="0"/>
              <a:t>	following subsections</a:t>
            </a:r>
          </a:p>
          <a:p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52400"/>
            <a:ext cx="16811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4008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https://www.raconteur.net/business-innovation/cio-enterprise-agility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Adaptability is enabled by the concept of loosely coupled interacting components reconfigurable within a unified framework.</a:t>
            </a:r>
          </a:p>
          <a:p>
            <a:endParaRPr lang="en-US" dirty="0"/>
          </a:p>
          <a:p>
            <a:r>
              <a:rPr lang="en-US" dirty="0"/>
              <a:t> This is essential for ensuring opportunity management to sustain viability.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ability to be responsive involves the following aspects: </a:t>
            </a:r>
          </a:p>
          <a:p>
            <a:r>
              <a:rPr lang="en-US" dirty="0"/>
              <a:t>An organizational structure that enables change</a:t>
            </a:r>
          </a:p>
          <a:p>
            <a:r>
              <a:rPr lang="en-US" dirty="0"/>
              <a:t>Based on reusable elements that are reconfigurable in a scalable framework. </a:t>
            </a:r>
          </a:p>
          <a:p>
            <a:r>
              <a:rPr lang="en-US" dirty="0"/>
              <a:t>Reusability and re-configurability are generic concepts that are applicable to work procedures, manufacturing cells, production teams, or information automation systems. </a:t>
            </a:r>
          </a:p>
          <a:p>
            <a:endParaRPr lang="en-US" dirty="0"/>
          </a:p>
          <a:p>
            <a:r>
              <a:rPr lang="en-US" dirty="0"/>
              <a:t>Additionally and Equally Important:</a:t>
            </a:r>
          </a:p>
          <a:p>
            <a:r>
              <a:rPr lang="en-US" dirty="0"/>
              <a:t>An organizational </a:t>
            </a:r>
            <a:r>
              <a:rPr lang="en-US" dirty="0">
                <a:solidFill>
                  <a:srgbClr val="FF0000"/>
                </a:solidFill>
              </a:rPr>
              <a:t>culture</a:t>
            </a:r>
            <a:r>
              <a:rPr lang="en-US" dirty="0"/>
              <a:t> that facilitates change and focuses on change proficiency</a:t>
            </a:r>
          </a:p>
          <a:p>
            <a:endParaRPr lang="en-US" dirty="0"/>
          </a:p>
          <a:p>
            <a:r>
              <a:rPr lang="en-US" dirty="0"/>
              <a:t>(More on Change Management in Coming Weeks)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 Intensive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The ability to be intelligence intensive or to manage and apply knowledge effectively whether it is knowledge of a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, a </a:t>
            </a:r>
            <a:r>
              <a:rPr lang="en-US" dirty="0">
                <a:solidFill>
                  <a:srgbClr val="FF0000"/>
                </a:solidFill>
              </a:rPr>
              <a:t>market opportunity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 competitor’s threat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 production process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 business practice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 product technology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an individual’s competency. </a:t>
            </a:r>
          </a:p>
          <a:p>
            <a:r>
              <a:rPr lang="en-US" dirty="0"/>
              <a:t>This is essential for ensuring innovation management to sustain leadership.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 Intensive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be intelligence intensive involves the following aspects: </a:t>
            </a:r>
          </a:p>
          <a:p>
            <a:pPr>
              <a:buNone/>
            </a:pPr>
            <a:r>
              <a:rPr lang="en-US" dirty="0"/>
              <a:t>• Enterprise knowledge management </a:t>
            </a:r>
            <a:r>
              <a:rPr lang="en-US" dirty="0">
                <a:solidFill>
                  <a:srgbClr val="FF0000"/>
                </a:solidFill>
              </a:rPr>
              <a:t>(KBA / Best Practices) &lt;- More on this in BI and DW</a:t>
            </a:r>
          </a:p>
          <a:p>
            <a:pPr>
              <a:buNone/>
            </a:pPr>
            <a:r>
              <a:rPr lang="en-US" dirty="0"/>
              <a:t>• Enterprise collaborative learning </a:t>
            </a:r>
            <a:r>
              <a:rPr lang="en-US" dirty="0">
                <a:solidFill>
                  <a:srgbClr val="FF0000"/>
                </a:solidFill>
              </a:rPr>
              <a:t>(Knowledge Sharing)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Agility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confronted</a:t>
            </a:r>
            <a:r>
              <a:rPr lang="en-US" dirty="0"/>
              <a:t> with a competitive opportunity a smaller company is able to act quickly, whereas a larger company has access to more comprehensive knowledge (options, resources, etc.) and can decide to act sooner and more thoroughly.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Agility is the ability to respond to (</a:t>
            </a:r>
            <a:r>
              <a:rPr lang="en-US" dirty="0">
                <a:solidFill>
                  <a:srgbClr val="FF0000"/>
                </a:solidFill>
              </a:rPr>
              <a:t>and ideally benefit from</a:t>
            </a:r>
            <a:r>
              <a:rPr lang="en-US" dirty="0"/>
              <a:t>) unexpected change. </a:t>
            </a:r>
          </a:p>
          <a:p>
            <a:endParaRPr lang="en-US" dirty="0"/>
          </a:p>
          <a:p>
            <a:r>
              <a:rPr lang="en-US" dirty="0"/>
              <a:t>Agility is unplanned and unscheduled adaption to unforeseen and unexpected external circumstances.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foremost abilities of an agile enterprise is its ability to quickly react to change and adapt to new opportunities.</a:t>
            </a:r>
          </a:p>
          <a:p>
            <a:r>
              <a:rPr lang="en-US" dirty="0"/>
              <a:t> This ability to change works along two dimensions: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The number or “types of change” an enterprise is able to undergo </a:t>
            </a:r>
            <a:r>
              <a:rPr lang="en-US" dirty="0">
                <a:solidFill>
                  <a:srgbClr val="FF0000"/>
                </a:solidFill>
              </a:rPr>
              <a:t>(Range)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The “degree of change” an enterprise is able to undergo </a:t>
            </a:r>
            <a:r>
              <a:rPr lang="en-US" dirty="0">
                <a:solidFill>
                  <a:srgbClr val="FF0000"/>
                </a:solidFill>
              </a:rPr>
              <a:t>(Response Ability)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Agility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Enterprises primarily aim progressively for </a:t>
            </a:r>
            <a:r>
              <a:rPr lang="en-US" dirty="0">
                <a:solidFill>
                  <a:srgbClr val="FF0000"/>
                </a:solidFill>
              </a:rPr>
              <a:t>efficiency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flexibility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innovation</a:t>
            </a:r>
            <a:r>
              <a:rPr lang="en-US" dirty="0"/>
              <a:t> in that order. </a:t>
            </a:r>
          </a:p>
          <a:p>
            <a:r>
              <a:rPr lang="en-US" dirty="0"/>
              <a:t>The Model Builder, Erector set, and LEGO kits are illustrations of enterprises targeting for efficiency, flexibility, and innovation (i.e., agility), respectively.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science of examining raw data with the purpose of drawing conclusions about that information. </a:t>
            </a:r>
          </a:p>
          <a:p>
            <a:pPr>
              <a:buNone/>
            </a:pPr>
            <a:endParaRPr lang="en-IE" dirty="0"/>
          </a:p>
          <a:p>
            <a:r>
              <a:rPr lang="en-IE" dirty="0"/>
              <a:t>Data Analytics</a:t>
            </a:r>
          </a:p>
          <a:p>
            <a:r>
              <a:rPr lang="en-IE" dirty="0"/>
              <a:t>In-memory Analytics</a:t>
            </a:r>
          </a:p>
          <a:p>
            <a:r>
              <a:rPr lang="en-IE" dirty="0"/>
              <a:t>Descriptive Analytics</a:t>
            </a:r>
          </a:p>
          <a:p>
            <a:r>
              <a:rPr lang="en-IE" dirty="0"/>
              <a:t>Predictive Analytics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Agility Framework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2743200" cy="159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6713" y="1066800"/>
            <a:ext cx="219728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495800"/>
            <a:ext cx="3319463" cy="202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3276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Construction toys offer a useful metaphor because the enterprise systems we are concerned with must be configured and reconfigured constantly.. precisely the objective of most construction toys.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Agility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build virtually anything over and over again with any of these toys;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But</a:t>
            </a:r>
            <a:r>
              <a:rPr lang="en-US" dirty="0"/>
              <a:t> fundamental differences in their architecture give each system unique dynamic characteristics.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 Agility </a:t>
            </a:r>
            <a:br>
              <a:rPr lang="en-US" dirty="0"/>
            </a:br>
            <a:r>
              <a:rPr lang="en-US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Model Kit, built once, looks good, but finite and static.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attach one part to another—a nut-and-bolt pair and a 90-degree elbow. The components in the system all have holes through which the bolts may pass to connect one component with another. When a nut is lost, a bolt is useless, and vice versa; </a:t>
            </a:r>
          </a:p>
          <a:p>
            <a:endParaRPr lang="en-US" dirty="0"/>
          </a:p>
          <a:p>
            <a:r>
              <a:rPr lang="en-US" dirty="0"/>
              <a:t>When all the nuts and bolts remaining in a </a:t>
            </a:r>
          </a:p>
          <a:p>
            <a:pPr marL="0" indent="0">
              <a:buNone/>
            </a:pPr>
            <a:r>
              <a:rPr lang="en-US" dirty="0"/>
              <a:t>set have been used, any remaining construction </a:t>
            </a:r>
          </a:p>
          <a:p>
            <a:pPr marL="0" indent="0">
              <a:buNone/>
            </a:pPr>
            <a:r>
              <a:rPr lang="en-US" dirty="0"/>
              <a:t>components are useless, and vice versa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528" y="734796"/>
            <a:ext cx="1940664" cy="112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16540"/>
            <a:ext cx="1565704" cy="17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Agility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Model Builder’s </a:t>
            </a:r>
            <a:r>
              <a:rPr lang="en-US" dirty="0"/>
              <a:t>kit has a tight framework: A precise construction sequence, no part interchangeability, and high integration. </a:t>
            </a:r>
          </a:p>
          <a:p>
            <a:endParaRPr lang="en-US" dirty="0"/>
          </a:p>
          <a:p>
            <a:r>
              <a:rPr lang="en-US" b="1" dirty="0"/>
              <a:t>Erector Set </a:t>
            </a:r>
            <a:r>
              <a:rPr lang="en-US" dirty="0"/>
              <a:t>has a loose framework that does not encourage interaction among parts and insufficiently discriminates among compatible parts. </a:t>
            </a:r>
          </a:p>
          <a:p>
            <a:endParaRPr lang="en-US" dirty="0"/>
          </a:p>
          <a:p>
            <a:r>
              <a:rPr lang="en-US" dirty="0"/>
              <a:t>In contrast, each component in the </a:t>
            </a:r>
            <a:r>
              <a:rPr lang="en-US" b="1" dirty="0"/>
              <a:t>LEGO</a:t>
            </a:r>
            <a:r>
              <a:rPr lang="en-US" dirty="0"/>
              <a:t> system carries all it needs to interact with other components </a:t>
            </a:r>
          </a:p>
          <a:p>
            <a:pPr marL="0" indent="0">
              <a:buNone/>
            </a:pPr>
            <a:r>
              <a:rPr lang="en-US" dirty="0"/>
              <a:t>(the interaction framework rejects </a:t>
            </a:r>
          </a:p>
          <a:p>
            <a:pPr marL="0" indent="0">
              <a:buNone/>
            </a:pPr>
            <a:r>
              <a:rPr lang="en-US" dirty="0"/>
              <a:t>most unintended parts), and it can </a:t>
            </a:r>
          </a:p>
          <a:p>
            <a:pPr marL="0" indent="0">
              <a:buNone/>
            </a:pPr>
            <a:r>
              <a:rPr lang="en-US" dirty="0"/>
              <a:t>grow without end.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202F28-2190-4AEC-8813-8B88CDEAB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173494"/>
            <a:ext cx="665138" cy="38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BBD9D35-EDA8-4012-AF40-27357C8C9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6013960"/>
            <a:ext cx="532771" cy="60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245431D-2132-4B93-820F-0D2FF00A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6126784"/>
            <a:ext cx="804863" cy="49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Agile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Agile companies produce the </a:t>
            </a:r>
            <a:r>
              <a:rPr lang="en-US" dirty="0">
                <a:solidFill>
                  <a:srgbClr val="FF0000"/>
                </a:solidFill>
              </a:rPr>
              <a:t>right product</a:t>
            </a:r>
            <a:r>
              <a:rPr lang="en-US" dirty="0"/>
              <a:t>, at the </a:t>
            </a:r>
            <a:r>
              <a:rPr lang="en-US" dirty="0">
                <a:solidFill>
                  <a:srgbClr val="FF0000"/>
                </a:solidFill>
              </a:rPr>
              <a:t>right place</a:t>
            </a:r>
            <a:r>
              <a:rPr lang="en-US" dirty="0"/>
              <a:t>, at the </a:t>
            </a:r>
            <a:r>
              <a:rPr lang="en-US" dirty="0">
                <a:solidFill>
                  <a:srgbClr val="FF0000"/>
                </a:solidFill>
              </a:rPr>
              <a:t>right time</a:t>
            </a:r>
            <a:r>
              <a:rPr lang="en-US" dirty="0"/>
              <a:t>, at the </a:t>
            </a:r>
            <a:r>
              <a:rPr lang="en-US" dirty="0">
                <a:solidFill>
                  <a:srgbClr val="FF0000"/>
                </a:solidFill>
              </a:rPr>
              <a:t>right price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right customer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 As pointed out by </a:t>
            </a:r>
            <a:r>
              <a:rPr lang="en-US" dirty="0" err="1"/>
              <a:t>Jagdish</a:t>
            </a:r>
            <a:r>
              <a:rPr lang="en-US" dirty="0"/>
              <a:t> </a:t>
            </a:r>
            <a:r>
              <a:rPr lang="en-US" dirty="0" err="1"/>
              <a:t>Sheth</a:t>
            </a:r>
            <a:r>
              <a:rPr lang="en-US" dirty="0"/>
              <a:t> in these times of market change and turbulence, the half-life (i.e., the time within which it loses currency by 50%) of customer knowledge is getting shorter and shorter.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6324600"/>
            <a:ext cx="4398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https://en.wikipedia.org/wiki/Jagdish_Sheth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057275" cy="148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985769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2 Differing approaches for running a business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Lean</a:t>
            </a:r>
          </a:p>
          <a:p>
            <a:endParaRPr lang="en-US" dirty="0"/>
          </a:p>
          <a:p>
            <a:r>
              <a:rPr lang="en-US" dirty="0"/>
              <a:t>Lean Production is simply an enhancement of mass production methods </a:t>
            </a:r>
          </a:p>
          <a:p>
            <a:endParaRPr lang="en-US" dirty="0"/>
          </a:p>
          <a:p>
            <a:r>
              <a:rPr lang="en-US" dirty="0"/>
              <a:t>Agility implies breaking out of the mass production mold and into mass </a:t>
            </a:r>
          </a:p>
          <a:p>
            <a:pPr marL="0" indent="0">
              <a:buNone/>
            </a:pPr>
            <a:r>
              <a:rPr lang="en-US" dirty="0"/>
              <a:t>   customization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Agile focuses on </a:t>
            </a:r>
            <a:r>
              <a:rPr lang="en-US" dirty="0">
                <a:solidFill>
                  <a:srgbClr val="00B050"/>
                </a:solidFill>
              </a:rPr>
              <a:t>economies of scope </a:t>
            </a:r>
            <a:r>
              <a:rPr lang="en-US" dirty="0"/>
              <a:t>rather than </a:t>
            </a:r>
            <a:r>
              <a:rPr lang="en-US" dirty="0">
                <a:solidFill>
                  <a:srgbClr val="FF0000"/>
                </a:solidFill>
              </a:rPr>
              <a:t>economies of scale.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Serving smaller niche markets , without the traditional increasing costs associated with customization</a:t>
            </a:r>
          </a:p>
          <a:p>
            <a:endParaRPr lang="en-US" dirty="0"/>
          </a:p>
          <a:p>
            <a:r>
              <a:rPr lang="en-US" dirty="0"/>
              <a:t>Agility is Enterprise Wide </a:t>
            </a:r>
          </a:p>
          <a:p>
            <a:r>
              <a:rPr lang="en-US" dirty="0"/>
              <a:t>Lean Production is more towards efficient </a:t>
            </a:r>
          </a:p>
          <a:p>
            <a:pPr marL="0" indent="0">
              <a:buNone/>
            </a:pPr>
            <a:r>
              <a:rPr lang="en-US" dirty="0"/>
              <a:t>use of resources on the operations floor.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AE26C-597E-4C59-B14E-F508DC0FE19C}"/>
              </a:ext>
            </a:extLst>
          </p:cNvPr>
          <p:cNvSpPr txBox="1"/>
          <p:nvPr/>
        </p:nvSpPr>
        <p:spPr>
          <a:xfrm>
            <a:off x="-76200" y="6444734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2"/>
              </a:rPr>
              <a:t>https://www.teamwork.com/project-management-guide/agile-project-management/</a:t>
            </a:r>
            <a:r>
              <a:rPr lang="en-IE" dirty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Enterprise-Wide Continuous Improvement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: 		</a:t>
            </a:r>
          </a:p>
          <a:p>
            <a:pPr lvl="1"/>
            <a:r>
              <a:rPr lang="en-US" dirty="0"/>
              <a:t>Excellent Operational System </a:t>
            </a:r>
          </a:p>
          <a:p>
            <a:r>
              <a:rPr lang="en-US" dirty="0"/>
              <a:t>Six Sigma:	</a:t>
            </a:r>
          </a:p>
          <a:p>
            <a:pPr lvl="1"/>
            <a:r>
              <a:rPr lang="en-US" dirty="0"/>
              <a:t>Attaining Quality Improvement</a:t>
            </a:r>
          </a:p>
          <a:p>
            <a:r>
              <a:rPr lang="en-US" dirty="0"/>
              <a:t>Theory of Constraints:</a:t>
            </a:r>
          </a:p>
          <a:p>
            <a:pPr lvl="1"/>
            <a:r>
              <a:rPr lang="en-US" dirty="0"/>
              <a:t>Identify and removing bottlenecks</a:t>
            </a:r>
          </a:p>
          <a:p>
            <a:r>
              <a:rPr lang="en-US" dirty="0"/>
              <a:t>SCOR (Supply Chain Ops Reference Model)</a:t>
            </a:r>
          </a:p>
          <a:p>
            <a:pPr lvl="1"/>
            <a:r>
              <a:rPr lang="en-US" dirty="0"/>
              <a:t>Industry Wide Analytical Methodology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Enterprise-Wide Continuous Improvement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</a:t>
            </a:r>
          </a:p>
          <a:p>
            <a:r>
              <a:rPr lang="en-US" dirty="0"/>
              <a:t>Based on Toyota Production System (TPS)</a:t>
            </a:r>
          </a:p>
          <a:p>
            <a:r>
              <a:rPr lang="en-US" dirty="0"/>
              <a:t>Perfected over more than 50 Years</a:t>
            </a:r>
          </a:p>
          <a:p>
            <a:r>
              <a:rPr lang="en-US" dirty="0"/>
              <a:t>Inspired by Ford Motor Company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096001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http://www.aleanjourney.com/2013/10/lean-quote-eiji-toyodas-respect-for.html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EDECE-2F0F-4E17-9A36-C3EBAC6F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242337"/>
            <a:ext cx="1176337" cy="102360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Enterprise-Wide Continuous Improvement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Eiji</a:t>
            </a:r>
            <a:r>
              <a:rPr lang="en-US" dirty="0"/>
              <a:t> Toyoda</a:t>
            </a:r>
          </a:p>
          <a:p>
            <a:r>
              <a:rPr lang="en-US" dirty="0">
                <a:solidFill>
                  <a:srgbClr val="FF0000"/>
                </a:solidFill>
              </a:rPr>
              <a:t>"…employees are offering a very important part of their life to us. If we don’t use their time effectively, we are wasting their lives." </a:t>
            </a:r>
            <a:r>
              <a:rPr lang="en-US" dirty="0"/>
              <a:t>— </a:t>
            </a:r>
            <a:r>
              <a:rPr lang="en-US" dirty="0" err="1"/>
              <a:t>Eiji</a:t>
            </a:r>
            <a:r>
              <a:rPr lang="en-US" dirty="0"/>
              <a:t> Toyoda, former President and Chairman of Toyota Motor Corporation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1282731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" y="621166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http://www.aleanjourney.com/2013/10/lean-quote-eiji-toyodas-respect-for.html</a:t>
            </a:r>
            <a:r>
              <a:rPr lang="en-US" dirty="0"/>
              <a:t>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876800"/>
            <a:ext cx="42005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voluminous amount of structured, semi-structured and unstructured data that has the potential to be mined for information. </a:t>
            </a:r>
          </a:p>
          <a:p>
            <a:pPr>
              <a:buNone/>
            </a:pPr>
            <a:endParaRPr lang="en-IE" dirty="0"/>
          </a:p>
          <a:p>
            <a:r>
              <a:rPr lang="en-IE" dirty="0"/>
              <a:t>Small Data</a:t>
            </a:r>
          </a:p>
          <a:p>
            <a:r>
              <a:rPr lang="en-IE" dirty="0"/>
              <a:t>Meta Data</a:t>
            </a:r>
          </a:p>
          <a:p>
            <a:r>
              <a:rPr lang="en-IE" dirty="0"/>
              <a:t>Statistical Data</a:t>
            </a:r>
          </a:p>
          <a:p>
            <a:r>
              <a:rPr lang="en-IE" dirty="0"/>
              <a:t>Big Data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Enterprise-Wide Continuous Improvement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60556"/>
            <a:ext cx="7696200" cy="336864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In 1950 Toyota was in Turmoil</a:t>
            </a:r>
          </a:p>
          <a:p>
            <a:endParaRPr lang="en-US" dirty="0"/>
          </a:p>
          <a:p>
            <a:r>
              <a:rPr lang="en-US" dirty="0" err="1"/>
              <a:t>Eiji</a:t>
            </a:r>
            <a:r>
              <a:rPr lang="en-US" dirty="0"/>
              <a:t> went to Detroit, Ford Motor Company to learn how to improve the family business.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 spent 3 months (A Semester) studying Ford’s manufacturing techniques</a:t>
            </a:r>
          </a:p>
          <a:p>
            <a:pPr marL="0" indent="0">
              <a:buNone/>
            </a:pPr>
            <a:r>
              <a:rPr lang="en-US" dirty="0"/>
              <a:t>        in detail.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this mass production was</a:t>
            </a:r>
          </a:p>
          <a:p>
            <a:pPr>
              <a:buNone/>
            </a:pPr>
            <a:r>
              <a:rPr lang="en-US" dirty="0"/>
              <a:t>	Right for 1913 it wasn’t suitable </a:t>
            </a:r>
          </a:p>
          <a:p>
            <a:pPr>
              <a:buNone/>
            </a:pPr>
            <a:r>
              <a:rPr lang="en-US" dirty="0"/>
              <a:t>	for the demands of the 1950s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464178"/>
            <a:ext cx="2819400" cy="239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C2F3C-19D4-4D73-96D9-A5FD3210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86" y="5193745"/>
            <a:ext cx="2662061" cy="1193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8B54B-861A-4333-94AA-A89E622E6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18255"/>
            <a:ext cx="2220955" cy="1639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AC57D4-2264-4981-9D49-048EDF16E338}"/>
              </a:ext>
            </a:extLst>
          </p:cNvPr>
          <p:cNvSpPr txBox="1"/>
          <p:nvPr/>
        </p:nvSpPr>
        <p:spPr>
          <a:xfrm>
            <a:off x="4495800" y="346377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i="1" dirty="0">
                <a:latin typeface="Verdana,Arial,Helvetica"/>
              </a:rPr>
              <a:t>"You can have any colour as long as it is black".</a:t>
            </a:r>
            <a:endParaRPr lang="en-IE" i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Enterprise-Wide Continuous Improvement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Toyota is now known as a powerhouse of manufacturing and production around the world.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was achieved through </a:t>
            </a:r>
            <a:r>
              <a:rPr lang="en-US" dirty="0" err="1"/>
              <a:t>Eiji’s</a:t>
            </a:r>
            <a:r>
              <a:rPr lang="en-US" dirty="0"/>
              <a:t> efforts</a:t>
            </a:r>
          </a:p>
          <a:p>
            <a:r>
              <a:rPr lang="en-US" dirty="0"/>
              <a:t>What he established is considered as the central organizing concept of Toyota </a:t>
            </a:r>
          </a:p>
          <a:p>
            <a:endParaRPr lang="en-US" dirty="0"/>
          </a:p>
          <a:p>
            <a:r>
              <a:rPr lang="en-US" dirty="0"/>
              <a:t>A multi-product flow. </a:t>
            </a:r>
          </a:p>
          <a:p>
            <a:endParaRPr lang="en-US" dirty="0"/>
          </a:p>
          <a:p>
            <a:r>
              <a:rPr lang="en-US" dirty="0"/>
              <a:t>Different Models go down the same line without preventing the goals of minimal throughput time and inventory targets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recommended Reading Materials if you would like to further your understanding.</a:t>
            </a:r>
          </a:p>
          <a:p>
            <a:r>
              <a:rPr lang="en-US" dirty="0">
                <a:solidFill>
                  <a:srgbClr val="FF0000"/>
                </a:solidFill>
              </a:rPr>
              <a:t>Recommend</a:t>
            </a:r>
            <a:r>
              <a:rPr lang="en-US" dirty="0"/>
              <a:t>: </a:t>
            </a:r>
            <a:r>
              <a:rPr lang="en-US" dirty="0" err="1"/>
              <a:t>Vivek</a:t>
            </a:r>
            <a:r>
              <a:rPr lang="en-US" dirty="0"/>
              <a:t> Kale, Enhancing Enterprise Intelligence: Leveraging ERP, CRM, SCM, PLM, BPM, and BI (CRC Press). </a:t>
            </a:r>
            <a:r>
              <a:rPr lang="en-US" dirty="0">
                <a:solidFill>
                  <a:srgbClr val="FF0000"/>
                </a:solidFill>
              </a:rPr>
              <a:t>8 Currently Available in NCI Library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06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5562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https://www.amazon.co.uk/Enhancing-Enterprise-Intelligence-Leveraging-ERP/dp/1498705979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Supplementary:</a:t>
            </a:r>
          </a:p>
          <a:p>
            <a:r>
              <a:rPr lang="en-US" dirty="0"/>
              <a:t>Can be reviewed on the module descriptor on the top of our </a:t>
            </a:r>
            <a:r>
              <a:rPr lang="en-US" dirty="0" err="1"/>
              <a:t>moodle</a:t>
            </a:r>
            <a:r>
              <a:rPr lang="en-US" dirty="0"/>
              <a:t> page for BIBA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SAAS stands for? </a:t>
            </a:r>
          </a:p>
          <a:p>
            <a:pPr>
              <a:buNone/>
            </a:pPr>
            <a:endParaRPr lang="en-IE" dirty="0"/>
          </a:p>
          <a:p>
            <a:r>
              <a:rPr lang="en-IE" dirty="0"/>
              <a:t>System </a:t>
            </a:r>
            <a:r>
              <a:rPr lang="en-IE" dirty="0" err="1"/>
              <a:t>Aerosurface</a:t>
            </a:r>
            <a:r>
              <a:rPr lang="en-IE" dirty="0"/>
              <a:t> Actuator Simulation</a:t>
            </a:r>
          </a:p>
          <a:p>
            <a:r>
              <a:rPr lang="en-IE" dirty="0"/>
              <a:t>Systems as a Service</a:t>
            </a:r>
          </a:p>
          <a:p>
            <a:r>
              <a:rPr lang="en-IE" dirty="0"/>
              <a:t>Software acting as Service</a:t>
            </a:r>
          </a:p>
          <a:p>
            <a:r>
              <a:rPr lang="en-IE" dirty="0"/>
              <a:t>Software as a Service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According to a study conducted by IBM, what is the largest single source where data is gathered? </a:t>
            </a:r>
          </a:p>
          <a:p>
            <a:pPr>
              <a:buNone/>
            </a:pPr>
            <a:endParaRPr lang="en-IE" dirty="0"/>
          </a:p>
          <a:p>
            <a:r>
              <a:rPr lang="en-IE" dirty="0"/>
              <a:t>Email</a:t>
            </a:r>
          </a:p>
          <a:p>
            <a:r>
              <a:rPr lang="en-IE" dirty="0"/>
              <a:t>Social Media</a:t>
            </a:r>
          </a:p>
          <a:p>
            <a:r>
              <a:rPr lang="en-IE" dirty="0"/>
              <a:t>Business Transactions</a:t>
            </a:r>
          </a:p>
          <a:p>
            <a:r>
              <a:rPr lang="en-IE" dirty="0"/>
              <a:t>Log Data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What is the name of the programming framework originally developed by Google that supports the development of applications for processing large data sets in a distributed computing environment? </a:t>
            </a:r>
          </a:p>
          <a:p>
            <a:pPr>
              <a:buNone/>
            </a:pPr>
            <a:endParaRPr lang="en-IE" dirty="0"/>
          </a:p>
          <a:p>
            <a:r>
              <a:rPr lang="en-IE" dirty="0"/>
              <a:t>Hive</a:t>
            </a:r>
          </a:p>
          <a:p>
            <a:r>
              <a:rPr lang="en-IE" dirty="0"/>
              <a:t>Zookeeper</a:t>
            </a:r>
          </a:p>
          <a:p>
            <a:r>
              <a:rPr lang="en-IE" dirty="0" err="1"/>
              <a:t>Hadoop</a:t>
            </a:r>
            <a:endParaRPr lang="en-IE" dirty="0"/>
          </a:p>
          <a:p>
            <a:r>
              <a:rPr lang="en-IE" dirty="0" err="1"/>
              <a:t>MapReduce</a:t>
            </a:r>
            <a:endParaRPr lang="en-IE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An approach to querying data when it resides in a computer's random access memory (RAM), as opposed to querying data that is stored on physical disks. </a:t>
            </a:r>
          </a:p>
          <a:p>
            <a:pPr>
              <a:buNone/>
            </a:pPr>
            <a:r>
              <a:rPr lang="en-IE" dirty="0"/>
              <a:t> </a:t>
            </a:r>
          </a:p>
          <a:p>
            <a:r>
              <a:rPr lang="en-IE" dirty="0"/>
              <a:t>Deep Analytics</a:t>
            </a:r>
          </a:p>
          <a:p>
            <a:r>
              <a:rPr lang="en-IE" dirty="0"/>
              <a:t>Data Visualisation</a:t>
            </a:r>
          </a:p>
          <a:p>
            <a:r>
              <a:rPr lang="en-IE" dirty="0"/>
              <a:t>In-memory Analytics</a:t>
            </a:r>
          </a:p>
          <a:p>
            <a:r>
              <a:rPr lang="en-IE" dirty="0"/>
              <a:t>Data Analytics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Morning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Leading analyst firm Gartner defines Big Data from three aspects, all starting with the letter V. Which of these are not a part of their consideration of big data? </a:t>
            </a:r>
          </a:p>
          <a:p>
            <a:pPr>
              <a:buNone/>
            </a:pPr>
            <a:endParaRPr lang="en-IE" dirty="0"/>
          </a:p>
          <a:p>
            <a:r>
              <a:rPr lang="en-IE" dirty="0"/>
              <a:t>Value</a:t>
            </a:r>
          </a:p>
          <a:p>
            <a:r>
              <a:rPr lang="en-IE" dirty="0"/>
              <a:t>Volume</a:t>
            </a:r>
          </a:p>
          <a:p>
            <a:r>
              <a:rPr lang="en-IE" dirty="0"/>
              <a:t>Variety</a:t>
            </a:r>
          </a:p>
          <a:p>
            <a:r>
              <a:rPr lang="en-IE" dirty="0"/>
              <a:t>Velocity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1907</Words>
  <Application>Microsoft Office PowerPoint</Application>
  <PresentationFormat>On-screen Show (4:3)</PresentationFormat>
  <Paragraphs>272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Verdana,Arial,Helvetica</vt:lpstr>
      <vt:lpstr>Office Theme</vt:lpstr>
      <vt:lpstr>Business Intelligence &amp; Business Analytics BIBA</vt:lpstr>
      <vt:lpstr>Introduction</vt:lpstr>
      <vt:lpstr>Early Morning Quiz</vt:lpstr>
      <vt:lpstr>Early Morning Quiz</vt:lpstr>
      <vt:lpstr>Early Morning Quiz</vt:lpstr>
      <vt:lpstr>Early Morning Quiz</vt:lpstr>
      <vt:lpstr>Early Morning Quiz</vt:lpstr>
      <vt:lpstr>Early Morning Quiz</vt:lpstr>
      <vt:lpstr>Early Morning Quiz</vt:lpstr>
      <vt:lpstr>Early Morning Quiz</vt:lpstr>
      <vt:lpstr>Early Morning Quiz</vt:lpstr>
      <vt:lpstr>Early Morning Quiz</vt:lpstr>
      <vt:lpstr>In The Last Minute</vt:lpstr>
      <vt:lpstr>Assessment Strategy</vt:lpstr>
      <vt:lpstr>Topic One: Intelligent Enterprises </vt:lpstr>
      <vt:lpstr>Key Terms</vt:lpstr>
      <vt:lpstr>Prominent Providers</vt:lpstr>
      <vt:lpstr>Demand for Agile Enterprise</vt:lpstr>
      <vt:lpstr>Demand for Agile Enterprise</vt:lpstr>
      <vt:lpstr>PowerPoint Presentation</vt:lpstr>
      <vt:lpstr>What Defines  Enterprise Agility ? </vt:lpstr>
      <vt:lpstr>Responsiveness</vt:lpstr>
      <vt:lpstr>Responsiveness</vt:lpstr>
      <vt:lpstr>Intelligence Intensive</vt:lpstr>
      <vt:lpstr>Intelligence Intensive</vt:lpstr>
      <vt:lpstr>Enterprise Agility</vt:lpstr>
      <vt:lpstr>Agility</vt:lpstr>
      <vt:lpstr>Agility</vt:lpstr>
      <vt:lpstr>Enterprise Agility Framework</vt:lpstr>
      <vt:lpstr>Enterprise Agility Framework</vt:lpstr>
      <vt:lpstr>Enterprise Agility Framework</vt:lpstr>
      <vt:lpstr>Enterprise Agility  Framework</vt:lpstr>
      <vt:lpstr>Enterprise Agility Framework</vt:lpstr>
      <vt:lpstr>An Agile Enterprise</vt:lpstr>
      <vt:lpstr>Operating Strategy</vt:lpstr>
      <vt:lpstr>Operating Strategy</vt:lpstr>
      <vt:lpstr>Enterprise-Wide Continuous Improvement Programs</vt:lpstr>
      <vt:lpstr>Enterprise-Wide Continuous Improvement Programs</vt:lpstr>
      <vt:lpstr>Enterprise-Wide Continuous Improvement Programs</vt:lpstr>
      <vt:lpstr>Enterprise-Wide Continuous Improvement Programs</vt:lpstr>
      <vt:lpstr>Enterprise-Wide Continuous Improvement Programs</vt:lpstr>
      <vt:lpstr>Bibliography</vt:lpstr>
      <vt:lpstr>Bibliography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&amp; Business Analytics BIBA</dc:title>
  <dc:creator>Rommel</dc:creator>
  <cp:lastModifiedBy>Rommel</cp:lastModifiedBy>
  <cp:revision>112</cp:revision>
  <dcterms:created xsi:type="dcterms:W3CDTF">2020-01-20T23:29:05Z</dcterms:created>
  <dcterms:modified xsi:type="dcterms:W3CDTF">2021-06-03T18:13:32Z</dcterms:modified>
</cp:coreProperties>
</file>