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99" r:id="rId3"/>
    <p:sldId id="264" r:id="rId4"/>
    <p:sldId id="258"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29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hyperlink" Target="https://en.wikipedia.org/wiki/Product_lifecycle" TargetMode="External"/><Relationship Id="rId2" Type="http://schemas.openxmlformats.org/officeDocument/2006/relationships/hyperlink" Target="https://www.designrule.co.uk/" TargetMode="External"/><Relationship Id="rId1" Type="http://schemas.openxmlformats.org/officeDocument/2006/relationships/hyperlink" Target="https://kissflow.com/" TargetMode="External"/><Relationship Id="rId5" Type="http://schemas.openxmlformats.org/officeDocument/2006/relationships/hyperlink" Target="https://www.selecthub.com/business-intelligence/business-intelligence-vs-business-analytics/" TargetMode="External"/><Relationship Id="rId4" Type="http://schemas.openxmlformats.org/officeDocument/2006/relationships/hyperlink" Target="https://tallyfy.com/"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3" Type="http://schemas.openxmlformats.org/officeDocument/2006/relationships/hyperlink" Target="https://en.wikipedia.org/wiki/Product_lifecycle" TargetMode="External"/><Relationship Id="rId2" Type="http://schemas.openxmlformats.org/officeDocument/2006/relationships/hyperlink" Target="https://www.designrule.co.uk/" TargetMode="External"/><Relationship Id="rId1" Type="http://schemas.openxmlformats.org/officeDocument/2006/relationships/hyperlink" Target="https://kissflow.com/" TargetMode="External"/><Relationship Id="rId5" Type="http://schemas.openxmlformats.org/officeDocument/2006/relationships/hyperlink" Target="https://www.selecthub.com/business-intelligence/business-intelligence-vs-business-analytics/" TargetMode="External"/><Relationship Id="rId4" Type="http://schemas.openxmlformats.org/officeDocument/2006/relationships/hyperlink" Target="https://tallyfy.com/"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FCB7458-5548-4A8B-9661-4875C85C1F7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42BC12C-15DA-4E73-A8EE-48730449E0F5}">
      <dgm:prSet/>
      <dgm:spPr/>
      <dgm:t>
        <a:bodyPr/>
        <a:lstStyle/>
        <a:p>
          <a:r>
            <a:rPr lang="en-IE">
              <a:hlinkClick xmlns:r="http://schemas.openxmlformats.org/officeDocument/2006/relationships" r:id="rId1"/>
            </a:rPr>
            <a:t>https://kissflow.com/</a:t>
          </a:r>
          <a:endParaRPr lang="en-US"/>
        </a:p>
      </dgm:t>
    </dgm:pt>
    <dgm:pt modelId="{53061057-799A-4C04-938F-5742523E346A}" type="parTrans" cxnId="{69614350-A4A6-4947-9C17-82C94245FB44}">
      <dgm:prSet/>
      <dgm:spPr/>
      <dgm:t>
        <a:bodyPr/>
        <a:lstStyle/>
        <a:p>
          <a:endParaRPr lang="en-US"/>
        </a:p>
      </dgm:t>
    </dgm:pt>
    <dgm:pt modelId="{2350549D-C2E7-4859-BA6C-21925AE3F48F}" type="sibTrans" cxnId="{69614350-A4A6-4947-9C17-82C94245FB44}">
      <dgm:prSet/>
      <dgm:spPr/>
      <dgm:t>
        <a:bodyPr/>
        <a:lstStyle/>
        <a:p>
          <a:endParaRPr lang="en-US"/>
        </a:p>
      </dgm:t>
    </dgm:pt>
    <dgm:pt modelId="{CB999F97-59CF-4691-9F99-FEEA9846A96A}">
      <dgm:prSet/>
      <dgm:spPr/>
      <dgm:t>
        <a:bodyPr/>
        <a:lstStyle/>
        <a:p>
          <a:r>
            <a:rPr lang="en-IE">
              <a:hlinkClick xmlns:r="http://schemas.openxmlformats.org/officeDocument/2006/relationships" r:id="rId2"/>
            </a:rPr>
            <a:t>https://www.visual-paradigm.com/</a:t>
          </a:r>
          <a:r>
            <a:rPr lang="en-IE"/>
            <a:t>  </a:t>
          </a:r>
          <a:endParaRPr lang="en-US"/>
        </a:p>
      </dgm:t>
    </dgm:pt>
    <dgm:pt modelId="{2B547653-FB53-4F9B-82FD-EA9875ED56C2}" type="parTrans" cxnId="{4423E46A-D792-4E85-B869-5A58239167A2}">
      <dgm:prSet/>
      <dgm:spPr/>
      <dgm:t>
        <a:bodyPr/>
        <a:lstStyle/>
        <a:p>
          <a:endParaRPr lang="en-US"/>
        </a:p>
      </dgm:t>
    </dgm:pt>
    <dgm:pt modelId="{11B25811-43A3-4174-8A6F-35EE2334F85B}" type="sibTrans" cxnId="{4423E46A-D792-4E85-B869-5A58239167A2}">
      <dgm:prSet/>
      <dgm:spPr/>
      <dgm:t>
        <a:bodyPr/>
        <a:lstStyle/>
        <a:p>
          <a:endParaRPr lang="en-US"/>
        </a:p>
      </dgm:t>
    </dgm:pt>
    <dgm:pt modelId="{B5261613-01AC-4613-A64B-4F84616643F0}">
      <dgm:prSet/>
      <dgm:spPr/>
      <dgm:t>
        <a:bodyPr/>
        <a:lstStyle/>
        <a:p>
          <a:r>
            <a:rPr lang="en-IE">
              <a:hlinkClick xmlns:r="http://schemas.openxmlformats.org/officeDocument/2006/relationships" r:id="rId3"/>
            </a:rPr>
            <a:t>https://en.wikipedia.org/</a:t>
          </a:r>
          <a:endParaRPr lang="en-US"/>
        </a:p>
      </dgm:t>
    </dgm:pt>
    <dgm:pt modelId="{2BD19E5A-66E4-4DD8-A28D-4A6C6DE221A3}" type="parTrans" cxnId="{FBEA5600-576F-4791-B638-06254F8B08A8}">
      <dgm:prSet/>
      <dgm:spPr/>
      <dgm:t>
        <a:bodyPr/>
        <a:lstStyle/>
        <a:p>
          <a:endParaRPr lang="en-US"/>
        </a:p>
      </dgm:t>
    </dgm:pt>
    <dgm:pt modelId="{938FF90E-B7F8-4452-94D3-7493EE8BBEF1}" type="sibTrans" cxnId="{FBEA5600-576F-4791-B638-06254F8B08A8}">
      <dgm:prSet/>
      <dgm:spPr/>
      <dgm:t>
        <a:bodyPr/>
        <a:lstStyle/>
        <a:p>
          <a:endParaRPr lang="en-US"/>
        </a:p>
      </dgm:t>
    </dgm:pt>
    <dgm:pt modelId="{857964DF-0DB2-4967-BF6B-23DA745A0050}">
      <dgm:prSet/>
      <dgm:spPr/>
      <dgm:t>
        <a:bodyPr/>
        <a:lstStyle/>
        <a:p>
          <a:r>
            <a:rPr lang="en-IE">
              <a:hlinkClick xmlns:r="http://schemas.openxmlformats.org/officeDocument/2006/relationships" r:id="rId4"/>
            </a:rPr>
            <a:t>https://tallyfy.com/</a:t>
          </a:r>
          <a:endParaRPr lang="en-US"/>
        </a:p>
      </dgm:t>
    </dgm:pt>
    <dgm:pt modelId="{56596D6E-B292-403C-9FAF-B4B94B9C027F}" type="parTrans" cxnId="{D0934821-E6E5-47EB-BD44-46CD7D72BE55}">
      <dgm:prSet/>
      <dgm:spPr/>
      <dgm:t>
        <a:bodyPr/>
        <a:lstStyle/>
        <a:p>
          <a:endParaRPr lang="en-US"/>
        </a:p>
      </dgm:t>
    </dgm:pt>
    <dgm:pt modelId="{B8ADF5D3-E9F4-45CB-8924-7C320B747495}" type="sibTrans" cxnId="{D0934821-E6E5-47EB-BD44-46CD7D72BE55}">
      <dgm:prSet/>
      <dgm:spPr/>
      <dgm:t>
        <a:bodyPr/>
        <a:lstStyle/>
        <a:p>
          <a:endParaRPr lang="en-US"/>
        </a:p>
      </dgm:t>
    </dgm:pt>
    <dgm:pt modelId="{646A930A-9965-412F-AEAF-30A8E63410BD}">
      <dgm:prSet/>
      <dgm:spPr/>
      <dgm:t>
        <a:bodyPr/>
        <a:lstStyle/>
        <a:p>
          <a:r>
            <a:rPr lang="en-IE" dirty="0">
              <a:hlinkClick xmlns:r="http://schemas.openxmlformats.org/officeDocument/2006/relationships" r:id="rId5"/>
            </a:rPr>
            <a:t>https://www.selecthub.com/</a:t>
          </a:r>
          <a:endParaRPr lang="en-US" dirty="0"/>
        </a:p>
      </dgm:t>
    </dgm:pt>
    <dgm:pt modelId="{DDCC0A36-6E30-4213-9381-E45B99F59D6D}" type="parTrans" cxnId="{A8329025-1F52-4452-BB39-CBF84DBF8BBF}">
      <dgm:prSet/>
      <dgm:spPr/>
      <dgm:t>
        <a:bodyPr/>
        <a:lstStyle/>
        <a:p>
          <a:endParaRPr lang="en-US"/>
        </a:p>
      </dgm:t>
    </dgm:pt>
    <dgm:pt modelId="{0B8CA895-A794-4A67-8C8A-84EA7DBA0180}" type="sibTrans" cxnId="{A8329025-1F52-4452-BB39-CBF84DBF8BBF}">
      <dgm:prSet/>
      <dgm:spPr/>
      <dgm:t>
        <a:bodyPr/>
        <a:lstStyle/>
        <a:p>
          <a:endParaRPr lang="en-US"/>
        </a:p>
      </dgm:t>
    </dgm:pt>
    <dgm:pt modelId="{A49E813E-5604-4CE8-866D-6ACAD86AAF26}" type="pres">
      <dgm:prSet presAssocID="{6FCB7458-5548-4A8B-9661-4875C85C1F7A}" presName="linear" presStyleCnt="0">
        <dgm:presLayoutVars>
          <dgm:animLvl val="lvl"/>
          <dgm:resizeHandles val="exact"/>
        </dgm:presLayoutVars>
      </dgm:prSet>
      <dgm:spPr/>
    </dgm:pt>
    <dgm:pt modelId="{56B16897-1151-4790-B996-B1DD5B7BFBC3}" type="pres">
      <dgm:prSet presAssocID="{B42BC12C-15DA-4E73-A8EE-48730449E0F5}" presName="parentText" presStyleLbl="node1" presStyleIdx="0" presStyleCnt="5">
        <dgm:presLayoutVars>
          <dgm:chMax val="0"/>
          <dgm:bulletEnabled val="1"/>
        </dgm:presLayoutVars>
      </dgm:prSet>
      <dgm:spPr/>
    </dgm:pt>
    <dgm:pt modelId="{EC9221EA-BF10-41D6-9FD5-E63C1719CEB3}" type="pres">
      <dgm:prSet presAssocID="{2350549D-C2E7-4859-BA6C-21925AE3F48F}" presName="spacer" presStyleCnt="0"/>
      <dgm:spPr/>
    </dgm:pt>
    <dgm:pt modelId="{CCCBEE31-37B5-4660-97CF-1FF22E61952F}" type="pres">
      <dgm:prSet presAssocID="{CB999F97-59CF-4691-9F99-FEEA9846A96A}" presName="parentText" presStyleLbl="node1" presStyleIdx="1" presStyleCnt="5">
        <dgm:presLayoutVars>
          <dgm:chMax val="0"/>
          <dgm:bulletEnabled val="1"/>
        </dgm:presLayoutVars>
      </dgm:prSet>
      <dgm:spPr/>
    </dgm:pt>
    <dgm:pt modelId="{D591232E-ED98-44B9-B1EC-26743160AAED}" type="pres">
      <dgm:prSet presAssocID="{11B25811-43A3-4174-8A6F-35EE2334F85B}" presName="spacer" presStyleCnt="0"/>
      <dgm:spPr/>
    </dgm:pt>
    <dgm:pt modelId="{1C94CDF6-AB75-41DB-90AA-0DFDA64D788E}" type="pres">
      <dgm:prSet presAssocID="{B5261613-01AC-4613-A64B-4F84616643F0}" presName="parentText" presStyleLbl="node1" presStyleIdx="2" presStyleCnt="5">
        <dgm:presLayoutVars>
          <dgm:chMax val="0"/>
          <dgm:bulletEnabled val="1"/>
        </dgm:presLayoutVars>
      </dgm:prSet>
      <dgm:spPr/>
    </dgm:pt>
    <dgm:pt modelId="{14AA4B8C-9C33-49DF-A4FF-30068395950E}" type="pres">
      <dgm:prSet presAssocID="{938FF90E-B7F8-4452-94D3-7493EE8BBEF1}" presName="spacer" presStyleCnt="0"/>
      <dgm:spPr/>
    </dgm:pt>
    <dgm:pt modelId="{183AE018-1058-4AA8-8DA9-65C8BB9DABC4}" type="pres">
      <dgm:prSet presAssocID="{857964DF-0DB2-4967-BF6B-23DA745A0050}" presName="parentText" presStyleLbl="node1" presStyleIdx="3" presStyleCnt="5">
        <dgm:presLayoutVars>
          <dgm:chMax val="0"/>
          <dgm:bulletEnabled val="1"/>
        </dgm:presLayoutVars>
      </dgm:prSet>
      <dgm:spPr/>
    </dgm:pt>
    <dgm:pt modelId="{5131B78B-D460-4729-A343-9FD0DC8A20AA}" type="pres">
      <dgm:prSet presAssocID="{B8ADF5D3-E9F4-45CB-8924-7C320B747495}" presName="spacer" presStyleCnt="0"/>
      <dgm:spPr/>
    </dgm:pt>
    <dgm:pt modelId="{46284F7C-D346-43F3-817F-70C0BB9713A7}" type="pres">
      <dgm:prSet presAssocID="{646A930A-9965-412F-AEAF-30A8E63410BD}" presName="parentText" presStyleLbl="node1" presStyleIdx="4" presStyleCnt="5">
        <dgm:presLayoutVars>
          <dgm:chMax val="0"/>
          <dgm:bulletEnabled val="1"/>
        </dgm:presLayoutVars>
      </dgm:prSet>
      <dgm:spPr/>
    </dgm:pt>
  </dgm:ptLst>
  <dgm:cxnLst>
    <dgm:cxn modelId="{FBEA5600-576F-4791-B638-06254F8B08A8}" srcId="{6FCB7458-5548-4A8B-9661-4875C85C1F7A}" destId="{B5261613-01AC-4613-A64B-4F84616643F0}" srcOrd="2" destOrd="0" parTransId="{2BD19E5A-66E4-4DD8-A28D-4A6C6DE221A3}" sibTransId="{938FF90E-B7F8-4452-94D3-7493EE8BBEF1}"/>
    <dgm:cxn modelId="{D0934821-E6E5-47EB-BD44-46CD7D72BE55}" srcId="{6FCB7458-5548-4A8B-9661-4875C85C1F7A}" destId="{857964DF-0DB2-4967-BF6B-23DA745A0050}" srcOrd="3" destOrd="0" parTransId="{56596D6E-B292-403C-9FAF-B4B94B9C027F}" sibTransId="{B8ADF5D3-E9F4-45CB-8924-7C320B747495}"/>
    <dgm:cxn modelId="{A8329025-1F52-4452-BB39-CBF84DBF8BBF}" srcId="{6FCB7458-5548-4A8B-9661-4875C85C1F7A}" destId="{646A930A-9965-412F-AEAF-30A8E63410BD}" srcOrd="4" destOrd="0" parTransId="{DDCC0A36-6E30-4213-9381-E45B99F59D6D}" sibTransId="{0B8CA895-A794-4A67-8C8A-84EA7DBA0180}"/>
    <dgm:cxn modelId="{E5CF2927-D310-4288-92E4-418A61A7939A}" type="presOf" srcId="{B42BC12C-15DA-4E73-A8EE-48730449E0F5}" destId="{56B16897-1151-4790-B996-B1DD5B7BFBC3}" srcOrd="0" destOrd="0" presId="urn:microsoft.com/office/officeart/2005/8/layout/vList2"/>
    <dgm:cxn modelId="{A6D49541-CCBA-4306-90F9-EB07219E2C37}" type="presOf" srcId="{B5261613-01AC-4613-A64B-4F84616643F0}" destId="{1C94CDF6-AB75-41DB-90AA-0DFDA64D788E}" srcOrd="0" destOrd="0" presId="urn:microsoft.com/office/officeart/2005/8/layout/vList2"/>
    <dgm:cxn modelId="{4423E46A-D792-4E85-B869-5A58239167A2}" srcId="{6FCB7458-5548-4A8B-9661-4875C85C1F7A}" destId="{CB999F97-59CF-4691-9F99-FEEA9846A96A}" srcOrd="1" destOrd="0" parTransId="{2B547653-FB53-4F9B-82FD-EA9875ED56C2}" sibTransId="{11B25811-43A3-4174-8A6F-35EE2334F85B}"/>
    <dgm:cxn modelId="{69614350-A4A6-4947-9C17-82C94245FB44}" srcId="{6FCB7458-5548-4A8B-9661-4875C85C1F7A}" destId="{B42BC12C-15DA-4E73-A8EE-48730449E0F5}" srcOrd="0" destOrd="0" parTransId="{53061057-799A-4C04-938F-5742523E346A}" sibTransId="{2350549D-C2E7-4859-BA6C-21925AE3F48F}"/>
    <dgm:cxn modelId="{59B02EB5-B95E-4ECD-8FBE-A2704600A5AE}" type="presOf" srcId="{646A930A-9965-412F-AEAF-30A8E63410BD}" destId="{46284F7C-D346-43F3-817F-70C0BB9713A7}" srcOrd="0" destOrd="0" presId="urn:microsoft.com/office/officeart/2005/8/layout/vList2"/>
    <dgm:cxn modelId="{CAE5C0D0-3D09-4252-BAAF-C9F31E17A43A}" type="presOf" srcId="{857964DF-0DB2-4967-BF6B-23DA745A0050}" destId="{183AE018-1058-4AA8-8DA9-65C8BB9DABC4}" srcOrd="0" destOrd="0" presId="urn:microsoft.com/office/officeart/2005/8/layout/vList2"/>
    <dgm:cxn modelId="{5957CDD7-3D8A-4731-84E4-2E552510146C}" type="presOf" srcId="{CB999F97-59CF-4691-9F99-FEEA9846A96A}" destId="{CCCBEE31-37B5-4660-97CF-1FF22E61952F}" srcOrd="0" destOrd="0" presId="urn:microsoft.com/office/officeart/2005/8/layout/vList2"/>
    <dgm:cxn modelId="{3A755FD9-EEBF-40D4-93A2-07EB173BCFE2}" type="presOf" srcId="{6FCB7458-5548-4A8B-9661-4875C85C1F7A}" destId="{A49E813E-5604-4CE8-866D-6ACAD86AAF26}" srcOrd="0" destOrd="0" presId="urn:microsoft.com/office/officeart/2005/8/layout/vList2"/>
    <dgm:cxn modelId="{9A963C58-FEB0-44E8-BDD1-79A0B399926A}" type="presParOf" srcId="{A49E813E-5604-4CE8-866D-6ACAD86AAF26}" destId="{56B16897-1151-4790-B996-B1DD5B7BFBC3}" srcOrd="0" destOrd="0" presId="urn:microsoft.com/office/officeart/2005/8/layout/vList2"/>
    <dgm:cxn modelId="{6E9B29EF-5188-4667-9E10-C94A8C7A6729}" type="presParOf" srcId="{A49E813E-5604-4CE8-866D-6ACAD86AAF26}" destId="{EC9221EA-BF10-41D6-9FD5-E63C1719CEB3}" srcOrd="1" destOrd="0" presId="urn:microsoft.com/office/officeart/2005/8/layout/vList2"/>
    <dgm:cxn modelId="{67FE41E8-D2DE-4BD4-AE8F-5307305D2730}" type="presParOf" srcId="{A49E813E-5604-4CE8-866D-6ACAD86AAF26}" destId="{CCCBEE31-37B5-4660-97CF-1FF22E61952F}" srcOrd="2" destOrd="0" presId="urn:microsoft.com/office/officeart/2005/8/layout/vList2"/>
    <dgm:cxn modelId="{7009E198-4A59-4667-ADA0-9E3B5872C39F}" type="presParOf" srcId="{A49E813E-5604-4CE8-866D-6ACAD86AAF26}" destId="{D591232E-ED98-44B9-B1EC-26743160AAED}" srcOrd="3" destOrd="0" presId="urn:microsoft.com/office/officeart/2005/8/layout/vList2"/>
    <dgm:cxn modelId="{FCA45470-4144-4220-970C-68E84E38DDF0}" type="presParOf" srcId="{A49E813E-5604-4CE8-866D-6ACAD86AAF26}" destId="{1C94CDF6-AB75-41DB-90AA-0DFDA64D788E}" srcOrd="4" destOrd="0" presId="urn:microsoft.com/office/officeart/2005/8/layout/vList2"/>
    <dgm:cxn modelId="{A111DC8F-B826-4B35-ACDD-28B8F9781BA4}" type="presParOf" srcId="{A49E813E-5604-4CE8-866D-6ACAD86AAF26}" destId="{14AA4B8C-9C33-49DF-A4FF-30068395950E}" srcOrd="5" destOrd="0" presId="urn:microsoft.com/office/officeart/2005/8/layout/vList2"/>
    <dgm:cxn modelId="{F1387C3C-77B1-44C5-9F2D-FA227671E7B6}" type="presParOf" srcId="{A49E813E-5604-4CE8-866D-6ACAD86AAF26}" destId="{183AE018-1058-4AA8-8DA9-65C8BB9DABC4}" srcOrd="6" destOrd="0" presId="urn:microsoft.com/office/officeart/2005/8/layout/vList2"/>
    <dgm:cxn modelId="{97DBFC08-65D6-43EF-8FE1-29AD270F0D09}" type="presParOf" srcId="{A49E813E-5604-4CE8-866D-6ACAD86AAF26}" destId="{5131B78B-D460-4729-A343-9FD0DC8A20AA}" srcOrd="7" destOrd="0" presId="urn:microsoft.com/office/officeart/2005/8/layout/vList2"/>
    <dgm:cxn modelId="{BA1061C3-9351-42D1-8937-3CA6FF5182E2}" type="presParOf" srcId="{A49E813E-5604-4CE8-866D-6ACAD86AAF26}" destId="{46284F7C-D346-43F3-817F-70C0BB9713A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70BE22-9B62-4593-8364-F28BD2DDA1A4}"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0C790C7-0792-4783-8349-05DB4D924AA1}">
      <dgm:prSet/>
      <dgm:spPr/>
      <dgm:t>
        <a:bodyPr/>
        <a:lstStyle/>
        <a:p>
          <a:pPr>
            <a:defRPr cap="all"/>
          </a:pPr>
          <a:r>
            <a:rPr lang="en-US"/>
            <a:t>Gain control of chaotic and unwieldy processes</a:t>
          </a:r>
        </a:p>
      </dgm:t>
    </dgm:pt>
    <dgm:pt modelId="{0883E3EC-BD70-4B87-8E75-FE59A1284F85}" type="parTrans" cxnId="{3D95471E-5E0F-40A3-94FA-0A92D93FC99B}">
      <dgm:prSet/>
      <dgm:spPr/>
      <dgm:t>
        <a:bodyPr/>
        <a:lstStyle/>
        <a:p>
          <a:endParaRPr lang="en-US"/>
        </a:p>
      </dgm:t>
    </dgm:pt>
    <dgm:pt modelId="{B07BBC32-DEF8-4E73-ACC4-F9E3731C1220}" type="sibTrans" cxnId="{3D95471E-5E0F-40A3-94FA-0A92D93FC99B}">
      <dgm:prSet/>
      <dgm:spPr/>
      <dgm:t>
        <a:bodyPr/>
        <a:lstStyle/>
        <a:p>
          <a:endParaRPr lang="en-US"/>
        </a:p>
      </dgm:t>
    </dgm:pt>
    <dgm:pt modelId="{3B9172FA-71A5-4EF5-BF35-F4EFCFB5AC33}">
      <dgm:prSet/>
      <dgm:spPr/>
      <dgm:t>
        <a:bodyPr/>
        <a:lstStyle/>
        <a:p>
          <a:pPr>
            <a:defRPr cap="all"/>
          </a:pPr>
          <a:r>
            <a:rPr lang="en-US"/>
            <a:t>Create, map, analyze, and improve business processes</a:t>
          </a:r>
        </a:p>
      </dgm:t>
    </dgm:pt>
    <dgm:pt modelId="{BCFC8F96-385B-4D04-BED4-2A8C95A5F893}" type="parTrans" cxnId="{BB2E64C6-AF90-4D72-8B5C-CFE1A301AC3E}">
      <dgm:prSet/>
      <dgm:spPr/>
      <dgm:t>
        <a:bodyPr/>
        <a:lstStyle/>
        <a:p>
          <a:endParaRPr lang="en-US"/>
        </a:p>
      </dgm:t>
    </dgm:pt>
    <dgm:pt modelId="{2FE5E333-7F01-4905-810A-72089E6CA849}" type="sibTrans" cxnId="{BB2E64C6-AF90-4D72-8B5C-CFE1A301AC3E}">
      <dgm:prSet/>
      <dgm:spPr/>
      <dgm:t>
        <a:bodyPr/>
        <a:lstStyle/>
        <a:p>
          <a:endParaRPr lang="en-US"/>
        </a:p>
      </dgm:t>
    </dgm:pt>
    <dgm:pt modelId="{3450E8B1-FC09-4706-AFD1-F07C5CF8031E}">
      <dgm:prSet/>
      <dgm:spPr/>
      <dgm:t>
        <a:bodyPr/>
        <a:lstStyle/>
        <a:p>
          <a:pPr>
            <a:defRPr cap="all"/>
          </a:pPr>
          <a:r>
            <a:rPr lang="en-US"/>
            <a:t>Run everyday operations more efficiently</a:t>
          </a:r>
        </a:p>
      </dgm:t>
    </dgm:pt>
    <dgm:pt modelId="{DD1D7EF5-4A22-4A52-BE19-DC9AD3B97470}" type="parTrans" cxnId="{87F7408B-B8BC-463F-A5A1-E71C5F4B45B6}">
      <dgm:prSet/>
      <dgm:spPr/>
      <dgm:t>
        <a:bodyPr/>
        <a:lstStyle/>
        <a:p>
          <a:endParaRPr lang="en-US"/>
        </a:p>
      </dgm:t>
    </dgm:pt>
    <dgm:pt modelId="{29FB94E4-54F5-4569-BC6B-3A8EAB593945}" type="sibTrans" cxnId="{87F7408B-B8BC-463F-A5A1-E71C5F4B45B6}">
      <dgm:prSet/>
      <dgm:spPr/>
      <dgm:t>
        <a:bodyPr/>
        <a:lstStyle/>
        <a:p>
          <a:endParaRPr lang="en-US"/>
        </a:p>
      </dgm:t>
    </dgm:pt>
    <dgm:pt modelId="{81C7ADE4-BB85-4909-ACEA-B4A1EAB571B7}">
      <dgm:prSet/>
      <dgm:spPr/>
      <dgm:t>
        <a:bodyPr/>
        <a:lstStyle/>
        <a:p>
          <a:pPr>
            <a:defRPr cap="all"/>
          </a:pPr>
          <a:r>
            <a:rPr lang="en-US"/>
            <a:t>Realize bigger organizational goals</a:t>
          </a:r>
        </a:p>
      </dgm:t>
    </dgm:pt>
    <dgm:pt modelId="{C49E61C1-D3AF-4168-9A07-7AA869DB9128}" type="parTrans" cxnId="{E1C6DF24-FA09-4D9C-BC43-53868319DF32}">
      <dgm:prSet/>
      <dgm:spPr/>
      <dgm:t>
        <a:bodyPr/>
        <a:lstStyle/>
        <a:p>
          <a:endParaRPr lang="en-US"/>
        </a:p>
      </dgm:t>
    </dgm:pt>
    <dgm:pt modelId="{D7E1D402-2896-46D0-BC28-D699D259BA12}" type="sibTrans" cxnId="{E1C6DF24-FA09-4D9C-BC43-53868319DF32}">
      <dgm:prSet/>
      <dgm:spPr/>
      <dgm:t>
        <a:bodyPr/>
        <a:lstStyle/>
        <a:p>
          <a:endParaRPr lang="en-US"/>
        </a:p>
      </dgm:t>
    </dgm:pt>
    <dgm:pt modelId="{69C5AC34-B419-4BD6-B216-38CC804B1FDF}">
      <dgm:prSet/>
      <dgm:spPr/>
      <dgm:t>
        <a:bodyPr/>
        <a:lstStyle/>
        <a:p>
          <a:pPr>
            <a:defRPr cap="all"/>
          </a:pPr>
          <a:r>
            <a:rPr lang="en-US"/>
            <a:t>Move toward digital transformation</a:t>
          </a:r>
        </a:p>
      </dgm:t>
    </dgm:pt>
    <dgm:pt modelId="{6848C4DC-D958-44E2-8E6E-0B230D3E7F9E}" type="parTrans" cxnId="{50643012-7D3F-430D-9F1F-BDD5690D933C}">
      <dgm:prSet/>
      <dgm:spPr/>
      <dgm:t>
        <a:bodyPr/>
        <a:lstStyle/>
        <a:p>
          <a:endParaRPr lang="en-US"/>
        </a:p>
      </dgm:t>
    </dgm:pt>
    <dgm:pt modelId="{DE8F9358-14ED-4F2A-9DBE-E0BFDBA94CAE}" type="sibTrans" cxnId="{50643012-7D3F-430D-9F1F-BDD5690D933C}">
      <dgm:prSet/>
      <dgm:spPr/>
      <dgm:t>
        <a:bodyPr/>
        <a:lstStyle/>
        <a:p>
          <a:endParaRPr lang="en-US"/>
        </a:p>
      </dgm:t>
    </dgm:pt>
    <dgm:pt modelId="{7CB06952-D17E-48CE-BBF7-882968086FB5}">
      <dgm:prSet/>
      <dgm:spPr/>
      <dgm:t>
        <a:bodyPr/>
        <a:lstStyle/>
        <a:p>
          <a:pPr>
            <a:defRPr cap="all"/>
          </a:pPr>
          <a:r>
            <a:rPr lang="en-US"/>
            <a:t>Improve and optimize tangled operations</a:t>
          </a:r>
        </a:p>
      </dgm:t>
    </dgm:pt>
    <dgm:pt modelId="{9DD0139B-220B-4A56-B581-06069CEDF5F8}" type="parTrans" cxnId="{BD55FAC6-0926-4C44-8E35-29C8B6E16C82}">
      <dgm:prSet/>
      <dgm:spPr/>
      <dgm:t>
        <a:bodyPr/>
        <a:lstStyle/>
        <a:p>
          <a:endParaRPr lang="en-US"/>
        </a:p>
      </dgm:t>
    </dgm:pt>
    <dgm:pt modelId="{7A74DAAA-B3E2-45BC-B5BB-C861D67AFFF6}" type="sibTrans" cxnId="{BD55FAC6-0926-4C44-8E35-29C8B6E16C82}">
      <dgm:prSet/>
      <dgm:spPr/>
      <dgm:t>
        <a:bodyPr/>
        <a:lstStyle/>
        <a:p>
          <a:endParaRPr lang="en-US"/>
        </a:p>
      </dgm:t>
    </dgm:pt>
    <dgm:pt modelId="{AE5A9645-3B3F-47C4-988E-794CC20C2E46}">
      <dgm:prSet/>
      <dgm:spPr/>
      <dgm:t>
        <a:bodyPr/>
        <a:lstStyle/>
        <a:p>
          <a:pPr>
            <a:defRPr cap="all"/>
          </a:pPr>
          <a:r>
            <a:rPr lang="en-US"/>
            <a:t>Closely track individual items as they move through a workflow</a:t>
          </a:r>
        </a:p>
      </dgm:t>
    </dgm:pt>
    <dgm:pt modelId="{32BE8B8A-A9D4-4C98-B6E1-4068AE8F0F6A}" type="parTrans" cxnId="{A354A803-21FC-4429-B75C-F4C0B9784C2B}">
      <dgm:prSet/>
      <dgm:spPr/>
      <dgm:t>
        <a:bodyPr/>
        <a:lstStyle/>
        <a:p>
          <a:endParaRPr lang="en-US"/>
        </a:p>
      </dgm:t>
    </dgm:pt>
    <dgm:pt modelId="{708E7A83-2DD2-412A-99BB-AAAD396716A6}" type="sibTrans" cxnId="{A354A803-21FC-4429-B75C-F4C0B9784C2B}">
      <dgm:prSet/>
      <dgm:spPr/>
      <dgm:t>
        <a:bodyPr/>
        <a:lstStyle/>
        <a:p>
          <a:endParaRPr lang="en-US"/>
        </a:p>
      </dgm:t>
    </dgm:pt>
    <dgm:pt modelId="{A4E1C63C-448C-4F48-BFB6-FBC72B52F797}" type="pres">
      <dgm:prSet presAssocID="{4F70BE22-9B62-4593-8364-F28BD2DDA1A4}" presName="root" presStyleCnt="0">
        <dgm:presLayoutVars>
          <dgm:dir/>
          <dgm:resizeHandles val="exact"/>
        </dgm:presLayoutVars>
      </dgm:prSet>
      <dgm:spPr/>
    </dgm:pt>
    <dgm:pt modelId="{87D4FED8-02AB-463E-871D-1373A2CB48EB}" type="pres">
      <dgm:prSet presAssocID="{B0C790C7-0792-4783-8349-05DB4D924AA1}" presName="compNode" presStyleCnt="0"/>
      <dgm:spPr/>
    </dgm:pt>
    <dgm:pt modelId="{AC0B48E6-D7AE-4046-9F05-2ED3026D4050}" type="pres">
      <dgm:prSet presAssocID="{B0C790C7-0792-4783-8349-05DB4D924AA1}" presName="iconBgRect" presStyleLbl="bgShp" presStyleIdx="0" presStyleCnt="7"/>
      <dgm:spPr/>
    </dgm:pt>
    <dgm:pt modelId="{5A4E9C53-E899-43A8-858E-779A73C0D603}" type="pres">
      <dgm:prSet presAssocID="{B0C790C7-0792-4783-8349-05DB4D924AA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C2AF6C71-5670-4E9E-8ED2-6763E558F2FE}" type="pres">
      <dgm:prSet presAssocID="{B0C790C7-0792-4783-8349-05DB4D924AA1}" presName="spaceRect" presStyleCnt="0"/>
      <dgm:spPr/>
    </dgm:pt>
    <dgm:pt modelId="{DA3F4EDC-C530-4B96-9092-F86727798727}" type="pres">
      <dgm:prSet presAssocID="{B0C790C7-0792-4783-8349-05DB4D924AA1}" presName="textRect" presStyleLbl="revTx" presStyleIdx="0" presStyleCnt="7">
        <dgm:presLayoutVars>
          <dgm:chMax val="1"/>
          <dgm:chPref val="1"/>
        </dgm:presLayoutVars>
      </dgm:prSet>
      <dgm:spPr/>
    </dgm:pt>
    <dgm:pt modelId="{8E30F281-8551-429A-8B46-CA58F446F4B9}" type="pres">
      <dgm:prSet presAssocID="{B07BBC32-DEF8-4E73-ACC4-F9E3731C1220}" presName="sibTrans" presStyleCnt="0"/>
      <dgm:spPr/>
    </dgm:pt>
    <dgm:pt modelId="{9904D578-E068-42B6-A806-3A6D6571DACA}" type="pres">
      <dgm:prSet presAssocID="{3B9172FA-71A5-4EF5-BF35-F4EFCFB5AC33}" presName="compNode" presStyleCnt="0"/>
      <dgm:spPr/>
    </dgm:pt>
    <dgm:pt modelId="{555AE1B2-AD5E-499F-B788-D4D7864FB876}" type="pres">
      <dgm:prSet presAssocID="{3B9172FA-71A5-4EF5-BF35-F4EFCFB5AC33}" presName="iconBgRect" presStyleLbl="bgShp" presStyleIdx="1" presStyleCnt="7"/>
      <dgm:spPr/>
    </dgm:pt>
    <dgm:pt modelId="{3D2FAA28-706A-4469-AC50-E4C2E415AD53}" type="pres">
      <dgm:prSet presAssocID="{3B9172FA-71A5-4EF5-BF35-F4EFCFB5AC3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FFA1C52D-7F27-46F4-9533-6364EC09642C}" type="pres">
      <dgm:prSet presAssocID="{3B9172FA-71A5-4EF5-BF35-F4EFCFB5AC33}" presName="spaceRect" presStyleCnt="0"/>
      <dgm:spPr/>
    </dgm:pt>
    <dgm:pt modelId="{0BDF2AEE-E48E-4A1D-80C6-F3F781EE3D47}" type="pres">
      <dgm:prSet presAssocID="{3B9172FA-71A5-4EF5-BF35-F4EFCFB5AC33}" presName="textRect" presStyleLbl="revTx" presStyleIdx="1" presStyleCnt="7">
        <dgm:presLayoutVars>
          <dgm:chMax val="1"/>
          <dgm:chPref val="1"/>
        </dgm:presLayoutVars>
      </dgm:prSet>
      <dgm:spPr/>
    </dgm:pt>
    <dgm:pt modelId="{2929D0CD-67A8-4AC0-B42C-33C1957F4C03}" type="pres">
      <dgm:prSet presAssocID="{2FE5E333-7F01-4905-810A-72089E6CA849}" presName="sibTrans" presStyleCnt="0"/>
      <dgm:spPr/>
    </dgm:pt>
    <dgm:pt modelId="{A0DED029-7049-41E9-A6B8-D5D30A31F7CC}" type="pres">
      <dgm:prSet presAssocID="{3450E8B1-FC09-4706-AFD1-F07C5CF8031E}" presName="compNode" presStyleCnt="0"/>
      <dgm:spPr/>
    </dgm:pt>
    <dgm:pt modelId="{1E44184B-326C-4734-B816-CB6235AF4195}" type="pres">
      <dgm:prSet presAssocID="{3450E8B1-FC09-4706-AFD1-F07C5CF8031E}" presName="iconBgRect" presStyleLbl="bgShp" presStyleIdx="2" presStyleCnt="7"/>
      <dgm:spPr/>
    </dgm:pt>
    <dgm:pt modelId="{7CC1E754-F40C-4053-A57E-55A396A1B2AC}" type="pres">
      <dgm:prSet presAssocID="{3450E8B1-FC09-4706-AFD1-F07C5CF8031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31FE346A-9D51-4200-9B0D-3AF9A6B82937}" type="pres">
      <dgm:prSet presAssocID="{3450E8B1-FC09-4706-AFD1-F07C5CF8031E}" presName="spaceRect" presStyleCnt="0"/>
      <dgm:spPr/>
    </dgm:pt>
    <dgm:pt modelId="{D154EF84-FA91-4E61-8D66-97E7C7950CD8}" type="pres">
      <dgm:prSet presAssocID="{3450E8B1-FC09-4706-AFD1-F07C5CF8031E}" presName="textRect" presStyleLbl="revTx" presStyleIdx="2" presStyleCnt="7">
        <dgm:presLayoutVars>
          <dgm:chMax val="1"/>
          <dgm:chPref val="1"/>
        </dgm:presLayoutVars>
      </dgm:prSet>
      <dgm:spPr/>
    </dgm:pt>
    <dgm:pt modelId="{B0A0C6F4-FE2E-4FAB-AD95-E9011FE32519}" type="pres">
      <dgm:prSet presAssocID="{29FB94E4-54F5-4569-BC6B-3A8EAB593945}" presName="sibTrans" presStyleCnt="0"/>
      <dgm:spPr/>
    </dgm:pt>
    <dgm:pt modelId="{C50AA9E0-8EB3-4B22-AE69-660CFCEEF287}" type="pres">
      <dgm:prSet presAssocID="{81C7ADE4-BB85-4909-ACEA-B4A1EAB571B7}" presName="compNode" presStyleCnt="0"/>
      <dgm:spPr/>
    </dgm:pt>
    <dgm:pt modelId="{8476DD2E-F15C-496C-AA56-225BC7F724F6}" type="pres">
      <dgm:prSet presAssocID="{81C7ADE4-BB85-4909-ACEA-B4A1EAB571B7}" presName="iconBgRect" presStyleLbl="bgShp" presStyleIdx="3" presStyleCnt="7"/>
      <dgm:spPr/>
    </dgm:pt>
    <dgm:pt modelId="{4CD004EA-8C39-4F3A-9B2C-0DDDB28C1570}" type="pres">
      <dgm:prSet presAssocID="{81C7ADE4-BB85-4909-ACEA-B4A1EAB571B7}"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a:ext>
      </dgm:extLst>
    </dgm:pt>
    <dgm:pt modelId="{3FBF3C4F-5E06-4A56-81E4-090B4B25FDEF}" type="pres">
      <dgm:prSet presAssocID="{81C7ADE4-BB85-4909-ACEA-B4A1EAB571B7}" presName="spaceRect" presStyleCnt="0"/>
      <dgm:spPr/>
    </dgm:pt>
    <dgm:pt modelId="{C24B0CED-80FF-4CBB-B8BC-09EFF3F2D781}" type="pres">
      <dgm:prSet presAssocID="{81C7ADE4-BB85-4909-ACEA-B4A1EAB571B7}" presName="textRect" presStyleLbl="revTx" presStyleIdx="3" presStyleCnt="7">
        <dgm:presLayoutVars>
          <dgm:chMax val="1"/>
          <dgm:chPref val="1"/>
        </dgm:presLayoutVars>
      </dgm:prSet>
      <dgm:spPr/>
    </dgm:pt>
    <dgm:pt modelId="{4944B56C-8655-414A-A460-CA3E5536FAD0}" type="pres">
      <dgm:prSet presAssocID="{D7E1D402-2896-46D0-BC28-D699D259BA12}" presName="sibTrans" presStyleCnt="0"/>
      <dgm:spPr/>
    </dgm:pt>
    <dgm:pt modelId="{26596D5A-B1FE-4297-AED4-1C6C50D065FB}" type="pres">
      <dgm:prSet presAssocID="{69C5AC34-B419-4BD6-B216-38CC804B1FDF}" presName="compNode" presStyleCnt="0"/>
      <dgm:spPr/>
    </dgm:pt>
    <dgm:pt modelId="{7B5ADCD3-C75B-4CB4-B246-E8FAEDC4F04F}" type="pres">
      <dgm:prSet presAssocID="{69C5AC34-B419-4BD6-B216-38CC804B1FDF}" presName="iconBgRect" presStyleLbl="bgShp" presStyleIdx="4" presStyleCnt="7"/>
      <dgm:spPr/>
    </dgm:pt>
    <dgm:pt modelId="{63DBA45D-DA0E-4D04-A243-B67467920589}" type="pres">
      <dgm:prSet presAssocID="{69C5AC34-B419-4BD6-B216-38CC804B1FD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F4BA27F6-EE90-4C87-9721-9822F7B23257}" type="pres">
      <dgm:prSet presAssocID="{69C5AC34-B419-4BD6-B216-38CC804B1FDF}" presName="spaceRect" presStyleCnt="0"/>
      <dgm:spPr/>
    </dgm:pt>
    <dgm:pt modelId="{111541EF-E363-47B5-B100-44CF81D93D39}" type="pres">
      <dgm:prSet presAssocID="{69C5AC34-B419-4BD6-B216-38CC804B1FDF}" presName="textRect" presStyleLbl="revTx" presStyleIdx="4" presStyleCnt="7">
        <dgm:presLayoutVars>
          <dgm:chMax val="1"/>
          <dgm:chPref val="1"/>
        </dgm:presLayoutVars>
      </dgm:prSet>
      <dgm:spPr/>
    </dgm:pt>
    <dgm:pt modelId="{15729345-7E7C-43ED-B5CC-FBD45E413EE4}" type="pres">
      <dgm:prSet presAssocID="{DE8F9358-14ED-4F2A-9DBE-E0BFDBA94CAE}" presName="sibTrans" presStyleCnt="0"/>
      <dgm:spPr/>
    </dgm:pt>
    <dgm:pt modelId="{97934BBF-87DB-460F-8F96-C26B87F6E835}" type="pres">
      <dgm:prSet presAssocID="{7CB06952-D17E-48CE-BBF7-882968086FB5}" presName="compNode" presStyleCnt="0"/>
      <dgm:spPr/>
    </dgm:pt>
    <dgm:pt modelId="{21FBA81F-33D7-4EDC-BF61-FFB25E3C6B60}" type="pres">
      <dgm:prSet presAssocID="{7CB06952-D17E-48CE-BBF7-882968086FB5}" presName="iconBgRect" presStyleLbl="bgShp" presStyleIdx="5" presStyleCnt="7"/>
      <dgm:spPr/>
    </dgm:pt>
    <dgm:pt modelId="{048F7537-A4EE-4FCB-9EA0-02CAC01307D1}" type="pres">
      <dgm:prSet presAssocID="{7CB06952-D17E-48CE-BBF7-882968086FB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C4074A3F-D537-4560-BD04-2BD9BEF3573C}" type="pres">
      <dgm:prSet presAssocID="{7CB06952-D17E-48CE-BBF7-882968086FB5}" presName="spaceRect" presStyleCnt="0"/>
      <dgm:spPr/>
    </dgm:pt>
    <dgm:pt modelId="{00532980-91D6-43BB-9FAC-CDFFE3EC2934}" type="pres">
      <dgm:prSet presAssocID="{7CB06952-D17E-48CE-BBF7-882968086FB5}" presName="textRect" presStyleLbl="revTx" presStyleIdx="5" presStyleCnt="7">
        <dgm:presLayoutVars>
          <dgm:chMax val="1"/>
          <dgm:chPref val="1"/>
        </dgm:presLayoutVars>
      </dgm:prSet>
      <dgm:spPr/>
    </dgm:pt>
    <dgm:pt modelId="{C85FB78C-F6BE-486F-AB2F-917E9F625FD9}" type="pres">
      <dgm:prSet presAssocID="{7A74DAAA-B3E2-45BC-B5BB-C861D67AFFF6}" presName="sibTrans" presStyleCnt="0"/>
      <dgm:spPr/>
    </dgm:pt>
    <dgm:pt modelId="{17A27787-051E-4B26-8773-941019872FE3}" type="pres">
      <dgm:prSet presAssocID="{AE5A9645-3B3F-47C4-988E-794CC20C2E46}" presName="compNode" presStyleCnt="0"/>
      <dgm:spPr/>
    </dgm:pt>
    <dgm:pt modelId="{FFE8EA09-3B47-499C-9C98-62389891215D}" type="pres">
      <dgm:prSet presAssocID="{AE5A9645-3B3F-47C4-988E-794CC20C2E46}" presName="iconBgRect" presStyleLbl="bgShp" presStyleIdx="6" presStyleCnt="7"/>
      <dgm:spPr/>
    </dgm:pt>
    <dgm:pt modelId="{65609A5D-1D66-48CF-A403-6991465D5AB6}" type="pres">
      <dgm:prSet presAssocID="{AE5A9645-3B3F-47C4-988E-794CC20C2E4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lowchart"/>
        </a:ext>
      </dgm:extLst>
    </dgm:pt>
    <dgm:pt modelId="{537BA031-6D7E-4767-B4E9-84F318095ED4}" type="pres">
      <dgm:prSet presAssocID="{AE5A9645-3B3F-47C4-988E-794CC20C2E46}" presName="spaceRect" presStyleCnt="0"/>
      <dgm:spPr/>
    </dgm:pt>
    <dgm:pt modelId="{B86B0B93-D068-4610-8D51-F521C72FD48D}" type="pres">
      <dgm:prSet presAssocID="{AE5A9645-3B3F-47C4-988E-794CC20C2E46}" presName="textRect" presStyleLbl="revTx" presStyleIdx="6" presStyleCnt="7">
        <dgm:presLayoutVars>
          <dgm:chMax val="1"/>
          <dgm:chPref val="1"/>
        </dgm:presLayoutVars>
      </dgm:prSet>
      <dgm:spPr/>
    </dgm:pt>
  </dgm:ptLst>
  <dgm:cxnLst>
    <dgm:cxn modelId="{B58C9901-684E-49AC-BCDE-A8A4964E4DA1}" type="presOf" srcId="{AE5A9645-3B3F-47C4-988E-794CC20C2E46}" destId="{B86B0B93-D068-4610-8D51-F521C72FD48D}" srcOrd="0" destOrd="0" presId="urn:microsoft.com/office/officeart/2018/5/layout/IconCircleLabelList"/>
    <dgm:cxn modelId="{A354A803-21FC-4429-B75C-F4C0B9784C2B}" srcId="{4F70BE22-9B62-4593-8364-F28BD2DDA1A4}" destId="{AE5A9645-3B3F-47C4-988E-794CC20C2E46}" srcOrd="6" destOrd="0" parTransId="{32BE8B8A-A9D4-4C98-B6E1-4068AE8F0F6A}" sibTransId="{708E7A83-2DD2-412A-99BB-AAAD396716A6}"/>
    <dgm:cxn modelId="{F0C5F007-C645-454B-8CE3-AA2492E5ECFA}" type="presOf" srcId="{81C7ADE4-BB85-4909-ACEA-B4A1EAB571B7}" destId="{C24B0CED-80FF-4CBB-B8BC-09EFF3F2D781}" srcOrd="0" destOrd="0" presId="urn:microsoft.com/office/officeart/2018/5/layout/IconCircleLabelList"/>
    <dgm:cxn modelId="{50643012-7D3F-430D-9F1F-BDD5690D933C}" srcId="{4F70BE22-9B62-4593-8364-F28BD2DDA1A4}" destId="{69C5AC34-B419-4BD6-B216-38CC804B1FDF}" srcOrd="4" destOrd="0" parTransId="{6848C4DC-D958-44E2-8E6E-0B230D3E7F9E}" sibTransId="{DE8F9358-14ED-4F2A-9DBE-E0BFDBA94CAE}"/>
    <dgm:cxn modelId="{3D95471E-5E0F-40A3-94FA-0A92D93FC99B}" srcId="{4F70BE22-9B62-4593-8364-F28BD2DDA1A4}" destId="{B0C790C7-0792-4783-8349-05DB4D924AA1}" srcOrd="0" destOrd="0" parTransId="{0883E3EC-BD70-4B87-8E75-FE59A1284F85}" sibTransId="{B07BBC32-DEF8-4E73-ACC4-F9E3731C1220}"/>
    <dgm:cxn modelId="{E04B8E1F-E04D-4181-A01A-CA70D84D9DFE}" type="presOf" srcId="{69C5AC34-B419-4BD6-B216-38CC804B1FDF}" destId="{111541EF-E363-47B5-B100-44CF81D93D39}" srcOrd="0" destOrd="0" presId="urn:microsoft.com/office/officeart/2018/5/layout/IconCircleLabelList"/>
    <dgm:cxn modelId="{E1C6DF24-FA09-4D9C-BC43-53868319DF32}" srcId="{4F70BE22-9B62-4593-8364-F28BD2DDA1A4}" destId="{81C7ADE4-BB85-4909-ACEA-B4A1EAB571B7}" srcOrd="3" destOrd="0" parTransId="{C49E61C1-D3AF-4168-9A07-7AA869DB9128}" sibTransId="{D7E1D402-2896-46D0-BC28-D699D259BA12}"/>
    <dgm:cxn modelId="{40CE1736-0F32-4FD4-B159-5E5C839BBF61}" type="presOf" srcId="{3B9172FA-71A5-4EF5-BF35-F4EFCFB5AC33}" destId="{0BDF2AEE-E48E-4A1D-80C6-F3F781EE3D47}" srcOrd="0" destOrd="0" presId="urn:microsoft.com/office/officeart/2018/5/layout/IconCircleLabelList"/>
    <dgm:cxn modelId="{54857A40-29EC-4989-9CE5-A5649737C44D}" type="presOf" srcId="{7CB06952-D17E-48CE-BBF7-882968086FB5}" destId="{00532980-91D6-43BB-9FAC-CDFFE3EC2934}" srcOrd="0" destOrd="0" presId="urn:microsoft.com/office/officeart/2018/5/layout/IconCircleLabelList"/>
    <dgm:cxn modelId="{7C33977F-F400-4182-9D94-800349C02F0F}" type="presOf" srcId="{B0C790C7-0792-4783-8349-05DB4D924AA1}" destId="{DA3F4EDC-C530-4B96-9092-F86727798727}" srcOrd="0" destOrd="0" presId="urn:microsoft.com/office/officeart/2018/5/layout/IconCircleLabelList"/>
    <dgm:cxn modelId="{87F7408B-B8BC-463F-A5A1-E71C5F4B45B6}" srcId="{4F70BE22-9B62-4593-8364-F28BD2DDA1A4}" destId="{3450E8B1-FC09-4706-AFD1-F07C5CF8031E}" srcOrd="2" destOrd="0" parTransId="{DD1D7EF5-4A22-4A52-BE19-DC9AD3B97470}" sibTransId="{29FB94E4-54F5-4569-BC6B-3A8EAB593945}"/>
    <dgm:cxn modelId="{223A27C0-1BAC-437B-9668-3847A764AACB}" type="presOf" srcId="{4F70BE22-9B62-4593-8364-F28BD2DDA1A4}" destId="{A4E1C63C-448C-4F48-BFB6-FBC72B52F797}" srcOrd="0" destOrd="0" presId="urn:microsoft.com/office/officeart/2018/5/layout/IconCircleLabelList"/>
    <dgm:cxn modelId="{BB2E64C6-AF90-4D72-8B5C-CFE1A301AC3E}" srcId="{4F70BE22-9B62-4593-8364-F28BD2DDA1A4}" destId="{3B9172FA-71A5-4EF5-BF35-F4EFCFB5AC33}" srcOrd="1" destOrd="0" parTransId="{BCFC8F96-385B-4D04-BED4-2A8C95A5F893}" sibTransId="{2FE5E333-7F01-4905-810A-72089E6CA849}"/>
    <dgm:cxn modelId="{BD55FAC6-0926-4C44-8E35-29C8B6E16C82}" srcId="{4F70BE22-9B62-4593-8364-F28BD2DDA1A4}" destId="{7CB06952-D17E-48CE-BBF7-882968086FB5}" srcOrd="5" destOrd="0" parTransId="{9DD0139B-220B-4A56-B581-06069CEDF5F8}" sibTransId="{7A74DAAA-B3E2-45BC-B5BB-C861D67AFFF6}"/>
    <dgm:cxn modelId="{7D43F9D2-0ADD-44E2-801B-0EC084F79F20}" type="presOf" srcId="{3450E8B1-FC09-4706-AFD1-F07C5CF8031E}" destId="{D154EF84-FA91-4E61-8D66-97E7C7950CD8}" srcOrd="0" destOrd="0" presId="urn:microsoft.com/office/officeart/2018/5/layout/IconCircleLabelList"/>
    <dgm:cxn modelId="{D6F6B395-736D-49FB-9085-7C531D4E7D5A}" type="presParOf" srcId="{A4E1C63C-448C-4F48-BFB6-FBC72B52F797}" destId="{87D4FED8-02AB-463E-871D-1373A2CB48EB}" srcOrd="0" destOrd="0" presId="urn:microsoft.com/office/officeart/2018/5/layout/IconCircleLabelList"/>
    <dgm:cxn modelId="{0A1624A6-B04D-4774-B98F-7672AE7DB04E}" type="presParOf" srcId="{87D4FED8-02AB-463E-871D-1373A2CB48EB}" destId="{AC0B48E6-D7AE-4046-9F05-2ED3026D4050}" srcOrd="0" destOrd="0" presId="urn:microsoft.com/office/officeart/2018/5/layout/IconCircleLabelList"/>
    <dgm:cxn modelId="{1C16F1F6-4563-410B-A66B-388F3F6030C6}" type="presParOf" srcId="{87D4FED8-02AB-463E-871D-1373A2CB48EB}" destId="{5A4E9C53-E899-43A8-858E-779A73C0D603}" srcOrd="1" destOrd="0" presId="urn:microsoft.com/office/officeart/2018/5/layout/IconCircleLabelList"/>
    <dgm:cxn modelId="{75CB4F54-E63F-46E7-A2F7-90C68C10AECB}" type="presParOf" srcId="{87D4FED8-02AB-463E-871D-1373A2CB48EB}" destId="{C2AF6C71-5670-4E9E-8ED2-6763E558F2FE}" srcOrd="2" destOrd="0" presId="urn:microsoft.com/office/officeart/2018/5/layout/IconCircleLabelList"/>
    <dgm:cxn modelId="{A292A397-060F-4F33-95A2-CE48DE64CF65}" type="presParOf" srcId="{87D4FED8-02AB-463E-871D-1373A2CB48EB}" destId="{DA3F4EDC-C530-4B96-9092-F86727798727}" srcOrd="3" destOrd="0" presId="urn:microsoft.com/office/officeart/2018/5/layout/IconCircleLabelList"/>
    <dgm:cxn modelId="{D8471CC3-822C-4111-A241-B49CAD93007B}" type="presParOf" srcId="{A4E1C63C-448C-4F48-BFB6-FBC72B52F797}" destId="{8E30F281-8551-429A-8B46-CA58F446F4B9}" srcOrd="1" destOrd="0" presId="urn:microsoft.com/office/officeart/2018/5/layout/IconCircleLabelList"/>
    <dgm:cxn modelId="{6DE730FD-8F10-4E42-9A0B-06F84E5599E2}" type="presParOf" srcId="{A4E1C63C-448C-4F48-BFB6-FBC72B52F797}" destId="{9904D578-E068-42B6-A806-3A6D6571DACA}" srcOrd="2" destOrd="0" presId="urn:microsoft.com/office/officeart/2018/5/layout/IconCircleLabelList"/>
    <dgm:cxn modelId="{F224BE6D-E709-45F9-B9EE-692350BF9532}" type="presParOf" srcId="{9904D578-E068-42B6-A806-3A6D6571DACA}" destId="{555AE1B2-AD5E-499F-B788-D4D7864FB876}" srcOrd="0" destOrd="0" presId="urn:microsoft.com/office/officeart/2018/5/layout/IconCircleLabelList"/>
    <dgm:cxn modelId="{1B8EED89-C1AF-4B1C-B6FF-F402CC3F8509}" type="presParOf" srcId="{9904D578-E068-42B6-A806-3A6D6571DACA}" destId="{3D2FAA28-706A-4469-AC50-E4C2E415AD53}" srcOrd="1" destOrd="0" presId="urn:microsoft.com/office/officeart/2018/5/layout/IconCircleLabelList"/>
    <dgm:cxn modelId="{357EB3B1-9FB5-4896-99B2-1A0FAD871C56}" type="presParOf" srcId="{9904D578-E068-42B6-A806-3A6D6571DACA}" destId="{FFA1C52D-7F27-46F4-9533-6364EC09642C}" srcOrd="2" destOrd="0" presId="urn:microsoft.com/office/officeart/2018/5/layout/IconCircleLabelList"/>
    <dgm:cxn modelId="{87DECEFE-9B39-4633-BDBA-294C9F51FB39}" type="presParOf" srcId="{9904D578-E068-42B6-A806-3A6D6571DACA}" destId="{0BDF2AEE-E48E-4A1D-80C6-F3F781EE3D47}" srcOrd="3" destOrd="0" presId="urn:microsoft.com/office/officeart/2018/5/layout/IconCircleLabelList"/>
    <dgm:cxn modelId="{61C24F1F-5257-4609-B720-88749A7FE8C9}" type="presParOf" srcId="{A4E1C63C-448C-4F48-BFB6-FBC72B52F797}" destId="{2929D0CD-67A8-4AC0-B42C-33C1957F4C03}" srcOrd="3" destOrd="0" presId="urn:microsoft.com/office/officeart/2018/5/layout/IconCircleLabelList"/>
    <dgm:cxn modelId="{55411FA9-93C6-482E-9D19-399F4946D1CD}" type="presParOf" srcId="{A4E1C63C-448C-4F48-BFB6-FBC72B52F797}" destId="{A0DED029-7049-41E9-A6B8-D5D30A31F7CC}" srcOrd="4" destOrd="0" presId="urn:microsoft.com/office/officeart/2018/5/layout/IconCircleLabelList"/>
    <dgm:cxn modelId="{0DB0CF77-D773-4DE7-BF40-DFCE0F18999F}" type="presParOf" srcId="{A0DED029-7049-41E9-A6B8-D5D30A31F7CC}" destId="{1E44184B-326C-4734-B816-CB6235AF4195}" srcOrd="0" destOrd="0" presId="urn:microsoft.com/office/officeart/2018/5/layout/IconCircleLabelList"/>
    <dgm:cxn modelId="{D55D1129-BA12-4CD3-8F63-1B2B709157B9}" type="presParOf" srcId="{A0DED029-7049-41E9-A6B8-D5D30A31F7CC}" destId="{7CC1E754-F40C-4053-A57E-55A396A1B2AC}" srcOrd="1" destOrd="0" presId="urn:microsoft.com/office/officeart/2018/5/layout/IconCircleLabelList"/>
    <dgm:cxn modelId="{B9599133-5E43-4479-8974-219EBEE426CD}" type="presParOf" srcId="{A0DED029-7049-41E9-A6B8-D5D30A31F7CC}" destId="{31FE346A-9D51-4200-9B0D-3AF9A6B82937}" srcOrd="2" destOrd="0" presId="urn:microsoft.com/office/officeart/2018/5/layout/IconCircleLabelList"/>
    <dgm:cxn modelId="{0799392E-BA20-4DE6-8929-7415E2CF818C}" type="presParOf" srcId="{A0DED029-7049-41E9-A6B8-D5D30A31F7CC}" destId="{D154EF84-FA91-4E61-8D66-97E7C7950CD8}" srcOrd="3" destOrd="0" presId="urn:microsoft.com/office/officeart/2018/5/layout/IconCircleLabelList"/>
    <dgm:cxn modelId="{386E45EE-8FA0-49E7-B37D-F7BBC87176CE}" type="presParOf" srcId="{A4E1C63C-448C-4F48-BFB6-FBC72B52F797}" destId="{B0A0C6F4-FE2E-4FAB-AD95-E9011FE32519}" srcOrd="5" destOrd="0" presId="urn:microsoft.com/office/officeart/2018/5/layout/IconCircleLabelList"/>
    <dgm:cxn modelId="{C512ED22-5962-47AD-A6AA-FB7CEB25648E}" type="presParOf" srcId="{A4E1C63C-448C-4F48-BFB6-FBC72B52F797}" destId="{C50AA9E0-8EB3-4B22-AE69-660CFCEEF287}" srcOrd="6" destOrd="0" presId="urn:microsoft.com/office/officeart/2018/5/layout/IconCircleLabelList"/>
    <dgm:cxn modelId="{004E5051-3601-4BE2-B468-7E6674F4FC25}" type="presParOf" srcId="{C50AA9E0-8EB3-4B22-AE69-660CFCEEF287}" destId="{8476DD2E-F15C-496C-AA56-225BC7F724F6}" srcOrd="0" destOrd="0" presId="urn:microsoft.com/office/officeart/2018/5/layout/IconCircleLabelList"/>
    <dgm:cxn modelId="{91C78630-2A4B-461F-8936-43F919CA1BFB}" type="presParOf" srcId="{C50AA9E0-8EB3-4B22-AE69-660CFCEEF287}" destId="{4CD004EA-8C39-4F3A-9B2C-0DDDB28C1570}" srcOrd="1" destOrd="0" presId="urn:microsoft.com/office/officeart/2018/5/layout/IconCircleLabelList"/>
    <dgm:cxn modelId="{F105F045-34C1-40E7-A067-F4EB4E5C5D27}" type="presParOf" srcId="{C50AA9E0-8EB3-4B22-AE69-660CFCEEF287}" destId="{3FBF3C4F-5E06-4A56-81E4-090B4B25FDEF}" srcOrd="2" destOrd="0" presId="urn:microsoft.com/office/officeart/2018/5/layout/IconCircleLabelList"/>
    <dgm:cxn modelId="{8972A4F0-BA25-4BE4-A430-A96227A67D58}" type="presParOf" srcId="{C50AA9E0-8EB3-4B22-AE69-660CFCEEF287}" destId="{C24B0CED-80FF-4CBB-B8BC-09EFF3F2D781}" srcOrd="3" destOrd="0" presId="urn:microsoft.com/office/officeart/2018/5/layout/IconCircleLabelList"/>
    <dgm:cxn modelId="{8A170E93-C1B8-4C2E-9878-E1789C7A0AB6}" type="presParOf" srcId="{A4E1C63C-448C-4F48-BFB6-FBC72B52F797}" destId="{4944B56C-8655-414A-A460-CA3E5536FAD0}" srcOrd="7" destOrd="0" presId="urn:microsoft.com/office/officeart/2018/5/layout/IconCircleLabelList"/>
    <dgm:cxn modelId="{3B2C1388-2257-4E8C-98FA-D344B2C2ECE9}" type="presParOf" srcId="{A4E1C63C-448C-4F48-BFB6-FBC72B52F797}" destId="{26596D5A-B1FE-4297-AED4-1C6C50D065FB}" srcOrd="8" destOrd="0" presId="urn:microsoft.com/office/officeart/2018/5/layout/IconCircleLabelList"/>
    <dgm:cxn modelId="{D810B979-4B3C-42E7-BFD9-72AF41726CD2}" type="presParOf" srcId="{26596D5A-B1FE-4297-AED4-1C6C50D065FB}" destId="{7B5ADCD3-C75B-4CB4-B246-E8FAEDC4F04F}" srcOrd="0" destOrd="0" presId="urn:microsoft.com/office/officeart/2018/5/layout/IconCircleLabelList"/>
    <dgm:cxn modelId="{45196DD8-9DBF-47C5-BD9F-A0D89DFFEBFA}" type="presParOf" srcId="{26596D5A-B1FE-4297-AED4-1C6C50D065FB}" destId="{63DBA45D-DA0E-4D04-A243-B67467920589}" srcOrd="1" destOrd="0" presId="urn:microsoft.com/office/officeart/2018/5/layout/IconCircleLabelList"/>
    <dgm:cxn modelId="{2EFF2EB7-0BE7-4C3C-AC52-E1A9B55604DB}" type="presParOf" srcId="{26596D5A-B1FE-4297-AED4-1C6C50D065FB}" destId="{F4BA27F6-EE90-4C87-9721-9822F7B23257}" srcOrd="2" destOrd="0" presId="urn:microsoft.com/office/officeart/2018/5/layout/IconCircleLabelList"/>
    <dgm:cxn modelId="{EB3CF225-3D64-48E1-A7F6-90032C5901EB}" type="presParOf" srcId="{26596D5A-B1FE-4297-AED4-1C6C50D065FB}" destId="{111541EF-E363-47B5-B100-44CF81D93D39}" srcOrd="3" destOrd="0" presId="urn:microsoft.com/office/officeart/2018/5/layout/IconCircleLabelList"/>
    <dgm:cxn modelId="{FD534289-2E1D-4BF8-B605-ADBE47DF678E}" type="presParOf" srcId="{A4E1C63C-448C-4F48-BFB6-FBC72B52F797}" destId="{15729345-7E7C-43ED-B5CC-FBD45E413EE4}" srcOrd="9" destOrd="0" presId="urn:microsoft.com/office/officeart/2018/5/layout/IconCircleLabelList"/>
    <dgm:cxn modelId="{AF320BBF-31AC-40E4-964B-AD12C6E0C14E}" type="presParOf" srcId="{A4E1C63C-448C-4F48-BFB6-FBC72B52F797}" destId="{97934BBF-87DB-460F-8F96-C26B87F6E835}" srcOrd="10" destOrd="0" presId="urn:microsoft.com/office/officeart/2018/5/layout/IconCircleLabelList"/>
    <dgm:cxn modelId="{77A0681D-63A4-4CB5-A4B2-950B565FB0E7}" type="presParOf" srcId="{97934BBF-87DB-460F-8F96-C26B87F6E835}" destId="{21FBA81F-33D7-4EDC-BF61-FFB25E3C6B60}" srcOrd="0" destOrd="0" presId="urn:microsoft.com/office/officeart/2018/5/layout/IconCircleLabelList"/>
    <dgm:cxn modelId="{C4089286-61EE-481E-A477-26BB792BA8F1}" type="presParOf" srcId="{97934BBF-87DB-460F-8F96-C26B87F6E835}" destId="{048F7537-A4EE-4FCB-9EA0-02CAC01307D1}" srcOrd="1" destOrd="0" presId="urn:microsoft.com/office/officeart/2018/5/layout/IconCircleLabelList"/>
    <dgm:cxn modelId="{6AE35EE0-02BE-4F69-8061-D51725AE891A}" type="presParOf" srcId="{97934BBF-87DB-460F-8F96-C26B87F6E835}" destId="{C4074A3F-D537-4560-BD04-2BD9BEF3573C}" srcOrd="2" destOrd="0" presId="urn:microsoft.com/office/officeart/2018/5/layout/IconCircleLabelList"/>
    <dgm:cxn modelId="{9FBA078D-68AE-4DC0-86EC-8B8DCDBEDE0E}" type="presParOf" srcId="{97934BBF-87DB-460F-8F96-C26B87F6E835}" destId="{00532980-91D6-43BB-9FAC-CDFFE3EC2934}" srcOrd="3" destOrd="0" presId="urn:microsoft.com/office/officeart/2018/5/layout/IconCircleLabelList"/>
    <dgm:cxn modelId="{44675E40-DFB5-427E-A1CC-194DB04A00EB}" type="presParOf" srcId="{A4E1C63C-448C-4F48-BFB6-FBC72B52F797}" destId="{C85FB78C-F6BE-486F-AB2F-917E9F625FD9}" srcOrd="11" destOrd="0" presId="urn:microsoft.com/office/officeart/2018/5/layout/IconCircleLabelList"/>
    <dgm:cxn modelId="{97FAEC35-2BB0-4325-A8E8-D657BE91017E}" type="presParOf" srcId="{A4E1C63C-448C-4F48-BFB6-FBC72B52F797}" destId="{17A27787-051E-4B26-8773-941019872FE3}" srcOrd="12" destOrd="0" presId="urn:microsoft.com/office/officeart/2018/5/layout/IconCircleLabelList"/>
    <dgm:cxn modelId="{CD2AA114-C581-48E1-8773-F1502EB707BB}" type="presParOf" srcId="{17A27787-051E-4B26-8773-941019872FE3}" destId="{FFE8EA09-3B47-499C-9C98-62389891215D}" srcOrd="0" destOrd="0" presId="urn:microsoft.com/office/officeart/2018/5/layout/IconCircleLabelList"/>
    <dgm:cxn modelId="{FD3E03BE-B432-4F43-8227-35F3890478B5}" type="presParOf" srcId="{17A27787-051E-4B26-8773-941019872FE3}" destId="{65609A5D-1D66-48CF-A403-6991465D5AB6}" srcOrd="1" destOrd="0" presId="urn:microsoft.com/office/officeart/2018/5/layout/IconCircleLabelList"/>
    <dgm:cxn modelId="{E11EE6DA-8C65-4967-9EA0-C1CC8E38A6E7}" type="presParOf" srcId="{17A27787-051E-4B26-8773-941019872FE3}" destId="{537BA031-6D7E-4767-B4E9-84F318095ED4}" srcOrd="2" destOrd="0" presId="urn:microsoft.com/office/officeart/2018/5/layout/IconCircleLabelList"/>
    <dgm:cxn modelId="{7B849EFE-692B-46E1-8D14-5DD742AE2F20}" type="presParOf" srcId="{17A27787-051E-4B26-8773-941019872FE3}" destId="{B86B0B93-D068-4610-8D51-F521C72FD48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F933A5-306A-45DC-897E-030C0976928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8E22706-724B-48EB-9966-9ED569C1B308}">
      <dgm:prSet/>
      <dgm:spPr/>
      <dgm:t>
        <a:bodyPr/>
        <a:lstStyle/>
        <a:p>
          <a:r>
            <a:rPr lang="en-US"/>
            <a:t>Identity and Communicating the Need for Change</a:t>
          </a:r>
        </a:p>
      </dgm:t>
    </dgm:pt>
    <dgm:pt modelId="{F02957DE-953C-48DB-B2F7-ECB427345840}" type="parTrans" cxnId="{7ABB4E7D-00B3-4910-9E01-3DD62090CA6C}">
      <dgm:prSet/>
      <dgm:spPr/>
      <dgm:t>
        <a:bodyPr/>
        <a:lstStyle/>
        <a:p>
          <a:endParaRPr lang="en-US"/>
        </a:p>
      </dgm:t>
    </dgm:pt>
    <dgm:pt modelId="{64DC2753-8150-4FE9-8B91-F84249204480}" type="sibTrans" cxnId="{7ABB4E7D-00B3-4910-9E01-3DD62090CA6C}">
      <dgm:prSet/>
      <dgm:spPr/>
      <dgm:t>
        <a:bodyPr/>
        <a:lstStyle/>
        <a:p>
          <a:endParaRPr lang="en-US"/>
        </a:p>
      </dgm:t>
    </dgm:pt>
    <dgm:pt modelId="{39BDCAEA-03F2-487E-86B6-05216899B253}">
      <dgm:prSet/>
      <dgm:spPr/>
      <dgm:t>
        <a:bodyPr/>
        <a:lstStyle/>
        <a:p>
          <a:r>
            <a:rPr lang="en-US"/>
            <a:t>Put Together a Team of Experts</a:t>
          </a:r>
        </a:p>
      </dgm:t>
    </dgm:pt>
    <dgm:pt modelId="{5E96BFB7-4F40-4550-8B26-034DB039F0AD}" type="parTrans" cxnId="{B0124326-5F5A-453D-8EB7-EC81B94611DC}">
      <dgm:prSet/>
      <dgm:spPr/>
      <dgm:t>
        <a:bodyPr/>
        <a:lstStyle/>
        <a:p>
          <a:endParaRPr lang="en-US"/>
        </a:p>
      </dgm:t>
    </dgm:pt>
    <dgm:pt modelId="{99585AE3-0EBA-4D36-8F6B-0662E061EF06}" type="sibTrans" cxnId="{B0124326-5F5A-453D-8EB7-EC81B94611DC}">
      <dgm:prSet/>
      <dgm:spPr/>
      <dgm:t>
        <a:bodyPr/>
        <a:lstStyle/>
        <a:p>
          <a:endParaRPr lang="en-US"/>
        </a:p>
      </dgm:t>
    </dgm:pt>
    <dgm:pt modelId="{BB7474D3-974F-4D79-8987-B00A6F1960B3}">
      <dgm:prSet/>
      <dgm:spPr/>
      <dgm:t>
        <a:bodyPr/>
        <a:lstStyle/>
        <a:p>
          <a:r>
            <a:rPr lang="en-US"/>
            <a:t>Find the Inefficient Processes and Define Key Performance Indicators (KPI)</a:t>
          </a:r>
        </a:p>
      </dgm:t>
    </dgm:pt>
    <dgm:pt modelId="{278F8EA1-1705-4F09-A850-E693128AB1A8}" type="parTrans" cxnId="{C6EFB857-409C-43F2-9565-52C38886F4A1}">
      <dgm:prSet/>
      <dgm:spPr/>
      <dgm:t>
        <a:bodyPr/>
        <a:lstStyle/>
        <a:p>
          <a:endParaRPr lang="en-US"/>
        </a:p>
      </dgm:t>
    </dgm:pt>
    <dgm:pt modelId="{AE781EE5-E3F1-47CB-8A84-1BFAD4FFA316}" type="sibTrans" cxnId="{C6EFB857-409C-43F2-9565-52C38886F4A1}">
      <dgm:prSet/>
      <dgm:spPr/>
      <dgm:t>
        <a:bodyPr/>
        <a:lstStyle/>
        <a:p>
          <a:endParaRPr lang="en-US"/>
        </a:p>
      </dgm:t>
    </dgm:pt>
    <dgm:pt modelId="{495335AC-F40D-4CBE-B10D-9F437345884E}">
      <dgm:prSet/>
      <dgm:spPr/>
      <dgm:t>
        <a:bodyPr/>
        <a:lstStyle/>
        <a:p>
          <a:r>
            <a:rPr lang="en-US"/>
            <a:t>Reengineer the Processes and Compare KPIs</a:t>
          </a:r>
        </a:p>
      </dgm:t>
    </dgm:pt>
    <dgm:pt modelId="{A34E5106-7C2E-4BB7-93C6-921AD558365A}" type="parTrans" cxnId="{62AF5911-C061-44CB-AC31-18129F2AAED5}">
      <dgm:prSet/>
      <dgm:spPr/>
      <dgm:t>
        <a:bodyPr/>
        <a:lstStyle/>
        <a:p>
          <a:endParaRPr lang="en-US"/>
        </a:p>
      </dgm:t>
    </dgm:pt>
    <dgm:pt modelId="{5142EFAF-322A-47AA-9F64-17CC263185E5}" type="sibTrans" cxnId="{62AF5911-C061-44CB-AC31-18129F2AAED5}">
      <dgm:prSet/>
      <dgm:spPr/>
      <dgm:t>
        <a:bodyPr/>
        <a:lstStyle/>
        <a:p>
          <a:endParaRPr lang="en-US"/>
        </a:p>
      </dgm:t>
    </dgm:pt>
    <dgm:pt modelId="{984FAD5B-1F37-4343-A074-564A7A6263FD}" type="pres">
      <dgm:prSet presAssocID="{7BF933A5-306A-45DC-897E-030C0976928F}" presName="root" presStyleCnt="0">
        <dgm:presLayoutVars>
          <dgm:dir/>
          <dgm:resizeHandles val="exact"/>
        </dgm:presLayoutVars>
      </dgm:prSet>
      <dgm:spPr/>
    </dgm:pt>
    <dgm:pt modelId="{B3030EB7-955F-4711-AB8C-C8CDBA6BEA0F}" type="pres">
      <dgm:prSet presAssocID="{58E22706-724B-48EB-9966-9ED569C1B308}" presName="compNode" presStyleCnt="0"/>
      <dgm:spPr/>
    </dgm:pt>
    <dgm:pt modelId="{63796B8F-F14A-423E-AC8F-5F4ADF052A33}" type="pres">
      <dgm:prSet presAssocID="{58E22706-724B-48EB-9966-9ED569C1B308}" presName="bgRect" presStyleLbl="bgShp" presStyleIdx="0" presStyleCnt="4"/>
      <dgm:spPr/>
    </dgm:pt>
    <dgm:pt modelId="{8894574A-5457-4E92-91F3-96B9B057C6F3}" type="pres">
      <dgm:prSet presAssocID="{58E22706-724B-48EB-9966-9ED569C1B30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Bubble"/>
        </a:ext>
      </dgm:extLst>
    </dgm:pt>
    <dgm:pt modelId="{CDFA002B-D39E-4377-ADB2-FBD17759A2CF}" type="pres">
      <dgm:prSet presAssocID="{58E22706-724B-48EB-9966-9ED569C1B308}" presName="spaceRect" presStyleCnt="0"/>
      <dgm:spPr/>
    </dgm:pt>
    <dgm:pt modelId="{53400614-6516-4C9F-B771-976E1C020DF3}" type="pres">
      <dgm:prSet presAssocID="{58E22706-724B-48EB-9966-9ED569C1B308}" presName="parTx" presStyleLbl="revTx" presStyleIdx="0" presStyleCnt="4">
        <dgm:presLayoutVars>
          <dgm:chMax val="0"/>
          <dgm:chPref val="0"/>
        </dgm:presLayoutVars>
      </dgm:prSet>
      <dgm:spPr/>
    </dgm:pt>
    <dgm:pt modelId="{2C6E8680-666D-4E98-8A5B-E6AE35697A10}" type="pres">
      <dgm:prSet presAssocID="{64DC2753-8150-4FE9-8B91-F84249204480}" presName="sibTrans" presStyleCnt="0"/>
      <dgm:spPr/>
    </dgm:pt>
    <dgm:pt modelId="{57FF88D6-FEED-40E9-BA89-ADEC95003712}" type="pres">
      <dgm:prSet presAssocID="{39BDCAEA-03F2-487E-86B6-05216899B253}" presName="compNode" presStyleCnt="0"/>
      <dgm:spPr/>
    </dgm:pt>
    <dgm:pt modelId="{F39CB967-30ED-4896-B4ED-3CF6E200AF78}" type="pres">
      <dgm:prSet presAssocID="{39BDCAEA-03F2-487E-86B6-05216899B253}" presName="bgRect" presStyleLbl="bgShp" presStyleIdx="1" presStyleCnt="4"/>
      <dgm:spPr/>
    </dgm:pt>
    <dgm:pt modelId="{EF2CB7D2-187F-4459-AD5F-199BFEF5FB6D}" type="pres">
      <dgm:prSet presAssocID="{39BDCAEA-03F2-487E-86B6-05216899B25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ers"/>
        </a:ext>
      </dgm:extLst>
    </dgm:pt>
    <dgm:pt modelId="{144D60FE-4030-434B-AB02-BF4AADFB38D5}" type="pres">
      <dgm:prSet presAssocID="{39BDCAEA-03F2-487E-86B6-05216899B253}" presName="spaceRect" presStyleCnt="0"/>
      <dgm:spPr/>
    </dgm:pt>
    <dgm:pt modelId="{1B85E677-FC32-4976-A2E3-4837065F3E42}" type="pres">
      <dgm:prSet presAssocID="{39BDCAEA-03F2-487E-86B6-05216899B253}" presName="parTx" presStyleLbl="revTx" presStyleIdx="1" presStyleCnt="4">
        <dgm:presLayoutVars>
          <dgm:chMax val="0"/>
          <dgm:chPref val="0"/>
        </dgm:presLayoutVars>
      </dgm:prSet>
      <dgm:spPr/>
    </dgm:pt>
    <dgm:pt modelId="{2A503859-BD00-4482-814C-C5B681655487}" type="pres">
      <dgm:prSet presAssocID="{99585AE3-0EBA-4D36-8F6B-0662E061EF06}" presName="sibTrans" presStyleCnt="0"/>
      <dgm:spPr/>
    </dgm:pt>
    <dgm:pt modelId="{4F7DBC41-2826-4CCA-9044-F889D14B1526}" type="pres">
      <dgm:prSet presAssocID="{BB7474D3-974F-4D79-8987-B00A6F1960B3}" presName="compNode" presStyleCnt="0"/>
      <dgm:spPr/>
    </dgm:pt>
    <dgm:pt modelId="{DAA87E82-770D-4D00-8F4A-F2E5CB81D9BE}" type="pres">
      <dgm:prSet presAssocID="{BB7474D3-974F-4D79-8987-B00A6F1960B3}" presName="bgRect" presStyleLbl="bgShp" presStyleIdx="2" presStyleCnt="4"/>
      <dgm:spPr/>
    </dgm:pt>
    <dgm:pt modelId="{480BCF5D-C364-436C-9C17-128E993A34A5}" type="pres">
      <dgm:prSet presAssocID="{BB7474D3-974F-4D79-8987-B00A6F1960B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AF2D5538-C115-4C80-8079-8EB00620263B}" type="pres">
      <dgm:prSet presAssocID="{BB7474D3-974F-4D79-8987-B00A6F1960B3}" presName="spaceRect" presStyleCnt="0"/>
      <dgm:spPr/>
    </dgm:pt>
    <dgm:pt modelId="{3D478AF4-2DCC-4FE4-A327-96C032A527AF}" type="pres">
      <dgm:prSet presAssocID="{BB7474D3-974F-4D79-8987-B00A6F1960B3}" presName="parTx" presStyleLbl="revTx" presStyleIdx="2" presStyleCnt="4">
        <dgm:presLayoutVars>
          <dgm:chMax val="0"/>
          <dgm:chPref val="0"/>
        </dgm:presLayoutVars>
      </dgm:prSet>
      <dgm:spPr/>
    </dgm:pt>
    <dgm:pt modelId="{5838BE22-948E-4A25-B332-17B2621C6B7D}" type="pres">
      <dgm:prSet presAssocID="{AE781EE5-E3F1-47CB-8A84-1BFAD4FFA316}" presName="sibTrans" presStyleCnt="0"/>
      <dgm:spPr/>
    </dgm:pt>
    <dgm:pt modelId="{D9A11318-9B0E-435A-BD58-12F6877F301A}" type="pres">
      <dgm:prSet presAssocID="{495335AC-F40D-4CBE-B10D-9F437345884E}" presName="compNode" presStyleCnt="0"/>
      <dgm:spPr/>
    </dgm:pt>
    <dgm:pt modelId="{5C6B62AC-86AD-4DB7-8D42-B7073250AED2}" type="pres">
      <dgm:prSet presAssocID="{495335AC-F40D-4CBE-B10D-9F437345884E}" presName="bgRect" presStyleLbl="bgShp" presStyleIdx="3" presStyleCnt="4"/>
      <dgm:spPr/>
    </dgm:pt>
    <dgm:pt modelId="{8E83F2CD-AA61-4652-BAFD-AAAA087AC093}" type="pres">
      <dgm:prSet presAssocID="{495335AC-F40D-4CBE-B10D-9F437345884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61A8C518-86E0-4222-BD11-4B532B64B23C}" type="pres">
      <dgm:prSet presAssocID="{495335AC-F40D-4CBE-B10D-9F437345884E}" presName="spaceRect" presStyleCnt="0"/>
      <dgm:spPr/>
    </dgm:pt>
    <dgm:pt modelId="{B7D9B823-0C5C-4244-9F3A-1920103121D7}" type="pres">
      <dgm:prSet presAssocID="{495335AC-F40D-4CBE-B10D-9F437345884E}" presName="parTx" presStyleLbl="revTx" presStyleIdx="3" presStyleCnt="4">
        <dgm:presLayoutVars>
          <dgm:chMax val="0"/>
          <dgm:chPref val="0"/>
        </dgm:presLayoutVars>
      </dgm:prSet>
      <dgm:spPr/>
    </dgm:pt>
  </dgm:ptLst>
  <dgm:cxnLst>
    <dgm:cxn modelId="{62AF5911-C061-44CB-AC31-18129F2AAED5}" srcId="{7BF933A5-306A-45DC-897E-030C0976928F}" destId="{495335AC-F40D-4CBE-B10D-9F437345884E}" srcOrd="3" destOrd="0" parTransId="{A34E5106-7C2E-4BB7-93C6-921AD558365A}" sibTransId="{5142EFAF-322A-47AA-9F64-17CC263185E5}"/>
    <dgm:cxn modelId="{73427F12-D1E5-47B5-BA64-6BA7A50BF780}" type="presOf" srcId="{58E22706-724B-48EB-9966-9ED569C1B308}" destId="{53400614-6516-4C9F-B771-976E1C020DF3}" srcOrd="0" destOrd="0" presId="urn:microsoft.com/office/officeart/2018/2/layout/IconVerticalSolidList"/>
    <dgm:cxn modelId="{B0124326-5F5A-453D-8EB7-EC81B94611DC}" srcId="{7BF933A5-306A-45DC-897E-030C0976928F}" destId="{39BDCAEA-03F2-487E-86B6-05216899B253}" srcOrd="1" destOrd="0" parTransId="{5E96BFB7-4F40-4550-8B26-034DB039F0AD}" sibTransId="{99585AE3-0EBA-4D36-8F6B-0662E061EF06}"/>
    <dgm:cxn modelId="{49726438-3A59-44F8-BAF9-0F92C2036232}" type="presOf" srcId="{495335AC-F40D-4CBE-B10D-9F437345884E}" destId="{B7D9B823-0C5C-4244-9F3A-1920103121D7}" srcOrd="0" destOrd="0" presId="urn:microsoft.com/office/officeart/2018/2/layout/IconVerticalSolidList"/>
    <dgm:cxn modelId="{5FD7EC4D-5CF6-4418-917E-A100FBFC8F06}" type="presOf" srcId="{7BF933A5-306A-45DC-897E-030C0976928F}" destId="{984FAD5B-1F37-4343-A074-564A7A6263FD}" srcOrd="0" destOrd="0" presId="urn:microsoft.com/office/officeart/2018/2/layout/IconVerticalSolidList"/>
    <dgm:cxn modelId="{3E9FA955-108F-4E88-A661-6D21917D3E7C}" type="presOf" srcId="{BB7474D3-974F-4D79-8987-B00A6F1960B3}" destId="{3D478AF4-2DCC-4FE4-A327-96C032A527AF}" srcOrd="0" destOrd="0" presId="urn:microsoft.com/office/officeart/2018/2/layout/IconVerticalSolidList"/>
    <dgm:cxn modelId="{7D753657-7BAB-44E7-9493-C489B93831B5}" type="presOf" srcId="{39BDCAEA-03F2-487E-86B6-05216899B253}" destId="{1B85E677-FC32-4976-A2E3-4837065F3E42}" srcOrd="0" destOrd="0" presId="urn:microsoft.com/office/officeart/2018/2/layout/IconVerticalSolidList"/>
    <dgm:cxn modelId="{C6EFB857-409C-43F2-9565-52C38886F4A1}" srcId="{7BF933A5-306A-45DC-897E-030C0976928F}" destId="{BB7474D3-974F-4D79-8987-B00A6F1960B3}" srcOrd="2" destOrd="0" parTransId="{278F8EA1-1705-4F09-A850-E693128AB1A8}" sibTransId="{AE781EE5-E3F1-47CB-8A84-1BFAD4FFA316}"/>
    <dgm:cxn modelId="{7ABB4E7D-00B3-4910-9E01-3DD62090CA6C}" srcId="{7BF933A5-306A-45DC-897E-030C0976928F}" destId="{58E22706-724B-48EB-9966-9ED569C1B308}" srcOrd="0" destOrd="0" parTransId="{F02957DE-953C-48DB-B2F7-ECB427345840}" sibTransId="{64DC2753-8150-4FE9-8B91-F84249204480}"/>
    <dgm:cxn modelId="{945456E3-0F79-4F2A-B85B-DB1B5C4FFE70}" type="presParOf" srcId="{984FAD5B-1F37-4343-A074-564A7A6263FD}" destId="{B3030EB7-955F-4711-AB8C-C8CDBA6BEA0F}" srcOrd="0" destOrd="0" presId="urn:microsoft.com/office/officeart/2018/2/layout/IconVerticalSolidList"/>
    <dgm:cxn modelId="{E9371BF7-95B8-4F37-ABFF-52A7FC3EEA66}" type="presParOf" srcId="{B3030EB7-955F-4711-AB8C-C8CDBA6BEA0F}" destId="{63796B8F-F14A-423E-AC8F-5F4ADF052A33}" srcOrd="0" destOrd="0" presId="urn:microsoft.com/office/officeart/2018/2/layout/IconVerticalSolidList"/>
    <dgm:cxn modelId="{DB3D05C3-E340-4B22-9165-A98ACD766368}" type="presParOf" srcId="{B3030EB7-955F-4711-AB8C-C8CDBA6BEA0F}" destId="{8894574A-5457-4E92-91F3-96B9B057C6F3}" srcOrd="1" destOrd="0" presId="urn:microsoft.com/office/officeart/2018/2/layout/IconVerticalSolidList"/>
    <dgm:cxn modelId="{3EE9C94C-907D-4493-8AF1-EA761E81E917}" type="presParOf" srcId="{B3030EB7-955F-4711-AB8C-C8CDBA6BEA0F}" destId="{CDFA002B-D39E-4377-ADB2-FBD17759A2CF}" srcOrd="2" destOrd="0" presId="urn:microsoft.com/office/officeart/2018/2/layout/IconVerticalSolidList"/>
    <dgm:cxn modelId="{359C7B23-1057-4109-B316-82E1A5A1D15B}" type="presParOf" srcId="{B3030EB7-955F-4711-AB8C-C8CDBA6BEA0F}" destId="{53400614-6516-4C9F-B771-976E1C020DF3}" srcOrd="3" destOrd="0" presId="urn:microsoft.com/office/officeart/2018/2/layout/IconVerticalSolidList"/>
    <dgm:cxn modelId="{B06F77BD-00EE-423E-AE01-F7A965ACB42E}" type="presParOf" srcId="{984FAD5B-1F37-4343-A074-564A7A6263FD}" destId="{2C6E8680-666D-4E98-8A5B-E6AE35697A10}" srcOrd="1" destOrd="0" presId="urn:microsoft.com/office/officeart/2018/2/layout/IconVerticalSolidList"/>
    <dgm:cxn modelId="{27CB6F85-7A84-4681-9662-8EC0CFF98208}" type="presParOf" srcId="{984FAD5B-1F37-4343-A074-564A7A6263FD}" destId="{57FF88D6-FEED-40E9-BA89-ADEC95003712}" srcOrd="2" destOrd="0" presId="urn:microsoft.com/office/officeart/2018/2/layout/IconVerticalSolidList"/>
    <dgm:cxn modelId="{FE14F1D5-3B4C-4C38-96A2-A71EC4974BD5}" type="presParOf" srcId="{57FF88D6-FEED-40E9-BA89-ADEC95003712}" destId="{F39CB967-30ED-4896-B4ED-3CF6E200AF78}" srcOrd="0" destOrd="0" presId="urn:microsoft.com/office/officeart/2018/2/layout/IconVerticalSolidList"/>
    <dgm:cxn modelId="{8632F518-92E7-40AB-83EA-00058E8FF35F}" type="presParOf" srcId="{57FF88D6-FEED-40E9-BA89-ADEC95003712}" destId="{EF2CB7D2-187F-4459-AD5F-199BFEF5FB6D}" srcOrd="1" destOrd="0" presId="urn:microsoft.com/office/officeart/2018/2/layout/IconVerticalSolidList"/>
    <dgm:cxn modelId="{424B8D17-BDD7-4591-81B8-BB9092B2A61B}" type="presParOf" srcId="{57FF88D6-FEED-40E9-BA89-ADEC95003712}" destId="{144D60FE-4030-434B-AB02-BF4AADFB38D5}" srcOrd="2" destOrd="0" presId="urn:microsoft.com/office/officeart/2018/2/layout/IconVerticalSolidList"/>
    <dgm:cxn modelId="{3A3CB52A-C925-4E6F-AB51-145FE42B2B03}" type="presParOf" srcId="{57FF88D6-FEED-40E9-BA89-ADEC95003712}" destId="{1B85E677-FC32-4976-A2E3-4837065F3E42}" srcOrd="3" destOrd="0" presId="urn:microsoft.com/office/officeart/2018/2/layout/IconVerticalSolidList"/>
    <dgm:cxn modelId="{8C2A7B12-DB5B-474D-AEB5-B402FE0CBF15}" type="presParOf" srcId="{984FAD5B-1F37-4343-A074-564A7A6263FD}" destId="{2A503859-BD00-4482-814C-C5B681655487}" srcOrd="3" destOrd="0" presId="urn:microsoft.com/office/officeart/2018/2/layout/IconVerticalSolidList"/>
    <dgm:cxn modelId="{8479662B-BEF0-4D11-938D-A4595EE4E01B}" type="presParOf" srcId="{984FAD5B-1F37-4343-A074-564A7A6263FD}" destId="{4F7DBC41-2826-4CCA-9044-F889D14B1526}" srcOrd="4" destOrd="0" presId="urn:microsoft.com/office/officeart/2018/2/layout/IconVerticalSolidList"/>
    <dgm:cxn modelId="{FB6A2511-B71A-4F5B-B02B-C6D05B5437BF}" type="presParOf" srcId="{4F7DBC41-2826-4CCA-9044-F889D14B1526}" destId="{DAA87E82-770D-4D00-8F4A-F2E5CB81D9BE}" srcOrd="0" destOrd="0" presId="urn:microsoft.com/office/officeart/2018/2/layout/IconVerticalSolidList"/>
    <dgm:cxn modelId="{226F69F7-DCB6-4A8C-8A42-7BFF607833F9}" type="presParOf" srcId="{4F7DBC41-2826-4CCA-9044-F889D14B1526}" destId="{480BCF5D-C364-436C-9C17-128E993A34A5}" srcOrd="1" destOrd="0" presId="urn:microsoft.com/office/officeart/2018/2/layout/IconVerticalSolidList"/>
    <dgm:cxn modelId="{64A623EF-34F7-412B-A6EE-E14E3ECF14F4}" type="presParOf" srcId="{4F7DBC41-2826-4CCA-9044-F889D14B1526}" destId="{AF2D5538-C115-4C80-8079-8EB00620263B}" srcOrd="2" destOrd="0" presId="urn:microsoft.com/office/officeart/2018/2/layout/IconVerticalSolidList"/>
    <dgm:cxn modelId="{EC899951-C80B-4DD5-B3DC-AAA549600682}" type="presParOf" srcId="{4F7DBC41-2826-4CCA-9044-F889D14B1526}" destId="{3D478AF4-2DCC-4FE4-A327-96C032A527AF}" srcOrd="3" destOrd="0" presId="urn:microsoft.com/office/officeart/2018/2/layout/IconVerticalSolidList"/>
    <dgm:cxn modelId="{B88E5554-B461-43F1-953F-4261A31C94DE}" type="presParOf" srcId="{984FAD5B-1F37-4343-A074-564A7A6263FD}" destId="{5838BE22-948E-4A25-B332-17B2621C6B7D}" srcOrd="5" destOrd="0" presId="urn:microsoft.com/office/officeart/2018/2/layout/IconVerticalSolidList"/>
    <dgm:cxn modelId="{A14AE2DA-470C-4F5B-8627-F91B8CDF2E82}" type="presParOf" srcId="{984FAD5B-1F37-4343-A074-564A7A6263FD}" destId="{D9A11318-9B0E-435A-BD58-12F6877F301A}" srcOrd="6" destOrd="0" presId="urn:microsoft.com/office/officeart/2018/2/layout/IconVerticalSolidList"/>
    <dgm:cxn modelId="{3205E68A-389A-448C-9BAA-CB63214BEDB5}" type="presParOf" srcId="{D9A11318-9B0E-435A-BD58-12F6877F301A}" destId="{5C6B62AC-86AD-4DB7-8D42-B7073250AED2}" srcOrd="0" destOrd="0" presId="urn:microsoft.com/office/officeart/2018/2/layout/IconVerticalSolidList"/>
    <dgm:cxn modelId="{6634299E-0F8A-4A24-83A8-4C5D36ABF2DE}" type="presParOf" srcId="{D9A11318-9B0E-435A-BD58-12F6877F301A}" destId="{8E83F2CD-AA61-4652-BAFD-AAAA087AC093}" srcOrd="1" destOrd="0" presId="urn:microsoft.com/office/officeart/2018/2/layout/IconVerticalSolidList"/>
    <dgm:cxn modelId="{F0BF4F25-CFC0-4C57-B40B-0537E07ED81A}" type="presParOf" srcId="{D9A11318-9B0E-435A-BD58-12F6877F301A}" destId="{61A8C518-86E0-4222-BD11-4B532B64B23C}" srcOrd="2" destOrd="0" presId="urn:microsoft.com/office/officeart/2018/2/layout/IconVerticalSolidList"/>
    <dgm:cxn modelId="{9BF41539-9397-44C9-B1CD-C6F9F6293010}" type="presParOf" srcId="{D9A11318-9B0E-435A-BD58-12F6877F301A}" destId="{B7D9B823-0C5C-4244-9F3A-1920103121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043AA7-BF73-4F47-8202-D32BAC960B8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477BA32-6DB4-4804-8B67-4649493A4BC0}">
      <dgm:prSet/>
      <dgm:spPr/>
      <dgm:t>
        <a:bodyPr/>
        <a:lstStyle/>
        <a:p>
          <a:r>
            <a:rPr lang="en-US"/>
            <a:t>Workflows hide in many places. If you have a lot of emails you mindlessly pass down an invisible chain, that’s a workflow. If you print the same form over and over again, that’s a workflow.</a:t>
          </a:r>
        </a:p>
      </dgm:t>
    </dgm:pt>
    <dgm:pt modelId="{FF8950A0-8B40-4181-8256-41CF263E111B}" type="parTrans" cxnId="{4BC8B62D-9D2D-4829-A67A-2F7A8D41AC56}">
      <dgm:prSet/>
      <dgm:spPr/>
      <dgm:t>
        <a:bodyPr/>
        <a:lstStyle/>
        <a:p>
          <a:endParaRPr lang="en-US"/>
        </a:p>
      </dgm:t>
    </dgm:pt>
    <dgm:pt modelId="{6CEEEBDC-6311-4A70-83AC-D1C94881400E}" type="sibTrans" cxnId="{4BC8B62D-9D2D-4829-A67A-2F7A8D41AC56}">
      <dgm:prSet/>
      <dgm:spPr/>
      <dgm:t>
        <a:bodyPr/>
        <a:lstStyle/>
        <a:p>
          <a:endParaRPr lang="en-US"/>
        </a:p>
      </dgm:t>
    </dgm:pt>
    <dgm:pt modelId="{91C3BC31-0583-438C-93E8-8ED33186DBDE}">
      <dgm:prSet/>
      <dgm:spPr/>
      <dgm:t>
        <a:bodyPr/>
        <a:lstStyle/>
        <a:p>
          <a:r>
            <a:rPr lang="en-US"/>
            <a:t>If you find yourself turning to a spreadsheet to organize dynamic data, that’s a workflow. If you find your work is getting held up because someone else isn’t doing their job well, that’s a workflow.</a:t>
          </a:r>
        </a:p>
      </dgm:t>
    </dgm:pt>
    <dgm:pt modelId="{E71D85B2-3920-4248-AE7D-A368739BB1A5}" type="parTrans" cxnId="{2AAD5E5A-CD49-4457-855A-68CC9F257187}">
      <dgm:prSet/>
      <dgm:spPr/>
      <dgm:t>
        <a:bodyPr/>
        <a:lstStyle/>
        <a:p>
          <a:endParaRPr lang="en-US"/>
        </a:p>
      </dgm:t>
    </dgm:pt>
    <dgm:pt modelId="{02560D77-51F6-45C5-A747-2CC474D0CAFB}" type="sibTrans" cxnId="{2AAD5E5A-CD49-4457-855A-68CC9F257187}">
      <dgm:prSet/>
      <dgm:spPr/>
      <dgm:t>
        <a:bodyPr/>
        <a:lstStyle/>
        <a:p>
          <a:endParaRPr lang="en-US"/>
        </a:p>
      </dgm:t>
    </dgm:pt>
    <dgm:pt modelId="{E7E87490-6E4D-4CCB-97DF-7F8194744980}">
      <dgm:prSet/>
      <dgm:spPr/>
      <dgm:t>
        <a:bodyPr/>
        <a:lstStyle/>
        <a:p>
          <a:r>
            <a:rPr lang="en-US"/>
            <a:t>Here’s an example of an employee onboarding workflow.</a:t>
          </a:r>
        </a:p>
      </dgm:t>
    </dgm:pt>
    <dgm:pt modelId="{C2FF3015-6377-4748-A9B8-0E6A42E9AEFA}" type="parTrans" cxnId="{82BF9B44-A25D-4291-807A-839ED66A7884}">
      <dgm:prSet/>
      <dgm:spPr/>
      <dgm:t>
        <a:bodyPr/>
        <a:lstStyle/>
        <a:p>
          <a:endParaRPr lang="en-US"/>
        </a:p>
      </dgm:t>
    </dgm:pt>
    <dgm:pt modelId="{C4216F07-B0FE-44DC-9AB9-EC27843DDBC6}" type="sibTrans" cxnId="{82BF9B44-A25D-4291-807A-839ED66A7884}">
      <dgm:prSet/>
      <dgm:spPr/>
      <dgm:t>
        <a:bodyPr/>
        <a:lstStyle/>
        <a:p>
          <a:endParaRPr lang="en-US"/>
        </a:p>
      </dgm:t>
    </dgm:pt>
    <dgm:pt modelId="{43C21476-2E77-4D2F-BF0A-9EAEA5B27775}" type="pres">
      <dgm:prSet presAssocID="{7E043AA7-BF73-4F47-8202-D32BAC960B89}" presName="root" presStyleCnt="0">
        <dgm:presLayoutVars>
          <dgm:dir/>
          <dgm:resizeHandles val="exact"/>
        </dgm:presLayoutVars>
      </dgm:prSet>
      <dgm:spPr/>
    </dgm:pt>
    <dgm:pt modelId="{244CA112-7A3F-4077-B610-A7E162DD23BA}" type="pres">
      <dgm:prSet presAssocID="{2477BA32-6DB4-4804-8B67-4649493A4BC0}" presName="compNode" presStyleCnt="0"/>
      <dgm:spPr/>
    </dgm:pt>
    <dgm:pt modelId="{F97B526D-3794-4979-92A8-A1789C08ED81}" type="pres">
      <dgm:prSet presAssocID="{2477BA32-6DB4-4804-8B67-4649493A4BC0}" presName="bgRect" presStyleLbl="bgShp" presStyleIdx="0" presStyleCnt="3"/>
      <dgm:spPr/>
    </dgm:pt>
    <dgm:pt modelId="{7D463CEA-3D45-44E8-8FA7-D0F30C27A77D}" type="pres">
      <dgm:prSet presAssocID="{2477BA32-6DB4-4804-8B67-4649493A4B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Zoom Out"/>
        </a:ext>
      </dgm:extLst>
    </dgm:pt>
    <dgm:pt modelId="{A7B6E0A6-B06B-4912-89AA-062C449B6632}" type="pres">
      <dgm:prSet presAssocID="{2477BA32-6DB4-4804-8B67-4649493A4BC0}" presName="spaceRect" presStyleCnt="0"/>
      <dgm:spPr/>
    </dgm:pt>
    <dgm:pt modelId="{C865991E-CC6D-4BBC-8EE6-31FDA0536C23}" type="pres">
      <dgm:prSet presAssocID="{2477BA32-6DB4-4804-8B67-4649493A4BC0}" presName="parTx" presStyleLbl="revTx" presStyleIdx="0" presStyleCnt="3">
        <dgm:presLayoutVars>
          <dgm:chMax val="0"/>
          <dgm:chPref val="0"/>
        </dgm:presLayoutVars>
      </dgm:prSet>
      <dgm:spPr/>
    </dgm:pt>
    <dgm:pt modelId="{6A9830B9-E3CD-4014-B5F3-8DD04628ED69}" type="pres">
      <dgm:prSet presAssocID="{6CEEEBDC-6311-4A70-83AC-D1C94881400E}" presName="sibTrans" presStyleCnt="0"/>
      <dgm:spPr/>
    </dgm:pt>
    <dgm:pt modelId="{3277F043-E479-47AE-B975-FE668D483858}" type="pres">
      <dgm:prSet presAssocID="{91C3BC31-0583-438C-93E8-8ED33186DBDE}" presName="compNode" presStyleCnt="0"/>
      <dgm:spPr/>
    </dgm:pt>
    <dgm:pt modelId="{0BE93E14-73D0-460F-AFDE-86243D89CEC6}" type="pres">
      <dgm:prSet presAssocID="{91C3BC31-0583-438C-93E8-8ED33186DBDE}" presName="bgRect" presStyleLbl="bgShp" presStyleIdx="1" presStyleCnt="3"/>
      <dgm:spPr/>
    </dgm:pt>
    <dgm:pt modelId="{03EBAE3F-6D82-4660-B911-55CEE870E4DD}" type="pres">
      <dgm:prSet presAssocID="{91C3BC31-0583-438C-93E8-8ED33186DBD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lder"/>
        </a:ext>
      </dgm:extLst>
    </dgm:pt>
    <dgm:pt modelId="{3838B292-2E25-4648-B43E-38B5659D102A}" type="pres">
      <dgm:prSet presAssocID="{91C3BC31-0583-438C-93E8-8ED33186DBDE}" presName="spaceRect" presStyleCnt="0"/>
      <dgm:spPr/>
    </dgm:pt>
    <dgm:pt modelId="{4430E856-ED08-4DE9-82B7-D6D446107C34}" type="pres">
      <dgm:prSet presAssocID="{91C3BC31-0583-438C-93E8-8ED33186DBDE}" presName="parTx" presStyleLbl="revTx" presStyleIdx="1" presStyleCnt="3">
        <dgm:presLayoutVars>
          <dgm:chMax val="0"/>
          <dgm:chPref val="0"/>
        </dgm:presLayoutVars>
      </dgm:prSet>
      <dgm:spPr/>
    </dgm:pt>
    <dgm:pt modelId="{9DA0A6E5-5935-4BA2-B14D-EBF9792927D0}" type="pres">
      <dgm:prSet presAssocID="{02560D77-51F6-45C5-A747-2CC474D0CAFB}" presName="sibTrans" presStyleCnt="0"/>
      <dgm:spPr/>
    </dgm:pt>
    <dgm:pt modelId="{12704B47-E406-4CBF-9A72-AFAB330D0C78}" type="pres">
      <dgm:prSet presAssocID="{E7E87490-6E4D-4CCB-97DF-7F8194744980}" presName="compNode" presStyleCnt="0"/>
      <dgm:spPr/>
    </dgm:pt>
    <dgm:pt modelId="{5B21A29A-05F5-4D4A-9D05-45913A85311C}" type="pres">
      <dgm:prSet presAssocID="{E7E87490-6E4D-4CCB-97DF-7F8194744980}" presName="bgRect" presStyleLbl="bgShp" presStyleIdx="2" presStyleCnt="3"/>
      <dgm:spPr/>
    </dgm:pt>
    <dgm:pt modelId="{6D2C9892-DAE3-4E2A-B84F-4D006A721AF4}" type="pres">
      <dgm:prSet presAssocID="{E7E87490-6E4D-4CCB-97DF-7F819474498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ffice Worker"/>
        </a:ext>
      </dgm:extLst>
    </dgm:pt>
    <dgm:pt modelId="{1D0EE4B5-A1D2-435A-9D2B-6F32A40FF0CA}" type="pres">
      <dgm:prSet presAssocID="{E7E87490-6E4D-4CCB-97DF-7F8194744980}" presName="spaceRect" presStyleCnt="0"/>
      <dgm:spPr/>
    </dgm:pt>
    <dgm:pt modelId="{34237308-D4E5-491B-B271-8C262B6FCB20}" type="pres">
      <dgm:prSet presAssocID="{E7E87490-6E4D-4CCB-97DF-7F8194744980}" presName="parTx" presStyleLbl="revTx" presStyleIdx="2" presStyleCnt="3">
        <dgm:presLayoutVars>
          <dgm:chMax val="0"/>
          <dgm:chPref val="0"/>
        </dgm:presLayoutVars>
      </dgm:prSet>
      <dgm:spPr/>
    </dgm:pt>
  </dgm:ptLst>
  <dgm:cxnLst>
    <dgm:cxn modelId="{4BC8B62D-9D2D-4829-A67A-2F7A8D41AC56}" srcId="{7E043AA7-BF73-4F47-8202-D32BAC960B89}" destId="{2477BA32-6DB4-4804-8B67-4649493A4BC0}" srcOrd="0" destOrd="0" parTransId="{FF8950A0-8B40-4181-8256-41CF263E111B}" sibTransId="{6CEEEBDC-6311-4A70-83AC-D1C94881400E}"/>
    <dgm:cxn modelId="{86CD332F-EFF5-4CE8-90DA-8FD3F1C4CCAA}" type="presOf" srcId="{2477BA32-6DB4-4804-8B67-4649493A4BC0}" destId="{C865991E-CC6D-4BBC-8EE6-31FDA0536C23}" srcOrd="0" destOrd="0" presId="urn:microsoft.com/office/officeart/2018/2/layout/IconVerticalSolidList"/>
    <dgm:cxn modelId="{82BF9B44-A25D-4291-807A-839ED66A7884}" srcId="{7E043AA7-BF73-4F47-8202-D32BAC960B89}" destId="{E7E87490-6E4D-4CCB-97DF-7F8194744980}" srcOrd="2" destOrd="0" parTransId="{C2FF3015-6377-4748-A9B8-0E6A42E9AEFA}" sibTransId="{C4216F07-B0FE-44DC-9AB9-EC27843DDBC6}"/>
    <dgm:cxn modelId="{2AAD5E5A-CD49-4457-855A-68CC9F257187}" srcId="{7E043AA7-BF73-4F47-8202-D32BAC960B89}" destId="{91C3BC31-0583-438C-93E8-8ED33186DBDE}" srcOrd="1" destOrd="0" parTransId="{E71D85B2-3920-4248-AE7D-A368739BB1A5}" sibTransId="{02560D77-51F6-45C5-A747-2CC474D0CAFB}"/>
    <dgm:cxn modelId="{B16C2EB0-C37A-444A-9E65-CD622C6A3E0E}" type="presOf" srcId="{E7E87490-6E4D-4CCB-97DF-7F8194744980}" destId="{34237308-D4E5-491B-B271-8C262B6FCB20}" srcOrd="0" destOrd="0" presId="urn:microsoft.com/office/officeart/2018/2/layout/IconVerticalSolidList"/>
    <dgm:cxn modelId="{DC0B0FD9-94F8-4A37-B28D-A2A62D8F51A6}" type="presOf" srcId="{91C3BC31-0583-438C-93E8-8ED33186DBDE}" destId="{4430E856-ED08-4DE9-82B7-D6D446107C34}" srcOrd="0" destOrd="0" presId="urn:microsoft.com/office/officeart/2018/2/layout/IconVerticalSolidList"/>
    <dgm:cxn modelId="{573352E8-4351-4692-85E7-7743E6D9E656}" type="presOf" srcId="{7E043AA7-BF73-4F47-8202-D32BAC960B89}" destId="{43C21476-2E77-4D2F-BF0A-9EAEA5B27775}" srcOrd="0" destOrd="0" presId="urn:microsoft.com/office/officeart/2018/2/layout/IconVerticalSolidList"/>
    <dgm:cxn modelId="{E7412C57-6D07-434D-8977-71BF7D835FBD}" type="presParOf" srcId="{43C21476-2E77-4D2F-BF0A-9EAEA5B27775}" destId="{244CA112-7A3F-4077-B610-A7E162DD23BA}" srcOrd="0" destOrd="0" presId="urn:microsoft.com/office/officeart/2018/2/layout/IconVerticalSolidList"/>
    <dgm:cxn modelId="{6AA4ECDD-94EA-42EC-83DA-9AFD306D4DE3}" type="presParOf" srcId="{244CA112-7A3F-4077-B610-A7E162DD23BA}" destId="{F97B526D-3794-4979-92A8-A1789C08ED81}" srcOrd="0" destOrd="0" presId="urn:microsoft.com/office/officeart/2018/2/layout/IconVerticalSolidList"/>
    <dgm:cxn modelId="{17030EAE-7833-49D9-B809-AC84A2F8AAF8}" type="presParOf" srcId="{244CA112-7A3F-4077-B610-A7E162DD23BA}" destId="{7D463CEA-3D45-44E8-8FA7-D0F30C27A77D}" srcOrd="1" destOrd="0" presId="urn:microsoft.com/office/officeart/2018/2/layout/IconVerticalSolidList"/>
    <dgm:cxn modelId="{54468820-0D5B-4849-A552-5E83E7D3BC26}" type="presParOf" srcId="{244CA112-7A3F-4077-B610-A7E162DD23BA}" destId="{A7B6E0A6-B06B-4912-89AA-062C449B6632}" srcOrd="2" destOrd="0" presId="urn:microsoft.com/office/officeart/2018/2/layout/IconVerticalSolidList"/>
    <dgm:cxn modelId="{0C53C9A2-7A07-434C-853B-5416BB17DCE2}" type="presParOf" srcId="{244CA112-7A3F-4077-B610-A7E162DD23BA}" destId="{C865991E-CC6D-4BBC-8EE6-31FDA0536C23}" srcOrd="3" destOrd="0" presId="urn:microsoft.com/office/officeart/2018/2/layout/IconVerticalSolidList"/>
    <dgm:cxn modelId="{A17ABE7F-EA8D-4502-B8CA-3DDB44CD6A09}" type="presParOf" srcId="{43C21476-2E77-4D2F-BF0A-9EAEA5B27775}" destId="{6A9830B9-E3CD-4014-B5F3-8DD04628ED69}" srcOrd="1" destOrd="0" presId="urn:microsoft.com/office/officeart/2018/2/layout/IconVerticalSolidList"/>
    <dgm:cxn modelId="{F64ACBB1-ECB5-4328-9F5C-8E70B7F2AA3C}" type="presParOf" srcId="{43C21476-2E77-4D2F-BF0A-9EAEA5B27775}" destId="{3277F043-E479-47AE-B975-FE668D483858}" srcOrd="2" destOrd="0" presId="urn:microsoft.com/office/officeart/2018/2/layout/IconVerticalSolidList"/>
    <dgm:cxn modelId="{2B88EBA7-B2CC-41E1-B8AD-B3D1C5B741A6}" type="presParOf" srcId="{3277F043-E479-47AE-B975-FE668D483858}" destId="{0BE93E14-73D0-460F-AFDE-86243D89CEC6}" srcOrd="0" destOrd="0" presId="urn:microsoft.com/office/officeart/2018/2/layout/IconVerticalSolidList"/>
    <dgm:cxn modelId="{1DAFE727-582B-4D9E-A0EE-588AD302DF2A}" type="presParOf" srcId="{3277F043-E479-47AE-B975-FE668D483858}" destId="{03EBAE3F-6D82-4660-B911-55CEE870E4DD}" srcOrd="1" destOrd="0" presId="urn:microsoft.com/office/officeart/2018/2/layout/IconVerticalSolidList"/>
    <dgm:cxn modelId="{D32ED042-4322-4B80-AEE6-2A98156B9783}" type="presParOf" srcId="{3277F043-E479-47AE-B975-FE668D483858}" destId="{3838B292-2E25-4648-B43E-38B5659D102A}" srcOrd="2" destOrd="0" presId="urn:microsoft.com/office/officeart/2018/2/layout/IconVerticalSolidList"/>
    <dgm:cxn modelId="{7CD5A75C-16C7-46D9-9B84-F2E8B8FF883E}" type="presParOf" srcId="{3277F043-E479-47AE-B975-FE668D483858}" destId="{4430E856-ED08-4DE9-82B7-D6D446107C34}" srcOrd="3" destOrd="0" presId="urn:microsoft.com/office/officeart/2018/2/layout/IconVerticalSolidList"/>
    <dgm:cxn modelId="{B38953D7-FE45-477B-8E00-5D4D723D42E5}" type="presParOf" srcId="{43C21476-2E77-4D2F-BF0A-9EAEA5B27775}" destId="{9DA0A6E5-5935-4BA2-B14D-EBF9792927D0}" srcOrd="3" destOrd="0" presId="urn:microsoft.com/office/officeart/2018/2/layout/IconVerticalSolidList"/>
    <dgm:cxn modelId="{F8B8D16C-83D4-4691-ADAE-DD4B3E73E036}" type="presParOf" srcId="{43C21476-2E77-4D2F-BF0A-9EAEA5B27775}" destId="{12704B47-E406-4CBF-9A72-AFAB330D0C78}" srcOrd="4" destOrd="0" presId="urn:microsoft.com/office/officeart/2018/2/layout/IconVerticalSolidList"/>
    <dgm:cxn modelId="{9593AB0D-C783-4388-9C9A-89322D26332A}" type="presParOf" srcId="{12704B47-E406-4CBF-9A72-AFAB330D0C78}" destId="{5B21A29A-05F5-4D4A-9D05-45913A85311C}" srcOrd="0" destOrd="0" presId="urn:microsoft.com/office/officeart/2018/2/layout/IconVerticalSolidList"/>
    <dgm:cxn modelId="{C0E678E5-3534-4543-B8A1-FEFAB841E4AC}" type="presParOf" srcId="{12704B47-E406-4CBF-9A72-AFAB330D0C78}" destId="{6D2C9892-DAE3-4E2A-B84F-4D006A721AF4}" srcOrd="1" destOrd="0" presId="urn:microsoft.com/office/officeart/2018/2/layout/IconVerticalSolidList"/>
    <dgm:cxn modelId="{1C1D4B91-A05C-4224-A7C0-79EBCBDEB181}" type="presParOf" srcId="{12704B47-E406-4CBF-9A72-AFAB330D0C78}" destId="{1D0EE4B5-A1D2-435A-9D2B-6F32A40FF0CA}" srcOrd="2" destOrd="0" presId="urn:microsoft.com/office/officeart/2018/2/layout/IconVerticalSolidList"/>
    <dgm:cxn modelId="{84571214-5575-46CA-A622-F0E2ACE7E06B}" type="presParOf" srcId="{12704B47-E406-4CBF-9A72-AFAB330D0C78}" destId="{34237308-D4E5-491B-B271-8C262B6FCB2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16897-1151-4790-B996-B1DD5B7BFBC3}">
      <dsp:nvSpPr>
        <dsp:cNvPr id="0" name=""/>
        <dsp:cNvSpPr/>
      </dsp:nvSpPr>
      <dsp:spPr>
        <a:xfrm>
          <a:off x="0" y="765123"/>
          <a:ext cx="5115491" cy="6236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E" sz="2600" kern="1200">
              <a:hlinkClick xmlns:r="http://schemas.openxmlformats.org/officeDocument/2006/relationships" r:id="rId1"/>
            </a:rPr>
            <a:t>https://kissflow.com/</a:t>
          </a:r>
          <a:endParaRPr lang="en-US" sz="2600" kern="1200"/>
        </a:p>
      </dsp:txBody>
      <dsp:txXfrm>
        <a:off x="30442" y="795565"/>
        <a:ext cx="5054607" cy="562726"/>
      </dsp:txXfrm>
    </dsp:sp>
    <dsp:sp modelId="{CCCBEE31-37B5-4660-97CF-1FF22E61952F}">
      <dsp:nvSpPr>
        <dsp:cNvPr id="0" name=""/>
        <dsp:cNvSpPr/>
      </dsp:nvSpPr>
      <dsp:spPr>
        <a:xfrm>
          <a:off x="0" y="1463614"/>
          <a:ext cx="5115491" cy="62361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E" sz="2600" kern="1200">
              <a:hlinkClick xmlns:r="http://schemas.openxmlformats.org/officeDocument/2006/relationships" r:id="rId2"/>
            </a:rPr>
            <a:t>https://www.visual-paradigm.com/</a:t>
          </a:r>
          <a:r>
            <a:rPr lang="en-IE" sz="2600" kern="1200"/>
            <a:t>  </a:t>
          </a:r>
          <a:endParaRPr lang="en-US" sz="2600" kern="1200"/>
        </a:p>
      </dsp:txBody>
      <dsp:txXfrm>
        <a:off x="30442" y="1494056"/>
        <a:ext cx="5054607" cy="562726"/>
      </dsp:txXfrm>
    </dsp:sp>
    <dsp:sp modelId="{1C94CDF6-AB75-41DB-90AA-0DFDA64D788E}">
      <dsp:nvSpPr>
        <dsp:cNvPr id="0" name=""/>
        <dsp:cNvSpPr/>
      </dsp:nvSpPr>
      <dsp:spPr>
        <a:xfrm>
          <a:off x="0" y="2162104"/>
          <a:ext cx="5115491" cy="62361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E" sz="2600" kern="1200">
              <a:hlinkClick xmlns:r="http://schemas.openxmlformats.org/officeDocument/2006/relationships" r:id="rId3"/>
            </a:rPr>
            <a:t>https://en.wikipedia.org/</a:t>
          </a:r>
          <a:endParaRPr lang="en-US" sz="2600" kern="1200"/>
        </a:p>
      </dsp:txBody>
      <dsp:txXfrm>
        <a:off x="30442" y="2192546"/>
        <a:ext cx="5054607" cy="562726"/>
      </dsp:txXfrm>
    </dsp:sp>
    <dsp:sp modelId="{183AE018-1058-4AA8-8DA9-65C8BB9DABC4}">
      <dsp:nvSpPr>
        <dsp:cNvPr id="0" name=""/>
        <dsp:cNvSpPr/>
      </dsp:nvSpPr>
      <dsp:spPr>
        <a:xfrm>
          <a:off x="0" y="2860593"/>
          <a:ext cx="5115491" cy="62361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E" sz="2600" kern="1200">
              <a:hlinkClick xmlns:r="http://schemas.openxmlformats.org/officeDocument/2006/relationships" r:id="rId4"/>
            </a:rPr>
            <a:t>https://tallyfy.com/</a:t>
          </a:r>
          <a:endParaRPr lang="en-US" sz="2600" kern="1200"/>
        </a:p>
      </dsp:txBody>
      <dsp:txXfrm>
        <a:off x="30442" y="2891035"/>
        <a:ext cx="5054607" cy="562726"/>
      </dsp:txXfrm>
    </dsp:sp>
    <dsp:sp modelId="{46284F7C-D346-43F3-817F-70C0BB9713A7}">
      <dsp:nvSpPr>
        <dsp:cNvPr id="0" name=""/>
        <dsp:cNvSpPr/>
      </dsp:nvSpPr>
      <dsp:spPr>
        <a:xfrm>
          <a:off x="0" y="3559084"/>
          <a:ext cx="5115491" cy="6236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E" sz="2600" kern="1200" dirty="0">
              <a:hlinkClick xmlns:r="http://schemas.openxmlformats.org/officeDocument/2006/relationships" r:id="rId5"/>
            </a:rPr>
            <a:t>https://www.selecthub.com/</a:t>
          </a:r>
          <a:endParaRPr lang="en-US" sz="2600" kern="1200" dirty="0"/>
        </a:p>
      </dsp:txBody>
      <dsp:txXfrm>
        <a:off x="30442" y="3589526"/>
        <a:ext cx="5054607" cy="562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0B48E6-D7AE-4046-9F05-2ED3026D4050}">
      <dsp:nvSpPr>
        <dsp:cNvPr id="0" name=""/>
        <dsp:cNvSpPr/>
      </dsp:nvSpPr>
      <dsp:spPr>
        <a:xfrm>
          <a:off x="271292" y="999786"/>
          <a:ext cx="841728" cy="84172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E9C53-E899-43A8-858E-779A73C0D603}">
      <dsp:nvSpPr>
        <dsp:cNvPr id="0" name=""/>
        <dsp:cNvSpPr/>
      </dsp:nvSpPr>
      <dsp:spPr>
        <a:xfrm>
          <a:off x="450677" y="1179171"/>
          <a:ext cx="482958" cy="4829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3F4EDC-C530-4B96-9092-F86727798727}">
      <dsp:nvSpPr>
        <dsp:cNvPr id="0" name=""/>
        <dsp:cNvSpPr/>
      </dsp:nvSpPr>
      <dsp:spPr>
        <a:xfrm>
          <a:off x="2215" y="2103693"/>
          <a:ext cx="1379882" cy="55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Gain control of chaotic and unwieldy processes</a:t>
          </a:r>
        </a:p>
      </dsp:txBody>
      <dsp:txXfrm>
        <a:off x="2215" y="2103693"/>
        <a:ext cx="1379882" cy="551953"/>
      </dsp:txXfrm>
    </dsp:sp>
    <dsp:sp modelId="{555AE1B2-AD5E-499F-B788-D4D7864FB876}">
      <dsp:nvSpPr>
        <dsp:cNvPr id="0" name=""/>
        <dsp:cNvSpPr/>
      </dsp:nvSpPr>
      <dsp:spPr>
        <a:xfrm>
          <a:off x="1892654" y="999786"/>
          <a:ext cx="841728" cy="84172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2FAA28-706A-4469-AC50-E4C2E415AD53}">
      <dsp:nvSpPr>
        <dsp:cNvPr id="0" name=""/>
        <dsp:cNvSpPr/>
      </dsp:nvSpPr>
      <dsp:spPr>
        <a:xfrm>
          <a:off x="2072039" y="1179171"/>
          <a:ext cx="482958" cy="4829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DF2AEE-E48E-4A1D-80C6-F3F781EE3D47}">
      <dsp:nvSpPr>
        <dsp:cNvPr id="0" name=""/>
        <dsp:cNvSpPr/>
      </dsp:nvSpPr>
      <dsp:spPr>
        <a:xfrm>
          <a:off x="1623577" y="2103693"/>
          <a:ext cx="1379882" cy="55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Create, map, analyze, and improve business processes</a:t>
          </a:r>
        </a:p>
      </dsp:txBody>
      <dsp:txXfrm>
        <a:off x="1623577" y="2103693"/>
        <a:ext cx="1379882" cy="551953"/>
      </dsp:txXfrm>
    </dsp:sp>
    <dsp:sp modelId="{1E44184B-326C-4734-B816-CB6235AF4195}">
      <dsp:nvSpPr>
        <dsp:cNvPr id="0" name=""/>
        <dsp:cNvSpPr/>
      </dsp:nvSpPr>
      <dsp:spPr>
        <a:xfrm>
          <a:off x="3514016" y="999786"/>
          <a:ext cx="841728" cy="84172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C1E754-F40C-4053-A57E-55A396A1B2AC}">
      <dsp:nvSpPr>
        <dsp:cNvPr id="0" name=""/>
        <dsp:cNvSpPr/>
      </dsp:nvSpPr>
      <dsp:spPr>
        <a:xfrm>
          <a:off x="3693401" y="1179171"/>
          <a:ext cx="482958" cy="4829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54EF84-FA91-4E61-8D66-97E7C7950CD8}">
      <dsp:nvSpPr>
        <dsp:cNvPr id="0" name=""/>
        <dsp:cNvSpPr/>
      </dsp:nvSpPr>
      <dsp:spPr>
        <a:xfrm>
          <a:off x="3244939" y="2103693"/>
          <a:ext cx="1379882" cy="55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Run everyday operations more efficiently</a:t>
          </a:r>
        </a:p>
      </dsp:txBody>
      <dsp:txXfrm>
        <a:off x="3244939" y="2103693"/>
        <a:ext cx="1379882" cy="551953"/>
      </dsp:txXfrm>
    </dsp:sp>
    <dsp:sp modelId="{8476DD2E-F15C-496C-AA56-225BC7F724F6}">
      <dsp:nvSpPr>
        <dsp:cNvPr id="0" name=""/>
        <dsp:cNvSpPr/>
      </dsp:nvSpPr>
      <dsp:spPr>
        <a:xfrm>
          <a:off x="5135379" y="999786"/>
          <a:ext cx="841728" cy="84172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D004EA-8C39-4F3A-9B2C-0DDDB28C1570}">
      <dsp:nvSpPr>
        <dsp:cNvPr id="0" name=""/>
        <dsp:cNvSpPr/>
      </dsp:nvSpPr>
      <dsp:spPr>
        <a:xfrm>
          <a:off x="5314763" y="1179171"/>
          <a:ext cx="482958" cy="4829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4B0CED-80FF-4CBB-B8BC-09EFF3F2D781}">
      <dsp:nvSpPr>
        <dsp:cNvPr id="0" name=""/>
        <dsp:cNvSpPr/>
      </dsp:nvSpPr>
      <dsp:spPr>
        <a:xfrm>
          <a:off x="4866302" y="2103693"/>
          <a:ext cx="1379882" cy="55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Realize bigger organizational goals</a:t>
          </a:r>
        </a:p>
      </dsp:txBody>
      <dsp:txXfrm>
        <a:off x="4866302" y="2103693"/>
        <a:ext cx="1379882" cy="551953"/>
      </dsp:txXfrm>
    </dsp:sp>
    <dsp:sp modelId="{7B5ADCD3-C75B-4CB4-B246-E8FAEDC4F04F}">
      <dsp:nvSpPr>
        <dsp:cNvPr id="0" name=""/>
        <dsp:cNvSpPr/>
      </dsp:nvSpPr>
      <dsp:spPr>
        <a:xfrm>
          <a:off x="1081973" y="3000616"/>
          <a:ext cx="841728" cy="84172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DBA45D-DA0E-4D04-A243-B67467920589}">
      <dsp:nvSpPr>
        <dsp:cNvPr id="0" name=""/>
        <dsp:cNvSpPr/>
      </dsp:nvSpPr>
      <dsp:spPr>
        <a:xfrm>
          <a:off x="1261358" y="3180001"/>
          <a:ext cx="482958" cy="4829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1541EF-E363-47B5-B100-44CF81D93D39}">
      <dsp:nvSpPr>
        <dsp:cNvPr id="0" name=""/>
        <dsp:cNvSpPr/>
      </dsp:nvSpPr>
      <dsp:spPr>
        <a:xfrm>
          <a:off x="812896" y="4104523"/>
          <a:ext cx="1379882" cy="55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Move toward digital transformation</a:t>
          </a:r>
        </a:p>
      </dsp:txBody>
      <dsp:txXfrm>
        <a:off x="812896" y="4104523"/>
        <a:ext cx="1379882" cy="551953"/>
      </dsp:txXfrm>
    </dsp:sp>
    <dsp:sp modelId="{21FBA81F-33D7-4EDC-BF61-FFB25E3C6B60}">
      <dsp:nvSpPr>
        <dsp:cNvPr id="0" name=""/>
        <dsp:cNvSpPr/>
      </dsp:nvSpPr>
      <dsp:spPr>
        <a:xfrm>
          <a:off x="2703335" y="3000616"/>
          <a:ext cx="841728" cy="84172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F7537-A4EE-4FCB-9EA0-02CAC01307D1}">
      <dsp:nvSpPr>
        <dsp:cNvPr id="0" name=""/>
        <dsp:cNvSpPr/>
      </dsp:nvSpPr>
      <dsp:spPr>
        <a:xfrm>
          <a:off x="2882720" y="3180001"/>
          <a:ext cx="482958" cy="48295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532980-91D6-43BB-9FAC-CDFFE3EC2934}">
      <dsp:nvSpPr>
        <dsp:cNvPr id="0" name=""/>
        <dsp:cNvSpPr/>
      </dsp:nvSpPr>
      <dsp:spPr>
        <a:xfrm>
          <a:off x="2434258" y="4104523"/>
          <a:ext cx="1379882" cy="55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Improve and optimize tangled operations</a:t>
          </a:r>
        </a:p>
      </dsp:txBody>
      <dsp:txXfrm>
        <a:off x="2434258" y="4104523"/>
        <a:ext cx="1379882" cy="551953"/>
      </dsp:txXfrm>
    </dsp:sp>
    <dsp:sp modelId="{FFE8EA09-3B47-499C-9C98-62389891215D}">
      <dsp:nvSpPr>
        <dsp:cNvPr id="0" name=""/>
        <dsp:cNvSpPr/>
      </dsp:nvSpPr>
      <dsp:spPr>
        <a:xfrm>
          <a:off x="4324698" y="3000616"/>
          <a:ext cx="841728" cy="84172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609A5D-1D66-48CF-A403-6991465D5AB6}">
      <dsp:nvSpPr>
        <dsp:cNvPr id="0" name=""/>
        <dsp:cNvSpPr/>
      </dsp:nvSpPr>
      <dsp:spPr>
        <a:xfrm>
          <a:off x="4504082" y="3180001"/>
          <a:ext cx="482958" cy="48295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6B0B93-D068-4610-8D51-F521C72FD48D}">
      <dsp:nvSpPr>
        <dsp:cNvPr id="0" name=""/>
        <dsp:cNvSpPr/>
      </dsp:nvSpPr>
      <dsp:spPr>
        <a:xfrm>
          <a:off x="4055620" y="4104523"/>
          <a:ext cx="1379882" cy="55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Closely track individual items as they move through a workflow</a:t>
          </a:r>
        </a:p>
      </dsp:txBody>
      <dsp:txXfrm>
        <a:off x="4055620" y="4104523"/>
        <a:ext cx="1379882" cy="5519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96B8F-F14A-423E-AC8F-5F4ADF052A33}">
      <dsp:nvSpPr>
        <dsp:cNvPr id="0" name=""/>
        <dsp:cNvSpPr/>
      </dsp:nvSpPr>
      <dsp:spPr>
        <a:xfrm>
          <a:off x="0" y="2347"/>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94574A-5457-4E92-91F3-96B9B057C6F3}">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400614-6516-4C9F-B771-976E1C020DF3}">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Identity and Communicating the Need for Change</a:t>
          </a:r>
        </a:p>
      </dsp:txBody>
      <dsp:txXfrm>
        <a:off x="1374223" y="2347"/>
        <a:ext cx="4874176" cy="1189803"/>
      </dsp:txXfrm>
    </dsp:sp>
    <dsp:sp modelId="{F39CB967-30ED-4896-B4ED-3CF6E200AF78}">
      <dsp:nvSpPr>
        <dsp:cNvPr id="0" name=""/>
        <dsp:cNvSpPr/>
      </dsp:nvSpPr>
      <dsp:spPr>
        <a:xfrm>
          <a:off x="0" y="1489602"/>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2CB7D2-187F-4459-AD5F-199BFEF5FB6D}">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85E677-FC32-4976-A2E3-4837065F3E42}">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Put Together a Team of Experts</a:t>
          </a:r>
        </a:p>
      </dsp:txBody>
      <dsp:txXfrm>
        <a:off x="1374223" y="1489602"/>
        <a:ext cx="4874176" cy="1189803"/>
      </dsp:txXfrm>
    </dsp:sp>
    <dsp:sp modelId="{DAA87E82-770D-4D00-8F4A-F2E5CB81D9BE}">
      <dsp:nvSpPr>
        <dsp:cNvPr id="0" name=""/>
        <dsp:cNvSpPr/>
      </dsp:nvSpPr>
      <dsp:spPr>
        <a:xfrm>
          <a:off x="0" y="2976856"/>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0BCF5D-C364-436C-9C17-128E993A34A5}">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478AF4-2DCC-4FE4-A327-96C032A527AF}">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Find the Inefficient Processes and Define Key Performance Indicators (KPI)</a:t>
          </a:r>
        </a:p>
      </dsp:txBody>
      <dsp:txXfrm>
        <a:off x="1374223" y="2976856"/>
        <a:ext cx="4874176" cy="1189803"/>
      </dsp:txXfrm>
    </dsp:sp>
    <dsp:sp modelId="{5C6B62AC-86AD-4DB7-8D42-B7073250AED2}">
      <dsp:nvSpPr>
        <dsp:cNvPr id="0" name=""/>
        <dsp:cNvSpPr/>
      </dsp:nvSpPr>
      <dsp:spPr>
        <a:xfrm>
          <a:off x="0" y="4464111"/>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83F2CD-AA61-4652-BAFD-AAAA087AC093}">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D9B823-0C5C-4244-9F3A-1920103121D7}">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Reengineer the Processes and Compare KPIs</a:t>
          </a:r>
        </a:p>
      </dsp:txBody>
      <dsp:txXfrm>
        <a:off x="1374223" y="4464111"/>
        <a:ext cx="4874176" cy="1189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B526D-3794-4979-92A8-A1789C08ED81}">
      <dsp:nvSpPr>
        <dsp:cNvPr id="0" name=""/>
        <dsp:cNvSpPr/>
      </dsp:nvSpPr>
      <dsp:spPr>
        <a:xfrm>
          <a:off x="0" y="690"/>
          <a:ext cx="6248400" cy="16156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463CEA-3D45-44E8-8FA7-D0F30C27A77D}">
      <dsp:nvSpPr>
        <dsp:cNvPr id="0" name=""/>
        <dsp:cNvSpPr/>
      </dsp:nvSpPr>
      <dsp:spPr>
        <a:xfrm>
          <a:off x="488743" y="364218"/>
          <a:ext cx="888624" cy="888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65991E-CC6D-4BBC-8EE6-31FDA0536C23}">
      <dsp:nvSpPr>
        <dsp:cNvPr id="0" name=""/>
        <dsp:cNvSpPr/>
      </dsp:nvSpPr>
      <dsp:spPr>
        <a:xfrm>
          <a:off x="1866111" y="690"/>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755650">
            <a:lnSpc>
              <a:spcPct val="90000"/>
            </a:lnSpc>
            <a:spcBef>
              <a:spcPct val="0"/>
            </a:spcBef>
            <a:spcAft>
              <a:spcPct val="35000"/>
            </a:spcAft>
            <a:buNone/>
          </a:pPr>
          <a:r>
            <a:rPr lang="en-US" sz="1700" kern="1200"/>
            <a:t>Workflows hide in many places. If you have a lot of emails you mindlessly pass down an invisible chain, that’s a workflow. If you print the same form over and over again, that’s a workflow.</a:t>
          </a:r>
        </a:p>
      </dsp:txBody>
      <dsp:txXfrm>
        <a:off x="1866111" y="690"/>
        <a:ext cx="4382288" cy="1615680"/>
      </dsp:txXfrm>
    </dsp:sp>
    <dsp:sp modelId="{0BE93E14-73D0-460F-AFDE-86243D89CEC6}">
      <dsp:nvSpPr>
        <dsp:cNvPr id="0" name=""/>
        <dsp:cNvSpPr/>
      </dsp:nvSpPr>
      <dsp:spPr>
        <a:xfrm>
          <a:off x="0" y="2020291"/>
          <a:ext cx="6248400" cy="16156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BAE3F-6D82-4660-B911-55CEE870E4DD}">
      <dsp:nvSpPr>
        <dsp:cNvPr id="0" name=""/>
        <dsp:cNvSpPr/>
      </dsp:nvSpPr>
      <dsp:spPr>
        <a:xfrm>
          <a:off x="488743" y="2383819"/>
          <a:ext cx="888624" cy="888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30E856-ED08-4DE9-82B7-D6D446107C34}">
      <dsp:nvSpPr>
        <dsp:cNvPr id="0" name=""/>
        <dsp:cNvSpPr/>
      </dsp:nvSpPr>
      <dsp:spPr>
        <a:xfrm>
          <a:off x="1866111" y="20202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755650">
            <a:lnSpc>
              <a:spcPct val="90000"/>
            </a:lnSpc>
            <a:spcBef>
              <a:spcPct val="0"/>
            </a:spcBef>
            <a:spcAft>
              <a:spcPct val="35000"/>
            </a:spcAft>
            <a:buNone/>
          </a:pPr>
          <a:r>
            <a:rPr lang="en-US" sz="1700" kern="1200"/>
            <a:t>If you find yourself turning to a spreadsheet to organize dynamic data, that’s a workflow. If you find your work is getting held up because someone else isn’t doing their job well, that’s a workflow.</a:t>
          </a:r>
        </a:p>
      </dsp:txBody>
      <dsp:txXfrm>
        <a:off x="1866111" y="2020291"/>
        <a:ext cx="4382288" cy="1615680"/>
      </dsp:txXfrm>
    </dsp:sp>
    <dsp:sp modelId="{5B21A29A-05F5-4D4A-9D05-45913A85311C}">
      <dsp:nvSpPr>
        <dsp:cNvPr id="0" name=""/>
        <dsp:cNvSpPr/>
      </dsp:nvSpPr>
      <dsp:spPr>
        <a:xfrm>
          <a:off x="0" y="4039891"/>
          <a:ext cx="6248400" cy="16156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2C9892-DAE3-4E2A-B84F-4D006A721AF4}">
      <dsp:nvSpPr>
        <dsp:cNvPr id="0" name=""/>
        <dsp:cNvSpPr/>
      </dsp:nvSpPr>
      <dsp:spPr>
        <a:xfrm>
          <a:off x="488743" y="4403420"/>
          <a:ext cx="888624" cy="888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237308-D4E5-491B-B271-8C262B6FCB20}">
      <dsp:nvSpPr>
        <dsp:cNvPr id="0" name=""/>
        <dsp:cNvSpPr/>
      </dsp:nvSpPr>
      <dsp:spPr>
        <a:xfrm>
          <a:off x="1866111" y="40398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755650">
            <a:lnSpc>
              <a:spcPct val="90000"/>
            </a:lnSpc>
            <a:spcBef>
              <a:spcPct val="0"/>
            </a:spcBef>
            <a:spcAft>
              <a:spcPct val="35000"/>
            </a:spcAft>
            <a:buNone/>
          </a:pPr>
          <a:r>
            <a:rPr lang="en-US" sz="1700" kern="1200"/>
            <a:t>Here’s an example of an employee onboarding workflow.</a:t>
          </a:r>
        </a:p>
      </dsp:txBody>
      <dsp:txXfrm>
        <a:off x="1866111" y="4039891"/>
        <a:ext cx="4382288" cy="16156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052D51-DACC-4547-A37D-5B5183839B61}" type="datetimeFigureOut">
              <a:rPr lang="en-IE" smtClean="0"/>
              <a:pPr/>
              <a:t>22/04/2022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8912E-0F64-4106-B3ED-E93BB56F3F0A}" type="slidenum">
              <a:rPr lang="en-IE" smtClean="0"/>
              <a:pPr/>
              <a:t>‹#›</a:t>
            </a:fld>
            <a:endParaRPr lang="en-IE"/>
          </a:p>
        </p:txBody>
      </p:sp>
    </p:spTree>
    <p:extLst>
      <p:ext uri="{BB962C8B-B14F-4D97-AF65-F5344CB8AC3E}">
        <p14:creationId xmlns:p14="http://schemas.microsoft.com/office/powerpoint/2010/main" val="2502435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433E9-2EB2-4CCE-804E-54E7FBB2F1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1C8A6160-47EA-4A4B-942B-61B58934F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858BAB31-DD0D-4557-B03F-D739B0236073}"/>
              </a:ext>
            </a:extLst>
          </p:cNvPr>
          <p:cNvSpPr>
            <a:spLocks noGrp="1"/>
          </p:cNvSpPr>
          <p:nvPr>
            <p:ph type="dt" sz="half" idx="10"/>
          </p:nvPr>
        </p:nvSpPr>
        <p:spPr/>
        <p:txBody>
          <a:bodyPr/>
          <a:lstStyle/>
          <a:p>
            <a:fld id="{0A5EBBC0-0846-4CC3-A150-015052BC90ED}" type="datetime1">
              <a:rPr lang="en-IE" smtClean="0"/>
              <a:t>22/04/2022</a:t>
            </a:fld>
            <a:endParaRPr lang="en-IE"/>
          </a:p>
        </p:txBody>
      </p:sp>
      <p:sp>
        <p:nvSpPr>
          <p:cNvPr id="5" name="Footer Placeholder 4">
            <a:extLst>
              <a:ext uri="{FF2B5EF4-FFF2-40B4-BE49-F238E27FC236}">
                <a16:creationId xmlns:a16="http://schemas.microsoft.com/office/drawing/2014/main" id="{D8679F18-ECA5-43B6-9F9E-C7AB361EAE7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137DC17-200B-4D60-BC28-88FF80758131}"/>
              </a:ext>
            </a:extLst>
          </p:cNvPr>
          <p:cNvSpPr>
            <a:spLocks noGrp="1"/>
          </p:cNvSpPr>
          <p:nvPr>
            <p:ph type="sldNum" sz="quarter" idx="12"/>
          </p:nvPr>
        </p:nvSpPr>
        <p:spPr/>
        <p:txBody>
          <a:bodyPr/>
          <a:lstStyle/>
          <a:p>
            <a:fld id="{6372A08B-70C3-4D4B-A489-75DFBBC4CE4D}" type="slidenum">
              <a:rPr lang="en-IE" smtClean="0"/>
              <a:pPr/>
              <a:t>‹#›</a:t>
            </a:fld>
            <a:endParaRPr lang="en-IE"/>
          </a:p>
        </p:txBody>
      </p:sp>
    </p:spTree>
    <p:extLst>
      <p:ext uri="{BB962C8B-B14F-4D97-AF65-F5344CB8AC3E}">
        <p14:creationId xmlns:p14="http://schemas.microsoft.com/office/powerpoint/2010/main" val="4040558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849A-0839-40F7-AB3E-11F3E1869995}"/>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BC33E31-2D61-418A-894E-BC6AEE6A3D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37588D0-F2C0-40D3-8AED-C3379F81E1F4}"/>
              </a:ext>
            </a:extLst>
          </p:cNvPr>
          <p:cNvSpPr>
            <a:spLocks noGrp="1"/>
          </p:cNvSpPr>
          <p:nvPr>
            <p:ph type="dt" sz="half" idx="10"/>
          </p:nvPr>
        </p:nvSpPr>
        <p:spPr/>
        <p:txBody>
          <a:bodyPr/>
          <a:lstStyle/>
          <a:p>
            <a:fld id="{55456F84-F8BB-46E4-AA35-EAA8182FA2C4}" type="datetime1">
              <a:rPr lang="en-IE" smtClean="0"/>
              <a:t>22/04/2022</a:t>
            </a:fld>
            <a:endParaRPr lang="en-IE"/>
          </a:p>
        </p:txBody>
      </p:sp>
      <p:sp>
        <p:nvSpPr>
          <p:cNvPr id="5" name="Footer Placeholder 4">
            <a:extLst>
              <a:ext uri="{FF2B5EF4-FFF2-40B4-BE49-F238E27FC236}">
                <a16:creationId xmlns:a16="http://schemas.microsoft.com/office/drawing/2014/main" id="{CCE95CC7-0288-4B14-94BF-493681DAB65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49DE351E-B4DF-4F0B-BD7E-44486614191E}"/>
              </a:ext>
            </a:extLst>
          </p:cNvPr>
          <p:cNvSpPr>
            <a:spLocks noGrp="1"/>
          </p:cNvSpPr>
          <p:nvPr>
            <p:ph type="sldNum" sz="quarter" idx="12"/>
          </p:nvPr>
        </p:nvSpPr>
        <p:spPr/>
        <p:txBody>
          <a:bodyPr/>
          <a:lstStyle/>
          <a:p>
            <a:fld id="{6372A08B-70C3-4D4B-A489-75DFBBC4CE4D}" type="slidenum">
              <a:rPr lang="en-IE" smtClean="0"/>
              <a:pPr/>
              <a:t>‹#›</a:t>
            </a:fld>
            <a:endParaRPr lang="en-IE"/>
          </a:p>
        </p:txBody>
      </p:sp>
    </p:spTree>
    <p:extLst>
      <p:ext uri="{BB962C8B-B14F-4D97-AF65-F5344CB8AC3E}">
        <p14:creationId xmlns:p14="http://schemas.microsoft.com/office/powerpoint/2010/main" val="1814743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1D889D-AA47-4802-A951-A879DA52F8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A1F28898-7E12-452D-85F5-87D0A79CD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CB6A21A-9AE0-41DA-83CE-B1B5156DE337}"/>
              </a:ext>
            </a:extLst>
          </p:cNvPr>
          <p:cNvSpPr>
            <a:spLocks noGrp="1"/>
          </p:cNvSpPr>
          <p:nvPr>
            <p:ph type="dt" sz="half" idx="10"/>
          </p:nvPr>
        </p:nvSpPr>
        <p:spPr/>
        <p:txBody>
          <a:bodyPr/>
          <a:lstStyle/>
          <a:p>
            <a:fld id="{AD7E0A9A-A368-4531-AECF-25C9F9CA4D97}" type="datetime1">
              <a:rPr lang="en-IE" smtClean="0"/>
              <a:t>22/04/2022</a:t>
            </a:fld>
            <a:endParaRPr lang="en-IE"/>
          </a:p>
        </p:txBody>
      </p:sp>
      <p:sp>
        <p:nvSpPr>
          <p:cNvPr id="5" name="Footer Placeholder 4">
            <a:extLst>
              <a:ext uri="{FF2B5EF4-FFF2-40B4-BE49-F238E27FC236}">
                <a16:creationId xmlns:a16="http://schemas.microsoft.com/office/drawing/2014/main" id="{1935D81F-D6BC-4484-92F8-745250623C8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D6DA77E-8748-4243-AE76-7E7AB60E8380}"/>
              </a:ext>
            </a:extLst>
          </p:cNvPr>
          <p:cNvSpPr>
            <a:spLocks noGrp="1"/>
          </p:cNvSpPr>
          <p:nvPr>
            <p:ph type="sldNum" sz="quarter" idx="12"/>
          </p:nvPr>
        </p:nvSpPr>
        <p:spPr/>
        <p:txBody>
          <a:bodyPr/>
          <a:lstStyle/>
          <a:p>
            <a:fld id="{6372A08B-70C3-4D4B-A489-75DFBBC4CE4D}" type="slidenum">
              <a:rPr lang="en-IE" smtClean="0"/>
              <a:pPr/>
              <a:t>‹#›</a:t>
            </a:fld>
            <a:endParaRPr lang="en-IE"/>
          </a:p>
        </p:txBody>
      </p:sp>
    </p:spTree>
    <p:extLst>
      <p:ext uri="{BB962C8B-B14F-4D97-AF65-F5344CB8AC3E}">
        <p14:creationId xmlns:p14="http://schemas.microsoft.com/office/powerpoint/2010/main" val="1631842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5B45-0610-48E1-B672-D0A2B53D82FD}"/>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0BD0A970-F665-4D14-9306-EE3BC889BE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53E7DF8-A6D6-497A-BD85-B4A29D19852F}"/>
              </a:ext>
            </a:extLst>
          </p:cNvPr>
          <p:cNvSpPr>
            <a:spLocks noGrp="1"/>
          </p:cNvSpPr>
          <p:nvPr>
            <p:ph type="dt" sz="half" idx="10"/>
          </p:nvPr>
        </p:nvSpPr>
        <p:spPr/>
        <p:txBody>
          <a:bodyPr/>
          <a:lstStyle/>
          <a:p>
            <a:fld id="{61DE7E26-54FA-43F9-85A7-C09D8F91770B}" type="datetime1">
              <a:rPr lang="en-IE" smtClean="0"/>
              <a:t>22/04/2022</a:t>
            </a:fld>
            <a:endParaRPr lang="en-IE"/>
          </a:p>
        </p:txBody>
      </p:sp>
      <p:sp>
        <p:nvSpPr>
          <p:cNvPr id="5" name="Footer Placeholder 4">
            <a:extLst>
              <a:ext uri="{FF2B5EF4-FFF2-40B4-BE49-F238E27FC236}">
                <a16:creationId xmlns:a16="http://schemas.microsoft.com/office/drawing/2014/main" id="{A64D7959-1D9C-4238-B8C1-6BF79752A125}"/>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FA793AF5-F358-432F-963C-A5DFFB46CA72}"/>
              </a:ext>
            </a:extLst>
          </p:cNvPr>
          <p:cNvSpPr>
            <a:spLocks noGrp="1"/>
          </p:cNvSpPr>
          <p:nvPr>
            <p:ph type="sldNum" sz="quarter" idx="12"/>
          </p:nvPr>
        </p:nvSpPr>
        <p:spPr/>
        <p:txBody>
          <a:bodyPr/>
          <a:lstStyle/>
          <a:p>
            <a:fld id="{6372A08B-70C3-4D4B-A489-75DFBBC4CE4D}" type="slidenum">
              <a:rPr lang="en-IE" smtClean="0"/>
              <a:pPr/>
              <a:t>‹#›</a:t>
            </a:fld>
            <a:endParaRPr lang="en-IE"/>
          </a:p>
        </p:txBody>
      </p:sp>
    </p:spTree>
    <p:extLst>
      <p:ext uri="{BB962C8B-B14F-4D97-AF65-F5344CB8AC3E}">
        <p14:creationId xmlns:p14="http://schemas.microsoft.com/office/powerpoint/2010/main" val="1982006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80E8-6F44-475E-921E-45278466D5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AC21D355-824E-4DB0-9D57-A0809B85EC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E37346-1AB7-4F42-A43C-ED2911822292}"/>
              </a:ext>
            </a:extLst>
          </p:cNvPr>
          <p:cNvSpPr>
            <a:spLocks noGrp="1"/>
          </p:cNvSpPr>
          <p:nvPr>
            <p:ph type="dt" sz="half" idx="10"/>
          </p:nvPr>
        </p:nvSpPr>
        <p:spPr/>
        <p:txBody>
          <a:bodyPr/>
          <a:lstStyle/>
          <a:p>
            <a:fld id="{5018AF62-E0F2-407A-97C8-3B2F109D3C7F}" type="datetime1">
              <a:rPr lang="en-IE" smtClean="0"/>
              <a:t>22/04/2022</a:t>
            </a:fld>
            <a:endParaRPr lang="en-IE"/>
          </a:p>
        </p:txBody>
      </p:sp>
      <p:sp>
        <p:nvSpPr>
          <p:cNvPr id="5" name="Footer Placeholder 4">
            <a:extLst>
              <a:ext uri="{FF2B5EF4-FFF2-40B4-BE49-F238E27FC236}">
                <a16:creationId xmlns:a16="http://schemas.microsoft.com/office/drawing/2014/main" id="{DE82BB4A-404E-47F0-8AD3-CA598BD2E0C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F1E35F4-F18C-4A1A-9FD1-53012BE09CD1}"/>
              </a:ext>
            </a:extLst>
          </p:cNvPr>
          <p:cNvSpPr>
            <a:spLocks noGrp="1"/>
          </p:cNvSpPr>
          <p:nvPr>
            <p:ph type="sldNum" sz="quarter" idx="12"/>
          </p:nvPr>
        </p:nvSpPr>
        <p:spPr/>
        <p:txBody>
          <a:bodyPr/>
          <a:lstStyle/>
          <a:p>
            <a:fld id="{6372A08B-70C3-4D4B-A489-75DFBBC4CE4D}" type="slidenum">
              <a:rPr lang="en-IE" smtClean="0"/>
              <a:pPr/>
              <a:t>‹#›</a:t>
            </a:fld>
            <a:endParaRPr lang="en-IE"/>
          </a:p>
        </p:txBody>
      </p:sp>
    </p:spTree>
    <p:extLst>
      <p:ext uri="{BB962C8B-B14F-4D97-AF65-F5344CB8AC3E}">
        <p14:creationId xmlns:p14="http://schemas.microsoft.com/office/powerpoint/2010/main" val="97209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C247-DFC9-4011-BE9D-29545FCA5E1C}"/>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1779E9DB-E0E9-4E83-8892-715AA72004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1A1E65B9-35F5-4EA1-A293-C4C1B55C54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017341C2-C44E-4AEE-B8BD-47CE8A89E4FA}"/>
              </a:ext>
            </a:extLst>
          </p:cNvPr>
          <p:cNvSpPr>
            <a:spLocks noGrp="1"/>
          </p:cNvSpPr>
          <p:nvPr>
            <p:ph type="dt" sz="half" idx="10"/>
          </p:nvPr>
        </p:nvSpPr>
        <p:spPr/>
        <p:txBody>
          <a:bodyPr/>
          <a:lstStyle/>
          <a:p>
            <a:fld id="{9E2D7F1E-C316-4377-BCD2-F75BAF9A2A56}" type="datetime1">
              <a:rPr lang="en-IE" smtClean="0"/>
              <a:t>22/04/2022</a:t>
            </a:fld>
            <a:endParaRPr lang="en-IE"/>
          </a:p>
        </p:txBody>
      </p:sp>
      <p:sp>
        <p:nvSpPr>
          <p:cNvPr id="6" name="Footer Placeholder 5">
            <a:extLst>
              <a:ext uri="{FF2B5EF4-FFF2-40B4-BE49-F238E27FC236}">
                <a16:creationId xmlns:a16="http://schemas.microsoft.com/office/drawing/2014/main" id="{65F0E983-9617-41D8-B0FB-7A28CCEA0F18}"/>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4A238197-0C53-4A68-8C2B-59B3D2CFDC78}"/>
              </a:ext>
            </a:extLst>
          </p:cNvPr>
          <p:cNvSpPr>
            <a:spLocks noGrp="1"/>
          </p:cNvSpPr>
          <p:nvPr>
            <p:ph type="sldNum" sz="quarter" idx="12"/>
          </p:nvPr>
        </p:nvSpPr>
        <p:spPr/>
        <p:txBody>
          <a:bodyPr/>
          <a:lstStyle/>
          <a:p>
            <a:fld id="{6372A08B-70C3-4D4B-A489-75DFBBC4CE4D}" type="slidenum">
              <a:rPr lang="en-IE" smtClean="0"/>
              <a:pPr/>
              <a:t>‹#›</a:t>
            </a:fld>
            <a:endParaRPr lang="en-IE"/>
          </a:p>
        </p:txBody>
      </p:sp>
    </p:spTree>
    <p:extLst>
      <p:ext uri="{BB962C8B-B14F-4D97-AF65-F5344CB8AC3E}">
        <p14:creationId xmlns:p14="http://schemas.microsoft.com/office/powerpoint/2010/main" val="195785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5ED1-862A-4274-8D8E-A56957D8CDD0}"/>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20807420-52AC-4720-A568-89D56F1F0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13B44E-59A6-4DCB-90DD-D339F96B8C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A424DB79-A606-4B24-91C5-C0DC0DD0B8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32BD69-58B8-4F12-B205-7CAFEEF2DF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E0DBEAE2-6763-4440-9EE9-C1FB085E9CB8}"/>
              </a:ext>
            </a:extLst>
          </p:cNvPr>
          <p:cNvSpPr>
            <a:spLocks noGrp="1"/>
          </p:cNvSpPr>
          <p:nvPr>
            <p:ph type="dt" sz="half" idx="10"/>
          </p:nvPr>
        </p:nvSpPr>
        <p:spPr/>
        <p:txBody>
          <a:bodyPr/>
          <a:lstStyle/>
          <a:p>
            <a:fld id="{69DD0A16-4449-49C2-B912-C60D9A1B69A4}" type="datetime1">
              <a:rPr lang="en-IE" smtClean="0"/>
              <a:t>22/04/2022</a:t>
            </a:fld>
            <a:endParaRPr lang="en-IE"/>
          </a:p>
        </p:txBody>
      </p:sp>
      <p:sp>
        <p:nvSpPr>
          <p:cNvPr id="8" name="Footer Placeholder 7">
            <a:extLst>
              <a:ext uri="{FF2B5EF4-FFF2-40B4-BE49-F238E27FC236}">
                <a16:creationId xmlns:a16="http://schemas.microsoft.com/office/drawing/2014/main" id="{CE6999D3-250F-4AD8-A45D-26BC8C1A1CD0}"/>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3D56EF9D-8AF2-447C-8271-CDA4923AAB86}"/>
              </a:ext>
            </a:extLst>
          </p:cNvPr>
          <p:cNvSpPr>
            <a:spLocks noGrp="1"/>
          </p:cNvSpPr>
          <p:nvPr>
            <p:ph type="sldNum" sz="quarter" idx="12"/>
          </p:nvPr>
        </p:nvSpPr>
        <p:spPr/>
        <p:txBody>
          <a:bodyPr/>
          <a:lstStyle/>
          <a:p>
            <a:fld id="{6372A08B-70C3-4D4B-A489-75DFBBC4CE4D}" type="slidenum">
              <a:rPr lang="en-IE" smtClean="0"/>
              <a:pPr/>
              <a:t>‹#›</a:t>
            </a:fld>
            <a:endParaRPr lang="en-IE"/>
          </a:p>
        </p:txBody>
      </p:sp>
    </p:spTree>
    <p:extLst>
      <p:ext uri="{BB962C8B-B14F-4D97-AF65-F5344CB8AC3E}">
        <p14:creationId xmlns:p14="http://schemas.microsoft.com/office/powerpoint/2010/main" val="2593474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A6C97-450F-4A9D-8679-18EC7D9781F2}"/>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4A248320-2AF5-4276-92B9-91DEA3E558D5}"/>
              </a:ext>
            </a:extLst>
          </p:cNvPr>
          <p:cNvSpPr>
            <a:spLocks noGrp="1"/>
          </p:cNvSpPr>
          <p:nvPr>
            <p:ph type="dt" sz="half" idx="10"/>
          </p:nvPr>
        </p:nvSpPr>
        <p:spPr/>
        <p:txBody>
          <a:bodyPr/>
          <a:lstStyle/>
          <a:p>
            <a:fld id="{1FA22B9E-C376-4744-8D32-E66C2D495A58}" type="datetime1">
              <a:rPr lang="en-IE" smtClean="0"/>
              <a:t>22/04/2022</a:t>
            </a:fld>
            <a:endParaRPr lang="en-IE"/>
          </a:p>
        </p:txBody>
      </p:sp>
      <p:sp>
        <p:nvSpPr>
          <p:cNvPr id="4" name="Footer Placeholder 3">
            <a:extLst>
              <a:ext uri="{FF2B5EF4-FFF2-40B4-BE49-F238E27FC236}">
                <a16:creationId xmlns:a16="http://schemas.microsoft.com/office/drawing/2014/main" id="{238F0AC5-4B93-4068-8887-B043DE7DC7EE}"/>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AC2A776C-973A-4EFF-AB51-750FF018AA3A}"/>
              </a:ext>
            </a:extLst>
          </p:cNvPr>
          <p:cNvSpPr>
            <a:spLocks noGrp="1"/>
          </p:cNvSpPr>
          <p:nvPr>
            <p:ph type="sldNum" sz="quarter" idx="12"/>
          </p:nvPr>
        </p:nvSpPr>
        <p:spPr/>
        <p:txBody>
          <a:bodyPr/>
          <a:lstStyle/>
          <a:p>
            <a:fld id="{6372A08B-70C3-4D4B-A489-75DFBBC4CE4D}" type="slidenum">
              <a:rPr lang="en-IE" smtClean="0"/>
              <a:pPr/>
              <a:t>‹#›</a:t>
            </a:fld>
            <a:endParaRPr lang="en-IE"/>
          </a:p>
        </p:txBody>
      </p:sp>
    </p:spTree>
    <p:extLst>
      <p:ext uri="{BB962C8B-B14F-4D97-AF65-F5344CB8AC3E}">
        <p14:creationId xmlns:p14="http://schemas.microsoft.com/office/powerpoint/2010/main" val="3634893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E3C02D-7A9B-4AF4-8CCC-689A25D49A61}"/>
              </a:ext>
            </a:extLst>
          </p:cNvPr>
          <p:cNvSpPr>
            <a:spLocks noGrp="1"/>
          </p:cNvSpPr>
          <p:nvPr>
            <p:ph type="dt" sz="half" idx="10"/>
          </p:nvPr>
        </p:nvSpPr>
        <p:spPr/>
        <p:txBody>
          <a:bodyPr/>
          <a:lstStyle/>
          <a:p>
            <a:fld id="{58E72CB0-F7FF-43D2-B826-9004754F0D34}" type="datetime1">
              <a:rPr lang="en-IE" smtClean="0"/>
              <a:t>22/04/2022</a:t>
            </a:fld>
            <a:endParaRPr lang="en-IE"/>
          </a:p>
        </p:txBody>
      </p:sp>
      <p:sp>
        <p:nvSpPr>
          <p:cNvPr id="3" name="Footer Placeholder 2">
            <a:extLst>
              <a:ext uri="{FF2B5EF4-FFF2-40B4-BE49-F238E27FC236}">
                <a16:creationId xmlns:a16="http://schemas.microsoft.com/office/drawing/2014/main" id="{10A24E91-8233-422C-A3E4-06E3C2B1F658}"/>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4609DDB4-D373-46B9-B86E-0FDB47F15F4B}"/>
              </a:ext>
            </a:extLst>
          </p:cNvPr>
          <p:cNvSpPr>
            <a:spLocks noGrp="1"/>
          </p:cNvSpPr>
          <p:nvPr>
            <p:ph type="sldNum" sz="quarter" idx="12"/>
          </p:nvPr>
        </p:nvSpPr>
        <p:spPr/>
        <p:txBody>
          <a:bodyPr/>
          <a:lstStyle/>
          <a:p>
            <a:fld id="{6372A08B-70C3-4D4B-A489-75DFBBC4CE4D}" type="slidenum">
              <a:rPr lang="en-IE" smtClean="0"/>
              <a:pPr/>
              <a:t>‹#›</a:t>
            </a:fld>
            <a:endParaRPr lang="en-IE"/>
          </a:p>
        </p:txBody>
      </p:sp>
    </p:spTree>
    <p:extLst>
      <p:ext uri="{BB962C8B-B14F-4D97-AF65-F5344CB8AC3E}">
        <p14:creationId xmlns:p14="http://schemas.microsoft.com/office/powerpoint/2010/main" val="615016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48D5C-8507-470A-8044-22280333A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C49E1775-3A12-49D2-AFC4-9FA81BE844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4C4F0DEE-AB72-4B43-928F-695B21020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B18337-1946-4BCD-A324-4FB53574F576}"/>
              </a:ext>
            </a:extLst>
          </p:cNvPr>
          <p:cNvSpPr>
            <a:spLocks noGrp="1"/>
          </p:cNvSpPr>
          <p:nvPr>
            <p:ph type="dt" sz="half" idx="10"/>
          </p:nvPr>
        </p:nvSpPr>
        <p:spPr/>
        <p:txBody>
          <a:bodyPr/>
          <a:lstStyle/>
          <a:p>
            <a:fld id="{593B7ED0-87F0-4165-9EFD-E038B4F5A9C8}" type="datetime1">
              <a:rPr lang="en-IE" smtClean="0"/>
              <a:t>22/04/2022</a:t>
            </a:fld>
            <a:endParaRPr lang="en-IE"/>
          </a:p>
        </p:txBody>
      </p:sp>
      <p:sp>
        <p:nvSpPr>
          <p:cNvPr id="6" name="Footer Placeholder 5">
            <a:extLst>
              <a:ext uri="{FF2B5EF4-FFF2-40B4-BE49-F238E27FC236}">
                <a16:creationId xmlns:a16="http://schemas.microsoft.com/office/drawing/2014/main" id="{0EBB9A9B-5F90-405A-B0DE-018294BD8E42}"/>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4104BEC6-BF00-4C88-85CE-78F1FF397EB6}"/>
              </a:ext>
            </a:extLst>
          </p:cNvPr>
          <p:cNvSpPr>
            <a:spLocks noGrp="1"/>
          </p:cNvSpPr>
          <p:nvPr>
            <p:ph type="sldNum" sz="quarter" idx="12"/>
          </p:nvPr>
        </p:nvSpPr>
        <p:spPr/>
        <p:txBody>
          <a:bodyPr/>
          <a:lstStyle/>
          <a:p>
            <a:fld id="{6372A08B-70C3-4D4B-A489-75DFBBC4CE4D}" type="slidenum">
              <a:rPr lang="en-IE" smtClean="0"/>
              <a:pPr/>
              <a:t>‹#›</a:t>
            </a:fld>
            <a:endParaRPr lang="en-IE"/>
          </a:p>
        </p:txBody>
      </p:sp>
    </p:spTree>
    <p:extLst>
      <p:ext uri="{BB962C8B-B14F-4D97-AF65-F5344CB8AC3E}">
        <p14:creationId xmlns:p14="http://schemas.microsoft.com/office/powerpoint/2010/main" val="3537967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BFD4-331B-4B11-9510-47FD6A35A1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C9B76849-AFB6-4CA2-949A-99742A2FA7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AF186569-FDBB-4708-96EE-40C5784C39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2F03B-9E39-4923-9947-F1FE54D1A48F}"/>
              </a:ext>
            </a:extLst>
          </p:cNvPr>
          <p:cNvSpPr>
            <a:spLocks noGrp="1"/>
          </p:cNvSpPr>
          <p:nvPr>
            <p:ph type="dt" sz="half" idx="10"/>
          </p:nvPr>
        </p:nvSpPr>
        <p:spPr/>
        <p:txBody>
          <a:bodyPr/>
          <a:lstStyle/>
          <a:p>
            <a:fld id="{E81BDF3D-6494-4A40-878F-F0685A15A369}" type="datetime1">
              <a:rPr lang="en-IE" smtClean="0"/>
              <a:t>22/04/2022</a:t>
            </a:fld>
            <a:endParaRPr lang="en-IE"/>
          </a:p>
        </p:txBody>
      </p:sp>
      <p:sp>
        <p:nvSpPr>
          <p:cNvPr id="6" name="Footer Placeholder 5">
            <a:extLst>
              <a:ext uri="{FF2B5EF4-FFF2-40B4-BE49-F238E27FC236}">
                <a16:creationId xmlns:a16="http://schemas.microsoft.com/office/drawing/2014/main" id="{738E32F3-0C2C-4E8C-B00C-E7999B0FE0D4}"/>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B4371D1D-82A4-4D76-9CD5-6C38419DB76A}"/>
              </a:ext>
            </a:extLst>
          </p:cNvPr>
          <p:cNvSpPr>
            <a:spLocks noGrp="1"/>
          </p:cNvSpPr>
          <p:nvPr>
            <p:ph type="sldNum" sz="quarter" idx="12"/>
          </p:nvPr>
        </p:nvSpPr>
        <p:spPr/>
        <p:txBody>
          <a:bodyPr/>
          <a:lstStyle/>
          <a:p>
            <a:fld id="{6372A08B-70C3-4D4B-A489-75DFBBC4CE4D}" type="slidenum">
              <a:rPr lang="en-IE" smtClean="0"/>
              <a:pPr/>
              <a:t>‹#›</a:t>
            </a:fld>
            <a:endParaRPr lang="en-IE"/>
          </a:p>
        </p:txBody>
      </p:sp>
    </p:spTree>
    <p:extLst>
      <p:ext uri="{BB962C8B-B14F-4D97-AF65-F5344CB8AC3E}">
        <p14:creationId xmlns:p14="http://schemas.microsoft.com/office/powerpoint/2010/main" val="63221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9F925E-385C-4DF7-A48C-284032830B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4B043183-2702-4033-954D-7A89B2ED61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880B64D-1676-4457-B316-F43AB75487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DC018-E49D-4282-B678-E4D7C3A717AB}" type="datetime1">
              <a:rPr lang="en-IE" smtClean="0"/>
              <a:t>22/04/2022</a:t>
            </a:fld>
            <a:endParaRPr lang="en-IE"/>
          </a:p>
        </p:txBody>
      </p:sp>
      <p:sp>
        <p:nvSpPr>
          <p:cNvPr id="5" name="Footer Placeholder 4">
            <a:extLst>
              <a:ext uri="{FF2B5EF4-FFF2-40B4-BE49-F238E27FC236}">
                <a16:creationId xmlns:a16="http://schemas.microsoft.com/office/drawing/2014/main" id="{DC3EF2E5-6772-48DE-A919-FEC3C71C52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1A0BA6B4-A22B-4D37-988A-7A53016B3E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72A08B-70C3-4D4B-A489-75DFBBC4CE4D}" type="slidenum">
              <a:rPr lang="en-IE" smtClean="0"/>
              <a:pPr/>
              <a:t>‹#›</a:t>
            </a:fld>
            <a:endParaRPr lang="en-IE"/>
          </a:p>
        </p:txBody>
      </p:sp>
    </p:spTree>
    <p:extLst>
      <p:ext uri="{BB962C8B-B14F-4D97-AF65-F5344CB8AC3E}">
        <p14:creationId xmlns:p14="http://schemas.microsoft.com/office/powerpoint/2010/main" val="3726147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kissflow.com/process-management/pricing/" TargetMode="External"/><Relationship Id="rId2" Type="http://schemas.openxmlformats.org/officeDocument/2006/relationships/hyperlink" Target="https://www.g2.com/products/kissflow/review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0855-5E3A-4377-9763-05970D827244}"/>
              </a:ext>
            </a:extLst>
          </p:cNvPr>
          <p:cNvSpPr>
            <a:spLocks noGrp="1"/>
          </p:cNvSpPr>
          <p:nvPr>
            <p:ph type="ctrTitle"/>
          </p:nvPr>
        </p:nvSpPr>
        <p:spPr/>
        <p:txBody>
          <a:bodyPr/>
          <a:lstStyle/>
          <a:p>
            <a:r>
              <a:rPr lang="en-US" dirty="0">
                <a:solidFill>
                  <a:srgbClr val="FF0000"/>
                </a:solidFill>
              </a:rPr>
              <a:t>Business Intelligence and Business Analytics (</a:t>
            </a:r>
            <a:r>
              <a:rPr lang="en-IE" dirty="0">
                <a:solidFill>
                  <a:srgbClr val="FF0000"/>
                </a:solidFill>
              </a:rPr>
              <a:t>H9BIBA)</a:t>
            </a:r>
          </a:p>
        </p:txBody>
      </p:sp>
    </p:spTree>
    <p:extLst>
      <p:ext uri="{BB962C8B-B14F-4D97-AF65-F5344CB8AC3E}">
        <p14:creationId xmlns:p14="http://schemas.microsoft.com/office/powerpoint/2010/main" val="3431792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C993-39D0-4482-9106-675DD162DA37}"/>
              </a:ext>
            </a:extLst>
          </p:cNvPr>
          <p:cNvSpPr>
            <a:spLocks noGrp="1"/>
          </p:cNvSpPr>
          <p:nvPr>
            <p:ph type="title"/>
          </p:nvPr>
        </p:nvSpPr>
        <p:spPr/>
        <p:txBody>
          <a:bodyPr/>
          <a:lstStyle/>
          <a:p>
            <a:pPr algn="ctr"/>
            <a:r>
              <a:rPr lang="en-IE" dirty="0">
                <a:solidFill>
                  <a:srgbClr val="FF0000"/>
                </a:solidFill>
              </a:rPr>
              <a:t>BPM Steps</a:t>
            </a:r>
            <a:endParaRPr lang="en-IE" dirty="0"/>
          </a:p>
        </p:txBody>
      </p:sp>
      <p:sp>
        <p:nvSpPr>
          <p:cNvPr id="3" name="Content Placeholder 2">
            <a:extLst>
              <a:ext uri="{FF2B5EF4-FFF2-40B4-BE49-F238E27FC236}">
                <a16:creationId xmlns:a16="http://schemas.microsoft.com/office/drawing/2014/main" id="{7B004E11-966E-4794-BC5F-7337F8D4F036}"/>
              </a:ext>
            </a:extLst>
          </p:cNvPr>
          <p:cNvSpPr>
            <a:spLocks noGrp="1"/>
          </p:cNvSpPr>
          <p:nvPr>
            <p:ph idx="1"/>
          </p:nvPr>
        </p:nvSpPr>
        <p:spPr/>
        <p:txBody>
          <a:bodyPr/>
          <a:lstStyle/>
          <a:p>
            <a:r>
              <a:rPr lang="en-US" dirty="0"/>
              <a:t>Step 4: Monitor</a:t>
            </a:r>
          </a:p>
          <a:p>
            <a:pPr lvl="1">
              <a:buFont typeface="Wingdings" panose="05000000000000000000" pitchFamily="2" charset="2"/>
              <a:buChar char="Ø"/>
            </a:pPr>
            <a:r>
              <a:rPr lang="en-US" dirty="0"/>
              <a:t>Keep an eye on the process as it runs through the workflow. Use the right metrics to identify progress, measure efficiency, and locate bottlenecks. Here is a more detailed article about this step.</a:t>
            </a:r>
          </a:p>
          <a:p>
            <a:endParaRPr lang="en-US" dirty="0"/>
          </a:p>
          <a:p>
            <a:r>
              <a:rPr lang="en-US" dirty="0"/>
              <a:t>Step 5: Optimize</a:t>
            </a:r>
          </a:p>
          <a:p>
            <a:pPr lvl="1">
              <a:buFont typeface="Wingdings" panose="05000000000000000000" pitchFamily="2" charset="2"/>
              <a:buChar char="Ø"/>
            </a:pPr>
            <a:r>
              <a:rPr lang="en-US" dirty="0"/>
              <a:t>As you analyze, notice any changes that need to be done to your form or workflow to make them more efficient. Consider business process improvement steps.</a:t>
            </a:r>
            <a:endParaRPr lang="en-IE" dirty="0"/>
          </a:p>
          <a:p>
            <a:endParaRPr lang="en-IE" dirty="0"/>
          </a:p>
        </p:txBody>
      </p:sp>
    </p:spTree>
    <p:extLst>
      <p:ext uri="{BB962C8B-B14F-4D97-AF65-F5344CB8AC3E}">
        <p14:creationId xmlns:p14="http://schemas.microsoft.com/office/powerpoint/2010/main" val="662164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57F2-0A78-4D57-9672-9F6068CC4D16}"/>
              </a:ext>
            </a:extLst>
          </p:cNvPr>
          <p:cNvSpPr>
            <a:spLocks noGrp="1"/>
          </p:cNvSpPr>
          <p:nvPr>
            <p:ph type="title"/>
          </p:nvPr>
        </p:nvSpPr>
        <p:spPr/>
        <p:txBody>
          <a:bodyPr/>
          <a:lstStyle/>
          <a:p>
            <a:pPr algn="ctr"/>
            <a:r>
              <a:rPr lang="en-US" dirty="0">
                <a:solidFill>
                  <a:srgbClr val="FF0000"/>
                </a:solidFill>
              </a:rPr>
              <a:t>Types of business process management</a:t>
            </a:r>
            <a:endParaRPr lang="en-IE" dirty="0">
              <a:solidFill>
                <a:srgbClr val="FF0000"/>
              </a:solidFill>
            </a:endParaRPr>
          </a:p>
        </p:txBody>
      </p:sp>
      <p:sp>
        <p:nvSpPr>
          <p:cNvPr id="3" name="Content Placeholder 2">
            <a:extLst>
              <a:ext uri="{FF2B5EF4-FFF2-40B4-BE49-F238E27FC236}">
                <a16:creationId xmlns:a16="http://schemas.microsoft.com/office/drawing/2014/main" id="{53643536-7821-476D-B664-10D0D8BE9D0A}"/>
              </a:ext>
            </a:extLst>
          </p:cNvPr>
          <p:cNvSpPr>
            <a:spLocks noGrp="1"/>
          </p:cNvSpPr>
          <p:nvPr>
            <p:ph idx="1"/>
          </p:nvPr>
        </p:nvSpPr>
        <p:spPr/>
        <p:txBody>
          <a:bodyPr>
            <a:normAutofit fontScale="92500" lnSpcReduction="20000"/>
          </a:bodyPr>
          <a:lstStyle/>
          <a:p>
            <a:pPr marL="0" indent="0">
              <a:buNone/>
            </a:pPr>
            <a:r>
              <a:rPr lang="en-US" dirty="0"/>
              <a:t>BPM systems can be categorized based on the purpose that they serve. Three main types of BPM are:</a:t>
            </a:r>
          </a:p>
          <a:p>
            <a:endParaRPr lang="en-US" dirty="0"/>
          </a:p>
          <a:p>
            <a:r>
              <a:rPr lang="en-IE" dirty="0"/>
              <a:t>Integration-Centric BPM.</a:t>
            </a:r>
          </a:p>
          <a:p>
            <a:endParaRPr lang="en-IE" dirty="0"/>
          </a:p>
          <a:p>
            <a:r>
              <a:rPr lang="en-IE" dirty="0"/>
              <a:t>Human-Centric BPM.</a:t>
            </a:r>
          </a:p>
          <a:p>
            <a:endParaRPr lang="en-IE" dirty="0"/>
          </a:p>
          <a:p>
            <a:r>
              <a:rPr lang="en-IE" dirty="0"/>
              <a:t>Document-Centric BPM.</a:t>
            </a:r>
          </a:p>
          <a:p>
            <a:endParaRPr lang="en-IE" dirty="0"/>
          </a:p>
          <a:p>
            <a:pPr marL="0" indent="0">
              <a:buNone/>
            </a:pPr>
            <a:r>
              <a:rPr lang="en-US" dirty="0"/>
              <a:t>Most business process management systems will be able to incorporate elements of each of these, but each one will usually have one specialty.</a:t>
            </a:r>
            <a:endParaRPr lang="en-IE" dirty="0"/>
          </a:p>
          <a:p>
            <a:pPr marL="0" indent="0">
              <a:buNone/>
            </a:pPr>
            <a:endParaRPr lang="en-IE" dirty="0"/>
          </a:p>
        </p:txBody>
      </p:sp>
    </p:spTree>
    <p:extLst>
      <p:ext uri="{BB962C8B-B14F-4D97-AF65-F5344CB8AC3E}">
        <p14:creationId xmlns:p14="http://schemas.microsoft.com/office/powerpoint/2010/main" val="3835844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73B41-4D8D-4A5C-A8E2-C5FE372AB6BB}"/>
              </a:ext>
            </a:extLst>
          </p:cNvPr>
          <p:cNvSpPr>
            <a:spLocks noGrp="1"/>
          </p:cNvSpPr>
          <p:nvPr>
            <p:ph type="title"/>
          </p:nvPr>
        </p:nvSpPr>
        <p:spPr/>
        <p:txBody>
          <a:bodyPr/>
          <a:lstStyle/>
          <a:p>
            <a:pPr algn="ctr"/>
            <a:r>
              <a:rPr lang="en-US" dirty="0">
                <a:solidFill>
                  <a:srgbClr val="FF0000"/>
                </a:solidFill>
              </a:rPr>
              <a:t>Integration-Centric BPM</a:t>
            </a:r>
            <a:endParaRPr lang="en-IE" dirty="0">
              <a:solidFill>
                <a:srgbClr val="FF0000"/>
              </a:solidFill>
            </a:endParaRPr>
          </a:p>
        </p:txBody>
      </p:sp>
      <p:sp>
        <p:nvSpPr>
          <p:cNvPr id="3" name="Content Placeholder 2">
            <a:extLst>
              <a:ext uri="{FF2B5EF4-FFF2-40B4-BE49-F238E27FC236}">
                <a16:creationId xmlns:a16="http://schemas.microsoft.com/office/drawing/2014/main" id="{A4BB6E09-E7C6-4580-97CE-DC422B6C5215}"/>
              </a:ext>
            </a:extLst>
          </p:cNvPr>
          <p:cNvSpPr>
            <a:spLocks noGrp="1"/>
          </p:cNvSpPr>
          <p:nvPr>
            <p:ph idx="1"/>
          </p:nvPr>
        </p:nvSpPr>
        <p:spPr/>
        <p:txBody>
          <a:bodyPr>
            <a:normAutofit/>
          </a:bodyPr>
          <a:lstStyle/>
          <a:p>
            <a:endParaRPr lang="en-US" dirty="0"/>
          </a:p>
          <a:p>
            <a:r>
              <a:rPr lang="en-US" dirty="0"/>
              <a:t>This type of business process management system handles processes that primarily jump between your existing systems (e.g. HRMS, CRM, ERP) without much human involvement. Integration-centric business process management systems have extensive connectors and API access to be able to create processes that move fast.</a:t>
            </a:r>
          </a:p>
          <a:p>
            <a:endParaRPr lang="en-US" dirty="0"/>
          </a:p>
        </p:txBody>
      </p:sp>
    </p:spTree>
    <p:extLst>
      <p:ext uri="{BB962C8B-B14F-4D97-AF65-F5344CB8AC3E}">
        <p14:creationId xmlns:p14="http://schemas.microsoft.com/office/powerpoint/2010/main" val="995832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14FA-9DDB-4A5D-821F-DCDC27137322}"/>
              </a:ext>
            </a:extLst>
          </p:cNvPr>
          <p:cNvSpPr>
            <a:spLocks noGrp="1"/>
          </p:cNvSpPr>
          <p:nvPr>
            <p:ph type="title"/>
          </p:nvPr>
        </p:nvSpPr>
        <p:spPr/>
        <p:txBody>
          <a:bodyPr/>
          <a:lstStyle/>
          <a:p>
            <a:pPr algn="ctr"/>
            <a:r>
              <a:rPr lang="en-US" dirty="0">
                <a:solidFill>
                  <a:srgbClr val="FF0000"/>
                </a:solidFill>
              </a:rPr>
              <a:t>Human-Centric BPM</a:t>
            </a:r>
            <a:endParaRPr lang="en-IE" dirty="0">
              <a:solidFill>
                <a:srgbClr val="FF0000"/>
              </a:solidFill>
            </a:endParaRPr>
          </a:p>
        </p:txBody>
      </p:sp>
      <p:sp>
        <p:nvSpPr>
          <p:cNvPr id="3" name="Content Placeholder 2">
            <a:extLst>
              <a:ext uri="{FF2B5EF4-FFF2-40B4-BE49-F238E27FC236}">
                <a16:creationId xmlns:a16="http://schemas.microsoft.com/office/drawing/2014/main" id="{B9E63B06-C2E0-4817-8280-FDE80F48ADAC}"/>
              </a:ext>
            </a:extLst>
          </p:cNvPr>
          <p:cNvSpPr>
            <a:spLocks noGrp="1"/>
          </p:cNvSpPr>
          <p:nvPr>
            <p:ph idx="1"/>
          </p:nvPr>
        </p:nvSpPr>
        <p:spPr/>
        <p:txBody>
          <a:bodyPr>
            <a:normAutofit/>
          </a:bodyPr>
          <a:lstStyle/>
          <a:p>
            <a:r>
              <a:rPr lang="en-US" dirty="0"/>
              <a:t>Human-centric BPM is for those processes that are primarily executed by humans. These often have a lot of approvals and tasks performed by individuals. These platforms excel at a friendly user interface, easy notifications, and quick tracking.</a:t>
            </a:r>
          </a:p>
          <a:p>
            <a:endParaRPr lang="en-US" dirty="0"/>
          </a:p>
          <a:p>
            <a:endParaRPr lang="en-IE" dirty="0"/>
          </a:p>
        </p:txBody>
      </p:sp>
    </p:spTree>
    <p:extLst>
      <p:ext uri="{BB962C8B-B14F-4D97-AF65-F5344CB8AC3E}">
        <p14:creationId xmlns:p14="http://schemas.microsoft.com/office/powerpoint/2010/main" val="1230018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9EFD-BD5E-49EB-8FFD-6B7CC20C0B9C}"/>
              </a:ext>
            </a:extLst>
          </p:cNvPr>
          <p:cNvSpPr>
            <a:spLocks noGrp="1"/>
          </p:cNvSpPr>
          <p:nvPr>
            <p:ph type="title"/>
          </p:nvPr>
        </p:nvSpPr>
        <p:spPr/>
        <p:txBody>
          <a:bodyPr/>
          <a:lstStyle/>
          <a:p>
            <a:pPr algn="ctr"/>
            <a:r>
              <a:rPr lang="en-US" dirty="0">
                <a:solidFill>
                  <a:srgbClr val="FF0000"/>
                </a:solidFill>
              </a:rPr>
              <a:t>Document-Centric BPM</a:t>
            </a:r>
            <a:endParaRPr lang="en-IE" dirty="0">
              <a:solidFill>
                <a:srgbClr val="FF0000"/>
              </a:solidFill>
            </a:endParaRPr>
          </a:p>
        </p:txBody>
      </p:sp>
      <p:sp>
        <p:nvSpPr>
          <p:cNvPr id="3" name="Content Placeholder 2">
            <a:extLst>
              <a:ext uri="{FF2B5EF4-FFF2-40B4-BE49-F238E27FC236}">
                <a16:creationId xmlns:a16="http://schemas.microsoft.com/office/drawing/2014/main" id="{0061CAAF-CC24-4435-9EBB-1278910F3AFC}"/>
              </a:ext>
            </a:extLst>
          </p:cNvPr>
          <p:cNvSpPr>
            <a:spLocks noGrp="1"/>
          </p:cNvSpPr>
          <p:nvPr>
            <p:ph idx="1"/>
          </p:nvPr>
        </p:nvSpPr>
        <p:spPr/>
        <p:txBody>
          <a:bodyPr/>
          <a:lstStyle/>
          <a:p>
            <a:r>
              <a:rPr lang="en-US" dirty="0"/>
              <a:t>These business process management solutions are required when a document (e.g. a contract or agreement) is at the heart of the process. They enable routing, formatting, verifying, and getting the document signed as the tasks pass along the workflow.</a:t>
            </a:r>
          </a:p>
          <a:p>
            <a:endParaRPr lang="en-US" dirty="0"/>
          </a:p>
          <a:p>
            <a:endParaRPr lang="en-IE" dirty="0"/>
          </a:p>
        </p:txBody>
      </p:sp>
    </p:spTree>
    <p:extLst>
      <p:ext uri="{BB962C8B-B14F-4D97-AF65-F5344CB8AC3E}">
        <p14:creationId xmlns:p14="http://schemas.microsoft.com/office/powerpoint/2010/main" val="144262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9CC297-205B-4F8E-ACC7-401292EA2D2A}"/>
              </a:ext>
            </a:extLst>
          </p:cNvPr>
          <p:cNvSpPr>
            <a:spLocks noGrp="1"/>
          </p:cNvSpPr>
          <p:nvPr>
            <p:ph type="title"/>
          </p:nvPr>
        </p:nvSpPr>
        <p:spPr>
          <a:xfrm>
            <a:off x="762000" y="559678"/>
            <a:ext cx="3567915" cy="4952492"/>
          </a:xfrm>
        </p:spPr>
        <p:txBody>
          <a:bodyPr>
            <a:normAutofit/>
          </a:bodyPr>
          <a:lstStyle/>
          <a:p>
            <a:r>
              <a:rPr lang="en-US">
                <a:solidFill>
                  <a:schemeClr val="bg1"/>
                </a:solidFill>
              </a:rPr>
              <a:t>What are the benefits of incorporating business process management?</a:t>
            </a:r>
            <a:br>
              <a:rPr lang="en-US">
                <a:solidFill>
                  <a:schemeClr val="bg1"/>
                </a:solidFill>
              </a:rPr>
            </a:br>
            <a:endParaRPr lang="en-IE">
              <a:solidFill>
                <a:schemeClr val="bg1"/>
              </a:solidFill>
            </a:endParaRPr>
          </a:p>
        </p:txBody>
      </p:sp>
      <p:cxnSp>
        <p:nvCxnSpPr>
          <p:cNvPr id="13" name="Straight Connector 12">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2">
            <a:extLst>
              <a:ext uri="{FF2B5EF4-FFF2-40B4-BE49-F238E27FC236}">
                <a16:creationId xmlns:a16="http://schemas.microsoft.com/office/drawing/2014/main" id="{97D1C573-10C6-4122-9C57-39EBE11EECA8}"/>
              </a:ext>
            </a:extLst>
          </p:cNvPr>
          <p:cNvGraphicFramePr>
            <a:graphicFrameLocks noGrp="1"/>
          </p:cNvGraphicFramePr>
          <p:nvPr>
            <p:ph idx="1"/>
            <p:extLst>
              <p:ext uri="{D42A27DB-BD31-4B8C-83A1-F6EECF244321}">
                <p14:modId xmlns:p14="http://schemas.microsoft.com/office/powerpoint/2010/main" val="757154510"/>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0140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9883D-ECC0-4602-95DC-5D068D803B0E}"/>
              </a:ext>
            </a:extLst>
          </p:cNvPr>
          <p:cNvSpPr>
            <a:spLocks noGrp="1"/>
          </p:cNvSpPr>
          <p:nvPr>
            <p:ph type="title"/>
          </p:nvPr>
        </p:nvSpPr>
        <p:spPr/>
        <p:txBody>
          <a:bodyPr/>
          <a:lstStyle/>
          <a:p>
            <a:pPr algn="ctr"/>
            <a:r>
              <a:rPr lang="en-IE" dirty="0">
                <a:solidFill>
                  <a:srgbClr val="FF0000"/>
                </a:solidFill>
              </a:rPr>
              <a:t>MPM examples</a:t>
            </a:r>
          </a:p>
        </p:txBody>
      </p:sp>
      <p:sp>
        <p:nvSpPr>
          <p:cNvPr id="3" name="Content Placeholder 2">
            <a:extLst>
              <a:ext uri="{FF2B5EF4-FFF2-40B4-BE49-F238E27FC236}">
                <a16:creationId xmlns:a16="http://schemas.microsoft.com/office/drawing/2014/main" id="{A9CAE1FF-552D-46BB-92BB-E0AAB4FF8081}"/>
              </a:ext>
            </a:extLst>
          </p:cNvPr>
          <p:cNvSpPr>
            <a:spLocks noGrp="1"/>
          </p:cNvSpPr>
          <p:nvPr>
            <p:ph idx="1"/>
          </p:nvPr>
        </p:nvSpPr>
        <p:spPr/>
        <p:txBody>
          <a:bodyPr>
            <a:normAutofit fontScale="92500"/>
          </a:bodyPr>
          <a:lstStyle/>
          <a:p>
            <a:r>
              <a:rPr lang="en-US" dirty="0"/>
              <a:t>HR: Have you ever felt your organization’s onboarding process is too complex and chaotic? Is your HR department asking the candidates to fill out paper forms that make them exhausted? This is because your HR department lacks the principle of Business Process Management (BPM). Applying business process management, helps you automate your HR processes end-to-end, thereby cutting down on cost, time, and paper forms. Given below are a couple of examples as to how business process management helps your HR department to improve their processes:</a:t>
            </a:r>
          </a:p>
          <a:p>
            <a:endParaRPr lang="en-US" dirty="0"/>
          </a:p>
          <a:p>
            <a:pPr lvl="1">
              <a:buFont typeface="Wingdings" panose="05000000000000000000" pitchFamily="2" charset="2"/>
              <a:buChar char="Ø"/>
            </a:pPr>
            <a:r>
              <a:rPr lang="en-US" dirty="0"/>
              <a:t>Approve employee timesheets faster</a:t>
            </a:r>
          </a:p>
          <a:p>
            <a:pPr lvl="1">
              <a:buFont typeface="Wingdings" panose="05000000000000000000" pitchFamily="2" charset="2"/>
              <a:buChar char="Ø"/>
            </a:pPr>
            <a:r>
              <a:rPr lang="en-US" dirty="0"/>
              <a:t>Onboard new hires without hassles</a:t>
            </a:r>
            <a:endParaRPr lang="en-IE" dirty="0"/>
          </a:p>
        </p:txBody>
      </p:sp>
    </p:spTree>
    <p:extLst>
      <p:ext uri="{BB962C8B-B14F-4D97-AF65-F5344CB8AC3E}">
        <p14:creationId xmlns:p14="http://schemas.microsoft.com/office/powerpoint/2010/main" val="4193602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F4F09-594E-47D1-9B28-4E5B27D684A2}"/>
              </a:ext>
            </a:extLst>
          </p:cNvPr>
          <p:cNvSpPr>
            <a:spLocks noGrp="1"/>
          </p:cNvSpPr>
          <p:nvPr>
            <p:ph type="title"/>
          </p:nvPr>
        </p:nvSpPr>
        <p:spPr/>
        <p:txBody>
          <a:bodyPr/>
          <a:lstStyle/>
          <a:p>
            <a:pPr algn="ctr"/>
            <a:r>
              <a:rPr lang="en-IE" dirty="0">
                <a:solidFill>
                  <a:srgbClr val="FF0000"/>
                </a:solidFill>
              </a:rPr>
              <a:t>MPM examples continue …</a:t>
            </a:r>
            <a:endParaRPr lang="en-IE" dirty="0"/>
          </a:p>
        </p:txBody>
      </p:sp>
      <p:sp>
        <p:nvSpPr>
          <p:cNvPr id="3" name="Content Placeholder 2">
            <a:extLst>
              <a:ext uri="{FF2B5EF4-FFF2-40B4-BE49-F238E27FC236}">
                <a16:creationId xmlns:a16="http://schemas.microsoft.com/office/drawing/2014/main" id="{2437E4BF-801F-43CC-B43E-C4F03F2F7D25}"/>
              </a:ext>
            </a:extLst>
          </p:cNvPr>
          <p:cNvSpPr>
            <a:spLocks noGrp="1"/>
          </p:cNvSpPr>
          <p:nvPr>
            <p:ph idx="1"/>
          </p:nvPr>
        </p:nvSpPr>
        <p:spPr/>
        <p:txBody>
          <a:bodyPr>
            <a:normAutofit fontScale="92500" lnSpcReduction="10000"/>
          </a:bodyPr>
          <a:lstStyle/>
          <a:p>
            <a:r>
              <a:rPr lang="en-US" dirty="0"/>
              <a:t>Sales: In most organizations, the sales team spends a significant amount of time in coordinating with the Accounts Receivable (AR) team, to get sales invoices approved. Even a small typo in invoices, ruins the lives of the salespeople. This is where business process management comes into the picture, since it automates the invoice approval process, thereby eliminating the chances of manual errors and the back and forth clarifications between the salespeople and the AR team. Given below are a couple of scenarios in the sales department, where business process management can help them streamline their processes:</a:t>
            </a:r>
          </a:p>
          <a:p>
            <a:endParaRPr lang="en-US" dirty="0"/>
          </a:p>
          <a:p>
            <a:pPr lvl="1">
              <a:buFont typeface="Wingdings" panose="05000000000000000000" pitchFamily="2" charset="2"/>
              <a:buChar char="Ø"/>
            </a:pPr>
            <a:r>
              <a:rPr lang="en-US" dirty="0"/>
              <a:t>Shorten your sales cycle workflows</a:t>
            </a:r>
          </a:p>
          <a:p>
            <a:pPr lvl="1">
              <a:buFont typeface="Wingdings" panose="05000000000000000000" pitchFamily="2" charset="2"/>
              <a:buChar char="Ø"/>
            </a:pPr>
            <a:r>
              <a:rPr lang="en-US" dirty="0"/>
              <a:t>Be on time with quotes and invoices</a:t>
            </a:r>
            <a:endParaRPr lang="en-IE" dirty="0"/>
          </a:p>
        </p:txBody>
      </p:sp>
    </p:spTree>
    <p:extLst>
      <p:ext uri="{BB962C8B-B14F-4D97-AF65-F5344CB8AC3E}">
        <p14:creationId xmlns:p14="http://schemas.microsoft.com/office/powerpoint/2010/main" val="1926958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F4F09-594E-47D1-9B28-4E5B27D684A2}"/>
              </a:ext>
            </a:extLst>
          </p:cNvPr>
          <p:cNvSpPr>
            <a:spLocks noGrp="1"/>
          </p:cNvSpPr>
          <p:nvPr>
            <p:ph type="title"/>
          </p:nvPr>
        </p:nvSpPr>
        <p:spPr/>
        <p:txBody>
          <a:bodyPr/>
          <a:lstStyle/>
          <a:p>
            <a:pPr algn="ctr"/>
            <a:r>
              <a:rPr lang="en-IE" dirty="0">
                <a:solidFill>
                  <a:srgbClr val="FF0000"/>
                </a:solidFill>
              </a:rPr>
              <a:t>MPM examples continue …</a:t>
            </a:r>
            <a:endParaRPr lang="en-IE" dirty="0"/>
          </a:p>
        </p:txBody>
      </p:sp>
      <p:sp>
        <p:nvSpPr>
          <p:cNvPr id="3" name="Content Placeholder 2">
            <a:extLst>
              <a:ext uri="{FF2B5EF4-FFF2-40B4-BE49-F238E27FC236}">
                <a16:creationId xmlns:a16="http://schemas.microsoft.com/office/drawing/2014/main" id="{2437E4BF-801F-43CC-B43E-C4F03F2F7D25}"/>
              </a:ext>
            </a:extLst>
          </p:cNvPr>
          <p:cNvSpPr>
            <a:spLocks noGrp="1"/>
          </p:cNvSpPr>
          <p:nvPr>
            <p:ph idx="1"/>
          </p:nvPr>
        </p:nvSpPr>
        <p:spPr/>
        <p:txBody>
          <a:bodyPr>
            <a:normAutofit fontScale="92500" lnSpcReduction="20000"/>
          </a:bodyPr>
          <a:lstStyle/>
          <a:p>
            <a:r>
              <a:rPr lang="en-US" dirty="0"/>
              <a:t>Finance: Finance team is the one that is bombarded with paper forms and emails every day, since anything that involves money has to go through them. For instance, if the asset management team wants to purchase 50 laptops, they send the quotation that they received from the vendor to the finance team, for them to approve it. This is just one case. Imagine, how many such emails or paper forms they would be receiving on a daily basis from various teams. Without a system in place, it’ll be cumbersome for them to manage all of these. The one that helps them manage these processes is essentially the business process management (BPM) system. Given below are a couple of scenarios in the finance department, where business process management comes as a saving grace:</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One-click approvals for travel requests</a:t>
            </a:r>
          </a:p>
          <a:p>
            <a:pPr lvl="1">
              <a:buFont typeface="Wingdings" panose="05000000000000000000" pitchFamily="2" charset="2"/>
              <a:buChar char="Ø"/>
            </a:pPr>
            <a:r>
              <a:rPr lang="en-US" dirty="0"/>
              <a:t>Customize workflows for unique scenarios</a:t>
            </a:r>
            <a:endParaRPr lang="en-IE" dirty="0"/>
          </a:p>
        </p:txBody>
      </p:sp>
    </p:spTree>
    <p:extLst>
      <p:ext uri="{BB962C8B-B14F-4D97-AF65-F5344CB8AC3E}">
        <p14:creationId xmlns:p14="http://schemas.microsoft.com/office/powerpoint/2010/main" val="511667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D3A741-222D-40DD-A94B-FA6CC4DF9691}"/>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Popular 5 BPM Software</a:t>
            </a:r>
          </a:p>
        </p:txBody>
      </p:sp>
      <p:cxnSp>
        <p:nvCxnSpPr>
          <p:cNvPr id="20"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04DA7D40-D212-4F66-886F-B2282145E985}"/>
              </a:ext>
            </a:extLst>
          </p:cNvPr>
          <p:cNvGraphicFramePr>
            <a:graphicFrameLocks noGrp="1"/>
          </p:cNvGraphicFramePr>
          <p:nvPr>
            <p:ph idx="1"/>
            <p:extLst>
              <p:ext uri="{D42A27DB-BD31-4B8C-83A1-F6EECF244321}">
                <p14:modId xmlns:p14="http://schemas.microsoft.com/office/powerpoint/2010/main" val="3204592930"/>
              </p:ext>
            </p:extLst>
          </p:nvPr>
        </p:nvGraphicFramePr>
        <p:xfrm>
          <a:off x="320040" y="2967344"/>
          <a:ext cx="11496824" cy="3082775"/>
        </p:xfrm>
        <a:graphic>
          <a:graphicData uri="http://schemas.openxmlformats.org/drawingml/2006/table">
            <a:tbl>
              <a:tblPr firstRow="1" bandRow="1">
                <a:tableStyleId>{8EC20E35-A176-4012-BC5E-935CFFF8708E}</a:tableStyleId>
              </a:tblPr>
              <a:tblGrid>
                <a:gridCol w="825179">
                  <a:extLst>
                    <a:ext uri="{9D8B030D-6E8A-4147-A177-3AD203B41FA5}">
                      <a16:colId xmlns:a16="http://schemas.microsoft.com/office/drawing/2014/main" val="1220325900"/>
                    </a:ext>
                  </a:extLst>
                </a:gridCol>
                <a:gridCol w="2867552">
                  <a:extLst>
                    <a:ext uri="{9D8B030D-6E8A-4147-A177-3AD203B41FA5}">
                      <a16:colId xmlns:a16="http://schemas.microsoft.com/office/drawing/2014/main" val="1848130410"/>
                    </a:ext>
                  </a:extLst>
                </a:gridCol>
                <a:gridCol w="1727901">
                  <a:extLst>
                    <a:ext uri="{9D8B030D-6E8A-4147-A177-3AD203B41FA5}">
                      <a16:colId xmlns:a16="http://schemas.microsoft.com/office/drawing/2014/main" val="1240085543"/>
                    </a:ext>
                  </a:extLst>
                </a:gridCol>
                <a:gridCol w="1467814">
                  <a:extLst>
                    <a:ext uri="{9D8B030D-6E8A-4147-A177-3AD203B41FA5}">
                      <a16:colId xmlns:a16="http://schemas.microsoft.com/office/drawing/2014/main" val="1727163157"/>
                    </a:ext>
                  </a:extLst>
                </a:gridCol>
                <a:gridCol w="2337145">
                  <a:extLst>
                    <a:ext uri="{9D8B030D-6E8A-4147-A177-3AD203B41FA5}">
                      <a16:colId xmlns:a16="http://schemas.microsoft.com/office/drawing/2014/main" val="2710378294"/>
                    </a:ext>
                  </a:extLst>
                </a:gridCol>
                <a:gridCol w="2271233">
                  <a:extLst>
                    <a:ext uri="{9D8B030D-6E8A-4147-A177-3AD203B41FA5}">
                      <a16:colId xmlns:a16="http://schemas.microsoft.com/office/drawing/2014/main" val="1491401792"/>
                    </a:ext>
                  </a:extLst>
                </a:gridCol>
              </a:tblGrid>
              <a:tr h="428288">
                <a:tc>
                  <a:txBody>
                    <a:bodyPr/>
                    <a:lstStyle/>
                    <a:p>
                      <a:pPr algn="l" fontAlgn="b"/>
                      <a:r>
                        <a:rPr lang="en-IE" sz="1100">
                          <a:effectLst/>
                        </a:rPr>
                        <a:t>Brand Name</a:t>
                      </a:r>
                    </a:p>
                  </a:txBody>
                  <a:tcPr marL="45211" marR="45211" marT="22606" marB="22606" anchor="b"/>
                </a:tc>
                <a:tc>
                  <a:txBody>
                    <a:bodyPr/>
                    <a:lstStyle/>
                    <a:p>
                      <a:pPr algn="l" fontAlgn="b"/>
                      <a:r>
                        <a:rPr lang="en-IE" sz="1100">
                          <a:effectLst/>
                        </a:rPr>
                        <a:t>Popular With</a:t>
                      </a:r>
                    </a:p>
                  </a:txBody>
                  <a:tcPr marL="45211" marR="45211" marT="22606" marB="22606" anchor="b"/>
                </a:tc>
                <a:tc>
                  <a:txBody>
                    <a:bodyPr/>
                    <a:lstStyle/>
                    <a:p>
                      <a:pPr algn="l" fontAlgn="b"/>
                      <a:r>
                        <a:rPr lang="en-IE" sz="1100">
                          <a:effectLst/>
                        </a:rPr>
                        <a:t>Process Design</a:t>
                      </a:r>
                    </a:p>
                  </a:txBody>
                  <a:tcPr marL="45211" marR="45211" marT="22606" marB="22606" anchor="b"/>
                </a:tc>
                <a:tc>
                  <a:txBody>
                    <a:bodyPr/>
                    <a:lstStyle/>
                    <a:p>
                      <a:pPr algn="l" fontAlgn="b"/>
                      <a:r>
                        <a:rPr lang="en-IE" sz="1100">
                          <a:effectLst/>
                        </a:rPr>
                        <a:t>Operational Ease</a:t>
                      </a:r>
                    </a:p>
                  </a:txBody>
                  <a:tcPr marL="45211" marR="45211" marT="22606" marB="22606" anchor="b"/>
                </a:tc>
                <a:tc>
                  <a:txBody>
                    <a:bodyPr/>
                    <a:lstStyle/>
                    <a:p>
                      <a:pPr algn="l" fontAlgn="b"/>
                      <a:r>
                        <a:rPr lang="en-IE" sz="1100">
                          <a:effectLst/>
                        </a:rPr>
                        <a:t>Pricing</a:t>
                      </a:r>
                    </a:p>
                  </a:txBody>
                  <a:tcPr marL="45211" marR="45211" marT="22606" marB="22606" anchor="b"/>
                </a:tc>
                <a:tc>
                  <a:txBody>
                    <a:bodyPr/>
                    <a:lstStyle/>
                    <a:p>
                      <a:pPr algn="l" fontAlgn="b"/>
                      <a:r>
                        <a:rPr lang="en-IE" sz="1100">
                          <a:effectLst/>
                        </a:rPr>
                        <a:t>Support</a:t>
                      </a:r>
                    </a:p>
                  </a:txBody>
                  <a:tcPr marL="45211" marR="45211" marT="22606" marB="22606" anchor="b"/>
                </a:tc>
                <a:extLst>
                  <a:ext uri="{0D108BD9-81ED-4DB2-BD59-A6C34878D82A}">
                    <a16:rowId xmlns:a16="http://schemas.microsoft.com/office/drawing/2014/main" val="1054531629"/>
                  </a:ext>
                </a:extLst>
              </a:tr>
              <a:tr h="428288">
                <a:tc>
                  <a:txBody>
                    <a:bodyPr/>
                    <a:lstStyle/>
                    <a:p>
                      <a:pPr fontAlgn="t"/>
                      <a:r>
                        <a:rPr lang="en-IE" sz="1100" b="0">
                          <a:effectLst/>
                        </a:rPr>
                        <a:t>Nintex</a:t>
                      </a:r>
                      <a:endParaRPr lang="en-IE" sz="1100">
                        <a:effectLst/>
                        <a:latin typeface="GraphikRegular"/>
                      </a:endParaRPr>
                    </a:p>
                  </a:txBody>
                  <a:tcPr marL="45211" marR="45211" marT="22606" marB="22606"/>
                </a:tc>
                <a:tc>
                  <a:txBody>
                    <a:bodyPr/>
                    <a:lstStyle/>
                    <a:p>
                      <a:pPr fontAlgn="t"/>
                      <a:r>
                        <a:rPr lang="en-IE" sz="1100">
                          <a:effectLst/>
                        </a:rPr>
                        <a:t>SMBs, enterprise</a:t>
                      </a:r>
                      <a:endParaRPr lang="en-IE" sz="1100">
                        <a:effectLst/>
                        <a:latin typeface="GraphikRegular"/>
                      </a:endParaRPr>
                    </a:p>
                  </a:txBody>
                  <a:tcPr marL="45211" marR="45211" marT="22606" marB="22606"/>
                </a:tc>
                <a:tc>
                  <a:txBody>
                    <a:bodyPr/>
                    <a:lstStyle/>
                    <a:p>
                      <a:pPr fontAlgn="t"/>
                      <a:r>
                        <a:rPr lang="en-IE" sz="1100">
                          <a:effectLst/>
                        </a:rPr>
                        <a:t>Browser-based intuitive design</a:t>
                      </a:r>
                      <a:endParaRPr lang="en-IE" sz="1100">
                        <a:effectLst/>
                        <a:latin typeface="GraphikRegular"/>
                      </a:endParaRPr>
                    </a:p>
                  </a:txBody>
                  <a:tcPr marL="45211" marR="45211" marT="22606" marB="22606"/>
                </a:tc>
                <a:tc>
                  <a:txBody>
                    <a:bodyPr/>
                    <a:lstStyle/>
                    <a:p>
                      <a:pPr fontAlgn="t"/>
                      <a:r>
                        <a:rPr lang="en-IE" sz="1100">
                          <a:effectLst/>
                        </a:rPr>
                        <a:t>On-prem</a:t>
                      </a:r>
                      <a:endParaRPr lang="en-IE" sz="1100">
                        <a:effectLst/>
                        <a:latin typeface="GraphikRegular"/>
                      </a:endParaRPr>
                    </a:p>
                  </a:txBody>
                  <a:tcPr marL="45211" marR="45211" marT="22606" marB="22606"/>
                </a:tc>
                <a:tc>
                  <a:txBody>
                    <a:bodyPr/>
                    <a:lstStyle/>
                    <a:p>
                      <a:pPr fontAlgn="t"/>
                      <a:r>
                        <a:rPr lang="en-IE" sz="1100">
                          <a:effectLst/>
                        </a:rPr>
                        <a:t>By quote</a:t>
                      </a:r>
                      <a:endParaRPr lang="en-IE" sz="1100">
                        <a:effectLst/>
                        <a:latin typeface="GraphikRegular"/>
                      </a:endParaRPr>
                    </a:p>
                  </a:txBody>
                  <a:tcPr marL="45211" marR="45211" marT="22606" marB="22606"/>
                </a:tc>
                <a:tc>
                  <a:txBody>
                    <a:bodyPr/>
                    <a:lstStyle/>
                    <a:p>
                      <a:pPr fontAlgn="t"/>
                      <a:r>
                        <a:rPr lang="en-IE" sz="1100">
                          <a:effectLst/>
                        </a:rPr>
                        <a:t>None (open-sourced)</a:t>
                      </a:r>
                      <a:endParaRPr lang="en-IE" sz="1100">
                        <a:effectLst/>
                        <a:latin typeface="GraphikRegular"/>
                      </a:endParaRPr>
                    </a:p>
                  </a:txBody>
                  <a:tcPr marL="45211" marR="45211" marT="22606" marB="22606"/>
                </a:tc>
                <a:extLst>
                  <a:ext uri="{0D108BD9-81ED-4DB2-BD59-A6C34878D82A}">
                    <a16:rowId xmlns:a16="http://schemas.microsoft.com/office/drawing/2014/main" val="3840464591"/>
                  </a:ext>
                </a:extLst>
              </a:tr>
              <a:tr h="428288">
                <a:tc>
                  <a:txBody>
                    <a:bodyPr/>
                    <a:lstStyle/>
                    <a:p>
                      <a:pPr fontAlgn="t"/>
                      <a:r>
                        <a:rPr lang="en-IE" sz="1100" b="0">
                          <a:effectLst/>
                        </a:rPr>
                        <a:t>Process Maker</a:t>
                      </a:r>
                      <a:endParaRPr lang="en-IE" sz="1100">
                        <a:effectLst/>
                        <a:latin typeface="GraphikRegular"/>
                      </a:endParaRPr>
                    </a:p>
                  </a:txBody>
                  <a:tcPr marL="45211" marR="45211" marT="22606" marB="22606"/>
                </a:tc>
                <a:tc>
                  <a:txBody>
                    <a:bodyPr/>
                    <a:lstStyle/>
                    <a:p>
                      <a:pPr fontAlgn="t"/>
                      <a:r>
                        <a:rPr lang="en-US" sz="1100">
                          <a:effectLst/>
                        </a:rPr>
                        <a:t>Corporations, governments, and organizations looking for an enterprise scale</a:t>
                      </a:r>
                      <a:endParaRPr lang="en-US" sz="1100">
                        <a:effectLst/>
                        <a:latin typeface="GraphikRegular"/>
                      </a:endParaRPr>
                    </a:p>
                  </a:txBody>
                  <a:tcPr marL="45211" marR="45211" marT="22606" marB="22606"/>
                </a:tc>
                <a:tc>
                  <a:txBody>
                    <a:bodyPr/>
                    <a:lstStyle/>
                    <a:p>
                      <a:pPr fontAlgn="t"/>
                      <a:r>
                        <a:rPr lang="en-IE" sz="1100">
                          <a:effectLst/>
                        </a:rPr>
                        <a:t>BPMN 2.0</a:t>
                      </a:r>
                      <a:endParaRPr lang="en-IE" sz="1100">
                        <a:effectLst/>
                        <a:latin typeface="GraphikRegular"/>
                      </a:endParaRPr>
                    </a:p>
                  </a:txBody>
                  <a:tcPr marL="45211" marR="45211" marT="22606" marB="22606"/>
                </a:tc>
                <a:tc>
                  <a:txBody>
                    <a:bodyPr/>
                    <a:lstStyle/>
                    <a:p>
                      <a:pPr fontAlgn="t"/>
                      <a:r>
                        <a:rPr lang="en-US" sz="1100">
                          <a:effectLst/>
                        </a:rPr>
                        <a:t>Different editions of on-prem and cloud</a:t>
                      </a:r>
                      <a:endParaRPr lang="en-US" sz="1100">
                        <a:effectLst/>
                        <a:latin typeface="GraphikRegular"/>
                      </a:endParaRPr>
                    </a:p>
                  </a:txBody>
                  <a:tcPr marL="45211" marR="45211" marT="22606" marB="22606"/>
                </a:tc>
                <a:tc>
                  <a:txBody>
                    <a:bodyPr/>
                    <a:lstStyle/>
                    <a:p>
                      <a:pPr fontAlgn="t"/>
                      <a:r>
                        <a:rPr lang="en-US" sz="1100">
                          <a:effectLst/>
                        </a:rPr>
                        <a:t>Starts at $1000/month (unlimited users)</a:t>
                      </a:r>
                      <a:endParaRPr lang="en-US" sz="1100">
                        <a:effectLst/>
                        <a:latin typeface="GraphikRegular"/>
                      </a:endParaRPr>
                    </a:p>
                  </a:txBody>
                  <a:tcPr marL="45211" marR="45211" marT="22606" marB="22606"/>
                </a:tc>
                <a:tc>
                  <a:txBody>
                    <a:bodyPr/>
                    <a:lstStyle/>
                    <a:p>
                      <a:pPr fontAlgn="t"/>
                      <a:r>
                        <a:rPr lang="fr-FR" sz="1100">
                          <a:effectLst/>
                        </a:rPr>
                        <a:t>Video documentation, email, webinars, instant chat</a:t>
                      </a:r>
                      <a:endParaRPr lang="fr-FR" sz="1100">
                        <a:effectLst/>
                        <a:latin typeface="GraphikRegular"/>
                      </a:endParaRPr>
                    </a:p>
                  </a:txBody>
                  <a:tcPr marL="45211" marR="45211" marT="22606" marB="22606"/>
                </a:tc>
                <a:extLst>
                  <a:ext uri="{0D108BD9-81ED-4DB2-BD59-A6C34878D82A}">
                    <a16:rowId xmlns:a16="http://schemas.microsoft.com/office/drawing/2014/main" val="2974798160"/>
                  </a:ext>
                </a:extLst>
              </a:tr>
              <a:tr h="599304">
                <a:tc>
                  <a:txBody>
                    <a:bodyPr/>
                    <a:lstStyle/>
                    <a:p>
                      <a:pPr fontAlgn="t"/>
                      <a:r>
                        <a:rPr lang="en-IE" sz="1100" b="0">
                          <a:effectLst/>
                        </a:rPr>
                        <a:t>Kissflow</a:t>
                      </a:r>
                      <a:endParaRPr lang="en-IE" sz="1100">
                        <a:effectLst/>
                        <a:latin typeface="GraphikRegular"/>
                      </a:endParaRPr>
                    </a:p>
                  </a:txBody>
                  <a:tcPr marL="45211" marR="45211" marT="22606" marB="22606"/>
                </a:tc>
                <a:tc>
                  <a:txBody>
                    <a:bodyPr/>
                    <a:lstStyle/>
                    <a:p>
                      <a:pPr fontAlgn="t"/>
                      <a:r>
                        <a:rPr lang="en-IE" sz="1100">
                          <a:effectLst/>
                        </a:rPr>
                        <a:t>SMBs, mid-market</a:t>
                      </a:r>
                      <a:endParaRPr lang="en-IE" sz="1100">
                        <a:effectLst/>
                        <a:latin typeface="GraphikRegular"/>
                      </a:endParaRPr>
                    </a:p>
                  </a:txBody>
                  <a:tcPr marL="45211" marR="45211" marT="22606" marB="22606"/>
                </a:tc>
                <a:tc>
                  <a:txBody>
                    <a:bodyPr/>
                    <a:lstStyle/>
                    <a:p>
                      <a:pPr fontAlgn="t"/>
                      <a:r>
                        <a:rPr lang="en-US" sz="1100">
                          <a:effectLst/>
                        </a:rPr>
                        <a:t>Human-centric drag and drop interface</a:t>
                      </a:r>
                      <a:endParaRPr lang="en-US" sz="1100">
                        <a:effectLst/>
                        <a:latin typeface="GraphikRegular"/>
                      </a:endParaRPr>
                    </a:p>
                  </a:txBody>
                  <a:tcPr marL="45211" marR="45211" marT="22606" marB="22606"/>
                </a:tc>
                <a:tc>
                  <a:txBody>
                    <a:bodyPr/>
                    <a:lstStyle/>
                    <a:p>
                      <a:pPr fontAlgn="t"/>
                      <a:r>
                        <a:rPr lang="en-IE" sz="1100">
                          <a:effectLst/>
                        </a:rPr>
                        <a:t>Cloud-based</a:t>
                      </a:r>
                      <a:endParaRPr lang="en-IE" sz="1100">
                        <a:effectLst/>
                        <a:latin typeface="GraphikRegular"/>
                      </a:endParaRPr>
                    </a:p>
                  </a:txBody>
                  <a:tcPr marL="45211" marR="45211" marT="22606" marB="22606"/>
                </a:tc>
                <a:tc>
                  <a:txBody>
                    <a:bodyPr/>
                    <a:lstStyle/>
                    <a:p>
                      <a:pPr fontAlgn="t"/>
                      <a:r>
                        <a:rPr lang="en-US" sz="1100">
                          <a:effectLst/>
                        </a:rPr>
                        <a:t>Starts at $390,</a:t>
                      </a:r>
                      <a:br>
                        <a:rPr lang="en-US" sz="1100">
                          <a:effectLst/>
                        </a:rPr>
                      </a:br>
                      <a:r>
                        <a:rPr lang="en-US" sz="1100" b="0" u="none" strike="noStrike">
                          <a:solidFill>
                            <a:srgbClr val="007BFF"/>
                          </a:solidFill>
                          <a:effectLst/>
                          <a:hlinkClick r:id="rId2"/>
                        </a:rPr>
                        <a:t>4.3/5</a:t>
                      </a:r>
                      <a:r>
                        <a:rPr lang="en-US" sz="1100" u="none" strike="noStrike">
                          <a:solidFill>
                            <a:srgbClr val="007BFF"/>
                          </a:solidFill>
                          <a:effectLst/>
                          <a:hlinkClick r:id="rId2"/>
                        </a:rPr>
                        <a:t> – 445 (Votes)</a:t>
                      </a:r>
                      <a:br>
                        <a:rPr lang="en-US" sz="1100">
                          <a:effectLst/>
                        </a:rPr>
                      </a:br>
                      <a:r>
                        <a:rPr lang="en-US" sz="1100" u="none" strike="noStrike">
                          <a:solidFill>
                            <a:srgbClr val="007BFF"/>
                          </a:solidFill>
                          <a:effectLst/>
                          <a:hlinkClick r:id="rId3"/>
                        </a:rPr>
                        <a:t>Learn more.</a:t>
                      </a:r>
                      <a:endParaRPr lang="en-US" sz="1100">
                        <a:effectLst/>
                        <a:latin typeface="GraphikRegular"/>
                      </a:endParaRPr>
                    </a:p>
                  </a:txBody>
                  <a:tcPr marL="45211" marR="45211" marT="22606" marB="22606"/>
                </a:tc>
                <a:tc>
                  <a:txBody>
                    <a:bodyPr/>
                    <a:lstStyle/>
                    <a:p>
                      <a:pPr fontAlgn="t"/>
                      <a:r>
                        <a:rPr lang="fr-FR" sz="1100">
                          <a:effectLst/>
                        </a:rPr>
                        <a:t>Video documentation, email, webinars, instant chat</a:t>
                      </a:r>
                      <a:endParaRPr lang="fr-FR" sz="1100">
                        <a:effectLst/>
                        <a:latin typeface="GraphikRegular"/>
                      </a:endParaRPr>
                    </a:p>
                  </a:txBody>
                  <a:tcPr marL="45211" marR="45211" marT="22606" marB="22606"/>
                </a:tc>
                <a:extLst>
                  <a:ext uri="{0D108BD9-81ED-4DB2-BD59-A6C34878D82A}">
                    <a16:rowId xmlns:a16="http://schemas.microsoft.com/office/drawing/2014/main" val="1516338055"/>
                  </a:ext>
                </a:extLst>
              </a:tr>
              <a:tr h="770319">
                <a:tc>
                  <a:txBody>
                    <a:bodyPr/>
                    <a:lstStyle/>
                    <a:p>
                      <a:pPr fontAlgn="t"/>
                      <a:r>
                        <a:rPr lang="en-IE" sz="1100" b="0">
                          <a:effectLst/>
                        </a:rPr>
                        <a:t>Bizagi</a:t>
                      </a:r>
                      <a:endParaRPr lang="en-IE" sz="1100">
                        <a:effectLst/>
                        <a:latin typeface="GraphikRegular"/>
                      </a:endParaRPr>
                    </a:p>
                  </a:txBody>
                  <a:tcPr marL="45211" marR="45211" marT="22606" marB="22606"/>
                </a:tc>
                <a:tc>
                  <a:txBody>
                    <a:bodyPr/>
                    <a:lstStyle/>
                    <a:p>
                      <a:pPr fontAlgn="t"/>
                      <a:r>
                        <a:rPr lang="en-IE" sz="1100">
                          <a:effectLst/>
                        </a:rPr>
                        <a:t>SMBs, medium businesses, enterprises</a:t>
                      </a:r>
                      <a:endParaRPr lang="en-IE" sz="1100">
                        <a:effectLst/>
                        <a:latin typeface="GraphikRegular"/>
                      </a:endParaRPr>
                    </a:p>
                  </a:txBody>
                  <a:tcPr marL="45211" marR="45211" marT="22606" marB="22606"/>
                </a:tc>
                <a:tc>
                  <a:txBody>
                    <a:bodyPr/>
                    <a:lstStyle/>
                    <a:p>
                      <a:pPr fontAlgn="t"/>
                      <a:r>
                        <a:rPr lang="en-IE" sz="1100">
                          <a:effectLst/>
                        </a:rPr>
                        <a:t>Bizagi BPMN Modeler</a:t>
                      </a:r>
                      <a:endParaRPr lang="en-IE" sz="1100">
                        <a:effectLst/>
                        <a:latin typeface="GraphikRegular"/>
                      </a:endParaRPr>
                    </a:p>
                  </a:txBody>
                  <a:tcPr marL="45211" marR="45211" marT="22606" marB="22606"/>
                </a:tc>
                <a:tc>
                  <a:txBody>
                    <a:bodyPr/>
                    <a:lstStyle/>
                    <a:p>
                      <a:pPr fontAlgn="t"/>
                      <a:r>
                        <a:rPr lang="en-IE" sz="1100">
                          <a:effectLst/>
                        </a:rPr>
                        <a:t>Cloud hosted/on-prem</a:t>
                      </a:r>
                      <a:endParaRPr lang="en-IE" sz="1100">
                        <a:effectLst/>
                        <a:latin typeface="GraphikRegular"/>
                      </a:endParaRPr>
                    </a:p>
                  </a:txBody>
                  <a:tcPr marL="45211" marR="45211" marT="22606" marB="22606"/>
                </a:tc>
                <a:tc>
                  <a:txBody>
                    <a:bodyPr/>
                    <a:lstStyle/>
                    <a:p>
                      <a:pPr fontAlgn="t"/>
                      <a:r>
                        <a:rPr lang="en-US" sz="1100">
                          <a:effectLst/>
                        </a:rPr>
                        <a:t>Perpetual user license for $800/year+$134 maintenance fee (or)</a:t>
                      </a:r>
                      <a:br>
                        <a:rPr lang="en-US" sz="1100">
                          <a:effectLst/>
                        </a:rPr>
                      </a:br>
                      <a:r>
                        <a:rPr lang="en-US" sz="1100">
                          <a:effectLst/>
                        </a:rPr>
                        <a:t>1-year user license for $311/year</a:t>
                      </a:r>
                      <a:endParaRPr lang="en-US" sz="1100">
                        <a:effectLst/>
                        <a:latin typeface="GraphikRegular"/>
                      </a:endParaRPr>
                    </a:p>
                  </a:txBody>
                  <a:tcPr marL="45211" marR="45211" marT="22606" marB="22606"/>
                </a:tc>
                <a:tc>
                  <a:txBody>
                    <a:bodyPr/>
                    <a:lstStyle/>
                    <a:p>
                      <a:pPr fontAlgn="t"/>
                      <a:r>
                        <a:rPr lang="en-US" sz="1100">
                          <a:effectLst/>
                        </a:rPr>
                        <a:t>Basic for free (with no SLAs) or premium support at an extra cost</a:t>
                      </a:r>
                      <a:endParaRPr lang="en-US" sz="1100">
                        <a:effectLst/>
                        <a:latin typeface="GraphikRegular"/>
                      </a:endParaRPr>
                    </a:p>
                  </a:txBody>
                  <a:tcPr marL="45211" marR="45211" marT="22606" marB="22606"/>
                </a:tc>
                <a:extLst>
                  <a:ext uri="{0D108BD9-81ED-4DB2-BD59-A6C34878D82A}">
                    <a16:rowId xmlns:a16="http://schemas.microsoft.com/office/drawing/2014/main" val="4050192344"/>
                  </a:ext>
                </a:extLst>
              </a:tr>
              <a:tr h="428288">
                <a:tc>
                  <a:txBody>
                    <a:bodyPr/>
                    <a:lstStyle/>
                    <a:p>
                      <a:pPr fontAlgn="t"/>
                      <a:r>
                        <a:rPr lang="en-IE" sz="1100" b="0">
                          <a:effectLst/>
                        </a:rPr>
                        <a:t>Zoho Creator</a:t>
                      </a:r>
                      <a:endParaRPr lang="en-IE" sz="1100">
                        <a:effectLst/>
                        <a:latin typeface="GraphikRegular"/>
                      </a:endParaRPr>
                    </a:p>
                  </a:txBody>
                  <a:tcPr marL="45211" marR="45211" marT="22606" marB="22606"/>
                </a:tc>
                <a:tc>
                  <a:txBody>
                    <a:bodyPr/>
                    <a:lstStyle/>
                    <a:p>
                      <a:pPr fontAlgn="t"/>
                      <a:r>
                        <a:rPr lang="en-US" sz="1100">
                          <a:effectLst/>
                        </a:rPr>
                        <a:t>Freelancers, small- and mid-size businesses, and enterprise</a:t>
                      </a:r>
                      <a:endParaRPr lang="en-US" sz="1100">
                        <a:effectLst/>
                        <a:latin typeface="GraphikRegular"/>
                      </a:endParaRPr>
                    </a:p>
                  </a:txBody>
                  <a:tcPr marL="45211" marR="45211" marT="22606" marB="22606"/>
                </a:tc>
                <a:tc>
                  <a:txBody>
                    <a:bodyPr/>
                    <a:lstStyle/>
                    <a:p>
                      <a:pPr fontAlgn="t"/>
                      <a:r>
                        <a:rPr lang="en-US" sz="1100">
                          <a:effectLst/>
                        </a:rPr>
                        <a:t>Script builder to drag and drop snippets of code</a:t>
                      </a:r>
                      <a:endParaRPr lang="en-US" sz="1100">
                        <a:effectLst/>
                        <a:latin typeface="GraphikRegular"/>
                      </a:endParaRPr>
                    </a:p>
                  </a:txBody>
                  <a:tcPr marL="45211" marR="45211" marT="22606" marB="22606"/>
                </a:tc>
                <a:tc>
                  <a:txBody>
                    <a:bodyPr/>
                    <a:lstStyle/>
                    <a:p>
                      <a:pPr fontAlgn="t"/>
                      <a:r>
                        <a:rPr lang="en-US" sz="1100">
                          <a:effectLst/>
                        </a:rPr>
                        <a:t>Web-based, on prem, or can be self-hosted</a:t>
                      </a:r>
                      <a:endParaRPr lang="en-US" sz="1100">
                        <a:effectLst/>
                        <a:latin typeface="GraphikRegular"/>
                      </a:endParaRPr>
                    </a:p>
                  </a:txBody>
                  <a:tcPr marL="45211" marR="45211" marT="22606" marB="22606"/>
                </a:tc>
                <a:tc>
                  <a:txBody>
                    <a:bodyPr/>
                    <a:lstStyle/>
                    <a:p>
                      <a:pPr fontAlgn="t"/>
                      <a:r>
                        <a:rPr lang="en-US" sz="1100">
                          <a:effectLst/>
                        </a:rPr>
                        <a:t>$5-$15/user/month (depending on license plans)</a:t>
                      </a:r>
                      <a:endParaRPr lang="en-US" sz="1100">
                        <a:effectLst/>
                        <a:latin typeface="GraphikRegular"/>
                      </a:endParaRPr>
                    </a:p>
                  </a:txBody>
                  <a:tcPr marL="45211" marR="45211" marT="22606" marB="22606"/>
                </a:tc>
                <a:tc>
                  <a:txBody>
                    <a:bodyPr/>
                    <a:lstStyle/>
                    <a:p>
                      <a:pPr fontAlgn="t"/>
                      <a:r>
                        <a:rPr lang="en-US" sz="1100" dirty="0">
                          <a:effectLst/>
                        </a:rPr>
                        <a:t>Email, phone, training, ticket escalation</a:t>
                      </a:r>
                      <a:endParaRPr lang="en-US" sz="1100" dirty="0">
                        <a:effectLst/>
                        <a:latin typeface="GraphikRegular"/>
                      </a:endParaRPr>
                    </a:p>
                  </a:txBody>
                  <a:tcPr marL="45211" marR="45211" marT="22606" marB="22606"/>
                </a:tc>
                <a:extLst>
                  <a:ext uri="{0D108BD9-81ED-4DB2-BD59-A6C34878D82A}">
                    <a16:rowId xmlns:a16="http://schemas.microsoft.com/office/drawing/2014/main" val="3132014546"/>
                  </a:ext>
                </a:extLst>
              </a:tr>
            </a:tbl>
          </a:graphicData>
        </a:graphic>
      </p:graphicFrame>
    </p:spTree>
    <p:extLst>
      <p:ext uri="{BB962C8B-B14F-4D97-AF65-F5344CB8AC3E}">
        <p14:creationId xmlns:p14="http://schemas.microsoft.com/office/powerpoint/2010/main" val="2266037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622B5CA-EF29-45CA-9C67-A197BBC00A7D}"/>
              </a:ext>
            </a:extLst>
          </p:cNvPr>
          <p:cNvSpPr>
            <a:spLocks noGrp="1"/>
          </p:cNvSpPr>
          <p:nvPr>
            <p:ph type="title"/>
          </p:nvPr>
        </p:nvSpPr>
        <p:spPr>
          <a:xfrm>
            <a:off x="640079" y="2023236"/>
            <a:ext cx="3659777" cy="2820908"/>
          </a:xfrm>
        </p:spPr>
        <p:txBody>
          <a:bodyPr>
            <a:normAutofit/>
          </a:bodyPr>
          <a:lstStyle/>
          <a:p>
            <a:r>
              <a:rPr lang="en-IE" sz="4000">
                <a:solidFill>
                  <a:srgbClr val="FFFFFF"/>
                </a:solidFill>
              </a:rPr>
              <a:t>Credits</a:t>
            </a:r>
          </a:p>
        </p:txBody>
      </p:sp>
      <p:graphicFrame>
        <p:nvGraphicFramePr>
          <p:cNvPr id="32" name="Content Placeholder 2">
            <a:extLst>
              <a:ext uri="{FF2B5EF4-FFF2-40B4-BE49-F238E27FC236}">
                <a16:creationId xmlns:a16="http://schemas.microsoft.com/office/drawing/2014/main" id="{EB348EFC-0D9A-4151-A954-98778C787CBC}"/>
              </a:ext>
            </a:extLst>
          </p:cNvPr>
          <p:cNvGraphicFramePr>
            <a:graphicFrameLocks noGrp="1"/>
          </p:cNvGraphicFramePr>
          <p:nvPr>
            <p:ph idx="1"/>
            <p:extLst>
              <p:ext uri="{D42A27DB-BD31-4B8C-83A1-F6EECF244321}">
                <p14:modId xmlns:p14="http://schemas.microsoft.com/office/powerpoint/2010/main" val="4047323968"/>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3397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79CAD94-2161-44F9-A543-276723B0472E}"/>
              </a:ext>
            </a:extLst>
          </p:cNvPr>
          <p:cNvSpPr>
            <a:spLocks noGrp="1"/>
          </p:cNvSpPr>
          <p:nvPr>
            <p:ph type="title"/>
          </p:nvPr>
        </p:nvSpPr>
        <p:spPr>
          <a:xfrm>
            <a:off x="640079" y="2053641"/>
            <a:ext cx="3669161" cy="2760098"/>
          </a:xfrm>
        </p:spPr>
        <p:txBody>
          <a:bodyPr>
            <a:normAutofit/>
          </a:bodyPr>
          <a:lstStyle/>
          <a:p>
            <a:r>
              <a:rPr lang="en-IE">
                <a:solidFill>
                  <a:srgbClr val="FFFFFF"/>
                </a:solidFill>
              </a:rPr>
              <a:t>Business process re-engineering (BPR)</a:t>
            </a:r>
          </a:p>
        </p:txBody>
      </p:sp>
      <p:sp>
        <p:nvSpPr>
          <p:cNvPr id="3" name="Content Placeholder 2">
            <a:extLst>
              <a:ext uri="{FF2B5EF4-FFF2-40B4-BE49-F238E27FC236}">
                <a16:creationId xmlns:a16="http://schemas.microsoft.com/office/drawing/2014/main" id="{2674F4BF-D2EF-4504-A251-0BCF3A0F7FC4}"/>
              </a:ext>
            </a:extLst>
          </p:cNvPr>
          <p:cNvSpPr>
            <a:spLocks noGrp="1"/>
          </p:cNvSpPr>
          <p:nvPr>
            <p:ph idx="1"/>
          </p:nvPr>
        </p:nvSpPr>
        <p:spPr>
          <a:xfrm>
            <a:off x="6090574" y="801866"/>
            <a:ext cx="5306084" cy="5230634"/>
          </a:xfrm>
        </p:spPr>
        <p:txBody>
          <a:bodyPr anchor="ctr">
            <a:normAutofit/>
          </a:bodyPr>
          <a:lstStyle/>
          <a:p>
            <a:r>
              <a:rPr lang="en-US" sz="1700">
                <a:solidFill>
                  <a:srgbClr val="000000"/>
                </a:solidFill>
              </a:rPr>
              <a:t>Business process re-engineering (BPR) is a business management strategy, aimed to help organizations fundamentally rethink how they do their work in order to improve customer service, cut operational costs, and become world-class competitors.</a:t>
            </a:r>
          </a:p>
          <a:p>
            <a:endParaRPr lang="en-US" sz="1700">
              <a:solidFill>
                <a:srgbClr val="000000"/>
              </a:solidFill>
            </a:endParaRPr>
          </a:p>
          <a:p>
            <a:r>
              <a:rPr lang="en-US" sz="1700">
                <a:solidFill>
                  <a:srgbClr val="000000"/>
                </a:solidFill>
              </a:rPr>
              <a:t>Focuses on the analysis and design of workflows and business processes within an organization.</a:t>
            </a:r>
          </a:p>
          <a:p>
            <a:endParaRPr lang="en-US" sz="1700">
              <a:solidFill>
                <a:srgbClr val="000000"/>
              </a:solidFill>
            </a:endParaRPr>
          </a:p>
          <a:p>
            <a:r>
              <a:rPr lang="en-US" sz="1700">
                <a:solidFill>
                  <a:srgbClr val="000000"/>
                </a:solidFill>
              </a:rPr>
              <a:t>BPR involves discovering how business processes currently operate, how to redesign these processes to eliminate the wasted or redundant effort and improve efficiency, and how to implement the process changes to gain competitiveness.</a:t>
            </a:r>
          </a:p>
          <a:p>
            <a:endParaRPr lang="en-US" sz="1700">
              <a:solidFill>
                <a:srgbClr val="000000"/>
              </a:solidFill>
            </a:endParaRPr>
          </a:p>
          <a:p>
            <a:r>
              <a:rPr lang="en-US" sz="1700">
                <a:solidFill>
                  <a:srgbClr val="000000"/>
                </a:solidFill>
              </a:rPr>
              <a:t>Business process reengineering is the act of recreating a core business process with the goal of improving product output, quality, or reducing costs.</a:t>
            </a:r>
          </a:p>
          <a:p>
            <a:endParaRPr lang="en-IE" sz="1700">
              <a:solidFill>
                <a:srgbClr val="000000"/>
              </a:solidFill>
            </a:endParaRPr>
          </a:p>
        </p:txBody>
      </p:sp>
    </p:spTree>
    <p:extLst>
      <p:ext uri="{BB962C8B-B14F-4D97-AF65-F5344CB8AC3E}">
        <p14:creationId xmlns:p14="http://schemas.microsoft.com/office/powerpoint/2010/main" val="2497278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5C9BFA-33C7-4AC3-92E0-438BE964897E}"/>
              </a:ext>
            </a:extLst>
          </p:cNvPr>
          <p:cNvSpPr>
            <a:spLocks noGrp="1"/>
          </p:cNvSpPr>
          <p:nvPr>
            <p:ph type="title"/>
          </p:nvPr>
        </p:nvSpPr>
        <p:spPr>
          <a:xfrm>
            <a:off x="762000" y="559678"/>
            <a:ext cx="3567915" cy="4952492"/>
          </a:xfrm>
        </p:spPr>
        <p:txBody>
          <a:bodyPr>
            <a:normAutofit/>
          </a:bodyPr>
          <a:lstStyle/>
          <a:p>
            <a:r>
              <a:rPr lang="en-IE">
                <a:solidFill>
                  <a:schemeClr val="bg1"/>
                </a:solidFill>
              </a:rPr>
              <a:t>Business Process Reengineering Steps</a:t>
            </a:r>
            <a:br>
              <a:rPr lang="en-IE">
                <a:solidFill>
                  <a:schemeClr val="bg1"/>
                </a:solidFill>
              </a:rPr>
            </a:br>
            <a:endParaRPr lang="en-IE">
              <a:solidFill>
                <a:schemeClr val="bg1"/>
              </a:solidFill>
            </a:endParaRPr>
          </a:p>
        </p:txBody>
      </p:sp>
      <p:cxnSp>
        <p:nvCxnSpPr>
          <p:cNvPr id="13" name="Straight Connector 12">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0A024202-12CA-4460-BAEE-3B8A40FB91DB}"/>
              </a:ext>
            </a:extLst>
          </p:cNvPr>
          <p:cNvGraphicFramePr>
            <a:graphicFrameLocks noGrp="1"/>
          </p:cNvGraphicFramePr>
          <p:nvPr>
            <p:ph idx="1"/>
            <p:extLst>
              <p:ext uri="{D42A27DB-BD31-4B8C-83A1-F6EECF244321}">
                <p14:modId xmlns:p14="http://schemas.microsoft.com/office/powerpoint/2010/main" val="1048484682"/>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1166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27F4F-9301-4CF0-ABD2-E49BF16BB720}"/>
              </a:ext>
            </a:extLst>
          </p:cNvPr>
          <p:cNvSpPr>
            <a:spLocks noGrp="1"/>
          </p:cNvSpPr>
          <p:nvPr>
            <p:ph type="title"/>
          </p:nvPr>
        </p:nvSpPr>
        <p:spPr/>
        <p:txBody>
          <a:bodyPr>
            <a:normAutofit/>
          </a:bodyPr>
          <a:lstStyle/>
          <a:p>
            <a:pPr algn="ctr"/>
            <a:r>
              <a:rPr lang="en-US" dirty="0">
                <a:solidFill>
                  <a:srgbClr val="FF0000"/>
                </a:solidFill>
              </a:rPr>
              <a:t>Identity and Communicating the Need for Change</a:t>
            </a:r>
            <a:endParaRPr lang="en-IE" dirty="0">
              <a:solidFill>
                <a:srgbClr val="FF0000"/>
              </a:solidFill>
            </a:endParaRPr>
          </a:p>
        </p:txBody>
      </p:sp>
      <p:sp>
        <p:nvSpPr>
          <p:cNvPr id="3" name="Content Placeholder 2">
            <a:extLst>
              <a:ext uri="{FF2B5EF4-FFF2-40B4-BE49-F238E27FC236}">
                <a16:creationId xmlns:a16="http://schemas.microsoft.com/office/drawing/2014/main" id="{3C1542B8-A1FE-4B63-84E8-ADBA154DD82B}"/>
              </a:ext>
            </a:extLst>
          </p:cNvPr>
          <p:cNvSpPr>
            <a:spLocks noGrp="1"/>
          </p:cNvSpPr>
          <p:nvPr>
            <p:ph idx="1"/>
          </p:nvPr>
        </p:nvSpPr>
        <p:spPr/>
        <p:txBody>
          <a:bodyPr>
            <a:normAutofit fontScale="70000" lnSpcReduction="20000"/>
          </a:bodyPr>
          <a:lstStyle/>
          <a:p>
            <a:r>
              <a:rPr lang="en-US" dirty="0"/>
              <a:t>There will always be individuals who are happy with things as they are, both from the side of management and employees. The first might be afraid that it might be a sunk investment, the later for their job security.</a:t>
            </a:r>
          </a:p>
          <a:p>
            <a:endParaRPr lang="en-US" dirty="0"/>
          </a:p>
          <a:p>
            <a:r>
              <a:rPr lang="en-US" dirty="0"/>
              <a:t>So, you’ll need to convince them why making the change is essential for the company. If the company is not doing well, this shouldn’t be too hard.</a:t>
            </a:r>
          </a:p>
          <a:p>
            <a:endParaRPr lang="en-US" dirty="0"/>
          </a:p>
          <a:p>
            <a:r>
              <a:rPr lang="en-US" dirty="0"/>
              <a:t>In some cases, however, the issue is with the company not doing as well as it could be. Meaning, you should do your research. Which processes might not be working? Is your competition doing better than you in some regards? Worse?</a:t>
            </a:r>
          </a:p>
          <a:p>
            <a:endParaRPr lang="en-US" dirty="0"/>
          </a:p>
          <a:p>
            <a:r>
              <a:rPr lang="en-US" dirty="0"/>
              <a:t>Once you have all the information, you’ll need to come up with a very comprehensive plan, involving leaders from different departments. The management will have to play the role of salespeople: conveying the grand vision of change, showing how it’ll affect even the lowest-ranked employee positively.</a:t>
            </a:r>
            <a:endParaRPr lang="en-IE" dirty="0"/>
          </a:p>
        </p:txBody>
      </p:sp>
    </p:spTree>
    <p:extLst>
      <p:ext uri="{BB962C8B-B14F-4D97-AF65-F5344CB8AC3E}">
        <p14:creationId xmlns:p14="http://schemas.microsoft.com/office/powerpoint/2010/main" val="1784921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890E4-40C4-4AB8-898D-814750404819}"/>
              </a:ext>
            </a:extLst>
          </p:cNvPr>
          <p:cNvSpPr>
            <a:spLocks noGrp="1"/>
          </p:cNvSpPr>
          <p:nvPr>
            <p:ph type="title"/>
          </p:nvPr>
        </p:nvSpPr>
        <p:spPr/>
        <p:txBody>
          <a:bodyPr>
            <a:normAutofit/>
          </a:bodyPr>
          <a:lstStyle/>
          <a:p>
            <a:pPr algn="ctr"/>
            <a:r>
              <a:rPr lang="en-US" dirty="0">
                <a:solidFill>
                  <a:srgbClr val="FF0000"/>
                </a:solidFill>
              </a:rPr>
              <a:t>Put Together a Team of Experts</a:t>
            </a:r>
            <a:endParaRPr lang="en-IE" dirty="0">
              <a:solidFill>
                <a:srgbClr val="FF0000"/>
              </a:solidFill>
            </a:endParaRPr>
          </a:p>
        </p:txBody>
      </p:sp>
      <p:sp>
        <p:nvSpPr>
          <p:cNvPr id="3" name="Content Placeholder 2">
            <a:extLst>
              <a:ext uri="{FF2B5EF4-FFF2-40B4-BE49-F238E27FC236}">
                <a16:creationId xmlns:a16="http://schemas.microsoft.com/office/drawing/2014/main" id="{1933649E-EE92-4F4B-ABA6-78DF7C0F0174}"/>
              </a:ext>
            </a:extLst>
          </p:cNvPr>
          <p:cNvSpPr>
            <a:spLocks noGrp="1"/>
          </p:cNvSpPr>
          <p:nvPr>
            <p:ph idx="1"/>
          </p:nvPr>
        </p:nvSpPr>
        <p:spPr/>
        <p:txBody>
          <a:bodyPr>
            <a:normAutofit fontScale="85000" lnSpcReduction="20000"/>
          </a:bodyPr>
          <a:lstStyle/>
          <a:p>
            <a:r>
              <a:rPr lang="en-US" dirty="0"/>
              <a:t>As with any other project, business process reengineering needs a team of highly skilled, motivated people who will carry out the needed steps.</a:t>
            </a:r>
          </a:p>
          <a:p>
            <a:endParaRPr lang="en-US" dirty="0"/>
          </a:p>
          <a:p>
            <a:r>
              <a:rPr lang="en-US" dirty="0"/>
              <a:t>In most cases, the team consists of:</a:t>
            </a:r>
          </a:p>
          <a:p>
            <a:endParaRPr lang="en-US" dirty="0"/>
          </a:p>
          <a:p>
            <a:pPr lvl="1">
              <a:buFont typeface="Wingdings" panose="05000000000000000000" pitchFamily="2" charset="2"/>
              <a:buChar char="Ø"/>
            </a:pPr>
            <a:r>
              <a:rPr lang="en-US" dirty="0"/>
              <a:t>Senior Manager. When it comes to making a major change, you need the supervision of someone who can call the shots. If a BPR team doesn’t have someone from the senior management, they’ll have to get in touch with them for every minor change.</a:t>
            </a:r>
          </a:p>
          <a:p>
            <a:pPr lvl="1">
              <a:buFont typeface="Wingdings" panose="05000000000000000000" pitchFamily="2" charset="2"/>
              <a:buChar char="Ø"/>
            </a:pPr>
            <a:r>
              <a:rPr lang="en-US" dirty="0"/>
              <a:t>Operational Manager. As a given, you’ll need someone who knows the ins-and-outs of the process – and that’s where the operational manager comes in. They’ve worked with the process(es) and can contribute with their vast knowledge.</a:t>
            </a:r>
          </a:p>
          <a:p>
            <a:pPr lvl="1">
              <a:buFont typeface="Wingdings" panose="05000000000000000000" pitchFamily="2" charset="2"/>
              <a:buChar char="Ø"/>
            </a:pPr>
            <a:r>
              <a:rPr lang="en-US" dirty="0"/>
              <a:t>Reengineering Experts. Finally, you’ll need the right engineers. Reengineering processes might need expertise from a number of different fields, anything from IT to manufacturing. While it usually varies case by case, the right change might be anything – hardware, software, workflows, etc.</a:t>
            </a:r>
            <a:endParaRPr lang="en-IE" dirty="0"/>
          </a:p>
        </p:txBody>
      </p:sp>
    </p:spTree>
    <p:extLst>
      <p:ext uri="{BB962C8B-B14F-4D97-AF65-F5344CB8AC3E}">
        <p14:creationId xmlns:p14="http://schemas.microsoft.com/office/powerpoint/2010/main" val="3577367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BC972-C03F-4DB7-8940-7CDD835677CF}"/>
              </a:ext>
            </a:extLst>
          </p:cNvPr>
          <p:cNvSpPr>
            <a:spLocks noGrp="1"/>
          </p:cNvSpPr>
          <p:nvPr>
            <p:ph type="title"/>
          </p:nvPr>
        </p:nvSpPr>
        <p:spPr/>
        <p:txBody>
          <a:bodyPr>
            <a:normAutofit/>
          </a:bodyPr>
          <a:lstStyle/>
          <a:p>
            <a:pPr algn="ctr"/>
            <a:r>
              <a:rPr lang="en-US" dirty="0">
                <a:solidFill>
                  <a:srgbClr val="FF0000"/>
                </a:solidFill>
              </a:rPr>
              <a:t>Find the Inefficient Processes and Define Key Performance Indicators (KPI)</a:t>
            </a:r>
            <a:endParaRPr lang="en-IE" dirty="0">
              <a:solidFill>
                <a:srgbClr val="FF0000"/>
              </a:solidFill>
            </a:endParaRPr>
          </a:p>
        </p:txBody>
      </p:sp>
      <p:sp>
        <p:nvSpPr>
          <p:cNvPr id="3" name="Content Placeholder 2">
            <a:extLst>
              <a:ext uri="{FF2B5EF4-FFF2-40B4-BE49-F238E27FC236}">
                <a16:creationId xmlns:a16="http://schemas.microsoft.com/office/drawing/2014/main" id="{A3656AF4-248E-487E-838D-F16C811CD833}"/>
              </a:ext>
            </a:extLst>
          </p:cNvPr>
          <p:cNvSpPr>
            <a:spLocks noGrp="1"/>
          </p:cNvSpPr>
          <p:nvPr>
            <p:ph idx="1"/>
          </p:nvPr>
        </p:nvSpPr>
        <p:spPr/>
        <p:txBody>
          <a:bodyPr>
            <a:normAutofit fontScale="62500" lnSpcReduction="20000"/>
          </a:bodyPr>
          <a:lstStyle/>
          <a:p>
            <a:r>
              <a:rPr lang="en-US" dirty="0"/>
              <a:t>Once you have the team ready and about to kick-off the initiative, you’ll need to define the right KPIs. You don’t want to adapt to a new process and THEN realize that you didn’t keep some expenses in mind – the idea of BPR is to optimize, not the other way around.</a:t>
            </a:r>
          </a:p>
          <a:p>
            <a:endParaRPr lang="en-US" dirty="0"/>
          </a:p>
          <a:p>
            <a:r>
              <a:rPr lang="en-US" dirty="0"/>
              <a:t>While KPIs usually vary depending on what process you’re optimizing, the following can be very typical:</a:t>
            </a:r>
          </a:p>
          <a:p>
            <a:endParaRPr lang="en-US" dirty="0"/>
          </a:p>
          <a:p>
            <a:r>
              <a:rPr lang="en-US" dirty="0"/>
              <a:t>Manufacturing</a:t>
            </a:r>
          </a:p>
          <a:p>
            <a:pPr lvl="1"/>
            <a:r>
              <a:rPr lang="en-US" dirty="0"/>
              <a:t>Cycle Time – The time spent from the beginning to the end of a process</a:t>
            </a:r>
          </a:p>
          <a:p>
            <a:pPr lvl="1"/>
            <a:r>
              <a:rPr lang="en-US" dirty="0"/>
              <a:t>Changeover Time – Time needed to switch the line from making one product to the next</a:t>
            </a:r>
          </a:p>
          <a:p>
            <a:pPr lvl="1"/>
            <a:r>
              <a:rPr lang="en-US" dirty="0"/>
              <a:t>Defect Rate – Percentage of products manufactured defective</a:t>
            </a:r>
          </a:p>
          <a:p>
            <a:pPr lvl="1"/>
            <a:r>
              <a:rPr lang="en-US" dirty="0"/>
              <a:t>Inventory Turnover – How long it takes for the manufacturing line to turn inventory into products</a:t>
            </a:r>
          </a:p>
          <a:p>
            <a:pPr lvl="1"/>
            <a:r>
              <a:rPr lang="en-US" dirty="0"/>
              <a:t>Planned VS Emergency Maintenance – The ratio of the times planned maintenance and emergency maintenance happen</a:t>
            </a:r>
          </a:p>
          <a:p>
            <a:r>
              <a:rPr lang="en-US" dirty="0"/>
              <a:t>IT</a:t>
            </a:r>
          </a:p>
          <a:p>
            <a:pPr lvl="1"/>
            <a:r>
              <a:rPr lang="en-US" dirty="0"/>
              <a:t>Mean Time to Repair – Average time needed to repair the system / software / app after an emergency</a:t>
            </a:r>
          </a:p>
          <a:p>
            <a:pPr lvl="1"/>
            <a:r>
              <a:rPr lang="en-US" dirty="0"/>
              <a:t>Support Ticket Closure rate – Number of support tickets closed by the support team divided by the number opened</a:t>
            </a:r>
          </a:p>
          <a:p>
            <a:pPr lvl="1"/>
            <a:r>
              <a:rPr lang="en-US" dirty="0"/>
              <a:t>Application Dev. – The time needed to fully develop a new application from scratch</a:t>
            </a:r>
          </a:p>
          <a:p>
            <a:pPr lvl="1"/>
            <a:r>
              <a:rPr lang="en-US" dirty="0"/>
              <a:t>Cycle Time – The time needed to get the network back up after a security breach</a:t>
            </a:r>
            <a:endParaRPr lang="en-IE" dirty="0"/>
          </a:p>
        </p:txBody>
      </p:sp>
    </p:spTree>
    <p:extLst>
      <p:ext uri="{BB962C8B-B14F-4D97-AF65-F5344CB8AC3E}">
        <p14:creationId xmlns:p14="http://schemas.microsoft.com/office/powerpoint/2010/main" val="3141492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5854C-E557-4411-9326-8ACA8F126C95}"/>
              </a:ext>
            </a:extLst>
          </p:cNvPr>
          <p:cNvSpPr>
            <a:spLocks noGrp="1"/>
          </p:cNvSpPr>
          <p:nvPr>
            <p:ph type="title"/>
          </p:nvPr>
        </p:nvSpPr>
        <p:spPr/>
        <p:txBody>
          <a:bodyPr/>
          <a:lstStyle/>
          <a:p>
            <a:pPr algn="ctr"/>
            <a:r>
              <a:rPr lang="en-US" dirty="0">
                <a:solidFill>
                  <a:srgbClr val="FF0000"/>
                </a:solidFill>
              </a:rPr>
              <a:t>Reengineer the Processes and Compare KPIs</a:t>
            </a:r>
            <a:endParaRPr lang="en-IE" dirty="0">
              <a:solidFill>
                <a:srgbClr val="FF0000"/>
              </a:solidFill>
            </a:endParaRPr>
          </a:p>
        </p:txBody>
      </p:sp>
      <p:sp>
        <p:nvSpPr>
          <p:cNvPr id="3" name="Content Placeholder 2">
            <a:extLst>
              <a:ext uri="{FF2B5EF4-FFF2-40B4-BE49-F238E27FC236}">
                <a16:creationId xmlns:a16="http://schemas.microsoft.com/office/drawing/2014/main" id="{F5BAAE29-3DC5-4396-8C4C-0C0C580B2310}"/>
              </a:ext>
            </a:extLst>
          </p:cNvPr>
          <p:cNvSpPr>
            <a:spLocks noGrp="1"/>
          </p:cNvSpPr>
          <p:nvPr>
            <p:ph idx="1"/>
          </p:nvPr>
        </p:nvSpPr>
        <p:spPr/>
        <p:txBody>
          <a:bodyPr/>
          <a:lstStyle/>
          <a:p>
            <a:r>
              <a:rPr lang="en-US" dirty="0"/>
              <a:t>Finally, once you’re done with all the analysis and planning, you can start implementing the solutions and changes on a </a:t>
            </a:r>
            <a:r>
              <a:rPr lang="en-US" b="1" dirty="0"/>
              <a:t>small</a:t>
            </a:r>
            <a:r>
              <a:rPr lang="en-US" dirty="0"/>
              <a:t> scale.</a:t>
            </a:r>
          </a:p>
          <a:p>
            <a:r>
              <a:rPr lang="en-US" dirty="0"/>
              <a:t>Once you get to this point, there’s not much to add – what you have to do now is keep putting your theories into practice and seeing how the KPIs hold up.</a:t>
            </a:r>
          </a:p>
          <a:p>
            <a:r>
              <a:rPr lang="en-US" dirty="0"/>
              <a:t>If the KPIs show that the new solution </a:t>
            </a:r>
            <a:r>
              <a:rPr lang="en-US" b="1" dirty="0"/>
              <a:t>works better</a:t>
            </a:r>
            <a:r>
              <a:rPr lang="en-US" dirty="0"/>
              <a:t>, you can start slowly scaling the solution, putting it into action within more and more company processes.</a:t>
            </a:r>
          </a:p>
          <a:p>
            <a:r>
              <a:rPr lang="en-US" dirty="0"/>
              <a:t>If not, you go back to the drawing board and start chalking up new potential solutions.</a:t>
            </a:r>
          </a:p>
          <a:p>
            <a:endParaRPr lang="en-IE" dirty="0"/>
          </a:p>
        </p:txBody>
      </p:sp>
    </p:spTree>
    <p:extLst>
      <p:ext uri="{BB962C8B-B14F-4D97-AF65-F5344CB8AC3E}">
        <p14:creationId xmlns:p14="http://schemas.microsoft.com/office/powerpoint/2010/main" val="133660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9B284-8D57-4B84-AED1-1289485563C1}"/>
              </a:ext>
            </a:extLst>
          </p:cNvPr>
          <p:cNvSpPr>
            <a:spLocks noGrp="1"/>
          </p:cNvSpPr>
          <p:nvPr>
            <p:ph type="title"/>
          </p:nvPr>
        </p:nvSpPr>
        <p:spPr>
          <a:xfrm>
            <a:off x="838200" y="365125"/>
            <a:ext cx="10515600" cy="1325563"/>
          </a:xfrm>
        </p:spPr>
        <p:txBody>
          <a:bodyPr/>
          <a:lstStyle/>
          <a:p>
            <a:pPr algn="ctr"/>
            <a:r>
              <a:rPr lang="en-IE">
                <a:solidFill>
                  <a:srgbClr val="FF0000"/>
                </a:solidFill>
              </a:rPr>
              <a:t>BPR Example (Ford Motors)</a:t>
            </a:r>
            <a:endParaRPr lang="en-IE" dirty="0">
              <a:solidFill>
                <a:srgbClr val="FF0000"/>
              </a:solidFill>
            </a:endParaRPr>
          </a:p>
        </p:txBody>
      </p:sp>
      <p:sp>
        <p:nvSpPr>
          <p:cNvPr id="3" name="Content Placeholder 2">
            <a:extLst>
              <a:ext uri="{FF2B5EF4-FFF2-40B4-BE49-F238E27FC236}">
                <a16:creationId xmlns:a16="http://schemas.microsoft.com/office/drawing/2014/main" id="{D6999A1C-03B8-478E-8DD0-2994718A0B24}"/>
              </a:ext>
            </a:extLst>
          </p:cNvPr>
          <p:cNvSpPr>
            <a:spLocks noGrp="1"/>
          </p:cNvSpPr>
          <p:nvPr>
            <p:ph idx="1"/>
          </p:nvPr>
        </p:nvSpPr>
        <p:spPr/>
        <p:txBody>
          <a:bodyPr>
            <a:normAutofit lnSpcReduction="10000"/>
          </a:bodyPr>
          <a:lstStyle/>
          <a:p>
            <a:r>
              <a:rPr lang="en-US" dirty="0"/>
              <a:t>One of the most referenced business process reengineering examples is the case of Ford, an automobile manufacturing company.</a:t>
            </a:r>
          </a:p>
          <a:p>
            <a:endParaRPr lang="en-US" dirty="0"/>
          </a:p>
          <a:p>
            <a:r>
              <a:rPr lang="en-US" dirty="0"/>
              <a:t>In the 1980s, the American automobile industry was in a depression, and in an attempt to cut costs, Ford decided to scrutinize some of their departments in an attempt to find inefficient processes.</a:t>
            </a:r>
          </a:p>
          <a:p>
            <a:endParaRPr lang="en-US" dirty="0"/>
          </a:p>
          <a:p>
            <a:r>
              <a:rPr lang="en-US" dirty="0"/>
              <a:t>One of their findings was that the accounts payable department was not as efficient as it could be: their accounts payable division consisted of 500 people, as opposed to Mazda’s (their partner) 5.</a:t>
            </a:r>
          </a:p>
          <a:p>
            <a:endParaRPr lang="en-IE" dirty="0"/>
          </a:p>
        </p:txBody>
      </p:sp>
    </p:spTree>
    <p:extLst>
      <p:ext uri="{BB962C8B-B14F-4D97-AF65-F5344CB8AC3E}">
        <p14:creationId xmlns:p14="http://schemas.microsoft.com/office/powerpoint/2010/main" val="2721601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3C7EC-4278-4CBB-B9F7-CB75F94BC187}"/>
              </a:ext>
            </a:extLst>
          </p:cNvPr>
          <p:cNvSpPr>
            <a:spLocks noGrp="1"/>
          </p:cNvSpPr>
          <p:nvPr>
            <p:ph type="title"/>
          </p:nvPr>
        </p:nvSpPr>
        <p:spPr/>
        <p:txBody>
          <a:bodyPr/>
          <a:lstStyle/>
          <a:p>
            <a:pPr algn="ctr"/>
            <a:r>
              <a:rPr lang="en-IE" dirty="0">
                <a:solidFill>
                  <a:srgbClr val="FF0000"/>
                </a:solidFill>
              </a:rPr>
              <a:t>BPR Example (Ford Motors) continue …</a:t>
            </a:r>
            <a:endParaRPr lang="en-IE" dirty="0"/>
          </a:p>
        </p:txBody>
      </p:sp>
      <p:sp>
        <p:nvSpPr>
          <p:cNvPr id="3" name="Content Placeholder 2">
            <a:extLst>
              <a:ext uri="{FF2B5EF4-FFF2-40B4-BE49-F238E27FC236}">
                <a16:creationId xmlns:a16="http://schemas.microsoft.com/office/drawing/2014/main" id="{7DB77467-C41F-43DF-816D-2F2AF9F7E98F}"/>
              </a:ext>
            </a:extLst>
          </p:cNvPr>
          <p:cNvSpPr>
            <a:spLocks noGrp="1"/>
          </p:cNvSpPr>
          <p:nvPr>
            <p:ph idx="1"/>
          </p:nvPr>
        </p:nvSpPr>
        <p:spPr/>
        <p:txBody>
          <a:bodyPr/>
          <a:lstStyle/>
          <a:p>
            <a:r>
              <a:rPr lang="en-US" dirty="0"/>
              <a:t>While Mazda was a smaller company, Ford estimated that their department was still 5 times bigger than it should have been.</a:t>
            </a:r>
          </a:p>
          <a:p>
            <a:endParaRPr lang="en-US" dirty="0"/>
          </a:p>
          <a:p>
            <a:r>
              <a:rPr lang="en-US" dirty="0"/>
              <a:t>Accordingly, Ford management set themselves a quantifiable goal: to reduce the number of clerks working in accounts payable by a couple of hundred employees. Then, they launched a business process reengineering initiative to figure out why was the department so overstaffed.</a:t>
            </a:r>
          </a:p>
          <a:p>
            <a:endParaRPr lang="en-US" dirty="0"/>
          </a:p>
          <a:p>
            <a:endParaRPr lang="en-IE" dirty="0"/>
          </a:p>
        </p:txBody>
      </p:sp>
    </p:spTree>
    <p:extLst>
      <p:ext uri="{BB962C8B-B14F-4D97-AF65-F5344CB8AC3E}">
        <p14:creationId xmlns:p14="http://schemas.microsoft.com/office/powerpoint/2010/main" val="442880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F11E-818F-48C8-A8C4-84BCA0D1DF58}"/>
              </a:ext>
            </a:extLst>
          </p:cNvPr>
          <p:cNvSpPr>
            <a:spLocks noGrp="1"/>
          </p:cNvSpPr>
          <p:nvPr>
            <p:ph type="title"/>
          </p:nvPr>
        </p:nvSpPr>
        <p:spPr/>
        <p:txBody>
          <a:bodyPr/>
          <a:lstStyle/>
          <a:p>
            <a:pPr algn="ctr"/>
            <a:r>
              <a:rPr lang="en-IE" dirty="0">
                <a:solidFill>
                  <a:srgbClr val="FF0000"/>
                </a:solidFill>
              </a:rPr>
              <a:t>BPR Example (Ford Motors) continue …</a:t>
            </a:r>
            <a:endParaRPr lang="en-IE" dirty="0"/>
          </a:p>
        </p:txBody>
      </p:sp>
      <p:sp>
        <p:nvSpPr>
          <p:cNvPr id="3" name="Content Placeholder 2">
            <a:extLst>
              <a:ext uri="{FF2B5EF4-FFF2-40B4-BE49-F238E27FC236}">
                <a16:creationId xmlns:a16="http://schemas.microsoft.com/office/drawing/2014/main" id="{66F70661-B3F6-49B6-91EC-844A0BB14792}"/>
              </a:ext>
            </a:extLst>
          </p:cNvPr>
          <p:cNvSpPr>
            <a:spLocks noGrp="1"/>
          </p:cNvSpPr>
          <p:nvPr>
            <p:ph idx="1"/>
          </p:nvPr>
        </p:nvSpPr>
        <p:spPr/>
        <p:txBody>
          <a:bodyPr>
            <a:normAutofit fontScale="92500"/>
          </a:bodyPr>
          <a:lstStyle/>
          <a:p>
            <a:r>
              <a:rPr lang="en-US" dirty="0"/>
              <a:t>They analyzed the current system, and found out that it worked as follows:</a:t>
            </a:r>
          </a:p>
          <a:p>
            <a:endParaRPr lang="en-US" dirty="0"/>
          </a:p>
          <a:p>
            <a:pPr lvl="1">
              <a:buFont typeface="Wingdings" panose="05000000000000000000" pitchFamily="2" charset="2"/>
              <a:buChar char="Ø"/>
            </a:pPr>
            <a:r>
              <a:rPr lang="en-US" dirty="0"/>
              <a:t>When the purchasing department would write a purchase order, they sent a copy to accounts payable.</a:t>
            </a:r>
          </a:p>
          <a:p>
            <a:pPr lvl="1">
              <a:buFont typeface="Wingdings" panose="05000000000000000000" pitchFamily="2" charset="2"/>
              <a:buChar char="Ø"/>
            </a:pPr>
            <a:r>
              <a:rPr lang="en-US" dirty="0"/>
              <a:t>Then, the material control would receive the goods, and send a copy of the related document to accounts payable.</a:t>
            </a:r>
          </a:p>
          <a:p>
            <a:pPr lvl="1">
              <a:buFont typeface="Wingdings" panose="05000000000000000000" pitchFamily="2" charset="2"/>
              <a:buChar char="Ø"/>
            </a:pPr>
            <a:r>
              <a:rPr lang="en-US" dirty="0"/>
              <a:t>At the same time, the vendor would send a receipt for the goods to accounts payable.</a:t>
            </a:r>
          </a:p>
          <a:p>
            <a:r>
              <a:rPr lang="en-US" dirty="0"/>
              <a:t>Then, the clerk at the accounts payable department would have to match the three orders, and if they matched, he or she would issue the payment. This, of course, took a lot of manpower in the department.</a:t>
            </a:r>
            <a:endParaRPr lang="en-IE" dirty="0"/>
          </a:p>
        </p:txBody>
      </p:sp>
    </p:spTree>
    <p:extLst>
      <p:ext uri="{BB962C8B-B14F-4D97-AF65-F5344CB8AC3E}">
        <p14:creationId xmlns:p14="http://schemas.microsoft.com/office/powerpoint/2010/main" val="1800177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F2BB3-8B68-425D-83D5-93C64902454A}"/>
              </a:ext>
            </a:extLst>
          </p:cNvPr>
          <p:cNvSpPr>
            <a:spLocks noGrp="1"/>
          </p:cNvSpPr>
          <p:nvPr>
            <p:ph type="title"/>
          </p:nvPr>
        </p:nvSpPr>
        <p:spPr>
          <a:xfrm>
            <a:off x="742950" y="742951"/>
            <a:ext cx="3476625" cy="4962524"/>
          </a:xfrm>
        </p:spPr>
        <p:txBody>
          <a:bodyPr vert="horz" lIns="91440" tIns="45720" rIns="91440" bIns="45720" rtlCol="0" anchor="ctr">
            <a:normAutofit/>
          </a:bodyPr>
          <a:lstStyle/>
          <a:p>
            <a:r>
              <a:rPr lang="en-US" sz="1900" dirty="0">
                <a:solidFill>
                  <a:srgbClr val="FFFFFF"/>
                </a:solidFill>
              </a:rPr>
              <a:t>So, as is the case with BPR, Ford completely recreated the process digitally.</a:t>
            </a:r>
            <a:br>
              <a:rPr lang="en-US" sz="1900" dirty="0">
                <a:solidFill>
                  <a:srgbClr val="FFFFFF"/>
                </a:solidFill>
              </a:rPr>
            </a:br>
            <a:br>
              <a:rPr lang="en-US" sz="1900" dirty="0">
                <a:solidFill>
                  <a:srgbClr val="FFFFFF"/>
                </a:solidFill>
              </a:rPr>
            </a:br>
            <a:r>
              <a:rPr lang="en-US" sz="1900" dirty="0">
                <a:solidFill>
                  <a:srgbClr val="FFFFFF"/>
                </a:solidFill>
              </a:rPr>
              <a:t>1. Purchasing issues an order and inputs it into an online database.</a:t>
            </a:r>
            <a:br>
              <a:rPr lang="en-US" sz="1900" dirty="0">
                <a:solidFill>
                  <a:srgbClr val="FFFFFF"/>
                </a:solidFill>
              </a:rPr>
            </a:br>
            <a:br>
              <a:rPr lang="en-US" sz="1900" dirty="0">
                <a:solidFill>
                  <a:srgbClr val="FFFFFF"/>
                </a:solidFill>
              </a:rPr>
            </a:br>
            <a:r>
              <a:rPr lang="en-US" sz="1900" dirty="0">
                <a:solidFill>
                  <a:srgbClr val="FFFFFF"/>
                </a:solidFill>
              </a:rPr>
              <a:t>2. Material control receives the goods and cross-references with the database to make sure it matches an order.</a:t>
            </a:r>
            <a:br>
              <a:rPr lang="en-US" sz="1900" dirty="0">
                <a:solidFill>
                  <a:srgbClr val="FFFFFF"/>
                </a:solidFill>
              </a:rPr>
            </a:br>
            <a:br>
              <a:rPr lang="en-US" sz="1900" dirty="0">
                <a:solidFill>
                  <a:srgbClr val="FFFFFF"/>
                </a:solidFill>
              </a:rPr>
            </a:br>
            <a:r>
              <a:rPr lang="en-US" sz="1900" dirty="0">
                <a:solidFill>
                  <a:srgbClr val="FFFFFF"/>
                </a:solidFill>
              </a:rPr>
              <a:t>3. If there’s a match, material control accepts the order on the computer.</a:t>
            </a:r>
            <a:br>
              <a:rPr lang="en-US" sz="1900" kern="1200" dirty="0">
                <a:solidFill>
                  <a:srgbClr val="FFFFFF"/>
                </a:solidFill>
                <a:latin typeface="+mj-lt"/>
                <a:ea typeface="+mj-ea"/>
                <a:cs typeface="+mj-cs"/>
              </a:rPr>
            </a:br>
            <a:endParaRPr lang="en-US" sz="1900" kern="1200" dirty="0">
              <a:solidFill>
                <a:srgbClr val="FFFFFF"/>
              </a:solidFill>
              <a:latin typeface="+mj-lt"/>
              <a:ea typeface="+mj-ea"/>
              <a:cs typeface="+mj-cs"/>
            </a:endParaRPr>
          </a:p>
        </p:txBody>
      </p:sp>
      <p:pic>
        <p:nvPicPr>
          <p:cNvPr id="3074" name="Picture 2" descr="ford process graph">
            <a:extLst>
              <a:ext uri="{FF2B5EF4-FFF2-40B4-BE49-F238E27FC236}">
                <a16:creationId xmlns:a16="http://schemas.microsoft.com/office/drawing/2014/main" id="{8221F4B0-64C8-495C-8374-ABEE1E39A0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1327645"/>
            <a:ext cx="6553545" cy="4210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6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9477B-F0FA-423C-9055-D7642655CECA}"/>
              </a:ext>
            </a:extLst>
          </p:cNvPr>
          <p:cNvSpPr>
            <a:spLocks noGrp="1"/>
          </p:cNvSpPr>
          <p:nvPr>
            <p:ph type="title"/>
          </p:nvPr>
        </p:nvSpPr>
        <p:spPr>
          <a:xfrm>
            <a:off x="838200" y="1129284"/>
            <a:ext cx="4114800" cy="4599432"/>
          </a:xfrm>
        </p:spPr>
        <p:txBody>
          <a:bodyPr anchor="ctr">
            <a:normAutofit/>
          </a:bodyPr>
          <a:lstStyle/>
          <a:p>
            <a:r>
              <a:rPr lang="en-IE" sz="4800">
                <a:solidFill>
                  <a:schemeClr val="bg1"/>
                </a:solidFill>
              </a:rPr>
              <a:t>Module Content</a:t>
            </a:r>
          </a:p>
        </p:txBody>
      </p:sp>
      <p:sp>
        <p:nvSpPr>
          <p:cNvPr id="3" name="Content Placeholder 2">
            <a:extLst>
              <a:ext uri="{FF2B5EF4-FFF2-40B4-BE49-F238E27FC236}">
                <a16:creationId xmlns:a16="http://schemas.microsoft.com/office/drawing/2014/main" id="{7EF0BDA1-B7A1-49DC-9D85-B0355668A0E9}"/>
              </a:ext>
            </a:extLst>
          </p:cNvPr>
          <p:cNvSpPr>
            <a:spLocks noGrp="1"/>
          </p:cNvSpPr>
          <p:nvPr>
            <p:ph idx="1"/>
          </p:nvPr>
        </p:nvSpPr>
        <p:spPr>
          <a:xfrm>
            <a:off x="5936104" y="1131482"/>
            <a:ext cx="5417695" cy="4595037"/>
          </a:xfrm>
        </p:spPr>
        <p:txBody>
          <a:bodyPr anchor="ctr">
            <a:normAutofit/>
          </a:bodyPr>
          <a:lstStyle/>
          <a:p>
            <a:r>
              <a:rPr lang="en-IE" sz="600">
                <a:solidFill>
                  <a:schemeClr val="bg1"/>
                </a:solidFill>
              </a:rPr>
              <a:t>Intelligent Enterprises</a:t>
            </a:r>
          </a:p>
          <a:p>
            <a:pPr lvl="1"/>
            <a:r>
              <a:rPr lang="en-IE" sz="600">
                <a:solidFill>
                  <a:schemeClr val="bg1"/>
                </a:solidFill>
              </a:rPr>
              <a:t>Agile Enterprises, Operating Strategies, Continuous Improvement Programs</a:t>
            </a:r>
          </a:p>
          <a:p>
            <a:r>
              <a:rPr lang="en-IE" sz="600">
                <a:solidFill>
                  <a:schemeClr val="bg1"/>
                </a:solidFill>
              </a:rPr>
              <a:t>Enterprise Systems</a:t>
            </a:r>
          </a:p>
          <a:p>
            <a:pPr lvl="1"/>
            <a:r>
              <a:rPr lang="en-IE" sz="600">
                <a:solidFill>
                  <a:schemeClr val="bg1"/>
                </a:solidFill>
              </a:rPr>
              <a:t>Evolution – MRP, CL MRP, MRP II, ERP, ES Packages, Balanced Scorecard</a:t>
            </a:r>
          </a:p>
          <a:p>
            <a:r>
              <a:rPr lang="en-IE" sz="600">
                <a:solidFill>
                  <a:schemeClr val="bg1"/>
                </a:solidFill>
              </a:rPr>
              <a:t>BI and Dashboards</a:t>
            </a:r>
          </a:p>
          <a:p>
            <a:pPr lvl="1"/>
            <a:r>
              <a:rPr lang="en-IE" sz="600">
                <a:solidFill>
                  <a:schemeClr val="bg1"/>
                </a:solidFill>
              </a:rPr>
              <a:t>Views v Reports, Types of Dashboards, Advantages of Dashboards, The Funnel</a:t>
            </a:r>
          </a:p>
          <a:p>
            <a:r>
              <a:rPr lang="en-IE" sz="600">
                <a:solidFill>
                  <a:schemeClr val="bg1"/>
                </a:solidFill>
              </a:rPr>
              <a:t>Consumer Behaviour models</a:t>
            </a:r>
          </a:p>
          <a:p>
            <a:pPr lvl="1"/>
            <a:r>
              <a:rPr lang="en-IE" sz="600">
                <a:solidFill>
                  <a:schemeClr val="bg1"/>
                </a:solidFill>
              </a:rPr>
              <a:t>Behaviourist v Cognitivist, Lawson’s, EKB, and Howard and Sheth’s models</a:t>
            </a:r>
          </a:p>
          <a:p>
            <a:r>
              <a:rPr lang="en-IE" sz="600">
                <a:solidFill>
                  <a:schemeClr val="bg1"/>
                </a:solidFill>
              </a:rPr>
              <a:t>Operational CRM Systems</a:t>
            </a:r>
          </a:p>
          <a:p>
            <a:pPr lvl="1"/>
            <a:r>
              <a:rPr lang="en-IE" sz="600">
                <a:solidFill>
                  <a:schemeClr val="bg1"/>
                </a:solidFill>
              </a:rPr>
              <a:t>Overview and Demo of a commercial system such as Microsoft Dynamics CRM</a:t>
            </a:r>
          </a:p>
          <a:p>
            <a:r>
              <a:rPr lang="en-IE" sz="600">
                <a:solidFill>
                  <a:schemeClr val="bg1"/>
                </a:solidFill>
              </a:rPr>
              <a:t>Implementing Enterprise BI systems</a:t>
            </a:r>
          </a:p>
          <a:p>
            <a:pPr lvl="1"/>
            <a:r>
              <a:rPr lang="en-IE" sz="600">
                <a:solidFill>
                  <a:schemeClr val="bg1"/>
                </a:solidFill>
              </a:rPr>
              <a:t>Data Warehousing and Data Marts, Data mining, Online Analytical Process (OLAP)</a:t>
            </a:r>
          </a:p>
          <a:p>
            <a:r>
              <a:rPr lang="en-IE" sz="600">
                <a:solidFill>
                  <a:schemeClr val="bg1"/>
                </a:solidFill>
              </a:rPr>
              <a:t>Implementing CRM systems</a:t>
            </a:r>
          </a:p>
          <a:p>
            <a:pPr lvl="1"/>
            <a:r>
              <a:rPr lang="en-IE" sz="600">
                <a:solidFill>
                  <a:schemeClr val="bg1"/>
                </a:solidFill>
              </a:rPr>
              <a:t>Fit-Gap Analysis, Integration with Heterogeneous systems, Data integration, Information Lifecycle Management, Data protection, security and ethical considerations</a:t>
            </a:r>
          </a:p>
          <a:p>
            <a:r>
              <a:rPr lang="en-IE" sz="600">
                <a:solidFill>
                  <a:schemeClr val="bg1"/>
                </a:solidFill>
              </a:rPr>
              <a:t>Customer-Centric Enterprise with CRM</a:t>
            </a:r>
          </a:p>
          <a:p>
            <a:pPr lvl="1"/>
            <a:r>
              <a:rPr lang="en-IE" sz="600">
                <a:solidFill>
                  <a:schemeClr val="bg1"/>
                </a:solidFill>
              </a:rPr>
              <a:t>Customer Experience, Customer Loyalty, Customer Relationships, Customer Life Cycle, Customer Value Management</a:t>
            </a:r>
          </a:p>
          <a:p>
            <a:r>
              <a:rPr lang="en-IE" sz="600">
                <a:solidFill>
                  <a:schemeClr val="bg1"/>
                </a:solidFill>
              </a:rPr>
              <a:t>Customer-Responsive Enterprise with SCM</a:t>
            </a:r>
          </a:p>
          <a:p>
            <a:pPr lvl="1"/>
            <a:r>
              <a:rPr lang="en-IE" sz="600">
                <a:solidFill>
                  <a:schemeClr val="bg1"/>
                </a:solidFill>
              </a:rPr>
              <a:t>Supply Chain Management, Customer-Responsive Management, B-Webs, Activity Costing techniques</a:t>
            </a:r>
          </a:p>
          <a:p>
            <a:r>
              <a:rPr lang="en-IE" sz="600">
                <a:solidFill>
                  <a:schemeClr val="bg1"/>
                </a:solidFill>
              </a:rPr>
              <a:t>Renewing Enterprise with PLM</a:t>
            </a:r>
          </a:p>
          <a:p>
            <a:pPr lvl="1"/>
            <a:r>
              <a:rPr lang="en-IE" sz="600">
                <a:solidFill>
                  <a:schemeClr val="bg1"/>
                </a:solidFill>
              </a:rPr>
              <a:t>Components and Advantages of PLM, Porter’s Framework, Product Life Cycle</a:t>
            </a:r>
          </a:p>
          <a:p>
            <a:r>
              <a:rPr lang="en-IE" sz="600">
                <a:solidFill>
                  <a:schemeClr val="bg1"/>
                </a:solidFill>
              </a:rPr>
              <a:t>Collaborative Enterprise with BPM</a:t>
            </a:r>
          </a:p>
          <a:p>
            <a:pPr lvl="1"/>
            <a:r>
              <a:rPr lang="en-IE" sz="600">
                <a:solidFill>
                  <a:schemeClr val="bg1"/>
                </a:solidFill>
              </a:rPr>
              <a:t>BPM, BPR, Business Processes with SOA, Workflows, Analytics</a:t>
            </a:r>
          </a:p>
          <a:p>
            <a:r>
              <a:rPr lang="en-IE" sz="600">
                <a:solidFill>
                  <a:schemeClr val="bg1"/>
                </a:solidFill>
              </a:rPr>
              <a:t>Informed Enterprise with BI</a:t>
            </a:r>
          </a:p>
          <a:p>
            <a:pPr lvl="1"/>
            <a:r>
              <a:rPr lang="en-IE" sz="600">
                <a:solidFill>
                  <a:schemeClr val="bg1"/>
                </a:solidFill>
              </a:rPr>
              <a:t>Context-Aware Applications, Decision Patterns and Data mining</a:t>
            </a:r>
          </a:p>
        </p:txBody>
      </p:sp>
    </p:spTree>
    <p:extLst>
      <p:ext uri="{BB962C8B-B14F-4D97-AF65-F5344CB8AC3E}">
        <p14:creationId xmlns:p14="http://schemas.microsoft.com/office/powerpoint/2010/main" val="170008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126132-B0E9-46C2-BD46-270362902293}"/>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br>
              <a:rPr lang="en-US" sz="3700" kern="1200" dirty="0">
                <a:solidFill>
                  <a:srgbClr val="FFFFFF"/>
                </a:solidFill>
                <a:latin typeface="+mj-lt"/>
                <a:ea typeface="+mj-ea"/>
                <a:cs typeface="+mj-cs"/>
              </a:rPr>
            </a:br>
            <a:r>
              <a:rPr lang="en-US" sz="3700" kern="1200" dirty="0">
                <a:solidFill>
                  <a:srgbClr val="FFFFFF"/>
                </a:solidFill>
                <a:latin typeface="+mj-lt"/>
                <a:ea typeface="+mj-ea"/>
                <a:cs typeface="+mj-cs"/>
              </a:rPr>
              <a:t>This way, the need for accounts payable clerks to match the orders was completely eliminated.</a:t>
            </a:r>
          </a:p>
        </p:txBody>
      </p:sp>
      <p:pic>
        <p:nvPicPr>
          <p:cNvPr id="4098" name="Picture 2" descr="accounts payable new graph">
            <a:extLst>
              <a:ext uri="{FF2B5EF4-FFF2-40B4-BE49-F238E27FC236}">
                <a16:creationId xmlns:a16="http://schemas.microsoft.com/office/drawing/2014/main" id="{C7E406FB-079E-41D0-9854-BC1EBE1662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1638938"/>
            <a:ext cx="6553545" cy="3588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280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2467256-501C-4698-AE40-66BDA18729C2}"/>
              </a:ext>
            </a:extLst>
          </p:cNvPr>
          <p:cNvSpPr>
            <a:spLocks noGrp="1"/>
          </p:cNvSpPr>
          <p:nvPr>
            <p:ph type="title"/>
          </p:nvPr>
        </p:nvSpPr>
        <p:spPr>
          <a:xfrm>
            <a:off x="640079" y="2053641"/>
            <a:ext cx="3669161" cy="2760098"/>
          </a:xfrm>
        </p:spPr>
        <p:txBody>
          <a:bodyPr>
            <a:normAutofit/>
          </a:bodyPr>
          <a:lstStyle/>
          <a:p>
            <a:r>
              <a:rPr lang="en-US">
                <a:solidFill>
                  <a:srgbClr val="FFFFFF"/>
                </a:solidFill>
              </a:rPr>
              <a:t>Workflow</a:t>
            </a:r>
            <a:endParaRPr lang="en-IE">
              <a:solidFill>
                <a:srgbClr val="FFFFFF"/>
              </a:solidFill>
            </a:endParaRPr>
          </a:p>
        </p:txBody>
      </p:sp>
      <p:sp>
        <p:nvSpPr>
          <p:cNvPr id="3" name="Content Placeholder 2">
            <a:extLst>
              <a:ext uri="{FF2B5EF4-FFF2-40B4-BE49-F238E27FC236}">
                <a16:creationId xmlns:a16="http://schemas.microsoft.com/office/drawing/2014/main" id="{3A5D260D-6A5A-41BF-BAD0-C82D033ABBD9}"/>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A Workflow is a sequence of tasks that processes a set of data. Workflows occur across every kind of business and industry. Anytime data is passed between humans and/or systems, a workflow is created. Workflows are the paths that describe how something goes from being undone to done, or raw to processed.</a:t>
            </a:r>
            <a:endParaRPr lang="en-IE" sz="2400">
              <a:solidFill>
                <a:srgbClr val="000000"/>
              </a:solidFill>
            </a:endParaRPr>
          </a:p>
        </p:txBody>
      </p:sp>
    </p:spTree>
    <p:extLst>
      <p:ext uri="{BB962C8B-B14F-4D97-AF65-F5344CB8AC3E}">
        <p14:creationId xmlns:p14="http://schemas.microsoft.com/office/powerpoint/2010/main" val="3127444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6CA7270-2CC4-41C8-B202-16DDC144F630}"/>
              </a:ext>
            </a:extLst>
          </p:cNvPr>
          <p:cNvSpPr>
            <a:spLocks noGrp="1"/>
          </p:cNvSpPr>
          <p:nvPr>
            <p:ph type="title"/>
          </p:nvPr>
        </p:nvSpPr>
        <p:spPr>
          <a:xfrm>
            <a:off x="640079" y="2053641"/>
            <a:ext cx="3669161" cy="2760098"/>
          </a:xfrm>
        </p:spPr>
        <p:txBody>
          <a:bodyPr>
            <a:normAutofit/>
          </a:bodyPr>
          <a:lstStyle/>
          <a:p>
            <a:r>
              <a:rPr lang="en-US">
                <a:solidFill>
                  <a:srgbClr val="FFFFFF"/>
                </a:solidFill>
              </a:rPr>
              <a:t>Workflow Types</a:t>
            </a:r>
            <a:endParaRPr lang="en-IE">
              <a:solidFill>
                <a:srgbClr val="FFFFFF"/>
              </a:solidFill>
            </a:endParaRPr>
          </a:p>
        </p:txBody>
      </p:sp>
      <p:sp>
        <p:nvSpPr>
          <p:cNvPr id="19" name="Content Placeholder 2">
            <a:extLst>
              <a:ext uri="{FF2B5EF4-FFF2-40B4-BE49-F238E27FC236}">
                <a16:creationId xmlns:a16="http://schemas.microsoft.com/office/drawing/2014/main" id="{9BA24CDF-ECB1-48F9-B9EE-67C3EAD782AC}"/>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Workflows happen throughout the workspace. Some are very structured, and others are unstructured, but workflows exist anytime data moves from one task to another.</a:t>
            </a:r>
          </a:p>
          <a:p>
            <a:endParaRPr lang="en-US" sz="2400" dirty="0">
              <a:solidFill>
                <a:srgbClr val="000000"/>
              </a:solidFill>
            </a:endParaRPr>
          </a:p>
          <a:p>
            <a:r>
              <a:rPr lang="en-US" sz="2400" dirty="0">
                <a:solidFill>
                  <a:srgbClr val="000000"/>
                </a:solidFill>
              </a:rPr>
              <a:t>Here are three major types of workflow:</a:t>
            </a:r>
          </a:p>
          <a:p>
            <a:endParaRPr lang="en-US" sz="2400" dirty="0">
              <a:solidFill>
                <a:srgbClr val="000000"/>
              </a:solidFill>
            </a:endParaRPr>
          </a:p>
          <a:p>
            <a:pPr lvl="1">
              <a:buFont typeface="Wingdings" panose="05000000000000000000" pitchFamily="2" charset="2"/>
              <a:buChar char="Ø"/>
            </a:pPr>
            <a:r>
              <a:rPr lang="en-US" dirty="0">
                <a:solidFill>
                  <a:srgbClr val="000000"/>
                </a:solidFill>
              </a:rPr>
              <a:t>Process Workflow</a:t>
            </a:r>
          </a:p>
          <a:p>
            <a:pPr lvl="1">
              <a:buFont typeface="Wingdings" panose="05000000000000000000" pitchFamily="2" charset="2"/>
              <a:buChar char="Ø"/>
            </a:pPr>
            <a:r>
              <a:rPr lang="en-US" dirty="0">
                <a:solidFill>
                  <a:srgbClr val="000000"/>
                </a:solidFill>
              </a:rPr>
              <a:t>Case Workflow</a:t>
            </a:r>
          </a:p>
          <a:p>
            <a:pPr lvl="1">
              <a:buFont typeface="Wingdings" panose="05000000000000000000" pitchFamily="2" charset="2"/>
              <a:buChar char="Ø"/>
            </a:pPr>
            <a:r>
              <a:rPr lang="en-US" dirty="0">
                <a:solidFill>
                  <a:srgbClr val="000000"/>
                </a:solidFill>
              </a:rPr>
              <a:t>Project Workflow</a:t>
            </a:r>
            <a:endParaRPr lang="en-IE" dirty="0">
              <a:solidFill>
                <a:srgbClr val="000000"/>
              </a:solidFill>
            </a:endParaRPr>
          </a:p>
        </p:txBody>
      </p:sp>
    </p:spTree>
    <p:extLst>
      <p:ext uri="{BB962C8B-B14F-4D97-AF65-F5344CB8AC3E}">
        <p14:creationId xmlns:p14="http://schemas.microsoft.com/office/powerpoint/2010/main" val="542595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393A80-2E7A-4A9D-9C41-62BA3D9614BF}"/>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Process Workflow</a:t>
            </a:r>
            <a:br>
              <a:rPr lang="en-US" sz="4000" dirty="0">
                <a:solidFill>
                  <a:srgbClr val="FFFFFF"/>
                </a:solidFill>
              </a:rPr>
            </a:br>
            <a:endParaRPr lang="en-IE" sz="4000" dirty="0">
              <a:solidFill>
                <a:srgbClr val="FFFFFF"/>
              </a:solidFill>
            </a:endParaRPr>
          </a:p>
        </p:txBody>
      </p:sp>
      <p:sp>
        <p:nvSpPr>
          <p:cNvPr id="3" name="Content Placeholder 2">
            <a:extLst>
              <a:ext uri="{FF2B5EF4-FFF2-40B4-BE49-F238E27FC236}">
                <a16:creationId xmlns:a16="http://schemas.microsoft.com/office/drawing/2014/main" id="{EE72D7D6-67B7-48B2-9308-909C881EBE98}"/>
              </a:ext>
            </a:extLst>
          </p:cNvPr>
          <p:cNvSpPr>
            <a:spLocks noGrp="1"/>
          </p:cNvSpPr>
          <p:nvPr>
            <p:ph idx="1"/>
          </p:nvPr>
        </p:nvSpPr>
        <p:spPr>
          <a:xfrm>
            <a:off x="1179226" y="3092970"/>
            <a:ext cx="9833548" cy="2693976"/>
          </a:xfrm>
        </p:spPr>
        <p:txBody>
          <a:bodyPr>
            <a:normAutofit/>
          </a:bodyPr>
          <a:lstStyle/>
          <a:p>
            <a:r>
              <a:rPr lang="en-US" sz="2000">
                <a:solidFill>
                  <a:srgbClr val="000000"/>
                </a:solidFill>
              </a:rPr>
              <a:t>A process workflow happens when the set of tasks is predictable and repetitive. This means that before an item begins the workflow, you know exactly what path it should take.</a:t>
            </a:r>
          </a:p>
          <a:p>
            <a:endParaRPr lang="en-US" sz="2000">
              <a:solidFill>
                <a:srgbClr val="000000"/>
              </a:solidFill>
            </a:endParaRPr>
          </a:p>
          <a:p>
            <a:r>
              <a:rPr lang="en-US" sz="2000">
                <a:solidFill>
                  <a:srgbClr val="000000"/>
                </a:solidFill>
              </a:rPr>
              <a:t>Business process workflows are set up to handle an unlimited number of items going through them. An example is a purchase requisition approval workflow. As soon as it starts, the workflow is set with few variations, and you can process any number of items in a single workflow.</a:t>
            </a:r>
          </a:p>
          <a:p>
            <a:endParaRPr lang="en-IE" sz="2000">
              <a:solidFill>
                <a:srgbClr val="000000"/>
              </a:solidFill>
            </a:endParaRPr>
          </a:p>
        </p:txBody>
      </p:sp>
    </p:spTree>
    <p:extLst>
      <p:ext uri="{BB962C8B-B14F-4D97-AF65-F5344CB8AC3E}">
        <p14:creationId xmlns:p14="http://schemas.microsoft.com/office/powerpoint/2010/main" val="419758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31AA2DF-F202-4E7A-850E-2211E2A0E38B}"/>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Case Workflow</a:t>
            </a:r>
            <a:br>
              <a:rPr lang="en-US" sz="4000" dirty="0">
                <a:solidFill>
                  <a:srgbClr val="FFFFFF"/>
                </a:solidFill>
              </a:rPr>
            </a:br>
            <a:endParaRPr lang="en-IE" sz="4000" dirty="0">
              <a:solidFill>
                <a:srgbClr val="FFFFFF"/>
              </a:solidFill>
            </a:endParaRPr>
          </a:p>
        </p:txBody>
      </p:sp>
      <p:sp>
        <p:nvSpPr>
          <p:cNvPr id="3" name="Content Placeholder 2">
            <a:extLst>
              <a:ext uri="{FF2B5EF4-FFF2-40B4-BE49-F238E27FC236}">
                <a16:creationId xmlns:a16="http://schemas.microsoft.com/office/drawing/2014/main" id="{7707C97B-7F00-44D2-86AC-D7811CDF3F91}"/>
              </a:ext>
            </a:extLst>
          </p:cNvPr>
          <p:cNvSpPr>
            <a:spLocks noGrp="1"/>
          </p:cNvSpPr>
          <p:nvPr>
            <p:ph idx="1"/>
          </p:nvPr>
        </p:nvSpPr>
        <p:spPr>
          <a:xfrm>
            <a:off x="1179226" y="3092970"/>
            <a:ext cx="9833548" cy="2693976"/>
          </a:xfrm>
        </p:spPr>
        <p:txBody>
          <a:bodyPr>
            <a:normAutofit/>
          </a:bodyPr>
          <a:lstStyle/>
          <a:p>
            <a:r>
              <a:rPr lang="en-US" sz="2000">
                <a:solidFill>
                  <a:srgbClr val="000000"/>
                </a:solidFill>
              </a:rPr>
              <a:t>In a case workflow, you don’t know the path required to complete the item at the start. The path reveals itself as more data is gathered. Support tickets and insurance claims are good examples of cases. It’s not clear right from the start how these items will be processed; only after some investigation will the path reveal itself.</a:t>
            </a:r>
          </a:p>
          <a:p>
            <a:endParaRPr lang="en-US" sz="2000">
              <a:solidFill>
                <a:srgbClr val="000000"/>
              </a:solidFill>
            </a:endParaRPr>
          </a:p>
          <a:p>
            <a:r>
              <a:rPr lang="en-US" sz="2000">
                <a:solidFill>
                  <a:srgbClr val="000000"/>
                </a:solidFill>
              </a:rPr>
              <a:t>Similar to process workflows, case workflows can handle any number of items, although they are dependent on a human or an intelligent bot to discern the right path.</a:t>
            </a:r>
          </a:p>
          <a:p>
            <a:endParaRPr lang="en-IE" sz="2000">
              <a:solidFill>
                <a:srgbClr val="000000"/>
              </a:solidFill>
            </a:endParaRPr>
          </a:p>
        </p:txBody>
      </p:sp>
    </p:spTree>
    <p:extLst>
      <p:ext uri="{BB962C8B-B14F-4D97-AF65-F5344CB8AC3E}">
        <p14:creationId xmlns:p14="http://schemas.microsoft.com/office/powerpoint/2010/main" val="386361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DCFA0E2-7192-4059-8241-DCC472F78BCB}"/>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Project Workflow</a:t>
            </a:r>
            <a:br>
              <a:rPr lang="en-US" sz="4000">
                <a:solidFill>
                  <a:srgbClr val="FFFFFF"/>
                </a:solidFill>
              </a:rPr>
            </a:br>
            <a:endParaRPr lang="en-IE" sz="4000" dirty="0">
              <a:solidFill>
                <a:srgbClr val="FFFFFF"/>
              </a:solidFill>
            </a:endParaRPr>
          </a:p>
        </p:txBody>
      </p:sp>
      <p:sp>
        <p:nvSpPr>
          <p:cNvPr id="3" name="Content Placeholder 2">
            <a:extLst>
              <a:ext uri="{FF2B5EF4-FFF2-40B4-BE49-F238E27FC236}">
                <a16:creationId xmlns:a16="http://schemas.microsoft.com/office/drawing/2014/main" id="{025EA892-5EB4-486F-B980-BC10FD416A31}"/>
              </a:ext>
            </a:extLst>
          </p:cNvPr>
          <p:cNvSpPr>
            <a:spLocks noGrp="1"/>
          </p:cNvSpPr>
          <p:nvPr>
            <p:ph idx="1"/>
          </p:nvPr>
        </p:nvSpPr>
        <p:spPr>
          <a:xfrm>
            <a:off x="1179226" y="3092970"/>
            <a:ext cx="9833548" cy="2693976"/>
          </a:xfrm>
        </p:spPr>
        <p:txBody>
          <a:bodyPr>
            <a:normAutofit/>
          </a:bodyPr>
          <a:lstStyle/>
          <a:p>
            <a:r>
              <a:rPr lang="en-US" sz="1600">
                <a:solidFill>
                  <a:srgbClr val="000000"/>
                </a:solidFill>
              </a:rPr>
              <a:t>Projects have a structured path similar to processes, but there may be more flexibility along the way. Think about releasing a new version of your website. You can predict with good accuracy the sequence of tasks required to complete the project.</a:t>
            </a:r>
          </a:p>
          <a:p>
            <a:endParaRPr lang="en-US" sz="1600">
              <a:solidFill>
                <a:srgbClr val="000000"/>
              </a:solidFill>
            </a:endParaRPr>
          </a:p>
          <a:p>
            <a:r>
              <a:rPr lang="en-US" sz="1600">
                <a:solidFill>
                  <a:srgbClr val="000000"/>
                </a:solidFill>
              </a:rPr>
              <a:t>However, project workflow is only good for one item. Another website release may not be done for a long time and will not likely follow exactly the same path.</a:t>
            </a:r>
          </a:p>
          <a:p>
            <a:endParaRPr lang="en-US" sz="1600">
              <a:solidFill>
                <a:srgbClr val="000000"/>
              </a:solidFill>
            </a:endParaRPr>
          </a:p>
          <a:p>
            <a:r>
              <a:rPr lang="en-US" sz="1600">
                <a:solidFill>
                  <a:srgbClr val="000000"/>
                </a:solidFill>
              </a:rPr>
              <a:t>Most resources you’ll find online will only refer to workflows in the sense of process workflow, but the other two are just as important to consider as much of the work around the office falls into those two categories.</a:t>
            </a:r>
            <a:endParaRPr lang="en-IE" sz="1600">
              <a:solidFill>
                <a:srgbClr val="000000"/>
              </a:solidFill>
            </a:endParaRPr>
          </a:p>
        </p:txBody>
      </p:sp>
    </p:spTree>
    <p:extLst>
      <p:ext uri="{BB962C8B-B14F-4D97-AF65-F5344CB8AC3E}">
        <p14:creationId xmlns:p14="http://schemas.microsoft.com/office/powerpoint/2010/main" val="3107233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EC4D97-12CB-4C67-800F-7F275248F41A}"/>
              </a:ext>
            </a:extLst>
          </p:cNvPr>
          <p:cNvSpPr>
            <a:spLocks noGrp="1"/>
          </p:cNvSpPr>
          <p:nvPr>
            <p:ph type="title"/>
          </p:nvPr>
        </p:nvSpPr>
        <p:spPr>
          <a:xfrm>
            <a:off x="762000" y="559678"/>
            <a:ext cx="3567915" cy="4952492"/>
          </a:xfrm>
        </p:spPr>
        <p:txBody>
          <a:bodyPr>
            <a:normAutofit/>
          </a:bodyPr>
          <a:lstStyle/>
          <a:p>
            <a:r>
              <a:rPr lang="en-US" dirty="0">
                <a:solidFill>
                  <a:schemeClr val="bg1"/>
                </a:solidFill>
              </a:rPr>
              <a:t>How Can I Spot Workflows Around Me?</a:t>
            </a:r>
            <a:br>
              <a:rPr lang="en-US" dirty="0">
                <a:solidFill>
                  <a:schemeClr val="bg1"/>
                </a:solidFill>
              </a:rPr>
            </a:br>
            <a:endParaRPr lang="en-IE" dirty="0">
              <a:solidFill>
                <a:schemeClr val="bg1"/>
              </a:solidFill>
            </a:endParaRPr>
          </a:p>
        </p:txBody>
      </p:sp>
      <p:cxnSp>
        <p:nvCxnSpPr>
          <p:cNvPr id="13" name="Straight Connector 12">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3FE2E17D-8495-4FA8-9892-360E773CBA06}"/>
              </a:ext>
            </a:extLst>
          </p:cNvPr>
          <p:cNvGraphicFramePr>
            <a:graphicFrameLocks noGrp="1"/>
          </p:cNvGraphicFramePr>
          <p:nvPr>
            <p:ph idx="1"/>
            <p:extLst>
              <p:ext uri="{D42A27DB-BD31-4B8C-83A1-F6EECF244321}">
                <p14:modId xmlns:p14="http://schemas.microsoft.com/office/powerpoint/2010/main" val="1625999122"/>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4033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eform: Shape 7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Isosceles Triangle 8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Workflow Example">
            <a:extLst>
              <a:ext uri="{FF2B5EF4-FFF2-40B4-BE49-F238E27FC236}">
                <a16:creationId xmlns:a16="http://schemas.microsoft.com/office/drawing/2014/main" id="{E30B0AC0-D35E-4C97-8BB5-FD1F7DBE42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07229" y="643467"/>
            <a:ext cx="8377541"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5" name="Isosceles Triangle 8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0814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A072231-BBCC-4DFF-AB08-590BF92699E9}"/>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Are Workflows and Processes the Same Thing?</a:t>
            </a:r>
            <a:br>
              <a:rPr lang="en-US" sz="4000" dirty="0">
                <a:solidFill>
                  <a:srgbClr val="FFFFFF"/>
                </a:solidFill>
              </a:rPr>
            </a:br>
            <a:endParaRPr lang="en-IE" sz="4000" dirty="0">
              <a:solidFill>
                <a:srgbClr val="FFFFFF"/>
              </a:solidFill>
            </a:endParaRPr>
          </a:p>
        </p:txBody>
      </p:sp>
      <p:sp>
        <p:nvSpPr>
          <p:cNvPr id="3" name="Content Placeholder 2">
            <a:extLst>
              <a:ext uri="{FF2B5EF4-FFF2-40B4-BE49-F238E27FC236}">
                <a16:creationId xmlns:a16="http://schemas.microsoft.com/office/drawing/2014/main" id="{3E4DCFCA-B3EA-4967-83FD-848B8A6510D2}"/>
              </a:ext>
            </a:extLst>
          </p:cNvPr>
          <p:cNvSpPr>
            <a:spLocks noGrp="1"/>
          </p:cNvSpPr>
          <p:nvPr>
            <p:ph idx="1"/>
          </p:nvPr>
        </p:nvSpPr>
        <p:spPr>
          <a:xfrm>
            <a:off x="1179226" y="3092970"/>
            <a:ext cx="9833548" cy="2693976"/>
          </a:xfrm>
        </p:spPr>
        <p:txBody>
          <a:bodyPr>
            <a:normAutofit/>
          </a:bodyPr>
          <a:lstStyle/>
          <a:p>
            <a:r>
              <a:rPr lang="en-US" sz="1900">
                <a:solidFill>
                  <a:srgbClr val="000000"/>
                </a:solidFill>
              </a:rPr>
              <a:t>No. Workflows only describe the sequence of tasks. A process is a broader term that also encompasses the data, forms, reports, and notifications required to get an item from start to finish in a structured environment.</a:t>
            </a:r>
          </a:p>
          <a:p>
            <a:endParaRPr lang="en-US" sz="1900">
              <a:solidFill>
                <a:srgbClr val="000000"/>
              </a:solidFill>
            </a:endParaRPr>
          </a:p>
          <a:p>
            <a:r>
              <a:rPr lang="en-US" sz="1900">
                <a:solidFill>
                  <a:srgbClr val="000000"/>
                </a:solidFill>
              </a:rPr>
              <a:t>For example, the workflow for purchase orders might be Initiator =&gt; Manager Approval =&gt; Procurement Processing. But the process also involves a data set of approved vendors to choose from, the individual sequential number assigned to the purchase order, how procurement is notified, the budget available, and many more factors. Learn more about workflow vs process.</a:t>
            </a:r>
            <a:endParaRPr lang="en-IE" sz="1900">
              <a:solidFill>
                <a:srgbClr val="000000"/>
              </a:solidFill>
            </a:endParaRPr>
          </a:p>
        </p:txBody>
      </p:sp>
    </p:spTree>
    <p:extLst>
      <p:ext uri="{BB962C8B-B14F-4D97-AF65-F5344CB8AC3E}">
        <p14:creationId xmlns:p14="http://schemas.microsoft.com/office/powerpoint/2010/main" val="325763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CFCEC04-430D-4EEC-9B4D-7127501A0D9A}"/>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Human-Centric vs. System-Centric Workflows</a:t>
            </a:r>
            <a:br>
              <a:rPr lang="en-US" sz="4000" dirty="0">
                <a:solidFill>
                  <a:srgbClr val="FFFFFF"/>
                </a:solidFill>
              </a:rPr>
            </a:br>
            <a:endParaRPr lang="en-IE" sz="4000" dirty="0">
              <a:solidFill>
                <a:srgbClr val="FFFFFF"/>
              </a:solidFill>
            </a:endParaRPr>
          </a:p>
        </p:txBody>
      </p:sp>
      <p:sp>
        <p:nvSpPr>
          <p:cNvPr id="3" name="Content Placeholder 2">
            <a:extLst>
              <a:ext uri="{FF2B5EF4-FFF2-40B4-BE49-F238E27FC236}">
                <a16:creationId xmlns:a16="http://schemas.microsoft.com/office/drawing/2014/main" id="{8D0E7E6E-9829-4A17-A717-6EE264A05177}"/>
              </a:ext>
            </a:extLst>
          </p:cNvPr>
          <p:cNvSpPr>
            <a:spLocks noGrp="1"/>
          </p:cNvSpPr>
          <p:nvPr>
            <p:ph idx="1"/>
          </p:nvPr>
        </p:nvSpPr>
        <p:spPr>
          <a:xfrm>
            <a:off x="1179226" y="3092970"/>
            <a:ext cx="9833548" cy="2693976"/>
          </a:xfrm>
        </p:spPr>
        <p:txBody>
          <a:bodyPr>
            <a:normAutofit/>
          </a:bodyPr>
          <a:lstStyle/>
          <a:p>
            <a:r>
              <a:rPr lang="en-US" sz="2000">
                <a:solidFill>
                  <a:srgbClr val="000000"/>
                </a:solidFill>
              </a:rPr>
              <a:t>In human-centric workflows, most of the tasks are assigned to humans. These might require approving data, creating something new, or double-checking information.</a:t>
            </a:r>
          </a:p>
          <a:p>
            <a:endParaRPr lang="en-US" sz="2000">
              <a:solidFill>
                <a:srgbClr val="000000"/>
              </a:solidFill>
            </a:endParaRPr>
          </a:p>
          <a:p>
            <a:r>
              <a:rPr lang="en-US" sz="2000">
                <a:solidFill>
                  <a:srgbClr val="000000"/>
                </a:solidFill>
              </a:rPr>
              <a:t>In system-centric workflows, most of the tasks are done by a machine and require little to no human involvement. For example, to create a financial report, a workflow might be triggered at the same time every month to grab certain data from different systems, parse it into a report, and email the report to all the stakeholders. A system can perform all of these tasks.</a:t>
            </a:r>
            <a:endParaRPr lang="en-IE" sz="2000">
              <a:solidFill>
                <a:srgbClr val="000000"/>
              </a:solidFill>
            </a:endParaRPr>
          </a:p>
        </p:txBody>
      </p:sp>
    </p:spTree>
    <p:extLst>
      <p:ext uri="{BB962C8B-B14F-4D97-AF65-F5344CB8AC3E}">
        <p14:creationId xmlns:p14="http://schemas.microsoft.com/office/powerpoint/2010/main" val="92201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21B73A-A059-425D-A31A-3946FF73974F}"/>
              </a:ext>
            </a:extLst>
          </p:cNvPr>
          <p:cNvSpPr>
            <a:spLocks noGrp="1"/>
          </p:cNvSpPr>
          <p:nvPr>
            <p:ph type="title"/>
          </p:nvPr>
        </p:nvSpPr>
        <p:spPr>
          <a:xfrm>
            <a:off x="838200" y="1129284"/>
            <a:ext cx="4114800" cy="4599432"/>
          </a:xfrm>
        </p:spPr>
        <p:txBody>
          <a:bodyPr anchor="ctr">
            <a:normAutofit/>
          </a:bodyPr>
          <a:lstStyle/>
          <a:p>
            <a:r>
              <a:rPr lang="en-IE" sz="4800">
                <a:solidFill>
                  <a:schemeClr val="bg1"/>
                </a:solidFill>
              </a:rPr>
              <a:t>Today</a:t>
            </a:r>
          </a:p>
        </p:txBody>
      </p:sp>
      <p:sp>
        <p:nvSpPr>
          <p:cNvPr id="3" name="Content Placeholder 2">
            <a:extLst>
              <a:ext uri="{FF2B5EF4-FFF2-40B4-BE49-F238E27FC236}">
                <a16:creationId xmlns:a16="http://schemas.microsoft.com/office/drawing/2014/main" id="{FF89DB49-CAF2-46CB-8F7F-1B7C24021B95}"/>
              </a:ext>
            </a:extLst>
          </p:cNvPr>
          <p:cNvSpPr>
            <a:spLocks noGrp="1"/>
          </p:cNvSpPr>
          <p:nvPr>
            <p:ph idx="1"/>
          </p:nvPr>
        </p:nvSpPr>
        <p:spPr>
          <a:xfrm>
            <a:off x="5936104" y="1131482"/>
            <a:ext cx="5417695" cy="4595037"/>
          </a:xfrm>
        </p:spPr>
        <p:txBody>
          <a:bodyPr anchor="ctr">
            <a:normAutofit/>
          </a:bodyPr>
          <a:lstStyle/>
          <a:p>
            <a:r>
              <a:rPr lang="en-IE" sz="2400">
                <a:solidFill>
                  <a:schemeClr val="bg1"/>
                </a:solidFill>
              </a:rPr>
              <a:t>Collaborative Enterprise with BPM</a:t>
            </a:r>
          </a:p>
          <a:p>
            <a:pPr lvl="1">
              <a:buFont typeface="Wingdings" panose="05000000000000000000" pitchFamily="2" charset="2"/>
              <a:buChar char="Ø"/>
            </a:pPr>
            <a:r>
              <a:rPr lang="en-IE">
                <a:solidFill>
                  <a:schemeClr val="bg1"/>
                </a:solidFill>
              </a:rPr>
              <a:t>BPM, BPR, Business Processes with SOA, Workflows, Analytics</a:t>
            </a:r>
          </a:p>
        </p:txBody>
      </p:sp>
    </p:spTree>
    <p:extLst>
      <p:ext uri="{BB962C8B-B14F-4D97-AF65-F5344CB8AC3E}">
        <p14:creationId xmlns:p14="http://schemas.microsoft.com/office/powerpoint/2010/main" val="30897428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0C52585-E2CB-48AD-9A8E-B57E9501A000}"/>
              </a:ext>
            </a:extLst>
          </p:cNvPr>
          <p:cNvSpPr>
            <a:spLocks noGrp="1"/>
          </p:cNvSpPr>
          <p:nvPr>
            <p:ph type="title"/>
          </p:nvPr>
        </p:nvSpPr>
        <p:spPr>
          <a:xfrm>
            <a:off x="6094105" y="802955"/>
            <a:ext cx="4977976" cy="1454051"/>
          </a:xfrm>
        </p:spPr>
        <p:txBody>
          <a:bodyPr>
            <a:normAutofit/>
          </a:bodyPr>
          <a:lstStyle/>
          <a:p>
            <a:r>
              <a:rPr lang="en-US" sz="3100">
                <a:solidFill>
                  <a:srgbClr val="000000"/>
                </a:solidFill>
              </a:rPr>
              <a:t>Automated vs. Manual Workflows</a:t>
            </a:r>
            <a:br>
              <a:rPr lang="en-US" sz="3100">
                <a:solidFill>
                  <a:srgbClr val="000000"/>
                </a:solidFill>
              </a:rPr>
            </a:br>
            <a:endParaRPr lang="en-IE" sz="3100">
              <a:solidFill>
                <a:srgbClr val="000000"/>
              </a:solidFill>
            </a:endParaRPr>
          </a:p>
        </p:txBody>
      </p:sp>
      <p:sp>
        <p:nvSpPr>
          <p:cNvPr id="26"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Graphic 18" descr="Laptop Secure">
            <a:extLst>
              <a:ext uri="{FF2B5EF4-FFF2-40B4-BE49-F238E27FC236}">
                <a16:creationId xmlns:a16="http://schemas.microsoft.com/office/drawing/2014/main" id="{55AE3879-2172-4E8C-98A8-185123E799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8ABCCDB8-A976-4863-8AE4-45A739CDB9C2}"/>
              </a:ext>
            </a:extLst>
          </p:cNvPr>
          <p:cNvSpPr>
            <a:spLocks noGrp="1"/>
          </p:cNvSpPr>
          <p:nvPr>
            <p:ph idx="1"/>
          </p:nvPr>
        </p:nvSpPr>
        <p:spPr>
          <a:xfrm>
            <a:off x="6090574" y="2421682"/>
            <a:ext cx="4977578" cy="3639289"/>
          </a:xfrm>
        </p:spPr>
        <p:txBody>
          <a:bodyPr anchor="ctr">
            <a:normAutofit/>
          </a:bodyPr>
          <a:lstStyle/>
          <a:p>
            <a:r>
              <a:rPr lang="en-US" sz="1400">
                <a:solidFill>
                  <a:srgbClr val="000000"/>
                </a:solidFill>
              </a:rPr>
              <a:t>In a manual workflow, a human is responsible for pushing each item from one task to another. For example, when an employee fills out a reimbursement claim, she must email it to her manager for approval. After approval, she must email it to the finance department.</a:t>
            </a:r>
          </a:p>
          <a:p>
            <a:endParaRPr lang="en-US" sz="1400">
              <a:solidFill>
                <a:srgbClr val="000000"/>
              </a:solidFill>
            </a:endParaRPr>
          </a:p>
          <a:p>
            <a:r>
              <a:rPr lang="en-US" sz="1400">
                <a:solidFill>
                  <a:srgbClr val="000000"/>
                </a:solidFill>
              </a:rPr>
              <a:t>The finance department must go into the software and schedule a payment and then email the employee to say it is complete.</a:t>
            </a:r>
          </a:p>
          <a:p>
            <a:endParaRPr lang="en-US" sz="1400">
              <a:solidFill>
                <a:srgbClr val="000000"/>
              </a:solidFill>
            </a:endParaRPr>
          </a:p>
          <a:p>
            <a:r>
              <a:rPr lang="en-US" sz="1400">
                <a:solidFill>
                  <a:srgbClr val="000000"/>
                </a:solidFill>
              </a:rPr>
              <a:t>In an automated workflow, when a human completes a task, she is not responsible for passing the data on to the next task. The workflow is programmed to handle this. The system manages the flow of tasks including notifications, deadlines, and reminders.</a:t>
            </a:r>
            <a:endParaRPr lang="en-IE" sz="1400">
              <a:solidFill>
                <a:srgbClr val="000000"/>
              </a:solidFill>
            </a:endParaRPr>
          </a:p>
        </p:txBody>
      </p:sp>
    </p:spTree>
    <p:extLst>
      <p:ext uri="{BB962C8B-B14F-4D97-AF65-F5344CB8AC3E}">
        <p14:creationId xmlns:p14="http://schemas.microsoft.com/office/powerpoint/2010/main" val="3922354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A4526C3-EFB0-433C-AA3D-B79E8095C906}"/>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Business Analytics (BA)</a:t>
            </a:r>
            <a:br>
              <a:rPr lang="en-US" dirty="0">
                <a:solidFill>
                  <a:srgbClr val="FFFFFF"/>
                </a:solidFill>
              </a:rPr>
            </a:br>
            <a:endParaRPr lang="en-IE" dirty="0">
              <a:solidFill>
                <a:srgbClr val="FFFFFF"/>
              </a:solidFill>
            </a:endParaRPr>
          </a:p>
        </p:txBody>
      </p:sp>
      <p:sp>
        <p:nvSpPr>
          <p:cNvPr id="3" name="Content Placeholder 2">
            <a:extLst>
              <a:ext uri="{FF2B5EF4-FFF2-40B4-BE49-F238E27FC236}">
                <a16:creationId xmlns:a16="http://schemas.microsoft.com/office/drawing/2014/main" id="{82660B97-C5CF-4804-8B0C-ABA57F60351B}"/>
              </a:ext>
            </a:extLst>
          </p:cNvPr>
          <p:cNvSpPr>
            <a:spLocks noGrp="1"/>
          </p:cNvSpPr>
          <p:nvPr>
            <p:ph idx="1"/>
          </p:nvPr>
        </p:nvSpPr>
        <p:spPr>
          <a:xfrm>
            <a:off x="6090574" y="801866"/>
            <a:ext cx="5306084" cy="5230634"/>
          </a:xfrm>
        </p:spPr>
        <p:txBody>
          <a:bodyPr anchor="ctr">
            <a:normAutofit/>
          </a:bodyPr>
          <a:lstStyle/>
          <a:p>
            <a:r>
              <a:rPr lang="en-US" sz="1700" dirty="0">
                <a:solidFill>
                  <a:srgbClr val="000000"/>
                </a:solidFill>
              </a:rPr>
              <a:t>BA collects and analyzes data, employs predictive analytics, and generates richly visualized reports in custom dashboards. The aim of these features is to help identify and address an organization’s weak points. This is where the similarities end. Business analytics software is used to explore and analyze historical and current data. It utilizes statistical analysis, data mining and quantitative analysis to identify past business trends.</a:t>
            </a:r>
          </a:p>
          <a:p>
            <a:endParaRPr lang="en-US" sz="1700" dirty="0">
              <a:solidFill>
                <a:srgbClr val="000000"/>
              </a:solidFill>
            </a:endParaRPr>
          </a:p>
          <a:p>
            <a:r>
              <a:rPr lang="en-US" sz="1700" dirty="0">
                <a:solidFill>
                  <a:srgbClr val="000000"/>
                </a:solidFill>
              </a:rPr>
              <a:t>Once data has been collected and analyzed, Business intelligence analytics systems then use that data for predictive modeling. This can predict and, in most cases, prepare for future business climates. One of the most powerful aspects of BA is ad-hoc reporting, which allows companies to perform analysis of specified data in real-time to answer targeted questions to make quicker business decisions. In effect, business analytics uses predictive analysis to solve problems before they’ve occurred.</a:t>
            </a:r>
            <a:endParaRPr lang="en-IE" sz="1700" dirty="0">
              <a:solidFill>
                <a:srgbClr val="000000"/>
              </a:solidFill>
            </a:endParaRPr>
          </a:p>
        </p:txBody>
      </p:sp>
    </p:spTree>
    <p:extLst>
      <p:ext uri="{BB962C8B-B14F-4D97-AF65-F5344CB8AC3E}">
        <p14:creationId xmlns:p14="http://schemas.microsoft.com/office/powerpoint/2010/main" val="943236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8904E7-1071-4383-B488-7986E245A76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i="1" kern="1200">
                <a:solidFill>
                  <a:schemeClr val="bg1"/>
                </a:solidFill>
                <a:latin typeface="+mj-lt"/>
                <a:ea typeface="+mj-ea"/>
                <a:cs typeface="+mj-cs"/>
              </a:rPr>
              <a:t>A business analytics dashboard from Sisense.</a:t>
            </a:r>
            <a:endParaRPr lang="en-US" sz="3200" kern="1200">
              <a:solidFill>
                <a:schemeClr val="bg1"/>
              </a:solidFill>
              <a:latin typeface="+mj-lt"/>
              <a:ea typeface="+mj-ea"/>
              <a:cs typeface="+mj-cs"/>
            </a:endParaRPr>
          </a:p>
        </p:txBody>
      </p:sp>
      <p:pic>
        <p:nvPicPr>
          <p:cNvPr id="2050" name="Picture 2" descr="Sisense BA">
            <a:extLst>
              <a:ext uri="{FF2B5EF4-FFF2-40B4-BE49-F238E27FC236}">
                <a16:creationId xmlns:a16="http://schemas.microsoft.com/office/drawing/2014/main" id="{71EBA9D1-1826-4A74-B399-0474777E1EE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01801" y="1675227"/>
            <a:ext cx="8788398"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8335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D7A3064-D65B-442A-A141-D5D8BE56A781}"/>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Thank you!</a:t>
            </a:r>
          </a:p>
        </p:txBody>
      </p:sp>
    </p:spTree>
    <p:extLst>
      <p:ext uri="{BB962C8B-B14F-4D97-AF65-F5344CB8AC3E}">
        <p14:creationId xmlns:p14="http://schemas.microsoft.com/office/powerpoint/2010/main" val="20565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0BAE4A5-4BB4-411C-BE52-D05306716A8E}"/>
              </a:ext>
            </a:extLst>
          </p:cNvPr>
          <p:cNvSpPr>
            <a:spLocks noGrp="1"/>
          </p:cNvSpPr>
          <p:nvPr>
            <p:ph type="title"/>
          </p:nvPr>
        </p:nvSpPr>
        <p:spPr>
          <a:xfrm>
            <a:off x="838200" y="365125"/>
            <a:ext cx="5393361" cy="1325563"/>
          </a:xfrm>
        </p:spPr>
        <p:txBody>
          <a:bodyPr>
            <a:normAutofit/>
          </a:bodyPr>
          <a:lstStyle/>
          <a:p>
            <a:r>
              <a:rPr lang="en-US"/>
              <a:t>Business Process Management (BPM)</a:t>
            </a:r>
            <a:endParaRPr lang="en-IE"/>
          </a:p>
        </p:txBody>
      </p:sp>
      <p:sp>
        <p:nvSpPr>
          <p:cNvPr id="15" name="Freeform: Shape 1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B627030-796D-4BB6-AE23-46D15079E355}"/>
              </a:ext>
            </a:extLst>
          </p:cNvPr>
          <p:cNvSpPr>
            <a:spLocks noGrp="1"/>
          </p:cNvSpPr>
          <p:nvPr>
            <p:ph idx="1"/>
          </p:nvPr>
        </p:nvSpPr>
        <p:spPr>
          <a:xfrm>
            <a:off x="838200" y="1825625"/>
            <a:ext cx="5393361" cy="4351338"/>
          </a:xfrm>
        </p:spPr>
        <p:txBody>
          <a:bodyPr>
            <a:normAutofit/>
          </a:bodyPr>
          <a:lstStyle/>
          <a:p>
            <a:r>
              <a:rPr lang="en-US" sz="1800" dirty="0"/>
              <a:t>Business Process Management (BPM) is how a company creates, edits, and analyzes the predictable processes that make up the core of its business.</a:t>
            </a:r>
          </a:p>
          <a:p>
            <a:endParaRPr lang="en-US" sz="1800" dirty="0"/>
          </a:p>
          <a:p>
            <a:r>
              <a:rPr lang="en-US" sz="1800" dirty="0"/>
              <a:t>Each department in a company is responsible for taking some raw material or data and transforming it into something else. There may be a dozen or more core processes that each department handles.</a:t>
            </a:r>
          </a:p>
          <a:p>
            <a:endParaRPr lang="en-US" sz="1800" dirty="0"/>
          </a:p>
          <a:p>
            <a:r>
              <a:rPr lang="en-US" sz="1800" dirty="0"/>
              <a:t>With Business Process Management, a company takes a step back and looks at all of these processes in total and individually. It analyzes the current state and identifies areas of improvement to create a more efficient and effective organization.</a:t>
            </a:r>
            <a:endParaRPr lang="en-IE" sz="1800" dirty="0"/>
          </a:p>
        </p:txBody>
      </p:sp>
      <p:sp>
        <p:nvSpPr>
          <p:cNvPr id="20" name="Oval 1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Laptop Secure">
            <a:extLst>
              <a:ext uri="{FF2B5EF4-FFF2-40B4-BE49-F238E27FC236}">
                <a16:creationId xmlns:a16="http://schemas.microsoft.com/office/drawing/2014/main" id="{AF989A19-075F-4C3B-850A-CCEA7E2ED8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9" name="Freeform: Shape 1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1" name="Straight Connector 2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778608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D5C0-BB6A-4845-B3D2-BE4CBA1D4B74}"/>
              </a:ext>
            </a:extLst>
          </p:cNvPr>
          <p:cNvSpPr>
            <a:spLocks noGrp="1"/>
          </p:cNvSpPr>
          <p:nvPr>
            <p:ph type="title"/>
          </p:nvPr>
        </p:nvSpPr>
        <p:spPr/>
        <p:txBody>
          <a:bodyPr/>
          <a:lstStyle/>
          <a:p>
            <a:pPr algn="ctr"/>
            <a:r>
              <a:rPr lang="en-US" dirty="0">
                <a:solidFill>
                  <a:srgbClr val="FF0000"/>
                </a:solidFill>
              </a:rPr>
              <a:t>BPM Continue …</a:t>
            </a:r>
            <a:endParaRPr lang="en-IE" dirty="0"/>
          </a:p>
        </p:txBody>
      </p:sp>
      <p:sp>
        <p:nvSpPr>
          <p:cNvPr id="6" name="Content Placeholder 2">
            <a:extLst>
              <a:ext uri="{FF2B5EF4-FFF2-40B4-BE49-F238E27FC236}">
                <a16:creationId xmlns:a16="http://schemas.microsoft.com/office/drawing/2014/main" id="{671BEC2B-2789-4C92-83A1-678236670922}"/>
              </a:ext>
            </a:extLst>
          </p:cNvPr>
          <p:cNvSpPr>
            <a:spLocks noGrp="1"/>
          </p:cNvSpPr>
          <p:nvPr>
            <p:ph idx="1"/>
          </p:nvPr>
        </p:nvSpPr>
        <p:spPr>
          <a:xfrm>
            <a:off x="838200" y="1825625"/>
            <a:ext cx="10515600" cy="4351338"/>
          </a:xfrm>
        </p:spPr>
        <p:txBody>
          <a:bodyPr/>
          <a:lstStyle/>
          <a:p>
            <a:r>
              <a:rPr lang="en-IE" dirty="0"/>
              <a:t>Note: </a:t>
            </a:r>
            <a:r>
              <a:rPr lang="en-US" dirty="0"/>
              <a:t>Business process management is neither task management (which focuses on individual tasks) or project management (which handles one-time or unpredictable flows).</a:t>
            </a:r>
          </a:p>
          <a:p>
            <a:endParaRPr lang="en-US" dirty="0"/>
          </a:p>
          <a:p>
            <a:r>
              <a:rPr lang="en-US" dirty="0"/>
              <a:t>Business Process Management is focused more on repetitive and ongoing processes that follow a predictable pattern, or process management.</a:t>
            </a:r>
            <a:endParaRPr lang="en-IE" dirty="0"/>
          </a:p>
        </p:txBody>
      </p:sp>
    </p:spTree>
    <p:extLst>
      <p:ext uri="{BB962C8B-B14F-4D97-AF65-F5344CB8AC3E}">
        <p14:creationId xmlns:p14="http://schemas.microsoft.com/office/powerpoint/2010/main" val="2643978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1BBC-773C-4ED9-ADCF-EB624A23C3EA}"/>
              </a:ext>
            </a:extLst>
          </p:cNvPr>
          <p:cNvSpPr>
            <a:spLocks noGrp="1"/>
          </p:cNvSpPr>
          <p:nvPr>
            <p:ph type="title"/>
          </p:nvPr>
        </p:nvSpPr>
        <p:spPr/>
        <p:txBody>
          <a:bodyPr/>
          <a:lstStyle/>
          <a:p>
            <a:pPr algn="ctr"/>
            <a:r>
              <a:rPr lang="en-IE" dirty="0">
                <a:solidFill>
                  <a:srgbClr val="FF0000"/>
                </a:solidFill>
              </a:rPr>
              <a:t>Why BPM?</a:t>
            </a:r>
          </a:p>
        </p:txBody>
      </p:sp>
      <p:sp>
        <p:nvSpPr>
          <p:cNvPr id="3" name="Content Placeholder 2">
            <a:extLst>
              <a:ext uri="{FF2B5EF4-FFF2-40B4-BE49-F238E27FC236}">
                <a16:creationId xmlns:a16="http://schemas.microsoft.com/office/drawing/2014/main" id="{6E356EF7-2947-4EB3-BC68-ABDABF720120}"/>
              </a:ext>
            </a:extLst>
          </p:cNvPr>
          <p:cNvSpPr>
            <a:spLocks noGrp="1"/>
          </p:cNvSpPr>
          <p:nvPr>
            <p:ph idx="1"/>
          </p:nvPr>
        </p:nvSpPr>
        <p:spPr/>
        <p:txBody>
          <a:bodyPr>
            <a:normAutofit fontScale="85000" lnSpcReduction="20000"/>
          </a:bodyPr>
          <a:lstStyle/>
          <a:p>
            <a:r>
              <a:rPr lang="en-US" dirty="0"/>
              <a:t>When left unorganized and un-systematized, poor business processes can lead to mayhem. At the individual level, people only see one part of a process, and very few can scan out and see the full effects of a process, where it starts and ends, the key data needed, and where potential bottlenecks and inefficiencies lie.</a:t>
            </a:r>
          </a:p>
          <a:p>
            <a:endParaRPr lang="en-US" dirty="0"/>
          </a:p>
          <a:p>
            <a:r>
              <a:rPr lang="en-US" dirty="0"/>
              <a:t>Unmanaged, chaotic processes hurt business and lead to one or more of these scenarios:</a:t>
            </a:r>
          </a:p>
          <a:p>
            <a:endParaRPr lang="en-US" dirty="0"/>
          </a:p>
          <a:p>
            <a:pPr lvl="1">
              <a:buFont typeface="Wingdings" panose="05000000000000000000" pitchFamily="2" charset="2"/>
              <a:buChar char="Ø"/>
            </a:pPr>
            <a:r>
              <a:rPr lang="en-US" dirty="0"/>
              <a:t>Time wasted</a:t>
            </a:r>
          </a:p>
          <a:p>
            <a:pPr lvl="1">
              <a:buFont typeface="Wingdings" panose="05000000000000000000" pitchFamily="2" charset="2"/>
              <a:buChar char="Ø"/>
            </a:pPr>
            <a:r>
              <a:rPr lang="en-US" dirty="0"/>
              <a:t>More errors</a:t>
            </a:r>
          </a:p>
          <a:p>
            <a:pPr lvl="1">
              <a:buFont typeface="Wingdings" panose="05000000000000000000" pitchFamily="2" charset="2"/>
              <a:buChar char="Ø"/>
            </a:pPr>
            <a:r>
              <a:rPr lang="en-US" dirty="0"/>
              <a:t>Increased blame</a:t>
            </a:r>
          </a:p>
          <a:p>
            <a:pPr lvl="1">
              <a:buFont typeface="Wingdings" panose="05000000000000000000" pitchFamily="2" charset="2"/>
              <a:buChar char="Ø"/>
            </a:pPr>
            <a:r>
              <a:rPr lang="en-US" dirty="0"/>
              <a:t>Lack of data</a:t>
            </a:r>
          </a:p>
          <a:p>
            <a:pPr lvl="1">
              <a:buFont typeface="Wingdings" panose="05000000000000000000" pitchFamily="2" charset="2"/>
              <a:buChar char="Ø"/>
            </a:pPr>
            <a:r>
              <a:rPr lang="en-US" dirty="0"/>
              <a:t>Demoralized employees</a:t>
            </a:r>
            <a:endParaRPr lang="en-IE" dirty="0"/>
          </a:p>
        </p:txBody>
      </p:sp>
    </p:spTree>
    <p:extLst>
      <p:ext uri="{BB962C8B-B14F-4D97-AF65-F5344CB8AC3E}">
        <p14:creationId xmlns:p14="http://schemas.microsoft.com/office/powerpoint/2010/main" val="322815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lowchart: Document 7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465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CCEEA2-CC9B-4202-9981-75B13BBC4BF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BPM Life Cycle </a:t>
            </a:r>
          </a:p>
        </p:txBody>
      </p:sp>
      <p:pic>
        <p:nvPicPr>
          <p:cNvPr id="1026" name="Picture 2" descr="Business Process Management (BPM) Life Cycle">
            <a:extLst>
              <a:ext uri="{FF2B5EF4-FFF2-40B4-BE49-F238E27FC236}">
                <a16:creationId xmlns:a16="http://schemas.microsoft.com/office/drawing/2014/main" id="{CB8864C0-70CE-4205-84A5-1CAB402B1D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07933" y="1482391"/>
            <a:ext cx="7347537" cy="3894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21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3787-08D6-4BA1-8DEF-56E1B17BB6E6}"/>
              </a:ext>
            </a:extLst>
          </p:cNvPr>
          <p:cNvSpPr>
            <a:spLocks noGrp="1"/>
          </p:cNvSpPr>
          <p:nvPr>
            <p:ph type="title"/>
          </p:nvPr>
        </p:nvSpPr>
        <p:spPr/>
        <p:txBody>
          <a:bodyPr/>
          <a:lstStyle/>
          <a:p>
            <a:pPr algn="ctr"/>
            <a:r>
              <a:rPr lang="en-IE" dirty="0">
                <a:solidFill>
                  <a:srgbClr val="FF0000"/>
                </a:solidFill>
              </a:rPr>
              <a:t>BPM Steps</a:t>
            </a:r>
          </a:p>
        </p:txBody>
      </p:sp>
      <p:sp>
        <p:nvSpPr>
          <p:cNvPr id="3" name="Content Placeholder 2">
            <a:extLst>
              <a:ext uri="{FF2B5EF4-FFF2-40B4-BE49-F238E27FC236}">
                <a16:creationId xmlns:a16="http://schemas.microsoft.com/office/drawing/2014/main" id="{51F47934-0F34-4C54-BADA-E01ED436E8C6}"/>
              </a:ext>
            </a:extLst>
          </p:cNvPr>
          <p:cNvSpPr>
            <a:spLocks noGrp="1"/>
          </p:cNvSpPr>
          <p:nvPr>
            <p:ph idx="1"/>
          </p:nvPr>
        </p:nvSpPr>
        <p:spPr/>
        <p:txBody>
          <a:bodyPr>
            <a:normAutofit fontScale="92500" lnSpcReduction="10000"/>
          </a:bodyPr>
          <a:lstStyle/>
          <a:p>
            <a:r>
              <a:rPr lang="en-US" dirty="0"/>
              <a:t>Step 1: Design</a:t>
            </a:r>
          </a:p>
          <a:p>
            <a:pPr lvl="1">
              <a:buFont typeface="Wingdings" panose="05000000000000000000" pitchFamily="2" charset="2"/>
              <a:buChar char="Ø"/>
            </a:pPr>
            <a:r>
              <a:rPr lang="en-US" dirty="0"/>
              <a:t>Most processes include a form to collect data and a workflow to process it. Build your form and identify who will own each task in the workflow.</a:t>
            </a:r>
          </a:p>
          <a:p>
            <a:endParaRPr lang="en-US" dirty="0"/>
          </a:p>
          <a:p>
            <a:r>
              <a:rPr lang="en-US" dirty="0"/>
              <a:t>Step 2: Model</a:t>
            </a:r>
          </a:p>
          <a:p>
            <a:pPr lvl="1">
              <a:buFont typeface="Wingdings" panose="05000000000000000000" pitchFamily="2" charset="2"/>
              <a:buChar char="Ø"/>
            </a:pPr>
            <a:r>
              <a:rPr lang="en-US" dirty="0"/>
              <a:t>Represent the process in a visual layout. Fix details like deadlines and conditions to give a clear idea of the sequence of events, and the flow of data through the process.</a:t>
            </a:r>
          </a:p>
          <a:p>
            <a:endParaRPr lang="en-US" dirty="0"/>
          </a:p>
          <a:p>
            <a:r>
              <a:rPr lang="en-US" dirty="0"/>
              <a:t>Step 3: Execute</a:t>
            </a:r>
          </a:p>
          <a:p>
            <a:pPr lvl="1">
              <a:buFont typeface="Wingdings" panose="05000000000000000000" pitchFamily="2" charset="2"/>
              <a:buChar char="Ø"/>
            </a:pPr>
            <a:r>
              <a:rPr lang="en-US" dirty="0"/>
              <a:t>Execute the process by testing it live with a small group first and then open it up to all users. Make sure you restrict access to sensitive information.</a:t>
            </a:r>
          </a:p>
          <a:p>
            <a:endParaRPr lang="en-US" dirty="0"/>
          </a:p>
        </p:txBody>
      </p:sp>
    </p:spTree>
    <p:extLst>
      <p:ext uri="{BB962C8B-B14F-4D97-AF65-F5344CB8AC3E}">
        <p14:creationId xmlns:p14="http://schemas.microsoft.com/office/powerpoint/2010/main" val="2549550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3867</Words>
  <Application>Microsoft Office PowerPoint</Application>
  <PresentationFormat>Widescreen</PresentationFormat>
  <Paragraphs>265</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GraphikRegular</vt:lpstr>
      <vt:lpstr>Wingdings</vt:lpstr>
      <vt:lpstr>Office Theme</vt:lpstr>
      <vt:lpstr>Business Intelligence and Business Analytics (H9BIBA)</vt:lpstr>
      <vt:lpstr>Credits</vt:lpstr>
      <vt:lpstr>Module Content</vt:lpstr>
      <vt:lpstr>Today</vt:lpstr>
      <vt:lpstr>Business Process Management (BPM)</vt:lpstr>
      <vt:lpstr>BPM Continue …</vt:lpstr>
      <vt:lpstr>Why BPM?</vt:lpstr>
      <vt:lpstr>BPM Life Cycle </vt:lpstr>
      <vt:lpstr>BPM Steps</vt:lpstr>
      <vt:lpstr>BPM Steps</vt:lpstr>
      <vt:lpstr>Types of business process management</vt:lpstr>
      <vt:lpstr>Integration-Centric BPM</vt:lpstr>
      <vt:lpstr>Human-Centric BPM</vt:lpstr>
      <vt:lpstr>Document-Centric BPM</vt:lpstr>
      <vt:lpstr>What are the benefits of incorporating business process management? </vt:lpstr>
      <vt:lpstr>MPM examples</vt:lpstr>
      <vt:lpstr>MPM examples continue …</vt:lpstr>
      <vt:lpstr>MPM examples continue …</vt:lpstr>
      <vt:lpstr>Popular 5 BPM Software</vt:lpstr>
      <vt:lpstr>Business process re-engineering (BPR)</vt:lpstr>
      <vt:lpstr>Business Process Reengineering Steps </vt:lpstr>
      <vt:lpstr>Identity and Communicating the Need for Change</vt:lpstr>
      <vt:lpstr>Put Together a Team of Experts</vt:lpstr>
      <vt:lpstr>Find the Inefficient Processes and Define Key Performance Indicators (KPI)</vt:lpstr>
      <vt:lpstr>Reengineer the Processes and Compare KPIs</vt:lpstr>
      <vt:lpstr>BPR Example (Ford Motors)</vt:lpstr>
      <vt:lpstr>BPR Example (Ford Motors) continue …</vt:lpstr>
      <vt:lpstr>BPR Example (Ford Motors) continue …</vt:lpstr>
      <vt:lpstr>So, as is the case with BPR, Ford completely recreated the process digitally.  1. Purchasing issues an order and inputs it into an online database.  2. Material control receives the goods and cross-references with the database to make sure it matches an order.  3. If there’s a match, material control accepts the order on the computer. </vt:lpstr>
      <vt:lpstr> This way, the need for accounts payable clerks to match the orders was completely eliminated.</vt:lpstr>
      <vt:lpstr>Workflow</vt:lpstr>
      <vt:lpstr>Workflow Types</vt:lpstr>
      <vt:lpstr>Process Workflow </vt:lpstr>
      <vt:lpstr>Case Workflow </vt:lpstr>
      <vt:lpstr>Project Workflow </vt:lpstr>
      <vt:lpstr>How Can I Spot Workflows Around Me? </vt:lpstr>
      <vt:lpstr>PowerPoint Presentation</vt:lpstr>
      <vt:lpstr>Are Workflows and Processes the Same Thing? </vt:lpstr>
      <vt:lpstr>Human-Centric vs. System-Centric Workflows </vt:lpstr>
      <vt:lpstr>Automated vs. Manual Workflows </vt:lpstr>
      <vt:lpstr>Business Analytics (BA) </vt:lpstr>
      <vt:lpstr>A business analytics dashboard from Sisense.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and Business Analytics (H9BIBA)</dc:title>
  <dc:creator>Sean Heeney</dc:creator>
  <cp:lastModifiedBy>Rommel</cp:lastModifiedBy>
  <cp:revision>3</cp:revision>
  <dcterms:created xsi:type="dcterms:W3CDTF">2020-04-07T14:36:07Z</dcterms:created>
  <dcterms:modified xsi:type="dcterms:W3CDTF">2022-04-22T07:49:01Z</dcterms:modified>
</cp:coreProperties>
</file>