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4" r:id="rId3"/>
    <p:sldId id="258" r:id="rId4"/>
    <p:sldId id="298" r:id="rId5"/>
    <p:sldId id="299" r:id="rId6"/>
    <p:sldId id="300" r:id="rId7"/>
    <p:sldId id="301" r:id="rId8"/>
    <p:sldId id="303" r:id="rId9"/>
    <p:sldId id="259" r:id="rId10"/>
    <p:sldId id="260" r:id="rId11"/>
    <p:sldId id="261" r:id="rId12"/>
    <p:sldId id="262" r:id="rId13"/>
    <p:sldId id="304" r:id="rId14"/>
    <p:sldId id="305" r:id="rId15"/>
    <p:sldId id="266" r:id="rId16"/>
    <p:sldId id="267" r:id="rId17"/>
    <p:sldId id="268" r:id="rId18"/>
    <p:sldId id="269" r:id="rId19"/>
    <p:sldId id="270" r:id="rId20"/>
    <p:sldId id="271"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FD92F-2043-4061-8014-37764A3EDF65}" type="datetimeFigureOut">
              <a:rPr lang="en-IE" smtClean="0"/>
              <a:pPr/>
              <a:t>03/03/2022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0F2DC-A18A-4A5A-AE81-20B90241E5F9}" type="slidenum">
              <a:rPr lang="en-IE" smtClean="0"/>
              <a:pPr/>
              <a:t>‹#›</a:t>
            </a:fld>
            <a:endParaRPr lang="en-IE"/>
          </a:p>
        </p:txBody>
      </p:sp>
    </p:spTree>
    <p:extLst>
      <p:ext uri="{BB962C8B-B14F-4D97-AF65-F5344CB8AC3E}">
        <p14:creationId xmlns:p14="http://schemas.microsoft.com/office/powerpoint/2010/main" val="348558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687F-EE28-44EE-B97D-6519B867C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3145211-4B55-4B9A-AF1A-ED1C6EFE93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02C4ED91-11B9-4ADB-B8DA-93FB3C571B0B}"/>
              </a:ext>
            </a:extLst>
          </p:cNvPr>
          <p:cNvSpPr>
            <a:spLocks noGrp="1"/>
          </p:cNvSpPr>
          <p:nvPr>
            <p:ph type="dt" sz="half" idx="10"/>
          </p:nvPr>
        </p:nvSpPr>
        <p:spPr/>
        <p:txBody>
          <a:bodyPr/>
          <a:lstStyle/>
          <a:p>
            <a:fld id="{3802628A-B08C-4475-BBA0-EA7AD00A7D7E}" type="datetime1">
              <a:rPr lang="en-IE" smtClean="0"/>
              <a:pPr/>
              <a:t>03/03/2022</a:t>
            </a:fld>
            <a:endParaRPr lang="en-IE"/>
          </a:p>
        </p:txBody>
      </p:sp>
      <p:sp>
        <p:nvSpPr>
          <p:cNvPr id="5" name="Footer Placeholder 4">
            <a:extLst>
              <a:ext uri="{FF2B5EF4-FFF2-40B4-BE49-F238E27FC236}">
                <a16:creationId xmlns:a16="http://schemas.microsoft.com/office/drawing/2014/main" id="{ED348881-CD3A-4ED4-B179-8FA3D3881A7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3624839-5CCA-4AAC-B868-62D8EE1B1B3E}"/>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143203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07C5-964B-4A51-8EDF-C0E71B558EC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CBA9A46-0069-4593-8C7D-C5150DA7F3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082D642-C085-4844-83C2-64C6F84F006F}"/>
              </a:ext>
            </a:extLst>
          </p:cNvPr>
          <p:cNvSpPr>
            <a:spLocks noGrp="1"/>
          </p:cNvSpPr>
          <p:nvPr>
            <p:ph type="dt" sz="half" idx="10"/>
          </p:nvPr>
        </p:nvSpPr>
        <p:spPr/>
        <p:txBody>
          <a:bodyPr/>
          <a:lstStyle/>
          <a:p>
            <a:fld id="{D3E69D8B-5300-4D5B-B22E-BBA14D3D6D91}" type="datetime1">
              <a:rPr lang="en-IE" smtClean="0"/>
              <a:pPr/>
              <a:t>03/03/2022</a:t>
            </a:fld>
            <a:endParaRPr lang="en-IE"/>
          </a:p>
        </p:txBody>
      </p:sp>
      <p:sp>
        <p:nvSpPr>
          <p:cNvPr id="5" name="Footer Placeholder 4">
            <a:extLst>
              <a:ext uri="{FF2B5EF4-FFF2-40B4-BE49-F238E27FC236}">
                <a16:creationId xmlns:a16="http://schemas.microsoft.com/office/drawing/2014/main" id="{38D50DE0-3048-4A00-963F-437F5CA96D8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64438DE-6EA2-4076-92B3-3EBAFE60D87E}"/>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233990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6E4112-9C12-437E-9993-361C219829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6E3BB21-6326-4DA1-9781-B7F484C5C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A9337A4-93F0-4EEE-8BAA-C7996D980D84}"/>
              </a:ext>
            </a:extLst>
          </p:cNvPr>
          <p:cNvSpPr>
            <a:spLocks noGrp="1"/>
          </p:cNvSpPr>
          <p:nvPr>
            <p:ph type="dt" sz="half" idx="10"/>
          </p:nvPr>
        </p:nvSpPr>
        <p:spPr/>
        <p:txBody>
          <a:bodyPr/>
          <a:lstStyle/>
          <a:p>
            <a:fld id="{1AC8E3A1-54A2-45B5-9C43-2650393C643A}" type="datetime1">
              <a:rPr lang="en-IE" smtClean="0"/>
              <a:pPr/>
              <a:t>03/03/2022</a:t>
            </a:fld>
            <a:endParaRPr lang="en-IE"/>
          </a:p>
        </p:txBody>
      </p:sp>
      <p:sp>
        <p:nvSpPr>
          <p:cNvPr id="5" name="Footer Placeholder 4">
            <a:extLst>
              <a:ext uri="{FF2B5EF4-FFF2-40B4-BE49-F238E27FC236}">
                <a16:creationId xmlns:a16="http://schemas.microsoft.com/office/drawing/2014/main" id="{0455F38A-5451-4CFB-ACE4-1F6052F6762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2F82B6B-A2E1-4016-BDB6-4CA348EF594F}"/>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4291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DejaVu Sans"/>
                <a:cs typeface="DejaVu Sans"/>
              </a:defRPr>
            </a:lvl1pPr>
          </a:lstStyle>
          <a:p>
            <a:endParaRPr/>
          </a:p>
        </p:txBody>
      </p:sp>
      <p:sp>
        <p:nvSpPr>
          <p:cNvPr id="3" name="Holder 3"/>
          <p:cNvSpPr>
            <a:spLocks noGrp="1"/>
          </p:cNvSpPr>
          <p:nvPr>
            <p:ph sz="half" idx="2"/>
          </p:nvPr>
        </p:nvSpPr>
        <p:spPr>
          <a:xfrm>
            <a:off x="1413934" y="1731010"/>
            <a:ext cx="3978487" cy="332399"/>
          </a:xfrm>
          <a:prstGeom prst="rect">
            <a:avLst/>
          </a:prstGeom>
        </p:spPr>
        <p:txBody>
          <a:bodyPr wrap="square" lIns="0" tIns="0" rIns="0" bIns="0">
            <a:spAutoFit/>
          </a:bodyPr>
          <a:lstStyle>
            <a:lvl1pPr>
              <a:defRPr sz="2400" b="0" i="0">
                <a:solidFill>
                  <a:schemeClr val="tx1"/>
                </a:solidFill>
                <a:latin typeface="DejaVu Sans"/>
                <a:cs typeface="DejaVu Sans"/>
              </a:defRPr>
            </a:lvl1pPr>
          </a:lstStyle>
          <a:p>
            <a:endParaRPr/>
          </a:p>
        </p:txBody>
      </p:sp>
      <p:sp>
        <p:nvSpPr>
          <p:cNvPr id="4" name="Holder 4"/>
          <p:cNvSpPr>
            <a:spLocks noGrp="1"/>
          </p:cNvSpPr>
          <p:nvPr>
            <p:ph sz="half" idx="3"/>
          </p:nvPr>
        </p:nvSpPr>
        <p:spPr>
          <a:xfrm>
            <a:off x="6918961" y="1724660"/>
            <a:ext cx="3865033" cy="332399"/>
          </a:xfrm>
          <a:prstGeom prst="rect">
            <a:avLst/>
          </a:prstGeom>
        </p:spPr>
        <p:txBody>
          <a:bodyPr wrap="square" lIns="0" tIns="0" rIns="0" bIns="0">
            <a:spAutoFit/>
          </a:bodyPr>
          <a:lstStyle>
            <a:lvl1pPr>
              <a:defRPr sz="2400" b="0" i="0">
                <a:solidFill>
                  <a:schemeClr val="tx1"/>
                </a:solidFill>
                <a:latin typeface="DejaVu Sans"/>
                <a:cs typeface="DejaVu San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DC83DCD-B8BC-469B-B029-99EAF6F182E7}" type="datetime1">
              <a:rPr lang="en-IE" smtClean="0"/>
              <a:pPr/>
              <a:t>03/03/2022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83070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61B8-E089-4569-9C28-CAA2F931833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7CF28D8-6CB8-4480-A501-54ECCC672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5C5ADE0-AFCF-450C-B51F-81E6D39E1D21}"/>
              </a:ext>
            </a:extLst>
          </p:cNvPr>
          <p:cNvSpPr>
            <a:spLocks noGrp="1"/>
          </p:cNvSpPr>
          <p:nvPr>
            <p:ph type="dt" sz="half" idx="10"/>
          </p:nvPr>
        </p:nvSpPr>
        <p:spPr/>
        <p:txBody>
          <a:bodyPr/>
          <a:lstStyle/>
          <a:p>
            <a:fld id="{35AF832E-82BE-408F-8DCC-7D1EE68B2F85}" type="datetime1">
              <a:rPr lang="en-IE" smtClean="0"/>
              <a:pPr/>
              <a:t>03/03/2022</a:t>
            </a:fld>
            <a:endParaRPr lang="en-IE"/>
          </a:p>
        </p:txBody>
      </p:sp>
      <p:sp>
        <p:nvSpPr>
          <p:cNvPr id="5" name="Footer Placeholder 4">
            <a:extLst>
              <a:ext uri="{FF2B5EF4-FFF2-40B4-BE49-F238E27FC236}">
                <a16:creationId xmlns:a16="http://schemas.microsoft.com/office/drawing/2014/main" id="{B5517ED7-67BE-4CEC-8E68-A90B69BCB98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19C936D-23B5-4C4A-BC18-90A9653EC51B}"/>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111244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736E-CE8F-4646-B480-E6ACB91EF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CE5C8DB8-C33D-4975-9013-56A1B66AD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2951D-0038-410C-9C26-39E4B1C3EC2D}"/>
              </a:ext>
            </a:extLst>
          </p:cNvPr>
          <p:cNvSpPr>
            <a:spLocks noGrp="1"/>
          </p:cNvSpPr>
          <p:nvPr>
            <p:ph type="dt" sz="half" idx="10"/>
          </p:nvPr>
        </p:nvSpPr>
        <p:spPr/>
        <p:txBody>
          <a:bodyPr/>
          <a:lstStyle/>
          <a:p>
            <a:fld id="{1DB432B6-FCC0-498B-9E2C-CD48232C558B}" type="datetime1">
              <a:rPr lang="en-IE" smtClean="0"/>
              <a:pPr/>
              <a:t>03/03/2022</a:t>
            </a:fld>
            <a:endParaRPr lang="en-IE"/>
          </a:p>
        </p:txBody>
      </p:sp>
      <p:sp>
        <p:nvSpPr>
          <p:cNvPr id="5" name="Footer Placeholder 4">
            <a:extLst>
              <a:ext uri="{FF2B5EF4-FFF2-40B4-BE49-F238E27FC236}">
                <a16:creationId xmlns:a16="http://schemas.microsoft.com/office/drawing/2014/main" id="{8AEDDF35-DCEE-4BE9-A417-0F226C2D7A4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007C266-FDF6-4BCF-A8B3-A2E9032E5F15}"/>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31621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F2E8-6E68-4F0E-B46F-2EAB69C3430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11B0B0E-B869-4F94-8869-8BA3B994E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DFC1B8F8-78B7-4A46-8691-43283412F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B96004F8-4078-4403-9C46-171740C32307}"/>
              </a:ext>
            </a:extLst>
          </p:cNvPr>
          <p:cNvSpPr>
            <a:spLocks noGrp="1"/>
          </p:cNvSpPr>
          <p:nvPr>
            <p:ph type="dt" sz="half" idx="10"/>
          </p:nvPr>
        </p:nvSpPr>
        <p:spPr/>
        <p:txBody>
          <a:bodyPr/>
          <a:lstStyle/>
          <a:p>
            <a:fld id="{0F9AB631-53AB-467E-909B-EBAD7C1E4DFE}" type="datetime1">
              <a:rPr lang="en-IE" smtClean="0"/>
              <a:pPr/>
              <a:t>03/03/2022</a:t>
            </a:fld>
            <a:endParaRPr lang="en-IE"/>
          </a:p>
        </p:txBody>
      </p:sp>
      <p:sp>
        <p:nvSpPr>
          <p:cNvPr id="6" name="Footer Placeholder 5">
            <a:extLst>
              <a:ext uri="{FF2B5EF4-FFF2-40B4-BE49-F238E27FC236}">
                <a16:creationId xmlns:a16="http://schemas.microsoft.com/office/drawing/2014/main" id="{3FB80C98-3A14-44F4-90C6-21C9A166F68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276E0BF-0097-407B-882F-444F2F3D848F}"/>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185726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7B40-020D-44BC-B34D-F10311BB281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747612C-8ACB-40EC-97BB-7AD906916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60DCDA-4993-4164-A184-31282A47A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5258E2D-B94E-4525-A6B7-A06B680DD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10E6E-7F0A-46A0-9272-90FDC0A0BE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8BDF783F-753E-4834-916D-359592A2A34A}"/>
              </a:ext>
            </a:extLst>
          </p:cNvPr>
          <p:cNvSpPr>
            <a:spLocks noGrp="1"/>
          </p:cNvSpPr>
          <p:nvPr>
            <p:ph type="dt" sz="half" idx="10"/>
          </p:nvPr>
        </p:nvSpPr>
        <p:spPr/>
        <p:txBody>
          <a:bodyPr/>
          <a:lstStyle/>
          <a:p>
            <a:fld id="{4BBFE1C5-C074-4E9A-9505-67B739F9874C}" type="datetime1">
              <a:rPr lang="en-IE" smtClean="0"/>
              <a:pPr/>
              <a:t>03/03/2022</a:t>
            </a:fld>
            <a:endParaRPr lang="en-IE"/>
          </a:p>
        </p:txBody>
      </p:sp>
      <p:sp>
        <p:nvSpPr>
          <p:cNvPr id="8" name="Footer Placeholder 7">
            <a:extLst>
              <a:ext uri="{FF2B5EF4-FFF2-40B4-BE49-F238E27FC236}">
                <a16:creationId xmlns:a16="http://schemas.microsoft.com/office/drawing/2014/main" id="{78D99301-A065-4CC0-88E4-D928B0CE56A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F92F75C-181F-4AFE-A88A-3242A6A2A6E8}"/>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3691953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E17E-13E4-4A07-A146-88A9BEF5D13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64E3B02-265F-48FC-A00A-7B04CB5E371C}"/>
              </a:ext>
            </a:extLst>
          </p:cNvPr>
          <p:cNvSpPr>
            <a:spLocks noGrp="1"/>
          </p:cNvSpPr>
          <p:nvPr>
            <p:ph type="dt" sz="half" idx="10"/>
          </p:nvPr>
        </p:nvSpPr>
        <p:spPr/>
        <p:txBody>
          <a:bodyPr/>
          <a:lstStyle/>
          <a:p>
            <a:fld id="{9BA1E389-9484-4F89-BB1F-BEF63D56B899}" type="datetime1">
              <a:rPr lang="en-IE" smtClean="0"/>
              <a:pPr/>
              <a:t>03/03/2022</a:t>
            </a:fld>
            <a:endParaRPr lang="en-IE"/>
          </a:p>
        </p:txBody>
      </p:sp>
      <p:sp>
        <p:nvSpPr>
          <p:cNvPr id="4" name="Footer Placeholder 3">
            <a:extLst>
              <a:ext uri="{FF2B5EF4-FFF2-40B4-BE49-F238E27FC236}">
                <a16:creationId xmlns:a16="http://schemas.microsoft.com/office/drawing/2014/main" id="{C81FEF91-6084-4FCC-A1A2-BDC8F6D88A0E}"/>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22E9AEC7-E5EE-4716-BE39-508AE3E71C0D}"/>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33920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3015F8-9C40-4FD0-A93C-C94011D9AAAA}"/>
              </a:ext>
            </a:extLst>
          </p:cNvPr>
          <p:cNvSpPr>
            <a:spLocks noGrp="1"/>
          </p:cNvSpPr>
          <p:nvPr>
            <p:ph type="dt" sz="half" idx="10"/>
          </p:nvPr>
        </p:nvSpPr>
        <p:spPr/>
        <p:txBody>
          <a:bodyPr/>
          <a:lstStyle/>
          <a:p>
            <a:fld id="{0F1053DA-75EA-41BD-8C02-72693BC22884}" type="datetime1">
              <a:rPr lang="en-IE" smtClean="0"/>
              <a:pPr/>
              <a:t>03/03/2022</a:t>
            </a:fld>
            <a:endParaRPr lang="en-IE"/>
          </a:p>
        </p:txBody>
      </p:sp>
      <p:sp>
        <p:nvSpPr>
          <p:cNvPr id="3" name="Footer Placeholder 2">
            <a:extLst>
              <a:ext uri="{FF2B5EF4-FFF2-40B4-BE49-F238E27FC236}">
                <a16:creationId xmlns:a16="http://schemas.microsoft.com/office/drawing/2014/main" id="{1E5B3143-2EA3-46DD-B745-6AF22F2FCF41}"/>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3E4755EB-801E-4C97-9106-941D3F685B01}"/>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305244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CD7A-ED2E-4B00-A254-BAEA940D3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A4B1D4A-16BE-47F1-9118-561D28CE6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3D25C0C-8A87-4187-B2E5-36AA5738C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88F87-3773-4E3F-8381-6DB6BEBB61D9}"/>
              </a:ext>
            </a:extLst>
          </p:cNvPr>
          <p:cNvSpPr>
            <a:spLocks noGrp="1"/>
          </p:cNvSpPr>
          <p:nvPr>
            <p:ph type="dt" sz="half" idx="10"/>
          </p:nvPr>
        </p:nvSpPr>
        <p:spPr/>
        <p:txBody>
          <a:bodyPr/>
          <a:lstStyle/>
          <a:p>
            <a:fld id="{2A17DAA4-9F6A-4748-8F79-CE8050CCB00D}" type="datetime1">
              <a:rPr lang="en-IE" smtClean="0"/>
              <a:pPr/>
              <a:t>03/03/2022</a:t>
            </a:fld>
            <a:endParaRPr lang="en-IE"/>
          </a:p>
        </p:txBody>
      </p:sp>
      <p:sp>
        <p:nvSpPr>
          <p:cNvPr id="6" name="Footer Placeholder 5">
            <a:extLst>
              <a:ext uri="{FF2B5EF4-FFF2-40B4-BE49-F238E27FC236}">
                <a16:creationId xmlns:a16="http://schemas.microsoft.com/office/drawing/2014/main" id="{36402530-B499-46A8-A10E-8816CB55D35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FDFFA3D-6541-480D-B2E1-1131D6A7C4C5}"/>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203466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D70A-D5E0-4012-9F64-F9C6D4E21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F2804C1D-51C0-4DB3-B77D-4BB01BA86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1F41DA7-6623-46FD-BE5A-B26933619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0FA03-2CF2-478A-9D3A-2888B3FD7C3B}"/>
              </a:ext>
            </a:extLst>
          </p:cNvPr>
          <p:cNvSpPr>
            <a:spLocks noGrp="1"/>
          </p:cNvSpPr>
          <p:nvPr>
            <p:ph type="dt" sz="half" idx="10"/>
          </p:nvPr>
        </p:nvSpPr>
        <p:spPr/>
        <p:txBody>
          <a:bodyPr/>
          <a:lstStyle/>
          <a:p>
            <a:fld id="{541D6355-E245-4068-AD7B-9C237E798CDB}" type="datetime1">
              <a:rPr lang="en-IE" smtClean="0"/>
              <a:pPr/>
              <a:t>03/03/2022</a:t>
            </a:fld>
            <a:endParaRPr lang="en-IE"/>
          </a:p>
        </p:txBody>
      </p:sp>
      <p:sp>
        <p:nvSpPr>
          <p:cNvPr id="6" name="Footer Placeholder 5">
            <a:extLst>
              <a:ext uri="{FF2B5EF4-FFF2-40B4-BE49-F238E27FC236}">
                <a16:creationId xmlns:a16="http://schemas.microsoft.com/office/drawing/2014/main" id="{CACDE7CA-74BD-4937-A282-4E1CA2193C8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A0B8A47-8F42-4C0F-9A57-134D254E0FD7}"/>
              </a:ext>
            </a:extLst>
          </p:cNvPr>
          <p:cNvSpPr>
            <a:spLocks noGrp="1"/>
          </p:cNvSpPr>
          <p:nvPr>
            <p:ph type="sldNum" sz="quarter" idx="12"/>
          </p:nvPr>
        </p:nvSpPr>
        <p:spPr/>
        <p:txBody>
          <a:bodyPr/>
          <a:lstStyle/>
          <a:p>
            <a:fld id="{5280F4C5-CDBC-45F7-8FB3-4437053505F5}" type="slidenum">
              <a:rPr lang="en-IE" smtClean="0"/>
              <a:pPr/>
              <a:t>‹#›</a:t>
            </a:fld>
            <a:endParaRPr lang="en-IE"/>
          </a:p>
        </p:txBody>
      </p:sp>
    </p:spTree>
    <p:extLst>
      <p:ext uri="{BB962C8B-B14F-4D97-AF65-F5344CB8AC3E}">
        <p14:creationId xmlns:p14="http://schemas.microsoft.com/office/powerpoint/2010/main" val="10114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5000"/>
            <a:lum/>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8DB9F-1910-4DDC-89EF-184471223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F30300D-CBF6-4980-A538-E9284715C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9962DC2-28C1-4763-B01F-4CA31B039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EEAE8-76D4-4CB6-B42E-E0061EAEC786}" type="datetime1">
              <a:rPr lang="en-IE" smtClean="0"/>
              <a:pPr/>
              <a:t>03/03/2022</a:t>
            </a:fld>
            <a:endParaRPr lang="en-IE"/>
          </a:p>
        </p:txBody>
      </p:sp>
      <p:sp>
        <p:nvSpPr>
          <p:cNvPr id="5" name="Footer Placeholder 4">
            <a:extLst>
              <a:ext uri="{FF2B5EF4-FFF2-40B4-BE49-F238E27FC236}">
                <a16:creationId xmlns:a16="http://schemas.microsoft.com/office/drawing/2014/main" id="{68965EA1-8AD2-458D-855A-2D3D8782C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8CBC0106-5769-4D3C-994E-F2D1EE126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0F4C5-CDBC-45F7-8FB3-4437053505F5}" type="slidenum">
              <a:rPr lang="en-IE" smtClean="0"/>
              <a:pPr/>
              <a:t>‹#›</a:t>
            </a:fld>
            <a:endParaRPr lang="en-IE"/>
          </a:p>
        </p:txBody>
      </p:sp>
    </p:spTree>
    <p:extLst>
      <p:ext uri="{BB962C8B-B14F-4D97-AF65-F5344CB8AC3E}">
        <p14:creationId xmlns:p14="http://schemas.microsoft.com/office/powerpoint/2010/main" val="193182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jpeg"/><Relationship Id="rId11"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png"/><Relationship Id="rId4" Type="http://schemas.openxmlformats.org/officeDocument/2006/relationships/image" Target="../media/image29.png"/><Relationship Id="rId9"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png"/><Relationship Id="rId5" Type="http://schemas.openxmlformats.org/officeDocument/2006/relationships/image" Target="../media/image34.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01569" y="1295400"/>
            <a:ext cx="7315200" cy="1371600"/>
          </a:xfrm>
          <a:custGeom>
            <a:avLst/>
            <a:gdLst/>
            <a:ahLst/>
            <a:cxnLst/>
            <a:rect l="l" t="t" r="r" b="b"/>
            <a:pathLst>
              <a:path w="7315200" h="1371600">
                <a:moveTo>
                  <a:pt x="7086600" y="0"/>
                </a:moveTo>
                <a:lnTo>
                  <a:pt x="228600" y="0"/>
                </a:lnTo>
                <a:lnTo>
                  <a:pt x="185960" y="5134"/>
                </a:lnTo>
                <a:lnTo>
                  <a:pt x="144660" y="19645"/>
                </a:lnTo>
                <a:lnTo>
                  <a:pt x="106040" y="42192"/>
                </a:lnTo>
                <a:lnTo>
                  <a:pt x="71437" y="71437"/>
                </a:lnTo>
                <a:lnTo>
                  <a:pt x="42192" y="106040"/>
                </a:lnTo>
                <a:lnTo>
                  <a:pt x="19645" y="144660"/>
                </a:lnTo>
                <a:lnTo>
                  <a:pt x="5134" y="185960"/>
                </a:lnTo>
                <a:lnTo>
                  <a:pt x="0" y="228600"/>
                </a:lnTo>
                <a:lnTo>
                  <a:pt x="0" y="1143000"/>
                </a:lnTo>
                <a:lnTo>
                  <a:pt x="5134" y="1185639"/>
                </a:lnTo>
                <a:lnTo>
                  <a:pt x="19645" y="1226939"/>
                </a:lnTo>
                <a:lnTo>
                  <a:pt x="42192" y="1265559"/>
                </a:lnTo>
                <a:lnTo>
                  <a:pt x="71437" y="1300162"/>
                </a:lnTo>
                <a:lnTo>
                  <a:pt x="106040" y="1329407"/>
                </a:lnTo>
                <a:lnTo>
                  <a:pt x="144660" y="1351954"/>
                </a:lnTo>
                <a:lnTo>
                  <a:pt x="185960" y="1366465"/>
                </a:lnTo>
                <a:lnTo>
                  <a:pt x="228600" y="1371600"/>
                </a:lnTo>
                <a:lnTo>
                  <a:pt x="7086600" y="1371600"/>
                </a:lnTo>
                <a:lnTo>
                  <a:pt x="7129239" y="1366465"/>
                </a:lnTo>
                <a:lnTo>
                  <a:pt x="7170539" y="1351954"/>
                </a:lnTo>
                <a:lnTo>
                  <a:pt x="7209159" y="1329407"/>
                </a:lnTo>
                <a:lnTo>
                  <a:pt x="7243762" y="1300162"/>
                </a:lnTo>
                <a:lnTo>
                  <a:pt x="7273007" y="1265559"/>
                </a:lnTo>
                <a:lnTo>
                  <a:pt x="7295554" y="1226939"/>
                </a:lnTo>
                <a:lnTo>
                  <a:pt x="7310065" y="1185639"/>
                </a:lnTo>
                <a:lnTo>
                  <a:pt x="7315200" y="1143000"/>
                </a:lnTo>
                <a:lnTo>
                  <a:pt x="7315200" y="228600"/>
                </a:lnTo>
                <a:lnTo>
                  <a:pt x="7310065" y="185960"/>
                </a:lnTo>
                <a:lnTo>
                  <a:pt x="7295554" y="144660"/>
                </a:lnTo>
                <a:lnTo>
                  <a:pt x="7273007" y="106040"/>
                </a:lnTo>
                <a:lnTo>
                  <a:pt x="7243762" y="71437"/>
                </a:lnTo>
                <a:lnTo>
                  <a:pt x="7209159" y="42192"/>
                </a:lnTo>
                <a:lnTo>
                  <a:pt x="7170539" y="19645"/>
                </a:lnTo>
                <a:lnTo>
                  <a:pt x="7129239" y="5134"/>
                </a:lnTo>
                <a:lnTo>
                  <a:pt x="7086600" y="0"/>
                </a:lnTo>
                <a:close/>
              </a:path>
            </a:pathLst>
          </a:custGeom>
          <a:solidFill>
            <a:srgbClr val="B8CCE4"/>
          </a:solidFill>
        </p:spPr>
        <p:txBody>
          <a:bodyPr wrap="square" lIns="0" tIns="0" rIns="0" bIns="0" rtlCol="0"/>
          <a:lstStyle/>
          <a:p>
            <a:endParaRPr/>
          </a:p>
        </p:txBody>
      </p:sp>
      <p:sp>
        <p:nvSpPr>
          <p:cNvPr id="3" name="object 3"/>
          <p:cNvSpPr txBox="1"/>
          <p:nvPr/>
        </p:nvSpPr>
        <p:spPr>
          <a:xfrm>
            <a:off x="4029711" y="1572260"/>
            <a:ext cx="4578985" cy="751840"/>
          </a:xfrm>
          <a:prstGeom prst="rect">
            <a:avLst/>
          </a:prstGeom>
        </p:spPr>
        <p:txBody>
          <a:bodyPr vert="horz" wrap="square" lIns="0" tIns="43180" rIns="0" bIns="0" rtlCol="0">
            <a:spAutoFit/>
          </a:bodyPr>
          <a:lstStyle/>
          <a:p>
            <a:pPr marL="28575" algn="ctr">
              <a:spcBef>
                <a:spcPts val="340"/>
              </a:spcBef>
            </a:pPr>
            <a:r>
              <a:rPr sz="2400" b="1" dirty="0">
                <a:cs typeface="DejaVu Sans"/>
              </a:rPr>
              <a:t>CRM that fits your </a:t>
            </a:r>
            <a:r>
              <a:rPr sz="2400" b="1" dirty="0">
                <a:solidFill>
                  <a:srgbClr val="1E487C"/>
                </a:solidFill>
                <a:cs typeface="DejaVu Sans"/>
              </a:rPr>
              <a:t>people</a:t>
            </a:r>
            <a:endParaRPr sz="2400" dirty="0">
              <a:cs typeface="DejaVu Sans"/>
            </a:endParaRPr>
          </a:p>
          <a:p>
            <a:pPr algn="ctr">
              <a:spcBef>
                <a:spcPts val="200"/>
              </a:spcBef>
            </a:pPr>
            <a:r>
              <a:rPr sz="2000" dirty="0">
                <a:cs typeface="DejaVu Sans"/>
              </a:rPr>
              <a:t>The </a:t>
            </a:r>
            <a:r>
              <a:rPr sz="2000" i="1" dirty="0">
                <a:cs typeface="Century Schoolbook L"/>
              </a:rPr>
              <a:t>right user experience </a:t>
            </a:r>
            <a:r>
              <a:rPr sz="2000" dirty="0">
                <a:cs typeface="DejaVu Sans"/>
              </a:rPr>
              <a:t>for every user role</a:t>
            </a:r>
          </a:p>
        </p:txBody>
      </p:sp>
      <p:sp>
        <p:nvSpPr>
          <p:cNvPr id="4" name="object 4"/>
          <p:cNvSpPr txBox="1">
            <a:spLocks noGrp="1"/>
          </p:cNvSpPr>
          <p:nvPr>
            <p:ph type="title"/>
          </p:nvPr>
        </p:nvSpPr>
        <p:spPr>
          <a:xfrm>
            <a:off x="2051972" y="212241"/>
            <a:ext cx="8014393" cy="689932"/>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FF0000"/>
                </a:solidFill>
                <a:latin typeface="+mn-lt"/>
              </a:rPr>
              <a:t>What to look for in a CRM system</a:t>
            </a:r>
            <a:r>
              <a:rPr lang="en-IE" dirty="0">
                <a:solidFill>
                  <a:srgbClr val="FF0000"/>
                </a:solidFill>
                <a:latin typeface="+mn-lt"/>
              </a:rPr>
              <a:t>?</a:t>
            </a:r>
            <a:endParaRPr dirty="0">
              <a:solidFill>
                <a:srgbClr val="FF0000"/>
              </a:solidFill>
              <a:latin typeface="+mn-lt"/>
            </a:endParaRPr>
          </a:p>
        </p:txBody>
      </p:sp>
      <p:sp>
        <p:nvSpPr>
          <p:cNvPr id="5" name="object 5"/>
          <p:cNvSpPr/>
          <p:nvPr/>
        </p:nvSpPr>
        <p:spPr>
          <a:xfrm>
            <a:off x="2401569" y="2999739"/>
            <a:ext cx="7315200" cy="1372870"/>
          </a:xfrm>
          <a:custGeom>
            <a:avLst/>
            <a:gdLst/>
            <a:ahLst/>
            <a:cxnLst/>
            <a:rect l="l" t="t" r="r" b="b"/>
            <a:pathLst>
              <a:path w="7315200" h="1372870">
                <a:moveTo>
                  <a:pt x="7086600" y="0"/>
                </a:moveTo>
                <a:lnTo>
                  <a:pt x="228600" y="0"/>
                </a:lnTo>
                <a:lnTo>
                  <a:pt x="185960" y="5134"/>
                </a:lnTo>
                <a:lnTo>
                  <a:pt x="144660" y="19645"/>
                </a:lnTo>
                <a:lnTo>
                  <a:pt x="106040" y="42192"/>
                </a:lnTo>
                <a:lnTo>
                  <a:pt x="71437" y="71437"/>
                </a:lnTo>
                <a:lnTo>
                  <a:pt x="42192" y="106040"/>
                </a:lnTo>
                <a:lnTo>
                  <a:pt x="19645" y="144660"/>
                </a:lnTo>
                <a:lnTo>
                  <a:pt x="5134" y="185960"/>
                </a:lnTo>
                <a:lnTo>
                  <a:pt x="0" y="228600"/>
                </a:lnTo>
                <a:lnTo>
                  <a:pt x="0" y="1143000"/>
                </a:lnTo>
                <a:lnTo>
                  <a:pt x="5134" y="1186058"/>
                </a:lnTo>
                <a:lnTo>
                  <a:pt x="19645" y="1227673"/>
                </a:lnTo>
                <a:lnTo>
                  <a:pt x="42192" y="1266519"/>
                </a:lnTo>
                <a:lnTo>
                  <a:pt x="71437" y="1301273"/>
                </a:lnTo>
                <a:lnTo>
                  <a:pt x="106040" y="1330610"/>
                </a:lnTo>
                <a:lnTo>
                  <a:pt x="144660" y="1353204"/>
                </a:lnTo>
                <a:lnTo>
                  <a:pt x="185960" y="1367732"/>
                </a:lnTo>
                <a:lnTo>
                  <a:pt x="228600" y="1372870"/>
                </a:lnTo>
                <a:lnTo>
                  <a:pt x="7086600" y="1372870"/>
                </a:lnTo>
                <a:lnTo>
                  <a:pt x="7129239" y="1367732"/>
                </a:lnTo>
                <a:lnTo>
                  <a:pt x="7170539" y="1353204"/>
                </a:lnTo>
                <a:lnTo>
                  <a:pt x="7209159" y="1330610"/>
                </a:lnTo>
                <a:lnTo>
                  <a:pt x="7243762" y="1301273"/>
                </a:lnTo>
                <a:lnTo>
                  <a:pt x="7273007" y="1266519"/>
                </a:lnTo>
                <a:lnTo>
                  <a:pt x="7295554" y="1227673"/>
                </a:lnTo>
                <a:lnTo>
                  <a:pt x="7310065" y="1186058"/>
                </a:lnTo>
                <a:lnTo>
                  <a:pt x="7315200" y="1143000"/>
                </a:lnTo>
                <a:lnTo>
                  <a:pt x="7315200" y="228600"/>
                </a:lnTo>
                <a:lnTo>
                  <a:pt x="7310065" y="185960"/>
                </a:lnTo>
                <a:lnTo>
                  <a:pt x="7295554" y="144660"/>
                </a:lnTo>
                <a:lnTo>
                  <a:pt x="7273007" y="106040"/>
                </a:lnTo>
                <a:lnTo>
                  <a:pt x="7243762" y="71437"/>
                </a:lnTo>
                <a:lnTo>
                  <a:pt x="7209159" y="42192"/>
                </a:lnTo>
                <a:lnTo>
                  <a:pt x="7170539" y="19645"/>
                </a:lnTo>
                <a:lnTo>
                  <a:pt x="7129239" y="5134"/>
                </a:lnTo>
                <a:lnTo>
                  <a:pt x="7086600" y="0"/>
                </a:lnTo>
                <a:close/>
              </a:path>
            </a:pathLst>
          </a:custGeom>
          <a:solidFill>
            <a:srgbClr val="B8CCE4"/>
          </a:solidFill>
        </p:spPr>
        <p:txBody>
          <a:bodyPr wrap="square" lIns="0" tIns="0" rIns="0" bIns="0" rtlCol="0"/>
          <a:lstStyle/>
          <a:p>
            <a:endParaRPr/>
          </a:p>
        </p:txBody>
      </p:sp>
      <p:sp>
        <p:nvSpPr>
          <p:cNvPr id="6" name="object 6"/>
          <p:cNvSpPr txBox="1"/>
          <p:nvPr/>
        </p:nvSpPr>
        <p:spPr>
          <a:xfrm>
            <a:off x="3801110" y="3276600"/>
            <a:ext cx="5770880" cy="751840"/>
          </a:xfrm>
          <a:prstGeom prst="rect">
            <a:avLst/>
          </a:prstGeom>
        </p:spPr>
        <p:txBody>
          <a:bodyPr vert="horz" wrap="square" lIns="0" tIns="43180" rIns="0" bIns="0" rtlCol="0">
            <a:spAutoFit/>
          </a:bodyPr>
          <a:lstStyle/>
          <a:p>
            <a:pPr marR="561340" algn="ctr">
              <a:spcBef>
                <a:spcPts val="340"/>
              </a:spcBef>
            </a:pPr>
            <a:r>
              <a:rPr sz="2400" b="1" dirty="0">
                <a:cs typeface="DejaVu Sans"/>
              </a:rPr>
              <a:t>CRM that fits your </a:t>
            </a:r>
            <a:r>
              <a:rPr sz="2400" b="1" dirty="0">
                <a:solidFill>
                  <a:srgbClr val="1E487C"/>
                </a:solidFill>
                <a:cs typeface="DejaVu Sans"/>
              </a:rPr>
              <a:t>business</a:t>
            </a:r>
            <a:endParaRPr sz="2400" dirty="0">
              <a:cs typeface="DejaVu Sans"/>
            </a:endParaRPr>
          </a:p>
          <a:p>
            <a:pPr marL="12700">
              <a:spcBef>
                <a:spcPts val="200"/>
              </a:spcBef>
            </a:pPr>
            <a:r>
              <a:rPr sz="2000" dirty="0">
                <a:cs typeface="DejaVu Sans"/>
              </a:rPr>
              <a:t>Configures easily to meet </a:t>
            </a:r>
            <a:r>
              <a:rPr sz="2000" i="1" dirty="0">
                <a:cs typeface="Century Schoolbook L"/>
              </a:rPr>
              <a:t>your specific </a:t>
            </a:r>
            <a:r>
              <a:rPr sz="2000" dirty="0">
                <a:cs typeface="DejaVu Sans"/>
              </a:rPr>
              <a:t>organization size</a:t>
            </a:r>
          </a:p>
        </p:txBody>
      </p:sp>
      <p:sp>
        <p:nvSpPr>
          <p:cNvPr id="7" name="object 7"/>
          <p:cNvSpPr/>
          <p:nvPr/>
        </p:nvSpPr>
        <p:spPr>
          <a:xfrm>
            <a:off x="2401569" y="4692650"/>
            <a:ext cx="7315200" cy="1371600"/>
          </a:xfrm>
          <a:custGeom>
            <a:avLst/>
            <a:gdLst/>
            <a:ahLst/>
            <a:cxnLst/>
            <a:rect l="l" t="t" r="r" b="b"/>
            <a:pathLst>
              <a:path w="7315200" h="1371600">
                <a:moveTo>
                  <a:pt x="7086600" y="0"/>
                </a:moveTo>
                <a:lnTo>
                  <a:pt x="228600" y="0"/>
                </a:lnTo>
                <a:lnTo>
                  <a:pt x="185960" y="5134"/>
                </a:lnTo>
                <a:lnTo>
                  <a:pt x="144660" y="19645"/>
                </a:lnTo>
                <a:lnTo>
                  <a:pt x="106040" y="42192"/>
                </a:lnTo>
                <a:lnTo>
                  <a:pt x="71437" y="71437"/>
                </a:lnTo>
                <a:lnTo>
                  <a:pt x="42192" y="106040"/>
                </a:lnTo>
                <a:lnTo>
                  <a:pt x="19645" y="144660"/>
                </a:lnTo>
                <a:lnTo>
                  <a:pt x="5134" y="185960"/>
                </a:lnTo>
                <a:lnTo>
                  <a:pt x="0" y="228600"/>
                </a:lnTo>
                <a:lnTo>
                  <a:pt x="0" y="1143000"/>
                </a:lnTo>
                <a:lnTo>
                  <a:pt x="5134" y="1185639"/>
                </a:lnTo>
                <a:lnTo>
                  <a:pt x="19645" y="1226939"/>
                </a:lnTo>
                <a:lnTo>
                  <a:pt x="42192" y="1265559"/>
                </a:lnTo>
                <a:lnTo>
                  <a:pt x="71437" y="1300162"/>
                </a:lnTo>
                <a:lnTo>
                  <a:pt x="106040" y="1329407"/>
                </a:lnTo>
                <a:lnTo>
                  <a:pt x="144660" y="1351954"/>
                </a:lnTo>
                <a:lnTo>
                  <a:pt x="185960" y="1366465"/>
                </a:lnTo>
                <a:lnTo>
                  <a:pt x="228600" y="1371600"/>
                </a:lnTo>
                <a:lnTo>
                  <a:pt x="7086600" y="1371600"/>
                </a:lnTo>
                <a:lnTo>
                  <a:pt x="7129239" y="1366465"/>
                </a:lnTo>
                <a:lnTo>
                  <a:pt x="7170539" y="1351954"/>
                </a:lnTo>
                <a:lnTo>
                  <a:pt x="7209159" y="1329407"/>
                </a:lnTo>
                <a:lnTo>
                  <a:pt x="7243762" y="1300162"/>
                </a:lnTo>
                <a:lnTo>
                  <a:pt x="7273007" y="1265559"/>
                </a:lnTo>
                <a:lnTo>
                  <a:pt x="7295554" y="1226939"/>
                </a:lnTo>
                <a:lnTo>
                  <a:pt x="7310065" y="1185639"/>
                </a:lnTo>
                <a:lnTo>
                  <a:pt x="7315200" y="1143000"/>
                </a:lnTo>
                <a:lnTo>
                  <a:pt x="7315200" y="228600"/>
                </a:lnTo>
                <a:lnTo>
                  <a:pt x="7310065" y="185960"/>
                </a:lnTo>
                <a:lnTo>
                  <a:pt x="7295554" y="144660"/>
                </a:lnTo>
                <a:lnTo>
                  <a:pt x="7273007" y="106040"/>
                </a:lnTo>
                <a:lnTo>
                  <a:pt x="7243762" y="71437"/>
                </a:lnTo>
                <a:lnTo>
                  <a:pt x="7209159" y="42192"/>
                </a:lnTo>
                <a:lnTo>
                  <a:pt x="7170539" y="19645"/>
                </a:lnTo>
                <a:lnTo>
                  <a:pt x="7129239" y="5134"/>
                </a:lnTo>
                <a:lnTo>
                  <a:pt x="7086600" y="0"/>
                </a:lnTo>
                <a:close/>
              </a:path>
            </a:pathLst>
          </a:custGeom>
          <a:solidFill>
            <a:srgbClr val="B8CCE4"/>
          </a:solidFill>
        </p:spPr>
        <p:txBody>
          <a:bodyPr wrap="square" lIns="0" tIns="0" rIns="0" bIns="0" rtlCol="0"/>
          <a:lstStyle/>
          <a:p>
            <a:endParaRPr/>
          </a:p>
        </p:txBody>
      </p:sp>
      <p:sp>
        <p:nvSpPr>
          <p:cNvPr id="8" name="object 8"/>
          <p:cNvSpPr txBox="1"/>
          <p:nvPr/>
        </p:nvSpPr>
        <p:spPr>
          <a:xfrm>
            <a:off x="3935730" y="5030470"/>
            <a:ext cx="5248275" cy="695960"/>
          </a:xfrm>
          <a:prstGeom prst="rect">
            <a:avLst/>
          </a:prstGeom>
        </p:spPr>
        <p:txBody>
          <a:bodyPr vert="horz" wrap="square" lIns="0" tIns="12700" rIns="0" bIns="0" rtlCol="0">
            <a:spAutoFit/>
          </a:bodyPr>
          <a:lstStyle/>
          <a:p>
            <a:pPr marR="375285" algn="ctr">
              <a:spcBef>
                <a:spcPts val="100"/>
              </a:spcBef>
            </a:pPr>
            <a:r>
              <a:rPr sz="2400" b="1" dirty="0">
                <a:cs typeface="DejaVu Sans"/>
              </a:rPr>
              <a:t>CRM that fits your </a:t>
            </a:r>
            <a:r>
              <a:rPr sz="2400" b="1" dirty="0">
                <a:solidFill>
                  <a:srgbClr val="1E487C"/>
                </a:solidFill>
                <a:cs typeface="DejaVu Sans"/>
              </a:rPr>
              <a:t>budget</a:t>
            </a:r>
            <a:endParaRPr sz="2400">
              <a:cs typeface="DejaVu Sans"/>
            </a:endParaRPr>
          </a:p>
          <a:p>
            <a:pPr algn="ctr">
              <a:lnSpc>
                <a:spcPct val="100000"/>
              </a:lnSpc>
            </a:pPr>
            <a:r>
              <a:rPr sz="2000" dirty="0">
                <a:cs typeface="DejaVu Sans"/>
              </a:rPr>
              <a:t>Deploys </a:t>
            </a:r>
            <a:r>
              <a:rPr sz="2000" i="1" dirty="0">
                <a:cs typeface="Century Schoolbook L"/>
              </a:rPr>
              <a:t>quickly </a:t>
            </a:r>
            <a:r>
              <a:rPr sz="2000" dirty="0">
                <a:cs typeface="DejaVu Sans"/>
              </a:rPr>
              <a:t>and is </a:t>
            </a:r>
            <a:r>
              <a:rPr sz="2000" i="1" dirty="0">
                <a:cs typeface="Century Schoolbook L"/>
              </a:rPr>
              <a:t>affordable </a:t>
            </a:r>
            <a:r>
              <a:rPr sz="2000" dirty="0">
                <a:cs typeface="DejaVu Sans"/>
              </a:rPr>
              <a:t>for your business</a:t>
            </a:r>
            <a:endParaRPr sz="2000">
              <a:cs typeface="DejaVu Sans"/>
            </a:endParaRPr>
          </a:p>
        </p:txBody>
      </p:sp>
      <p:sp>
        <p:nvSpPr>
          <p:cNvPr id="9" name="object 9"/>
          <p:cNvSpPr/>
          <p:nvPr/>
        </p:nvSpPr>
        <p:spPr>
          <a:xfrm>
            <a:off x="2458720" y="3188971"/>
            <a:ext cx="1242059" cy="996949"/>
          </a:xfrm>
          <a:prstGeom prst="rect">
            <a:avLst/>
          </a:prstGeom>
          <a:blipFill>
            <a:blip r:embed="rId2" cstate="print"/>
            <a:stretch>
              <a:fillRect/>
            </a:stretch>
          </a:blipFill>
        </p:spPr>
        <p:txBody>
          <a:bodyPr wrap="square" lIns="0" tIns="0" rIns="0" bIns="0" rtlCol="0"/>
          <a:lstStyle/>
          <a:p>
            <a:endParaRPr/>
          </a:p>
        </p:txBody>
      </p:sp>
      <p:grpSp>
        <p:nvGrpSpPr>
          <p:cNvPr id="10" name="object 10"/>
          <p:cNvGrpSpPr/>
          <p:nvPr/>
        </p:nvGrpSpPr>
        <p:grpSpPr>
          <a:xfrm>
            <a:off x="2376169" y="1385569"/>
            <a:ext cx="1374140" cy="1202690"/>
            <a:chOff x="852169" y="1385569"/>
            <a:chExt cx="1374140" cy="1202690"/>
          </a:xfrm>
        </p:grpSpPr>
        <p:sp>
          <p:nvSpPr>
            <p:cNvPr id="11" name="object 11"/>
            <p:cNvSpPr/>
            <p:nvPr/>
          </p:nvSpPr>
          <p:spPr>
            <a:xfrm>
              <a:off x="1697989" y="1399539"/>
              <a:ext cx="528319" cy="118871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52169" y="1385569"/>
              <a:ext cx="528319" cy="118871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267459" y="1390649"/>
              <a:ext cx="528320" cy="1188720"/>
            </a:xfrm>
            <a:prstGeom prst="rect">
              <a:avLst/>
            </a:prstGeom>
            <a:blipFill>
              <a:blip r:embed="rId5" cstate="print"/>
              <a:stretch>
                <a:fillRect/>
              </a:stretch>
            </a:blipFill>
          </p:spPr>
          <p:txBody>
            <a:bodyPr wrap="square" lIns="0" tIns="0" rIns="0" bIns="0" rtlCol="0"/>
            <a:lstStyle/>
            <a:p>
              <a:endParaRPr/>
            </a:p>
          </p:txBody>
        </p:sp>
      </p:grpSp>
      <p:sp>
        <p:nvSpPr>
          <p:cNvPr id="14" name="object 14"/>
          <p:cNvSpPr/>
          <p:nvPr/>
        </p:nvSpPr>
        <p:spPr>
          <a:xfrm>
            <a:off x="2731770" y="4833621"/>
            <a:ext cx="610869" cy="1061719"/>
          </a:xfrm>
          <a:prstGeom prst="rect">
            <a:avLst/>
          </a:prstGeom>
          <a:blipFill>
            <a:blip r:embed="rId6" cstate="print"/>
            <a:stretch>
              <a:fillRect/>
            </a:stretch>
          </a:blipFill>
        </p:spPr>
        <p:txBody>
          <a:bodyPr wrap="square" lIns="0" tIns="0" rIns="0" bIns="0" rtlCol="0"/>
          <a:lstStyle/>
          <a:p>
            <a:endParaRPr/>
          </a:p>
        </p:txBody>
      </p:sp>
      <p:pic>
        <p:nvPicPr>
          <p:cNvPr id="15" name="Picture 14" descr="A close up of a logo&#10;&#10;Description automatically generated">
            <a:extLst>
              <a:ext uri="{FF2B5EF4-FFF2-40B4-BE49-F238E27FC236}">
                <a16:creationId xmlns:a16="http://schemas.microsoft.com/office/drawing/2014/main" id="{5155A204-FB0B-459B-8725-D26333512F1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3240" y="219838"/>
            <a:ext cx="6133119" cy="689932"/>
          </a:xfrm>
          <a:prstGeom prst="rect">
            <a:avLst/>
          </a:prstGeom>
        </p:spPr>
        <p:txBody>
          <a:bodyPr vert="horz" wrap="square" lIns="0" tIns="12700" rIns="0" bIns="0" rtlCol="0" anchor="ctr">
            <a:spAutoFit/>
          </a:bodyPr>
          <a:lstStyle/>
          <a:p>
            <a:pPr marL="12700" algn="ctr">
              <a:lnSpc>
                <a:spcPct val="100000"/>
              </a:lnSpc>
              <a:spcBef>
                <a:spcPts val="100"/>
              </a:spcBef>
            </a:pPr>
            <a:r>
              <a:rPr spc="-345" dirty="0">
                <a:solidFill>
                  <a:srgbClr val="FF0000"/>
                </a:solidFill>
              </a:rPr>
              <a:t>How </a:t>
            </a:r>
            <a:r>
              <a:rPr spc="-315" dirty="0">
                <a:solidFill>
                  <a:srgbClr val="FF0000"/>
                </a:solidFill>
              </a:rPr>
              <a:t>do </a:t>
            </a:r>
            <a:r>
              <a:rPr spc="-360" dirty="0">
                <a:solidFill>
                  <a:srgbClr val="FF0000"/>
                </a:solidFill>
              </a:rPr>
              <a:t>you </a:t>
            </a:r>
            <a:r>
              <a:rPr spc="-365" dirty="0">
                <a:solidFill>
                  <a:srgbClr val="FF0000"/>
                </a:solidFill>
              </a:rPr>
              <a:t>get</a:t>
            </a:r>
            <a:r>
              <a:rPr spc="-240" dirty="0">
                <a:solidFill>
                  <a:srgbClr val="FF0000"/>
                </a:solidFill>
              </a:rPr>
              <a:t> </a:t>
            </a:r>
            <a:r>
              <a:rPr spc="-300" dirty="0">
                <a:solidFill>
                  <a:srgbClr val="FF0000"/>
                </a:solidFill>
              </a:rPr>
              <a:t>started?</a:t>
            </a:r>
          </a:p>
        </p:txBody>
      </p:sp>
      <p:sp>
        <p:nvSpPr>
          <p:cNvPr id="3" name="object 3"/>
          <p:cNvSpPr/>
          <p:nvPr/>
        </p:nvSpPr>
        <p:spPr>
          <a:xfrm>
            <a:off x="2362200" y="2133600"/>
            <a:ext cx="7315200" cy="2590800"/>
          </a:xfrm>
          <a:custGeom>
            <a:avLst/>
            <a:gdLst/>
            <a:ahLst/>
            <a:cxnLst/>
            <a:rect l="l" t="t" r="r" b="b"/>
            <a:pathLst>
              <a:path w="7315200" h="2590800">
                <a:moveTo>
                  <a:pt x="7164070" y="0"/>
                </a:moveTo>
                <a:lnTo>
                  <a:pt x="151130" y="0"/>
                </a:lnTo>
                <a:lnTo>
                  <a:pt x="106151" y="8524"/>
                </a:lnTo>
                <a:lnTo>
                  <a:pt x="65013" y="31617"/>
                </a:lnTo>
                <a:lnTo>
                  <a:pt x="31252" y="65562"/>
                </a:lnTo>
                <a:lnTo>
                  <a:pt x="8402" y="106639"/>
                </a:lnTo>
                <a:lnTo>
                  <a:pt x="0" y="151129"/>
                </a:lnTo>
                <a:lnTo>
                  <a:pt x="0" y="2439670"/>
                </a:lnTo>
                <a:lnTo>
                  <a:pt x="8402" y="2484160"/>
                </a:lnTo>
                <a:lnTo>
                  <a:pt x="31252" y="2525237"/>
                </a:lnTo>
                <a:lnTo>
                  <a:pt x="65013" y="2559182"/>
                </a:lnTo>
                <a:lnTo>
                  <a:pt x="106151" y="2582275"/>
                </a:lnTo>
                <a:lnTo>
                  <a:pt x="151130" y="2590800"/>
                </a:lnTo>
                <a:lnTo>
                  <a:pt x="7164070" y="2590800"/>
                </a:lnTo>
                <a:lnTo>
                  <a:pt x="7208560" y="2582275"/>
                </a:lnTo>
                <a:lnTo>
                  <a:pt x="7249637" y="2559182"/>
                </a:lnTo>
                <a:lnTo>
                  <a:pt x="7283582" y="2525237"/>
                </a:lnTo>
                <a:lnTo>
                  <a:pt x="7306675" y="2484160"/>
                </a:lnTo>
                <a:lnTo>
                  <a:pt x="7315200" y="2439670"/>
                </a:lnTo>
                <a:lnTo>
                  <a:pt x="7315200" y="151129"/>
                </a:lnTo>
                <a:lnTo>
                  <a:pt x="7306675" y="106639"/>
                </a:lnTo>
                <a:lnTo>
                  <a:pt x="7283582" y="65562"/>
                </a:lnTo>
                <a:lnTo>
                  <a:pt x="7249637" y="31617"/>
                </a:lnTo>
                <a:lnTo>
                  <a:pt x="7208560" y="8524"/>
                </a:lnTo>
                <a:lnTo>
                  <a:pt x="7164070" y="0"/>
                </a:lnTo>
                <a:close/>
              </a:path>
            </a:pathLst>
          </a:custGeom>
          <a:solidFill>
            <a:srgbClr val="B8CCE4"/>
          </a:solidFill>
        </p:spPr>
        <p:txBody>
          <a:bodyPr wrap="square" lIns="0" tIns="0" rIns="0" bIns="0" rtlCol="0"/>
          <a:lstStyle/>
          <a:p>
            <a:endParaRPr/>
          </a:p>
        </p:txBody>
      </p:sp>
      <p:sp>
        <p:nvSpPr>
          <p:cNvPr id="4" name="object 4"/>
          <p:cNvSpPr txBox="1"/>
          <p:nvPr/>
        </p:nvSpPr>
        <p:spPr>
          <a:xfrm>
            <a:off x="2705793" y="1649384"/>
            <a:ext cx="5958205" cy="2816156"/>
          </a:xfrm>
          <a:prstGeom prst="rect">
            <a:avLst/>
          </a:prstGeom>
        </p:spPr>
        <p:txBody>
          <a:bodyPr vert="horz" wrap="square" lIns="0" tIns="12700" rIns="0" bIns="0" rtlCol="0">
            <a:spAutoFit/>
          </a:bodyPr>
          <a:lstStyle/>
          <a:p>
            <a:pPr algn="ctr">
              <a:lnSpc>
                <a:spcPct val="100000"/>
              </a:lnSpc>
            </a:pPr>
            <a:r>
              <a:rPr lang="en-IE" sz="3200" dirty="0">
                <a:latin typeface="Calibri" pitchFamily="34" charset="0"/>
                <a:cs typeface="Calibri" pitchFamily="34" charset="0"/>
              </a:rPr>
              <a:t>Be in the “Know”!</a:t>
            </a:r>
            <a:endParaRPr sz="3200" dirty="0">
              <a:latin typeface="Calibri" pitchFamily="34" charset="0"/>
              <a:cs typeface="Calibri" pitchFamily="34" charset="0"/>
            </a:endParaRPr>
          </a:p>
          <a:p>
            <a:pPr marL="120014" indent="-107950">
              <a:spcBef>
                <a:spcPts val="2275"/>
              </a:spcBef>
              <a:buSzPct val="95833"/>
              <a:buFont typeface="DejaVu Sans"/>
              <a:buChar char="•"/>
              <a:tabLst>
                <a:tab pos="120650" algn="l"/>
              </a:tabLst>
            </a:pPr>
            <a:r>
              <a:rPr sz="2400" b="1" dirty="0">
                <a:latin typeface="Calibri" pitchFamily="34" charset="0"/>
                <a:cs typeface="Calibri" pitchFamily="34" charset="0"/>
              </a:rPr>
              <a:t>Know </a:t>
            </a:r>
            <a:r>
              <a:rPr sz="2400" dirty="0">
                <a:latin typeface="Calibri" pitchFamily="34" charset="0"/>
                <a:cs typeface="Calibri" pitchFamily="34" charset="0"/>
              </a:rPr>
              <a:t>your desired outcomes</a:t>
            </a:r>
          </a:p>
          <a:p>
            <a:pPr marL="120014" indent="-107950">
              <a:spcBef>
                <a:spcPts val="1440"/>
              </a:spcBef>
              <a:buSzPct val="95833"/>
              <a:buFont typeface="DejaVu Sans"/>
              <a:buChar char="•"/>
              <a:tabLst>
                <a:tab pos="120650" algn="l"/>
              </a:tabLst>
            </a:pPr>
            <a:r>
              <a:rPr sz="2400" b="1" dirty="0">
                <a:latin typeface="Calibri" pitchFamily="34" charset="0"/>
                <a:cs typeface="Calibri" pitchFamily="34" charset="0"/>
              </a:rPr>
              <a:t>Know </a:t>
            </a:r>
            <a:r>
              <a:rPr sz="2400" dirty="0">
                <a:latin typeface="Calibri" pitchFamily="34" charset="0"/>
                <a:cs typeface="Calibri" pitchFamily="34" charset="0"/>
              </a:rPr>
              <a:t>your business and your critical processes</a:t>
            </a:r>
          </a:p>
          <a:p>
            <a:pPr marL="120014" indent="-107950">
              <a:spcBef>
                <a:spcPts val="1440"/>
              </a:spcBef>
              <a:buSzPct val="95833"/>
              <a:buFont typeface="DejaVu Sans"/>
              <a:buChar char="•"/>
              <a:tabLst>
                <a:tab pos="120650" algn="l"/>
              </a:tabLst>
            </a:pPr>
            <a:r>
              <a:rPr sz="2400" b="1" dirty="0">
                <a:latin typeface="Calibri" pitchFamily="34" charset="0"/>
                <a:cs typeface="Calibri" pitchFamily="34" charset="0"/>
              </a:rPr>
              <a:t>Know </a:t>
            </a:r>
            <a:r>
              <a:rPr sz="2400" dirty="0">
                <a:latin typeface="Calibri" pitchFamily="34" charset="0"/>
                <a:cs typeface="Calibri" pitchFamily="34" charset="0"/>
              </a:rPr>
              <a:t>when to connect with an expert</a:t>
            </a:r>
          </a:p>
          <a:p>
            <a:pPr marL="120014" indent="-107950">
              <a:spcBef>
                <a:spcPts val="1440"/>
              </a:spcBef>
              <a:buSzPct val="95833"/>
              <a:buFont typeface="DejaVu Sans"/>
              <a:buChar char="•"/>
              <a:tabLst>
                <a:tab pos="120650" algn="l"/>
              </a:tabLst>
            </a:pPr>
            <a:r>
              <a:rPr sz="2400" b="1" dirty="0">
                <a:latin typeface="Calibri" pitchFamily="34" charset="0"/>
                <a:cs typeface="Calibri" pitchFamily="34" charset="0"/>
              </a:rPr>
              <a:t>Know </a:t>
            </a:r>
            <a:r>
              <a:rPr sz="2400" dirty="0">
                <a:latin typeface="Calibri" pitchFamily="34" charset="0"/>
                <a:cs typeface="Calibri" pitchFamily="34" charset="0"/>
              </a:rPr>
              <a:t>your options</a:t>
            </a:r>
          </a:p>
        </p:txBody>
      </p:sp>
      <p:sp>
        <p:nvSpPr>
          <p:cNvPr id="5" name="object 5"/>
          <p:cNvSpPr/>
          <p:nvPr/>
        </p:nvSpPr>
        <p:spPr>
          <a:xfrm>
            <a:off x="5364479" y="4861560"/>
            <a:ext cx="1188720" cy="1615439"/>
          </a:xfrm>
          <a:prstGeom prst="rect">
            <a:avLst/>
          </a:prstGeom>
          <a:blipFill>
            <a:blip r:embed="rId2" cstate="print"/>
            <a:stretch>
              <a:fillRect/>
            </a:stretch>
          </a:blipFill>
        </p:spPr>
        <p:txBody>
          <a:bodyPr wrap="square" lIns="0" tIns="0" rIns="0" bIns="0" rtlCol="0"/>
          <a:lstStyle/>
          <a:p>
            <a:endParaRPr/>
          </a:p>
        </p:txBody>
      </p:sp>
      <p:pic>
        <p:nvPicPr>
          <p:cNvPr id="6" name="Picture 5" descr="A close up of a logo&#10;&#10;Description automatically generated">
            <a:extLst>
              <a:ext uri="{FF2B5EF4-FFF2-40B4-BE49-F238E27FC236}">
                <a16:creationId xmlns:a16="http://schemas.microsoft.com/office/drawing/2014/main" id="{D42FBD2B-2709-48BB-BC32-18E610A0A3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8512" y="263678"/>
            <a:ext cx="7258455" cy="689932"/>
          </a:xfrm>
          <a:prstGeom prst="rect">
            <a:avLst/>
          </a:prstGeom>
        </p:spPr>
        <p:txBody>
          <a:bodyPr vert="horz" wrap="square" lIns="0" tIns="12700" rIns="0" bIns="0" rtlCol="0" anchor="ctr">
            <a:spAutoFit/>
          </a:bodyPr>
          <a:lstStyle/>
          <a:p>
            <a:pPr marL="12700" algn="ctr">
              <a:lnSpc>
                <a:spcPct val="100000"/>
              </a:lnSpc>
              <a:spcBef>
                <a:spcPts val="100"/>
              </a:spcBef>
            </a:pPr>
            <a:r>
              <a:rPr u="heavy" spc="-600" dirty="0">
                <a:solidFill>
                  <a:srgbClr val="FF0000"/>
                </a:solidFill>
                <a:uFill>
                  <a:solidFill>
                    <a:srgbClr val="FFFFFF"/>
                  </a:solidFill>
                </a:uFill>
                <a:latin typeface="+mn-lt"/>
                <a:cs typeface="DejaVu Sans"/>
              </a:rPr>
              <a:t>Know</a:t>
            </a:r>
            <a:r>
              <a:rPr b="1" spc="-600" dirty="0">
                <a:solidFill>
                  <a:srgbClr val="FF0000"/>
                </a:solidFill>
                <a:latin typeface="+mn-lt"/>
                <a:cs typeface="DejaVu Sans"/>
              </a:rPr>
              <a:t> </a:t>
            </a:r>
            <a:r>
              <a:rPr lang="en-IE" b="1" spc="-600" dirty="0">
                <a:solidFill>
                  <a:srgbClr val="FF0000"/>
                </a:solidFill>
                <a:latin typeface="+mn-lt"/>
                <a:cs typeface="DejaVu Sans"/>
              </a:rPr>
              <a:t> </a:t>
            </a:r>
            <a:r>
              <a:rPr spc="-320" dirty="0">
                <a:solidFill>
                  <a:srgbClr val="FF0000"/>
                </a:solidFill>
                <a:latin typeface="+mn-lt"/>
              </a:rPr>
              <a:t>your </a:t>
            </a:r>
            <a:r>
              <a:rPr spc="-325" dirty="0">
                <a:solidFill>
                  <a:srgbClr val="FF0000"/>
                </a:solidFill>
                <a:latin typeface="+mn-lt"/>
              </a:rPr>
              <a:t>desired</a:t>
            </a:r>
            <a:r>
              <a:rPr spc="-615" dirty="0">
                <a:solidFill>
                  <a:srgbClr val="FF0000"/>
                </a:solidFill>
                <a:latin typeface="+mn-lt"/>
              </a:rPr>
              <a:t> </a:t>
            </a:r>
            <a:r>
              <a:rPr spc="-350" dirty="0">
                <a:solidFill>
                  <a:srgbClr val="FF0000"/>
                </a:solidFill>
                <a:latin typeface="+mn-lt"/>
              </a:rPr>
              <a:t>outcome</a:t>
            </a:r>
          </a:p>
        </p:txBody>
      </p:sp>
      <p:sp>
        <p:nvSpPr>
          <p:cNvPr id="3" name="object 3"/>
          <p:cNvSpPr/>
          <p:nvPr/>
        </p:nvSpPr>
        <p:spPr>
          <a:xfrm>
            <a:off x="1981200" y="2133600"/>
            <a:ext cx="8305800" cy="3352800"/>
          </a:xfrm>
          <a:custGeom>
            <a:avLst/>
            <a:gdLst/>
            <a:ahLst/>
            <a:cxnLst/>
            <a:rect l="l" t="t" r="r" b="b"/>
            <a:pathLst>
              <a:path w="8305800" h="3352800">
                <a:moveTo>
                  <a:pt x="8138159" y="0"/>
                </a:moveTo>
                <a:lnTo>
                  <a:pt x="167640" y="0"/>
                </a:lnTo>
                <a:lnTo>
                  <a:pt x="126118" y="6596"/>
                </a:lnTo>
                <a:lnTo>
                  <a:pt x="86924" y="24835"/>
                </a:lnTo>
                <a:lnTo>
                  <a:pt x="52387" y="52387"/>
                </a:lnTo>
                <a:lnTo>
                  <a:pt x="24835" y="86924"/>
                </a:lnTo>
                <a:lnTo>
                  <a:pt x="6596" y="126118"/>
                </a:lnTo>
                <a:lnTo>
                  <a:pt x="0" y="167639"/>
                </a:lnTo>
                <a:lnTo>
                  <a:pt x="0" y="3183890"/>
                </a:lnTo>
                <a:lnTo>
                  <a:pt x="6596" y="3225946"/>
                </a:lnTo>
                <a:lnTo>
                  <a:pt x="24835" y="3265499"/>
                </a:lnTo>
                <a:lnTo>
                  <a:pt x="52387" y="3300253"/>
                </a:lnTo>
                <a:lnTo>
                  <a:pt x="86924" y="3327917"/>
                </a:lnTo>
                <a:lnTo>
                  <a:pt x="126118" y="3346197"/>
                </a:lnTo>
                <a:lnTo>
                  <a:pt x="167640" y="3352800"/>
                </a:lnTo>
                <a:lnTo>
                  <a:pt x="8138159" y="3352800"/>
                </a:lnTo>
                <a:lnTo>
                  <a:pt x="8179681" y="3346197"/>
                </a:lnTo>
                <a:lnTo>
                  <a:pt x="8218875" y="3327917"/>
                </a:lnTo>
                <a:lnTo>
                  <a:pt x="8253412" y="3300253"/>
                </a:lnTo>
                <a:lnTo>
                  <a:pt x="8280964" y="3265499"/>
                </a:lnTo>
                <a:lnTo>
                  <a:pt x="8299203" y="3225946"/>
                </a:lnTo>
                <a:lnTo>
                  <a:pt x="8305800" y="3183890"/>
                </a:lnTo>
                <a:lnTo>
                  <a:pt x="8305800" y="167639"/>
                </a:lnTo>
                <a:lnTo>
                  <a:pt x="8299203" y="126118"/>
                </a:lnTo>
                <a:lnTo>
                  <a:pt x="8280964" y="86924"/>
                </a:lnTo>
                <a:lnTo>
                  <a:pt x="8253412" y="52387"/>
                </a:lnTo>
                <a:lnTo>
                  <a:pt x="8218875" y="24835"/>
                </a:lnTo>
                <a:lnTo>
                  <a:pt x="8179681" y="6596"/>
                </a:lnTo>
                <a:lnTo>
                  <a:pt x="8138159" y="0"/>
                </a:lnTo>
                <a:close/>
              </a:path>
            </a:pathLst>
          </a:custGeom>
          <a:solidFill>
            <a:srgbClr val="B8CCE4"/>
          </a:solidFill>
        </p:spPr>
        <p:txBody>
          <a:bodyPr wrap="square" lIns="0" tIns="0" rIns="0" bIns="0" rtlCol="0"/>
          <a:lstStyle/>
          <a:p>
            <a:endParaRPr/>
          </a:p>
        </p:txBody>
      </p:sp>
      <p:sp>
        <p:nvSpPr>
          <p:cNvPr id="4" name="object 4"/>
          <p:cNvSpPr txBox="1"/>
          <p:nvPr/>
        </p:nvSpPr>
        <p:spPr>
          <a:xfrm>
            <a:off x="2418512" y="953610"/>
            <a:ext cx="6914515" cy="3816429"/>
          </a:xfrm>
          <a:prstGeom prst="rect">
            <a:avLst/>
          </a:prstGeom>
        </p:spPr>
        <p:txBody>
          <a:bodyPr vert="horz" wrap="square" lIns="0" tIns="12700" rIns="0" bIns="0" rtlCol="0">
            <a:spAutoFit/>
          </a:bodyPr>
          <a:lstStyle/>
          <a:p>
            <a:pPr marL="1393825" algn="ctr">
              <a:spcBef>
                <a:spcPts val="100"/>
              </a:spcBef>
            </a:pPr>
            <a:r>
              <a:rPr lang="en-US" sz="2600" dirty="0">
                <a:latin typeface="Calibri" pitchFamily="34" charset="0"/>
                <a:cs typeface="Calibri" pitchFamily="34" charset="0"/>
              </a:rPr>
              <a:t>What do I want out of a CRM system?</a:t>
            </a:r>
            <a:endParaRPr sz="2600" dirty="0">
              <a:latin typeface="Calibri" pitchFamily="34" charset="0"/>
              <a:cs typeface="Calibri" pitchFamily="34" charset="0"/>
            </a:endParaRPr>
          </a:p>
          <a:p>
            <a:pPr>
              <a:lnSpc>
                <a:spcPct val="100000"/>
              </a:lnSpc>
            </a:pPr>
            <a:endParaRPr sz="2600" dirty="0">
              <a:latin typeface="Calibri" pitchFamily="34" charset="0"/>
              <a:cs typeface="Calibri" pitchFamily="34" charset="0"/>
            </a:endParaRPr>
          </a:p>
          <a:p>
            <a:pPr>
              <a:spcBef>
                <a:spcPts val="5"/>
              </a:spcBef>
            </a:pPr>
            <a:endParaRPr sz="2850" dirty="0">
              <a:latin typeface="Calibri" pitchFamily="34" charset="0"/>
              <a:cs typeface="Calibri" pitchFamily="34" charset="0"/>
            </a:endParaRPr>
          </a:p>
          <a:p>
            <a:pPr marL="256540" indent="-243840">
              <a:buChar char="•"/>
              <a:tabLst>
                <a:tab pos="256540" algn="l"/>
              </a:tabLst>
            </a:pPr>
            <a:r>
              <a:rPr sz="2400" dirty="0">
                <a:latin typeface="Calibri" pitchFamily="34" charset="0"/>
                <a:cs typeface="Calibri" pitchFamily="34" charset="0"/>
              </a:rPr>
              <a:t>Increase revenues and profits?</a:t>
            </a:r>
          </a:p>
          <a:p>
            <a:pPr marL="256540" indent="-243840">
              <a:spcBef>
                <a:spcPts val="1440"/>
              </a:spcBef>
              <a:buChar char="•"/>
              <a:tabLst>
                <a:tab pos="256540" algn="l"/>
              </a:tabLst>
            </a:pPr>
            <a:r>
              <a:rPr sz="2400" dirty="0">
                <a:latin typeface="Calibri" pitchFamily="34" charset="0"/>
                <a:cs typeface="Calibri" pitchFamily="34" charset="0"/>
              </a:rPr>
              <a:t>Get better information about my customers?</a:t>
            </a:r>
          </a:p>
          <a:p>
            <a:pPr marL="256540" indent="-243840">
              <a:spcBef>
                <a:spcPts val="1440"/>
              </a:spcBef>
              <a:buChar char="•"/>
              <a:tabLst>
                <a:tab pos="256540" algn="l"/>
              </a:tabLst>
            </a:pPr>
            <a:r>
              <a:rPr sz="2400" dirty="0">
                <a:latin typeface="Calibri" pitchFamily="34" charset="0"/>
                <a:cs typeface="Calibri" pitchFamily="34" charset="0"/>
              </a:rPr>
              <a:t>Track sales opportunities?</a:t>
            </a:r>
          </a:p>
          <a:p>
            <a:pPr marL="256540" indent="-243840">
              <a:spcBef>
                <a:spcPts val="1440"/>
              </a:spcBef>
              <a:buChar char="•"/>
              <a:tabLst>
                <a:tab pos="256540" algn="l"/>
              </a:tabLst>
            </a:pPr>
            <a:r>
              <a:rPr sz="2400" dirty="0">
                <a:latin typeface="Calibri" pitchFamily="34" charset="0"/>
                <a:cs typeface="Calibri" pitchFamily="34" charset="0"/>
              </a:rPr>
              <a:t>Measure performance of my teams?</a:t>
            </a:r>
          </a:p>
          <a:p>
            <a:pPr marL="256540" indent="-243840">
              <a:spcBef>
                <a:spcPts val="1440"/>
              </a:spcBef>
              <a:buChar char="•"/>
              <a:tabLst>
                <a:tab pos="256540" algn="l"/>
              </a:tabLst>
            </a:pPr>
            <a:r>
              <a:rPr sz="2400" dirty="0">
                <a:latin typeface="Calibri" pitchFamily="34" charset="0"/>
                <a:cs typeface="Calibri" pitchFamily="34" charset="0"/>
              </a:rPr>
              <a:t>Gain consistency/repeatable processes across teams?</a:t>
            </a:r>
          </a:p>
        </p:txBody>
      </p:sp>
      <p:sp>
        <p:nvSpPr>
          <p:cNvPr id="5" name="object 5"/>
          <p:cNvSpPr/>
          <p:nvPr/>
        </p:nvSpPr>
        <p:spPr>
          <a:xfrm>
            <a:off x="5410201" y="5408929"/>
            <a:ext cx="1275079" cy="981710"/>
          </a:xfrm>
          <a:prstGeom prst="rect">
            <a:avLst/>
          </a:prstGeom>
          <a:blipFill>
            <a:blip r:embed="rId2" cstate="print"/>
            <a:stretch>
              <a:fillRect/>
            </a:stretch>
          </a:blipFill>
        </p:spPr>
        <p:txBody>
          <a:bodyPr wrap="square" lIns="0" tIns="0" rIns="0" bIns="0" rtlCol="0"/>
          <a:lstStyle/>
          <a:p>
            <a:endParaRPr/>
          </a:p>
        </p:txBody>
      </p:sp>
      <p:pic>
        <p:nvPicPr>
          <p:cNvPr id="6" name="Picture 5" descr="A close up of a logo&#10;&#10;Description automatically generated">
            <a:extLst>
              <a:ext uri="{FF2B5EF4-FFF2-40B4-BE49-F238E27FC236}">
                <a16:creationId xmlns:a16="http://schemas.microsoft.com/office/drawing/2014/main" id="{1C0CD0E2-29BF-469A-9885-130BE42F75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9279" y="303370"/>
            <a:ext cx="8253442" cy="689932"/>
          </a:xfrm>
          <a:prstGeom prst="rect">
            <a:avLst/>
          </a:prstGeom>
        </p:spPr>
        <p:txBody>
          <a:bodyPr vert="horz" wrap="square" lIns="0" tIns="12700" rIns="0" bIns="0" rtlCol="0" anchor="ctr">
            <a:spAutoFit/>
          </a:bodyPr>
          <a:lstStyle/>
          <a:p>
            <a:pPr marL="12700">
              <a:lnSpc>
                <a:spcPct val="100000"/>
              </a:lnSpc>
              <a:spcBef>
                <a:spcPts val="100"/>
              </a:spcBef>
            </a:pPr>
            <a:r>
              <a:rPr u="heavy" spc="-600" dirty="0">
                <a:solidFill>
                  <a:srgbClr val="FF0000"/>
                </a:solidFill>
                <a:uFill>
                  <a:solidFill>
                    <a:srgbClr val="FFFFFF"/>
                  </a:solidFill>
                </a:uFill>
                <a:latin typeface="Calibri Light (Headings)"/>
                <a:cs typeface="DejaVu Sans"/>
              </a:rPr>
              <a:t>Know</a:t>
            </a:r>
            <a:r>
              <a:rPr b="1" spc="-600" dirty="0">
                <a:solidFill>
                  <a:srgbClr val="FF0000"/>
                </a:solidFill>
                <a:latin typeface="Calibri Light (Headings)"/>
                <a:cs typeface="DejaVu Sans"/>
              </a:rPr>
              <a:t> </a:t>
            </a:r>
            <a:r>
              <a:rPr lang="en-IE" b="1" spc="-600" dirty="0">
                <a:solidFill>
                  <a:srgbClr val="FF0000"/>
                </a:solidFill>
                <a:latin typeface="Calibri Light (Headings)"/>
                <a:cs typeface="DejaVu Sans"/>
              </a:rPr>
              <a:t> </a:t>
            </a:r>
            <a:r>
              <a:rPr spc="-320" dirty="0">
                <a:solidFill>
                  <a:srgbClr val="FF0000"/>
                </a:solidFill>
                <a:latin typeface="Calibri Light (Headings)"/>
              </a:rPr>
              <a:t>your </a:t>
            </a:r>
            <a:r>
              <a:rPr spc="-360" dirty="0">
                <a:solidFill>
                  <a:srgbClr val="FF0000"/>
                </a:solidFill>
                <a:latin typeface="Calibri Light (Headings)"/>
              </a:rPr>
              <a:t>business </a:t>
            </a:r>
            <a:r>
              <a:rPr spc="-380" dirty="0">
                <a:solidFill>
                  <a:srgbClr val="FF0000"/>
                </a:solidFill>
                <a:latin typeface="Calibri Light (Headings)"/>
              </a:rPr>
              <a:t>and </a:t>
            </a:r>
            <a:r>
              <a:rPr spc="-265" dirty="0">
                <a:solidFill>
                  <a:srgbClr val="FF0000"/>
                </a:solidFill>
                <a:latin typeface="Calibri Light (Headings)"/>
              </a:rPr>
              <a:t>critical</a:t>
            </a:r>
            <a:r>
              <a:rPr spc="-455" dirty="0">
                <a:solidFill>
                  <a:srgbClr val="FF0000"/>
                </a:solidFill>
                <a:latin typeface="Calibri Light (Headings)"/>
              </a:rPr>
              <a:t> </a:t>
            </a:r>
            <a:r>
              <a:rPr spc="-365" dirty="0">
                <a:solidFill>
                  <a:srgbClr val="FF0000"/>
                </a:solidFill>
                <a:latin typeface="Calibri Light (Headings)"/>
              </a:rPr>
              <a:t>processes</a:t>
            </a:r>
          </a:p>
        </p:txBody>
      </p:sp>
      <p:sp>
        <p:nvSpPr>
          <p:cNvPr id="3" name="object 3"/>
          <p:cNvSpPr/>
          <p:nvPr/>
        </p:nvSpPr>
        <p:spPr>
          <a:xfrm>
            <a:off x="1752600" y="2133600"/>
            <a:ext cx="8686800" cy="3124200"/>
          </a:xfrm>
          <a:custGeom>
            <a:avLst/>
            <a:gdLst/>
            <a:ahLst/>
            <a:cxnLst/>
            <a:rect l="l" t="t" r="r" b="b"/>
            <a:pathLst>
              <a:path w="8686800" h="3124200">
                <a:moveTo>
                  <a:pt x="8473440" y="0"/>
                </a:moveTo>
                <a:lnTo>
                  <a:pt x="213359" y="0"/>
                </a:lnTo>
                <a:lnTo>
                  <a:pt x="167951" y="6220"/>
                </a:lnTo>
                <a:lnTo>
                  <a:pt x="124408" y="23637"/>
                </a:lnTo>
                <a:lnTo>
                  <a:pt x="84597" y="50385"/>
                </a:lnTo>
                <a:lnTo>
                  <a:pt x="50385" y="84597"/>
                </a:lnTo>
                <a:lnTo>
                  <a:pt x="23637" y="124408"/>
                </a:lnTo>
                <a:lnTo>
                  <a:pt x="6220" y="167951"/>
                </a:lnTo>
                <a:lnTo>
                  <a:pt x="0" y="213360"/>
                </a:lnTo>
                <a:lnTo>
                  <a:pt x="0" y="2910840"/>
                </a:lnTo>
                <a:lnTo>
                  <a:pt x="6220" y="2956248"/>
                </a:lnTo>
                <a:lnTo>
                  <a:pt x="23637" y="2999791"/>
                </a:lnTo>
                <a:lnTo>
                  <a:pt x="50385" y="3039602"/>
                </a:lnTo>
                <a:lnTo>
                  <a:pt x="84597" y="3073814"/>
                </a:lnTo>
                <a:lnTo>
                  <a:pt x="124408" y="3100562"/>
                </a:lnTo>
                <a:lnTo>
                  <a:pt x="167951" y="3117979"/>
                </a:lnTo>
                <a:lnTo>
                  <a:pt x="213359" y="3124200"/>
                </a:lnTo>
                <a:lnTo>
                  <a:pt x="8473440" y="3124200"/>
                </a:lnTo>
                <a:lnTo>
                  <a:pt x="8518848" y="3117979"/>
                </a:lnTo>
                <a:lnTo>
                  <a:pt x="8562391" y="3100562"/>
                </a:lnTo>
                <a:lnTo>
                  <a:pt x="8602202" y="3073814"/>
                </a:lnTo>
                <a:lnTo>
                  <a:pt x="8636414" y="3039602"/>
                </a:lnTo>
                <a:lnTo>
                  <a:pt x="8663162" y="2999791"/>
                </a:lnTo>
                <a:lnTo>
                  <a:pt x="8680579" y="2956248"/>
                </a:lnTo>
                <a:lnTo>
                  <a:pt x="8686800" y="2910840"/>
                </a:lnTo>
                <a:lnTo>
                  <a:pt x="8686800" y="213360"/>
                </a:lnTo>
                <a:lnTo>
                  <a:pt x="8680579" y="167951"/>
                </a:lnTo>
                <a:lnTo>
                  <a:pt x="8663162" y="124408"/>
                </a:lnTo>
                <a:lnTo>
                  <a:pt x="8636414" y="84597"/>
                </a:lnTo>
                <a:lnTo>
                  <a:pt x="8602202" y="50385"/>
                </a:lnTo>
                <a:lnTo>
                  <a:pt x="8562391" y="23637"/>
                </a:lnTo>
                <a:lnTo>
                  <a:pt x="8518848" y="6220"/>
                </a:lnTo>
                <a:lnTo>
                  <a:pt x="8473440" y="0"/>
                </a:lnTo>
                <a:close/>
              </a:path>
            </a:pathLst>
          </a:custGeom>
          <a:solidFill>
            <a:srgbClr val="B8CCE4"/>
          </a:solidFill>
        </p:spPr>
        <p:txBody>
          <a:bodyPr wrap="square" lIns="0" tIns="0" rIns="0" bIns="0" rtlCol="0"/>
          <a:lstStyle/>
          <a:p>
            <a:endParaRPr/>
          </a:p>
        </p:txBody>
      </p:sp>
      <p:sp>
        <p:nvSpPr>
          <p:cNvPr id="4" name="object 4"/>
          <p:cNvSpPr txBox="1"/>
          <p:nvPr/>
        </p:nvSpPr>
        <p:spPr>
          <a:xfrm>
            <a:off x="2340927" y="1403582"/>
            <a:ext cx="7211695" cy="3111108"/>
          </a:xfrm>
          <a:prstGeom prst="rect">
            <a:avLst/>
          </a:prstGeom>
        </p:spPr>
        <p:txBody>
          <a:bodyPr vert="horz" wrap="square" lIns="0" tIns="12700" rIns="0" bIns="0" rtlCol="0">
            <a:spAutoFit/>
          </a:bodyPr>
          <a:lstStyle/>
          <a:p>
            <a:pPr algn="ctr">
              <a:lnSpc>
                <a:spcPct val="100000"/>
              </a:lnSpc>
            </a:pPr>
            <a:r>
              <a:rPr lang="en-US" sz="2600" b="1" dirty="0">
                <a:latin typeface="Calibri" pitchFamily="34" charset="0"/>
                <a:cs typeface="Calibri" pitchFamily="34" charset="0"/>
              </a:rPr>
              <a:t>What makes my business tick?</a:t>
            </a:r>
            <a:endParaRPr sz="2600" b="1" dirty="0">
              <a:latin typeface="Calibri" pitchFamily="34" charset="0"/>
              <a:cs typeface="Calibri" pitchFamily="34" charset="0"/>
            </a:endParaRPr>
          </a:p>
          <a:p>
            <a:pPr>
              <a:lnSpc>
                <a:spcPct val="100000"/>
              </a:lnSpc>
            </a:pPr>
            <a:endParaRPr sz="2600" dirty="0">
              <a:latin typeface="Calibri" pitchFamily="34" charset="0"/>
              <a:cs typeface="Calibri" pitchFamily="34" charset="0"/>
            </a:endParaRPr>
          </a:p>
          <a:p>
            <a:pPr marL="256540" indent="-243840">
              <a:spcBef>
                <a:spcPts val="2155"/>
              </a:spcBef>
              <a:buChar char="•"/>
              <a:tabLst>
                <a:tab pos="256540" algn="l"/>
              </a:tabLst>
            </a:pPr>
            <a:r>
              <a:rPr sz="2400" dirty="0">
                <a:latin typeface="Calibri" pitchFamily="34" charset="0"/>
                <a:cs typeface="Calibri" pitchFamily="34" charset="0"/>
              </a:rPr>
              <a:t>Are we doing the same steps each time?</a:t>
            </a:r>
          </a:p>
          <a:p>
            <a:pPr marL="256540" indent="-243840">
              <a:spcBef>
                <a:spcPts val="1440"/>
              </a:spcBef>
              <a:buChar char="•"/>
              <a:tabLst>
                <a:tab pos="256540" algn="l"/>
              </a:tabLst>
            </a:pPr>
            <a:r>
              <a:rPr sz="2400" dirty="0">
                <a:latin typeface="Calibri" pitchFamily="34" charset="0"/>
                <a:cs typeface="Calibri" pitchFamily="34" charset="0"/>
              </a:rPr>
              <a:t>Do we have redundant processes between teams?</a:t>
            </a:r>
          </a:p>
          <a:p>
            <a:pPr marL="256540" indent="-243840">
              <a:spcBef>
                <a:spcPts val="1440"/>
              </a:spcBef>
              <a:buChar char="•"/>
              <a:tabLst>
                <a:tab pos="256540" algn="l"/>
              </a:tabLst>
            </a:pPr>
            <a:r>
              <a:rPr sz="2400" dirty="0">
                <a:latin typeface="Calibri" pitchFamily="34" charset="0"/>
                <a:cs typeface="Calibri" pitchFamily="34" charset="0"/>
              </a:rPr>
              <a:t>What can be – or shouldn’t be – automated with CRM?</a:t>
            </a:r>
          </a:p>
          <a:p>
            <a:pPr marL="256540" indent="-243840">
              <a:spcBef>
                <a:spcPts val="1440"/>
              </a:spcBef>
              <a:buChar char="•"/>
              <a:tabLst>
                <a:tab pos="256540" algn="l"/>
              </a:tabLst>
            </a:pPr>
            <a:r>
              <a:rPr sz="2400" dirty="0">
                <a:latin typeface="Calibri" pitchFamily="34" charset="0"/>
                <a:cs typeface="Calibri" pitchFamily="34" charset="0"/>
              </a:rPr>
              <a:t>Will I have to change my business to use a CRM system?</a:t>
            </a:r>
          </a:p>
        </p:txBody>
      </p:sp>
      <p:sp>
        <p:nvSpPr>
          <p:cNvPr id="5" name="object 5"/>
          <p:cNvSpPr/>
          <p:nvPr/>
        </p:nvSpPr>
        <p:spPr>
          <a:xfrm>
            <a:off x="4953000" y="5104129"/>
            <a:ext cx="1987550" cy="1109980"/>
          </a:xfrm>
          <a:prstGeom prst="rect">
            <a:avLst/>
          </a:prstGeom>
          <a:blipFill>
            <a:blip r:embed="rId2" cstate="print"/>
            <a:stretch>
              <a:fillRect/>
            </a:stretch>
          </a:blipFill>
        </p:spPr>
        <p:txBody>
          <a:bodyPr wrap="square" lIns="0" tIns="0" rIns="0" bIns="0" rtlCol="0"/>
          <a:lstStyle/>
          <a:p>
            <a:endParaRPr/>
          </a:p>
        </p:txBody>
      </p:sp>
      <p:pic>
        <p:nvPicPr>
          <p:cNvPr id="6" name="Picture 5" descr="A close up of a logo&#10;&#10;Description automatically generated">
            <a:extLst>
              <a:ext uri="{FF2B5EF4-FFF2-40B4-BE49-F238E27FC236}">
                <a16:creationId xmlns:a16="http://schemas.microsoft.com/office/drawing/2014/main" id="{74723990-40B4-4670-A3C0-92A66E1C8B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6834" y="331598"/>
            <a:ext cx="7898332" cy="689932"/>
          </a:xfrm>
          <a:prstGeom prst="rect">
            <a:avLst/>
          </a:prstGeom>
        </p:spPr>
        <p:txBody>
          <a:bodyPr vert="horz" wrap="square" lIns="0" tIns="12700" rIns="0" bIns="0" rtlCol="0" anchor="ctr">
            <a:spAutoFit/>
          </a:bodyPr>
          <a:lstStyle/>
          <a:p>
            <a:pPr marL="12700">
              <a:lnSpc>
                <a:spcPct val="100000"/>
              </a:lnSpc>
              <a:spcBef>
                <a:spcPts val="100"/>
              </a:spcBef>
            </a:pPr>
            <a:r>
              <a:rPr u="heavy" spc="-560" dirty="0">
                <a:solidFill>
                  <a:srgbClr val="FF0000"/>
                </a:solidFill>
                <a:uFill>
                  <a:solidFill>
                    <a:srgbClr val="FFFFFF"/>
                  </a:solidFill>
                </a:uFill>
                <a:latin typeface="Calibri Light (Headings)"/>
                <a:cs typeface="DejaVu Sans"/>
              </a:rPr>
              <a:t>Know</a:t>
            </a:r>
            <a:r>
              <a:rPr b="1" spc="-560" dirty="0">
                <a:solidFill>
                  <a:srgbClr val="FF0000"/>
                </a:solidFill>
                <a:latin typeface="Calibri Light (Headings)"/>
                <a:cs typeface="DejaVu Sans"/>
              </a:rPr>
              <a:t> </a:t>
            </a:r>
            <a:r>
              <a:rPr lang="en-IE" b="1" spc="-560" dirty="0">
                <a:solidFill>
                  <a:srgbClr val="FF0000"/>
                </a:solidFill>
                <a:latin typeface="Calibri Light (Headings)"/>
                <a:cs typeface="DejaVu Sans"/>
              </a:rPr>
              <a:t> </a:t>
            </a:r>
            <a:r>
              <a:rPr spc="-335" dirty="0">
                <a:solidFill>
                  <a:srgbClr val="FF0000"/>
                </a:solidFill>
                <a:latin typeface="Calibri Light (Headings)"/>
              </a:rPr>
              <a:t>when </a:t>
            </a:r>
            <a:r>
              <a:rPr spc="-215" dirty="0">
                <a:solidFill>
                  <a:srgbClr val="FF0000"/>
                </a:solidFill>
                <a:latin typeface="Calibri Light (Headings)"/>
              </a:rPr>
              <a:t>to </a:t>
            </a:r>
            <a:r>
              <a:rPr spc="-320" dirty="0">
                <a:solidFill>
                  <a:srgbClr val="FF0000"/>
                </a:solidFill>
                <a:latin typeface="Calibri Light (Headings)"/>
              </a:rPr>
              <a:t>connect </a:t>
            </a:r>
            <a:r>
              <a:rPr spc="-245" dirty="0">
                <a:solidFill>
                  <a:srgbClr val="FF0000"/>
                </a:solidFill>
                <a:latin typeface="Calibri Light (Headings)"/>
              </a:rPr>
              <a:t>with </a:t>
            </a:r>
            <a:r>
              <a:rPr spc="-365" dirty="0">
                <a:solidFill>
                  <a:srgbClr val="FF0000"/>
                </a:solidFill>
                <a:latin typeface="Calibri Light (Headings)"/>
              </a:rPr>
              <a:t>an</a:t>
            </a:r>
            <a:r>
              <a:rPr spc="-595" dirty="0">
                <a:solidFill>
                  <a:srgbClr val="FF0000"/>
                </a:solidFill>
                <a:latin typeface="Calibri Light (Headings)"/>
              </a:rPr>
              <a:t> </a:t>
            </a:r>
            <a:r>
              <a:rPr spc="-320" dirty="0">
                <a:solidFill>
                  <a:srgbClr val="FF0000"/>
                </a:solidFill>
                <a:latin typeface="Calibri Light (Headings)"/>
              </a:rPr>
              <a:t>expert</a:t>
            </a:r>
            <a:endParaRPr dirty="0">
              <a:solidFill>
                <a:srgbClr val="FF0000"/>
              </a:solidFill>
              <a:latin typeface="Calibri Light (Headings)"/>
              <a:cs typeface="DejaVu Sans"/>
            </a:endParaRPr>
          </a:p>
        </p:txBody>
      </p:sp>
      <p:sp>
        <p:nvSpPr>
          <p:cNvPr id="3" name="object 3"/>
          <p:cNvSpPr/>
          <p:nvPr/>
        </p:nvSpPr>
        <p:spPr>
          <a:xfrm>
            <a:off x="1752600" y="1981200"/>
            <a:ext cx="8686800" cy="3124200"/>
          </a:xfrm>
          <a:custGeom>
            <a:avLst/>
            <a:gdLst/>
            <a:ahLst/>
            <a:cxnLst/>
            <a:rect l="l" t="t" r="r" b="b"/>
            <a:pathLst>
              <a:path w="8686800" h="3124200">
                <a:moveTo>
                  <a:pt x="8473440" y="0"/>
                </a:moveTo>
                <a:lnTo>
                  <a:pt x="213359" y="0"/>
                </a:lnTo>
                <a:lnTo>
                  <a:pt x="167951" y="6216"/>
                </a:lnTo>
                <a:lnTo>
                  <a:pt x="124408" y="23607"/>
                </a:lnTo>
                <a:lnTo>
                  <a:pt x="84597" y="50285"/>
                </a:lnTo>
                <a:lnTo>
                  <a:pt x="50385" y="84360"/>
                </a:lnTo>
                <a:lnTo>
                  <a:pt x="23637" y="123945"/>
                </a:lnTo>
                <a:lnTo>
                  <a:pt x="6220" y="167151"/>
                </a:lnTo>
                <a:lnTo>
                  <a:pt x="0" y="212089"/>
                </a:lnTo>
                <a:lnTo>
                  <a:pt x="0" y="2910840"/>
                </a:lnTo>
                <a:lnTo>
                  <a:pt x="6220" y="2956248"/>
                </a:lnTo>
                <a:lnTo>
                  <a:pt x="23637" y="2999791"/>
                </a:lnTo>
                <a:lnTo>
                  <a:pt x="50385" y="3039602"/>
                </a:lnTo>
                <a:lnTo>
                  <a:pt x="84597" y="3073814"/>
                </a:lnTo>
                <a:lnTo>
                  <a:pt x="124408" y="3100562"/>
                </a:lnTo>
                <a:lnTo>
                  <a:pt x="167951" y="3117979"/>
                </a:lnTo>
                <a:lnTo>
                  <a:pt x="213359" y="3124200"/>
                </a:lnTo>
                <a:lnTo>
                  <a:pt x="8473440" y="3124200"/>
                </a:lnTo>
                <a:lnTo>
                  <a:pt x="8518848" y="3117979"/>
                </a:lnTo>
                <a:lnTo>
                  <a:pt x="8562391" y="3100562"/>
                </a:lnTo>
                <a:lnTo>
                  <a:pt x="8602202" y="3073814"/>
                </a:lnTo>
                <a:lnTo>
                  <a:pt x="8636414" y="3039602"/>
                </a:lnTo>
                <a:lnTo>
                  <a:pt x="8663162" y="2999791"/>
                </a:lnTo>
                <a:lnTo>
                  <a:pt x="8680579" y="2956248"/>
                </a:lnTo>
                <a:lnTo>
                  <a:pt x="8686800" y="2910840"/>
                </a:lnTo>
                <a:lnTo>
                  <a:pt x="8686800" y="212089"/>
                </a:lnTo>
                <a:lnTo>
                  <a:pt x="8680579" y="167151"/>
                </a:lnTo>
                <a:lnTo>
                  <a:pt x="8663162" y="123945"/>
                </a:lnTo>
                <a:lnTo>
                  <a:pt x="8636414" y="84360"/>
                </a:lnTo>
                <a:lnTo>
                  <a:pt x="8602202" y="50285"/>
                </a:lnTo>
                <a:lnTo>
                  <a:pt x="8562391" y="23607"/>
                </a:lnTo>
                <a:lnTo>
                  <a:pt x="8518848" y="6216"/>
                </a:lnTo>
                <a:lnTo>
                  <a:pt x="8473440" y="0"/>
                </a:lnTo>
                <a:close/>
              </a:path>
            </a:pathLst>
          </a:custGeom>
          <a:solidFill>
            <a:srgbClr val="B8CCE4"/>
          </a:solidFill>
        </p:spPr>
        <p:txBody>
          <a:bodyPr wrap="square" lIns="0" tIns="0" rIns="0" bIns="0" rtlCol="0"/>
          <a:lstStyle/>
          <a:p>
            <a:endParaRPr/>
          </a:p>
        </p:txBody>
      </p:sp>
      <p:sp>
        <p:nvSpPr>
          <p:cNvPr id="4" name="object 4"/>
          <p:cNvSpPr txBox="1"/>
          <p:nvPr/>
        </p:nvSpPr>
        <p:spPr>
          <a:xfrm>
            <a:off x="1892301" y="1329690"/>
            <a:ext cx="6982459" cy="3352200"/>
          </a:xfrm>
          <a:prstGeom prst="rect">
            <a:avLst/>
          </a:prstGeom>
        </p:spPr>
        <p:txBody>
          <a:bodyPr vert="horz" wrap="square" lIns="0" tIns="12700" rIns="0" bIns="0" rtlCol="0">
            <a:spAutoFit/>
          </a:bodyPr>
          <a:lstStyle/>
          <a:p>
            <a:pPr marL="2463800">
              <a:spcBef>
                <a:spcPts val="100"/>
              </a:spcBef>
            </a:pPr>
            <a:r>
              <a:rPr lang="en-US" sz="2600" dirty="0">
                <a:cs typeface="DejaVu Sans"/>
              </a:rPr>
              <a:t>What  do  I  need  help  with?</a:t>
            </a:r>
            <a:endParaRPr sz="2600" dirty="0">
              <a:cs typeface="DejaVu Sans"/>
            </a:endParaRPr>
          </a:p>
          <a:p>
            <a:pPr>
              <a:lnSpc>
                <a:spcPct val="100000"/>
              </a:lnSpc>
            </a:pPr>
            <a:endParaRPr sz="2600" dirty="0">
              <a:cs typeface="DejaVu Sans"/>
            </a:endParaRPr>
          </a:p>
          <a:p>
            <a:pPr>
              <a:spcBef>
                <a:spcPts val="25"/>
              </a:spcBef>
            </a:pPr>
            <a:endParaRPr sz="3400" dirty="0">
              <a:cs typeface="DejaVu Sans"/>
            </a:endParaRPr>
          </a:p>
          <a:p>
            <a:pPr marL="256540" indent="-243840">
              <a:buChar char="•"/>
              <a:tabLst>
                <a:tab pos="256540" algn="l"/>
              </a:tabLst>
            </a:pPr>
            <a:r>
              <a:rPr sz="2400" dirty="0">
                <a:cs typeface="DejaVu Sans"/>
              </a:rPr>
              <a:t>Determining if CRM is a fit for my business?</a:t>
            </a:r>
          </a:p>
          <a:p>
            <a:pPr marL="256540" indent="-243840">
              <a:spcBef>
                <a:spcPts val="1440"/>
              </a:spcBef>
              <a:buChar char="•"/>
              <a:tabLst>
                <a:tab pos="256540" algn="l"/>
              </a:tabLst>
            </a:pPr>
            <a:r>
              <a:rPr sz="2400" dirty="0">
                <a:cs typeface="DejaVu Sans"/>
              </a:rPr>
              <a:t>Documenting what makes my business really run?</a:t>
            </a:r>
          </a:p>
          <a:p>
            <a:pPr marL="256540" indent="-243840">
              <a:spcBef>
                <a:spcPts val="1440"/>
              </a:spcBef>
              <a:buChar char="•"/>
              <a:tabLst>
                <a:tab pos="256540" algn="l"/>
              </a:tabLst>
            </a:pPr>
            <a:r>
              <a:rPr sz="2400" dirty="0">
                <a:cs typeface="DejaVu Sans"/>
              </a:rPr>
              <a:t>Learning from the experiences of other CRM projects?</a:t>
            </a:r>
          </a:p>
          <a:p>
            <a:pPr marL="256540" indent="-243840">
              <a:spcBef>
                <a:spcPts val="1440"/>
              </a:spcBef>
              <a:buChar char="•"/>
              <a:tabLst>
                <a:tab pos="256540" algn="l"/>
              </a:tabLst>
            </a:pPr>
            <a:r>
              <a:rPr sz="2400" dirty="0">
                <a:cs typeface="DejaVu Sans"/>
              </a:rPr>
              <a:t>Adapting a CRM system to my business needs?</a:t>
            </a:r>
          </a:p>
        </p:txBody>
      </p:sp>
      <p:sp>
        <p:nvSpPr>
          <p:cNvPr id="5" name="object 5"/>
          <p:cNvSpPr/>
          <p:nvPr/>
        </p:nvSpPr>
        <p:spPr>
          <a:xfrm>
            <a:off x="5486401" y="4876800"/>
            <a:ext cx="955039" cy="1385570"/>
          </a:xfrm>
          <a:prstGeom prst="rect">
            <a:avLst/>
          </a:prstGeom>
          <a:blipFill>
            <a:blip r:embed="rId2" cstate="print"/>
            <a:stretch>
              <a:fillRect/>
            </a:stretch>
          </a:blipFill>
        </p:spPr>
        <p:txBody>
          <a:bodyPr wrap="square" lIns="0" tIns="0" rIns="0" bIns="0" rtlCol="0"/>
          <a:lstStyle/>
          <a:p>
            <a:endParaRPr/>
          </a:p>
        </p:txBody>
      </p:sp>
      <p:pic>
        <p:nvPicPr>
          <p:cNvPr id="6" name="Picture 5" descr="A close up of a logo&#10;&#10;Description automatically generated">
            <a:extLst>
              <a:ext uri="{FF2B5EF4-FFF2-40B4-BE49-F238E27FC236}">
                <a16:creationId xmlns:a16="http://schemas.microsoft.com/office/drawing/2014/main" id="{27B8D61D-555D-4D3D-8522-BF1548DB1E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15770" y="1143000"/>
            <a:ext cx="4994910" cy="3125470"/>
            <a:chOff x="191770" y="1143000"/>
            <a:chExt cx="4994910" cy="3125470"/>
          </a:xfrm>
        </p:grpSpPr>
        <p:sp>
          <p:nvSpPr>
            <p:cNvPr id="3" name="object 3"/>
            <p:cNvSpPr/>
            <p:nvPr/>
          </p:nvSpPr>
          <p:spPr>
            <a:xfrm>
              <a:off x="1327150" y="1430020"/>
              <a:ext cx="3859529" cy="1223010"/>
            </a:xfrm>
            <a:custGeom>
              <a:avLst/>
              <a:gdLst/>
              <a:ahLst/>
              <a:cxnLst/>
              <a:rect l="l" t="t" r="r" b="b"/>
              <a:pathLst>
                <a:path w="3859529" h="1223010">
                  <a:moveTo>
                    <a:pt x="0" y="1223009"/>
                  </a:moveTo>
                  <a:lnTo>
                    <a:pt x="3859529" y="1223009"/>
                  </a:lnTo>
                  <a:lnTo>
                    <a:pt x="3859529" y="0"/>
                  </a:lnTo>
                  <a:lnTo>
                    <a:pt x="0" y="0"/>
                  </a:lnTo>
                  <a:lnTo>
                    <a:pt x="0" y="1223009"/>
                  </a:lnTo>
                  <a:close/>
                </a:path>
              </a:pathLst>
            </a:custGeom>
            <a:solidFill>
              <a:srgbClr val="000000">
                <a:alpha val="39999"/>
              </a:srgbClr>
            </a:solidFill>
          </p:spPr>
          <p:txBody>
            <a:bodyPr wrap="square" lIns="0" tIns="0" rIns="0" bIns="0" rtlCol="0"/>
            <a:lstStyle/>
            <a:p>
              <a:endParaRPr/>
            </a:p>
          </p:txBody>
        </p:sp>
        <p:sp>
          <p:nvSpPr>
            <p:cNvPr id="4" name="object 4"/>
            <p:cNvSpPr/>
            <p:nvPr/>
          </p:nvSpPr>
          <p:spPr>
            <a:xfrm>
              <a:off x="1300480" y="1403350"/>
              <a:ext cx="3859529" cy="1249680"/>
            </a:xfrm>
            <a:custGeom>
              <a:avLst/>
              <a:gdLst/>
              <a:ahLst/>
              <a:cxnLst/>
              <a:rect l="l" t="t" r="r" b="b"/>
              <a:pathLst>
                <a:path w="3859529" h="1249680">
                  <a:moveTo>
                    <a:pt x="0" y="0"/>
                  </a:moveTo>
                  <a:lnTo>
                    <a:pt x="3859529" y="0"/>
                  </a:lnTo>
                  <a:lnTo>
                    <a:pt x="3859529" y="1249679"/>
                  </a:lnTo>
                  <a:lnTo>
                    <a:pt x="0" y="1249679"/>
                  </a:lnTo>
                  <a:lnTo>
                    <a:pt x="0" y="0"/>
                  </a:lnTo>
                  <a:close/>
                </a:path>
              </a:pathLst>
            </a:custGeom>
            <a:solidFill>
              <a:srgbClr val="B8CCE4"/>
            </a:solidFill>
          </p:spPr>
          <p:txBody>
            <a:bodyPr wrap="square" lIns="0" tIns="0" rIns="0" bIns="0" rtlCol="0"/>
            <a:lstStyle/>
            <a:p>
              <a:endParaRPr/>
            </a:p>
          </p:txBody>
        </p:sp>
        <p:sp>
          <p:nvSpPr>
            <p:cNvPr id="5" name="object 5"/>
            <p:cNvSpPr/>
            <p:nvPr/>
          </p:nvSpPr>
          <p:spPr>
            <a:xfrm>
              <a:off x="191770" y="1143000"/>
              <a:ext cx="1920239" cy="192151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06830" y="3045460"/>
              <a:ext cx="3859529" cy="1223010"/>
            </a:xfrm>
            <a:custGeom>
              <a:avLst/>
              <a:gdLst/>
              <a:ahLst/>
              <a:cxnLst/>
              <a:rect l="l" t="t" r="r" b="b"/>
              <a:pathLst>
                <a:path w="3859529" h="1223010">
                  <a:moveTo>
                    <a:pt x="0" y="1223009"/>
                  </a:moveTo>
                  <a:lnTo>
                    <a:pt x="3859529" y="1223009"/>
                  </a:lnTo>
                  <a:lnTo>
                    <a:pt x="3859529" y="0"/>
                  </a:lnTo>
                  <a:lnTo>
                    <a:pt x="0" y="0"/>
                  </a:lnTo>
                  <a:lnTo>
                    <a:pt x="0" y="1223009"/>
                  </a:lnTo>
                  <a:close/>
                </a:path>
              </a:pathLst>
            </a:custGeom>
            <a:solidFill>
              <a:srgbClr val="000000">
                <a:alpha val="39999"/>
              </a:srgbClr>
            </a:solidFill>
          </p:spPr>
          <p:txBody>
            <a:bodyPr wrap="square" lIns="0" tIns="0" rIns="0" bIns="0" rtlCol="0"/>
            <a:lstStyle/>
            <a:p>
              <a:endParaRPr/>
            </a:p>
          </p:txBody>
        </p:sp>
        <p:sp>
          <p:nvSpPr>
            <p:cNvPr id="7" name="object 7"/>
            <p:cNvSpPr/>
            <p:nvPr/>
          </p:nvSpPr>
          <p:spPr>
            <a:xfrm>
              <a:off x="1278889" y="3018789"/>
              <a:ext cx="3859529" cy="1249680"/>
            </a:xfrm>
            <a:custGeom>
              <a:avLst/>
              <a:gdLst/>
              <a:ahLst/>
              <a:cxnLst/>
              <a:rect l="l" t="t" r="r" b="b"/>
              <a:pathLst>
                <a:path w="3859529" h="1249679">
                  <a:moveTo>
                    <a:pt x="0" y="0"/>
                  </a:moveTo>
                  <a:lnTo>
                    <a:pt x="3859530" y="0"/>
                  </a:lnTo>
                  <a:lnTo>
                    <a:pt x="3859530" y="1249680"/>
                  </a:lnTo>
                  <a:lnTo>
                    <a:pt x="0" y="1249680"/>
                  </a:lnTo>
                  <a:lnTo>
                    <a:pt x="0" y="0"/>
                  </a:lnTo>
                  <a:close/>
                </a:path>
              </a:pathLst>
            </a:custGeom>
            <a:solidFill>
              <a:srgbClr val="B8CCE4"/>
            </a:solidFill>
          </p:spPr>
          <p:txBody>
            <a:bodyPr wrap="square" lIns="0" tIns="0" rIns="0" bIns="0" rtlCol="0"/>
            <a:lstStyle/>
            <a:p>
              <a:endParaRPr/>
            </a:p>
          </p:txBody>
        </p:sp>
      </p:grpSp>
      <p:sp>
        <p:nvSpPr>
          <p:cNvPr id="8" name="object 8"/>
          <p:cNvSpPr txBox="1">
            <a:spLocks noGrp="1"/>
          </p:cNvSpPr>
          <p:nvPr>
            <p:ph type="title"/>
          </p:nvPr>
        </p:nvSpPr>
        <p:spPr>
          <a:xfrm>
            <a:off x="2885902" y="-75986"/>
            <a:ext cx="6420196" cy="1367041"/>
          </a:xfrm>
          <a:prstGeom prst="rect">
            <a:avLst/>
          </a:prstGeom>
        </p:spPr>
        <p:txBody>
          <a:bodyPr vert="horz" wrap="square" lIns="0" tIns="12700" rIns="0" bIns="0" rtlCol="0" anchor="ctr">
            <a:spAutoFit/>
          </a:bodyPr>
          <a:lstStyle/>
          <a:p>
            <a:pPr marL="12700">
              <a:lnSpc>
                <a:spcPct val="100000"/>
              </a:lnSpc>
              <a:spcBef>
                <a:spcPts val="100"/>
              </a:spcBef>
            </a:pPr>
            <a:r>
              <a:rPr sz="4400" dirty="0">
                <a:solidFill>
                  <a:srgbClr val="FF0000"/>
                </a:solidFill>
                <a:latin typeface="+mn-lt"/>
              </a:rPr>
              <a:t>Why Microsoft Dynamics CRM ?</a:t>
            </a:r>
          </a:p>
        </p:txBody>
      </p:sp>
      <p:sp>
        <p:nvSpPr>
          <p:cNvPr id="9" name="object 9"/>
          <p:cNvSpPr txBox="1"/>
          <p:nvPr/>
        </p:nvSpPr>
        <p:spPr>
          <a:xfrm>
            <a:off x="6795770" y="1432560"/>
            <a:ext cx="2976880" cy="1184940"/>
          </a:xfrm>
          <a:prstGeom prst="rect">
            <a:avLst/>
          </a:prstGeom>
          <a:ln w="38097">
            <a:solidFill>
              <a:srgbClr val="A5A5A5"/>
            </a:solidFill>
          </a:ln>
        </p:spPr>
        <p:txBody>
          <a:bodyPr vert="horz" wrap="square" lIns="0" tIns="76200" rIns="0" bIns="0" rtlCol="0">
            <a:spAutoFit/>
          </a:bodyPr>
          <a:lstStyle/>
          <a:p>
            <a:pPr marL="466725" marR="345440" indent="45720" algn="just">
              <a:spcBef>
                <a:spcPts val="600"/>
              </a:spcBef>
            </a:pPr>
            <a:r>
              <a:rPr sz="2400" dirty="0">
                <a:cs typeface="DejaVu Sans"/>
              </a:rPr>
              <a:t>Deliver an easier  and more natural  user experience</a:t>
            </a:r>
          </a:p>
        </p:txBody>
      </p:sp>
      <p:sp>
        <p:nvSpPr>
          <p:cNvPr id="10" name="object 10"/>
          <p:cNvSpPr txBox="1"/>
          <p:nvPr/>
        </p:nvSpPr>
        <p:spPr>
          <a:xfrm>
            <a:off x="6772909" y="3048000"/>
            <a:ext cx="2979420" cy="1216660"/>
          </a:xfrm>
          <a:prstGeom prst="rect">
            <a:avLst/>
          </a:prstGeom>
          <a:ln w="38097">
            <a:solidFill>
              <a:srgbClr val="A5A5A5"/>
            </a:solidFill>
          </a:ln>
        </p:spPr>
        <p:txBody>
          <a:bodyPr vert="horz" wrap="square" lIns="0" tIns="74930" rIns="0" bIns="0" rtlCol="0">
            <a:spAutoFit/>
          </a:bodyPr>
          <a:lstStyle/>
          <a:p>
            <a:pPr marL="187325" marR="151130" indent="635" algn="ctr">
              <a:spcBef>
                <a:spcPts val="590"/>
              </a:spcBef>
            </a:pPr>
            <a:r>
              <a:rPr sz="2400" dirty="0">
                <a:cs typeface="DejaVu Sans"/>
              </a:rPr>
              <a:t>Deliver a system that  matches the way you  do business</a:t>
            </a:r>
          </a:p>
        </p:txBody>
      </p:sp>
      <p:sp>
        <p:nvSpPr>
          <p:cNvPr id="11" name="object 11"/>
          <p:cNvSpPr txBox="1"/>
          <p:nvPr/>
        </p:nvSpPr>
        <p:spPr>
          <a:xfrm>
            <a:off x="2830831" y="3045460"/>
            <a:ext cx="3859529" cy="1181093"/>
          </a:xfrm>
          <a:prstGeom prst="rect">
            <a:avLst/>
          </a:prstGeom>
        </p:spPr>
        <p:txBody>
          <a:bodyPr vert="horz" wrap="square" lIns="0" tIns="186690" rIns="0" bIns="0" rtlCol="0">
            <a:spAutoFit/>
          </a:bodyPr>
          <a:lstStyle/>
          <a:p>
            <a:pPr marL="455930" algn="ctr">
              <a:spcBef>
                <a:spcPts val="1470"/>
              </a:spcBef>
            </a:pPr>
            <a:r>
              <a:rPr sz="2800" dirty="0">
                <a:cs typeface="DejaVu Sans"/>
              </a:rPr>
              <a:t>Works the way</a:t>
            </a:r>
            <a:endParaRPr lang="en-IE" sz="2800" dirty="0">
              <a:cs typeface="DejaVu Sans"/>
            </a:endParaRPr>
          </a:p>
          <a:p>
            <a:pPr marL="455930" algn="ctr">
              <a:spcBef>
                <a:spcPts val="1470"/>
              </a:spcBef>
            </a:pPr>
            <a:r>
              <a:rPr lang="en-IE" sz="2400" dirty="0">
                <a:solidFill>
                  <a:schemeClr val="accent1">
                    <a:lumMod val="50000"/>
                  </a:schemeClr>
                </a:solidFill>
                <a:cs typeface="DejaVu Sans"/>
              </a:rPr>
              <a:t>your business does</a:t>
            </a:r>
            <a:endParaRPr sz="2400" dirty="0">
              <a:solidFill>
                <a:schemeClr val="accent1">
                  <a:lumMod val="50000"/>
                </a:schemeClr>
              </a:solidFill>
              <a:cs typeface="DejaVu Sans"/>
            </a:endParaRPr>
          </a:p>
        </p:txBody>
      </p:sp>
      <p:grpSp>
        <p:nvGrpSpPr>
          <p:cNvPr id="12" name="object 12"/>
          <p:cNvGrpSpPr/>
          <p:nvPr/>
        </p:nvGrpSpPr>
        <p:grpSpPr>
          <a:xfrm>
            <a:off x="2801619" y="4721859"/>
            <a:ext cx="3887470" cy="1249680"/>
            <a:chOff x="1277619" y="4721859"/>
            <a:chExt cx="3887470" cy="1249680"/>
          </a:xfrm>
        </p:grpSpPr>
        <p:sp>
          <p:nvSpPr>
            <p:cNvPr id="13" name="object 13"/>
            <p:cNvSpPr/>
            <p:nvPr/>
          </p:nvSpPr>
          <p:spPr>
            <a:xfrm>
              <a:off x="1305559" y="4748529"/>
              <a:ext cx="3859529" cy="1223010"/>
            </a:xfrm>
            <a:custGeom>
              <a:avLst/>
              <a:gdLst/>
              <a:ahLst/>
              <a:cxnLst/>
              <a:rect l="l" t="t" r="r" b="b"/>
              <a:pathLst>
                <a:path w="3859529" h="1223010">
                  <a:moveTo>
                    <a:pt x="0" y="1223010"/>
                  </a:moveTo>
                  <a:lnTo>
                    <a:pt x="3859529" y="1223010"/>
                  </a:lnTo>
                  <a:lnTo>
                    <a:pt x="3859529" y="0"/>
                  </a:lnTo>
                  <a:lnTo>
                    <a:pt x="0" y="0"/>
                  </a:lnTo>
                  <a:lnTo>
                    <a:pt x="0" y="1223010"/>
                  </a:lnTo>
                  <a:close/>
                </a:path>
              </a:pathLst>
            </a:custGeom>
            <a:solidFill>
              <a:srgbClr val="000000">
                <a:alpha val="39999"/>
              </a:srgbClr>
            </a:solidFill>
          </p:spPr>
          <p:txBody>
            <a:bodyPr wrap="square" lIns="0" tIns="0" rIns="0" bIns="0" rtlCol="0"/>
            <a:lstStyle/>
            <a:p>
              <a:endParaRPr/>
            </a:p>
          </p:txBody>
        </p:sp>
        <p:sp>
          <p:nvSpPr>
            <p:cNvPr id="14" name="object 14"/>
            <p:cNvSpPr/>
            <p:nvPr/>
          </p:nvSpPr>
          <p:spPr>
            <a:xfrm>
              <a:off x="1277619" y="4721859"/>
              <a:ext cx="3859529" cy="1249680"/>
            </a:xfrm>
            <a:custGeom>
              <a:avLst/>
              <a:gdLst/>
              <a:ahLst/>
              <a:cxnLst/>
              <a:rect l="l" t="t" r="r" b="b"/>
              <a:pathLst>
                <a:path w="3859529" h="1249679">
                  <a:moveTo>
                    <a:pt x="0" y="0"/>
                  </a:moveTo>
                  <a:lnTo>
                    <a:pt x="3859529" y="0"/>
                  </a:lnTo>
                  <a:lnTo>
                    <a:pt x="3859529" y="1249680"/>
                  </a:lnTo>
                  <a:lnTo>
                    <a:pt x="0" y="1249680"/>
                  </a:lnTo>
                  <a:lnTo>
                    <a:pt x="0" y="0"/>
                  </a:lnTo>
                  <a:close/>
                </a:path>
              </a:pathLst>
            </a:custGeom>
            <a:solidFill>
              <a:srgbClr val="B8CCE4"/>
            </a:solidFill>
          </p:spPr>
          <p:txBody>
            <a:bodyPr wrap="square" lIns="0" tIns="0" rIns="0" bIns="0" rtlCol="0"/>
            <a:lstStyle/>
            <a:p>
              <a:endParaRPr/>
            </a:p>
          </p:txBody>
        </p:sp>
      </p:grpSp>
      <p:sp>
        <p:nvSpPr>
          <p:cNvPr id="15" name="object 15"/>
          <p:cNvSpPr txBox="1"/>
          <p:nvPr/>
        </p:nvSpPr>
        <p:spPr>
          <a:xfrm>
            <a:off x="6772909" y="4749800"/>
            <a:ext cx="2978150" cy="1217930"/>
          </a:xfrm>
          <a:prstGeom prst="rect">
            <a:avLst/>
          </a:prstGeom>
          <a:ln w="38097">
            <a:solidFill>
              <a:srgbClr val="A5A5A5"/>
            </a:solidFill>
          </a:ln>
        </p:spPr>
        <p:txBody>
          <a:bodyPr vert="horz" wrap="square" lIns="0" tIns="76200" rIns="0" bIns="0" rtlCol="0">
            <a:spAutoFit/>
          </a:bodyPr>
          <a:lstStyle/>
          <a:p>
            <a:pPr marL="179705" marR="186055" algn="ctr">
              <a:spcBef>
                <a:spcPts val="600"/>
              </a:spcBef>
            </a:pPr>
            <a:r>
              <a:rPr sz="2400" dirty="0">
                <a:cs typeface="DejaVu Sans"/>
              </a:rPr>
              <a:t>Deliver an affordable  solution that fits  your business</a:t>
            </a:r>
          </a:p>
        </p:txBody>
      </p:sp>
      <p:sp>
        <p:nvSpPr>
          <p:cNvPr id="16" name="object 16"/>
          <p:cNvSpPr txBox="1"/>
          <p:nvPr/>
        </p:nvSpPr>
        <p:spPr>
          <a:xfrm>
            <a:off x="2829561" y="4748530"/>
            <a:ext cx="3859529" cy="1049005"/>
          </a:xfrm>
          <a:prstGeom prst="rect">
            <a:avLst/>
          </a:prstGeom>
        </p:spPr>
        <p:txBody>
          <a:bodyPr vert="horz" wrap="square" lIns="0" tIns="185420" rIns="0" bIns="0" rtlCol="0">
            <a:spAutoFit/>
          </a:bodyPr>
          <a:lstStyle/>
          <a:p>
            <a:pPr marL="577850" algn="ctr">
              <a:spcBef>
                <a:spcPts val="1460"/>
              </a:spcBef>
            </a:pPr>
            <a:r>
              <a:rPr sz="2800" dirty="0">
                <a:cs typeface="DejaVu Sans"/>
              </a:rPr>
              <a:t>Works the way</a:t>
            </a:r>
          </a:p>
          <a:p>
            <a:pPr marL="578485" algn="ctr"/>
            <a:r>
              <a:rPr sz="2800" b="1" dirty="0">
                <a:solidFill>
                  <a:srgbClr val="1E487C"/>
                </a:solidFill>
                <a:cs typeface="DejaVu Sans"/>
              </a:rPr>
              <a:t>technology should</a:t>
            </a:r>
            <a:endParaRPr sz="2800" dirty="0">
              <a:cs typeface="DejaVu Sans"/>
            </a:endParaRPr>
          </a:p>
        </p:txBody>
      </p:sp>
      <p:grpSp>
        <p:nvGrpSpPr>
          <p:cNvPr id="17" name="object 17"/>
          <p:cNvGrpSpPr/>
          <p:nvPr/>
        </p:nvGrpSpPr>
        <p:grpSpPr>
          <a:xfrm>
            <a:off x="1696720" y="2743200"/>
            <a:ext cx="1938020" cy="3633470"/>
            <a:chOff x="172720" y="2743200"/>
            <a:chExt cx="1938020" cy="3633470"/>
          </a:xfrm>
        </p:grpSpPr>
        <p:sp>
          <p:nvSpPr>
            <p:cNvPr id="18" name="object 18"/>
            <p:cNvSpPr/>
            <p:nvPr/>
          </p:nvSpPr>
          <p:spPr>
            <a:xfrm>
              <a:off x="172720" y="2743200"/>
              <a:ext cx="1916430" cy="191643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91770" y="4457700"/>
              <a:ext cx="1918970" cy="1918970"/>
            </a:xfrm>
            <a:prstGeom prst="rect">
              <a:avLst/>
            </a:prstGeom>
            <a:blipFill>
              <a:blip r:embed="rId4" cstate="print"/>
              <a:stretch>
                <a:fillRect/>
              </a:stretch>
            </a:blipFill>
          </p:spPr>
          <p:txBody>
            <a:bodyPr wrap="square" lIns="0" tIns="0" rIns="0" bIns="0" rtlCol="0"/>
            <a:lstStyle/>
            <a:p>
              <a:endParaRPr/>
            </a:p>
          </p:txBody>
        </p:sp>
      </p:grpSp>
      <p:sp>
        <p:nvSpPr>
          <p:cNvPr id="20" name="object 20"/>
          <p:cNvSpPr txBox="1"/>
          <p:nvPr/>
        </p:nvSpPr>
        <p:spPr>
          <a:xfrm>
            <a:off x="2851151" y="1430020"/>
            <a:ext cx="3859529" cy="1036181"/>
          </a:xfrm>
          <a:prstGeom prst="rect">
            <a:avLst/>
          </a:prstGeom>
        </p:spPr>
        <p:txBody>
          <a:bodyPr vert="horz" wrap="square" lIns="0" tIns="172720" rIns="0" bIns="0" rtlCol="0">
            <a:spAutoFit/>
          </a:bodyPr>
          <a:lstStyle/>
          <a:p>
            <a:pPr marL="643255" algn="ctr">
              <a:spcBef>
                <a:spcPts val="1360"/>
              </a:spcBef>
            </a:pPr>
            <a:r>
              <a:rPr sz="2800" dirty="0">
                <a:cs typeface="DejaVu Sans"/>
              </a:rPr>
              <a:t>Works the way</a:t>
            </a:r>
          </a:p>
          <a:p>
            <a:pPr marL="645160" algn="ctr"/>
            <a:r>
              <a:rPr sz="2800" b="1" dirty="0">
                <a:solidFill>
                  <a:srgbClr val="1E487C"/>
                </a:solidFill>
                <a:cs typeface="DejaVu Sans"/>
              </a:rPr>
              <a:t>you do</a:t>
            </a:r>
            <a:endParaRPr sz="2800" dirty="0">
              <a:cs typeface="DejaVu Sans"/>
            </a:endParaRPr>
          </a:p>
        </p:txBody>
      </p:sp>
      <p:pic>
        <p:nvPicPr>
          <p:cNvPr id="21" name="Picture 20" descr="A close up of a logo&#10;&#10;Description automatically generated">
            <a:extLst>
              <a:ext uri="{FF2B5EF4-FFF2-40B4-BE49-F238E27FC236}">
                <a16:creationId xmlns:a16="http://schemas.microsoft.com/office/drawing/2014/main" id="{11F03184-3D46-47A9-B02D-B4DF485584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0402" y="300019"/>
            <a:ext cx="7910195" cy="689932"/>
          </a:xfrm>
          <a:prstGeom prst="rect">
            <a:avLst/>
          </a:prstGeom>
        </p:spPr>
        <p:txBody>
          <a:bodyPr vert="horz" wrap="square" lIns="0" tIns="12700" rIns="0" bIns="0" rtlCol="0" anchor="ctr">
            <a:spAutoFit/>
          </a:bodyPr>
          <a:lstStyle/>
          <a:p>
            <a:pPr marL="12700">
              <a:lnSpc>
                <a:spcPct val="100000"/>
              </a:lnSpc>
              <a:spcBef>
                <a:spcPts val="100"/>
              </a:spcBef>
            </a:pPr>
            <a:r>
              <a:rPr spc="-320" dirty="0">
                <a:solidFill>
                  <a:srgbClr val="FF0000"/>
                </a:solidFill>
              </a:rPr>
              <a:t>What </a:t>
            </a:r>
            <a:r>
              <a:rPr spc="-290" dirty="0">
                <a:solidFill>
                  <a:srgbClr val="FF0000"/>
                </a:solidFill>
              </a:rPr>
              <a:t>is </a:t>
            </a:r>
            <a:r>
              <a:rPr spc="-235" dirty="0">
                <a:solidFill>
                  <a:srgbClr val="FF0000"/>
                </a:solidFill>
              </a:rPr>
              <a:t>Microsoft </a:t>
            </a:r>
            <a:r>
              <a:rPr spc="-415" dirty="0">
                <a:solidFill>
                  <a:srgbClr val="FF0000"/>
                </a:solidFill>
              </a:rPr>
              <a:t>Dynamics </a:t>
            </a:r>
            <a:r>
              <a:rPr spc="-350" dirty="0">
                <a:solidFill>
                  <a:srgbClr val="FF0000"/>
                </a:solidFill>
              </a:rPr>
              <a:t>CRM</a:t>
            </a:r>
            <a:r>
              <a:rPr spc="-295" dirty="0">
                <a:solidFill>
                  <a:srgbClr val="FF0000"/>
                </a:solidFill>
              </a:rPr>
              <a:t> </a:t>
            </a:r>
            <a:r>
              <a:rPr spc="-290" dirty="0">
                <a:solidFill>
                  <a:srgbClr val="FF0000"/>
                </a:solidFill>
              </a:rPr>
              <a:t>Online?</a:t>
            </a:r>
          </a:p>
        </p:txBody>
      </p:sp>
      <p:sp>
        <p:nvSpPr>
          <p:cNvPr id="8" name="object 8"/>
          <p:cNvSpPr/>
          <p:nvPr/>
        </p:nvSpPr>
        <p:spPr>
          <a:xfrm>
            <a:off x="5105400" y="4991100"/>
            <a:ext cx="1600200" cy="11049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505200" y="1219200"/>
            <a:ext cx="4930140" cy="1066800"/>
          </a:xfrm>
          <a:prstGeom prst="rect">
            <a:avLst/>
          </a:prstGeom>
          <a:blipFill>
            <a:blip r:embed="rId3" cstate="print"/>
            <a:stretch>
              <a:fillRect/>
            </a:stretch>
          </a:blipFill>
        </p:spPr>
        <p:txBody>
          <a:bodyPr wrap="square" lIns="0" tIns="0" rIns="0" bIns="0" rtlCol="0"/>
          <a:lstStyle/>
          <a:p>
            <a:endParaRPr/>
          </a:p>
        </p:txBody>
      </p:sp>
      <p:pic>
        <p:nvPicPr>
          <p:cNvPr id="10" name="Picture 9" descr="A close up of a logo&#10;&#10;Description automatically generated">
            <a:extLst>
              <a:ext uri="{FF2B5EF4-FFF2-40B4-BE49-F238E27FC236}">
                <a16:creationId xmlns:a16="http://schemas.microsoft.com/office/drawing/2014/main" id="{C25999CD-18F2-42C3-9D32-F0260CCB89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
        <p:nvSpPr>
          <p:cNvPr id="11" name="TextBox 10">
            <a:extLst>
              <a:ext uri="{FF2B5EF4-FFF2-40B4-BE49-F238E27FC236}">
                <a16:creationId xmlns:a16="http://schemas.microsoft.com/office/drawing/2014/main" id="{870162FA-EC76-481C-8571-64D3A5608B56}"/>
              </a:ext>
            </a:extLst>
          </p:cNvPr>
          <p:cNvSpPr txBox="1"/>
          <p:nvPr/>
        </p:nvSpPr>
        <p:spPr>
          <a:xfrm>
            <a:off x="1676392" y="2438160"/>
            <a:ext cx="8458213"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a:t>Full functionality of Microsoft Dynamics CRM - </a:t>
            </a:r>
            <a:r>
              <a:rPr lang="en-US" sz="2400" b="1" dirty="0"/>
              <a:t>over the Internet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Technology managed by Microsoft </a:t>
            </a:r>
            <a:r>
              <a:rPr lang="en-US" sz="2400" dirty="0"/>
              <a:t>on your behalf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Monthly fee model</a:t>
            </a:r>
            <a:r>
              <a:rPr lang="en-US" sz="2400" dirty="0"/>
              <a:t> for reduced up-front technology investment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Secure</a:t>
            </a:r>
            <a:r>
              <a:rPr lang="en-US" sz="2400" dirty="0"/>
              <a:t>, on-line access anywhere with web access</a:t>
            </a:r>
            <a:endParaRPr lang="en-IE" sz="2400"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4439" y="294903"/>
            <a:ext cx="9885911" cy="689932"/>
          </a:xfrm>
          <a:prstGeom prst="rect">
            <a:avLst/>
          </a:prstGeom>
        </p:spPr>
        <p:txBody>
          <a:bodyPr vert="horz" wrap="square" lIns="0" tIns="12700" rIns="0" bIns="0" rtlCol="0" anchor="ctr">
            <a:spAutoFit/>
          </a:bodyPr>
          <a:lstStyle/>
          <a:p>
            <a:pPr marL="12700">
              <a:lnSpc>
                <a:spcPct val="100000"/>
              </a:lnSpc>
              <a:spcBef>
                <a:spcPts val="100"/>
              </a:spcBef>
            </a:pPr>
            <a:r>
              <a:rPr spc="-350" dirty="0">
                <a:solidFill>
                  <a:srgbClr val="FF0000"/>
                </a:solidFill>
              </a:rPr>
              <a:t>When </a:t>
            </a:r>
            <a:r>
              <a:rPr spc="-235" dirty="0">
                <a:solidFill>
                  <a:srgbClr val="FF0000"/>
                </a:solidFill>
              </a:rPr>
              <a:t>to </a:t>
            </a:r>
            <a:r>
              <a:rPr spc="-320" dirty="0">
                <a:solidFill>
                  <a:srgbClr val="FF0000"/>
                </a:solidFill>
              </a:rPr>
              <a:t>consider </a:t>
            </a:r>
            <a:r>
              <a:rPr spc="-235" dirty="0">
                <a:solidFill>
                  <a:srgbClr val="FF0000"/>
                </a:solidFill>
              </a:rPr>
              <a:t>Microsoft </a:t>
            </a:r>
            <a:r>
              <a:rPr spc="-409" dirty="0">
                <a:solidFill>
                  <a:srgbClr val="FF0000"/>
                </a:solidFill>
              </a:rPr>
              <a:t>Dynamics </a:t>
            </a:r>
            <a:r>
              <a:rPr spc="-350" dirty="0">
                <a:solidFill>
                  <a:srgbClr val="FF0000"/>
                </a:solidFill>
              </a:rPr>
              <a:t>CRM</a:t>
            </a:r>
            <a:r>
              <a:rPr spc="-325" dirty="0">
                <a:solidFill>
                  <a:srgbClr val="FF0000"/>
                </a:solidFill>
              </a:rPr>
              <a:t> </a:t>
            </a:r>
            <a:r>
              <a:rPr spc="-300" dirty="0">
                <a:solidFill>
                  <a:srgbClr val="FF0000"/>
                </a:solidFill>
              </a:rPr>
              <a:t>Online</a:t>
            </a:r>
            <a:r>
              <a:rPr lang="en-IE" spc="-300" dirty="0">
                <a:solidFill>
                  <a:srgbClr val="FF0000"/>
                </a:solidFill>
              </a:rPr>
              <a:t>?</a:t>
            </a:r>
            <a:endParaRPr spc="-300" dirty="0">
              <a:solidFill>
                <a:srgbClr val="FF0000"/>
              </a:solidFill>
            </a:endParaRPr>
          </a:p>
        </p:txBody>
      </p:sp>
      <p:sp>
        <p:nvSpPr>
          <p:cNvPr id="10" name="object 10"/>
          <p:cNvSpPr/>
          <p:nvPr/>
        </p:nvSpPr>
        <p:spPr>
          <a:xfrm>
            <a:off x="3886201" y="1219200"/>
            <a:ext cx="4226559" cy="914400"/>
          </a:xfrm>
          <a:prstGeom prst="rect">
            <a:avLst/>
          </a:prstGeom>
          <a:blipFill>
            <a:blip r:embed="rId2" cstate="print"/>
            <a:stretch>
              <a:fillRect/>
            </a:stretch>
          </a:blipFill>
        </p:spPr>
        <p:txBody>
          <a:bodyPr wrap="square" lIns="0" tIns="0" rIns="0" bIns="0" rtlCol="0"/>
          <a:lstStyle/>
          <a:p>
            <a:endParaRPr/>
          </a:p>
        </p:txBody>
      </p:sp>
      <p:pic>
        <p:nvPicPr>
          <p:cNvPr id="11" name="Picture 10" descr="A close up of a logo&#10;&#10;Description automatically generated">
            <a:extLst>
              <a:ext uri="{FF2B5EF4-FFF2-40B4-BE49-F238E27FC236}">
                <a16:creationId xmlns:a16="http://schemas.microsoft.com/office/drawing/2014/main" id="{38A0AF41-11B0-4B87-A314-14FE2B1C85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
        <p:nvSpPr>
          <p:cNvPr id="12" name="TextBox 11">
            <a:extLst>
              <a:ext uri="{FF2B5EF4-FFF2-40B4-BE49-F238E27FC236}">
                <a16:creationId xmlns:a16="http://schemas.microsoft.com/office/drawing/2014/main" id="{4BD18AA3-B0BD-4248-B523-3844580CE910}"/>
              </a:ext>
            </a:extLst>
          </p:cNvPr>
          <p:cNvSpPr txBox="1"/>
          <p:nvPr/>
        </p:nvSpPr>
        <p:spPr>
          <a:xfrm>
            <a:off x="884439" y="2367965"/>
            <a:ext cx="6140207" cy="3139321"/>
          </a:xfrm>
          <a:prstGeom prst="rect">
            <a:avLst/>
          </a:prstGeom>
          <a:noFill/>
        </p:spPr>
        <p:txBody>
          <a:bodyPr wrap="none" rtlCol="0">
            <a:spAutoFit/>
          </a:bodyPr>
          <a:lstStyle/>
          <a:p>
            <a:pPr marL="285750" indent="-285750">
              <a:buFont typeface="Arial" panose="020B0604020202020204" pitchFamily="34" charset="0"/>
              <a:buChar char="•"/>
            </a:pPr>
            <a:r>
              <a:rPr lang="en-US" dirty="0"/>
              <a:t>Organizations wishing to deploy a solution rapidly </a:t>
            </a:r>
            <a:r>
              <a:rPr lang="en-US" b="1" dirty="0"/>
              <a:t>on-line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Companies with </a:t>
            </a:r>
            <a:r>
              <a:rPr lang="en-US" b="1" dirty="0"/>
              <a:t>limited or no IT </a:t>
            </a:r>
            <a:r>
              <a:rPr lang="en-US" dirty="0"/>
              <a:t>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Rapid-start </a:t>
            </a:r>
            <a:r>
              <a:rPr lang="en-US" b="1" dirty="0"/>
              <a:t>evaluation projects </a:t>
            </a:r>
            <a:r>
              <a:rPr lang="en-US" dirty="0"/>
              <a:t>before larger deployment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Organizations with </a:t>
            </a:r>
            <a:r>
              <a:rPr lang="en-US" b="1" dirty="0"/>
              <a:t>limited technology infrastructure </a:t>
            </a:r>
            <a:r>
              <a:rPr lang="en-US" dirty="0"/>
              <a:t>in 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a:t>
            </a:r>
            <a:r>
              <a:rPr lang="en-US" b="1" dirty="0"/>
              <a:t>5 to 250 </a:t>
            </a:r>
            <a:r>
              <a:rPr lang="en-US" dirty="0"/>
              <a:t>potential CRM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Prefer a </a:t>
            </a:r>
            <a:r>
              <a:rPr lang="en-US" b="1" dirty="0"/>
              <a:t>monthly fee model</a:t>
            </a:r>
            <a:endParaRPr lang="en-IE" b="1"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125" y="341943"/>
            <a:ext cx="7863205" cy="689932"/>
          </a:xfrm>
          <a:prstGeom prst="rect">
            <a:avLst/>
          </a:prstGeom>
        </p:spPr>
        <p:txBody>
          <a:bodyPr vert="horz" wrap="square" lIns="0" tIns="12700" rIns="0" bIns="0" rtlCol="0" anchor="ctr">
            <a:spAutoFit/>
          </a:bodyPr>
          <a:lstStyle/>
          <a:p>
            <a:pPr marL="12700" algn="ctr">
              <a:lnSpc>
                <a:spcPct val="100000"/>
              </a:lnSpc>
              <a:spcBef>
                <a:spcPts val="100"/>
              </a:spcBef>
            </a:pPr>
            <a:r>
              <a:rPr sz="4400" dirty="0">
                <a:solidFill>
                  <a:srgbClr val="FF0000"/>
                </a:solidFill>
                <a:latin typeface="+mn-lt"/>
              </a:rPr>
              <a:t>Drive Fast and Productive</a:t>
            </a:r>
            <a:r>
              <a:rPr sz="4400" b="1" dirty="0">
                <a:solidFill>
                  <a:srgbClr val="FF0000"/>
                </a:solidFill>
                <a:latin typeface="+mn-lt"/>
              </a:rPr>
              <a:t> </a:t>
            </a:r>
            <a:r>
              <a:rPr sz="4400" dirty="0">
                <a:solidFill>
                  <a:srgbClr val="FF0000"/>
                </a:solidFill>
                <a:latin typeface="+mn-lt"/>
              </a:rPr>
              <a:t>Sales</a:t>
            </a:r>
          </a:p>
        </p:txBody>
      </p:sp>
      <p:sp>
        <p:nvSpPr>
          <p:cNvPr id="3" name="object 3"/>
          <p:cNvSpPr txBox="1"/>
          <p:nvPr/>
        </p:nvSpPr>
        <p:spPr>
          <a:xfrm>
            <a:off x="8535669" y="1473200"/>
            <a:ext cx="1426210" cy="1320800"/>
          </a:xfrm>
          <a:prstGeom prst="rect">
            <a:avLst/>
          </a:prstGeom>
        </p:spPr>
        <p:txBody>
          <a:bodyPr vert="horz" wrap="square" lIns="0" tIns="12700" rIns="0" bIns="0" rtlCol="0">
            <a:spAutoFit/>
          </a:bodyPr>
          <a:lstStyle/>
          <a:p>
            <a:pPr marL="12700" marR="5080">
              <a:spcBef>
                <a:spcPts val="100"/>
              </a:spcBef>
            </a:pPr>
            <a:r>
              <a:rPr sz="1700" dirty="0">
                <a:cs typeface="DejaVu Sans"/>
              </a:rPr>
              <a:t>A lead is  automatically  created with  the appropriate  </a:t>
            </a:r>
            <a:r>
              <a:rPr sz="1700" b="1" dirty="0">
                <a:cs typeface="DejaVu Sans"/>
              </a:rPr>
              <a:t>sales workflow</a:t>
            </a:r>
            <a:r>
              <a:rPr sz="1700" dirty="0">
                <a:cs typeface="DejaVu Sans"/>
              </a:rPr>
              <a:t>.</a:t>
            </a:r>
            <a:endParaRPr sz="1700">
              <a:cs typeface="DejaVu Sans"/>
            </a:endParaRPr>
          </a:p>
        </p:txBody>
      </p:sp>
      <p:grpSp>
        <p:nvGrpSpPr>
          <p:cNvPr id="4" name="object 4"/>
          <p:cNvGrpSpPr/>
          <p:nvPr/>
        </p:nvGrpSpPr>
        <p:grpSpPr>
          <a:xfrm>
            <a:off x="3690620" y="4083050"/>
            <a:ext cx="4385310" cy="1526540"/>
            <a:chOff x="2166620" y="4083050"/>
            <a:chExt cx="4385310" cy="1526540"/>
          </a:xfrm>
        </p:grpSpPr>
        <p:sp>
          <p:nvSpPr>
            <p:cNvPr id="5" name="object 5"/>
            <p:cNvSpPr/>
            <p:nvPr/>
          </p:nvSpPr>
          <p:spPr>
            <a:xfrm>
              <a:off x="4742180" y="4083050"/>
              <a:ext cx="1809750" cy="150749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66620" y="4102100"/>
              <a:ext cx="1809750" cy="1507490"/>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8307070" y="4306570"/>
            <a:ext cx="1918335" cy="1061720"/>
          </a:xfrm>
          <a:prstGeom prst="rect">
            <a:avLst/>
          </a:prstGeom>
        </p:spPr>
        <p:txBody>
          <a:bodyPr vert="horz" wrap="square" lIns="0" tIns="12700" rIns="0" bIns="0" rtlCol="0">
            <a:spAutoFit/>
          </a:bodyPr>
          <a:lstStyle/>
          <a:p>
            <a:pPr marL="12700">
              <a:spcBef>
                <a:spcPts val="100"/>
              </a:spcBef>
            </a:pPr>
            <a:r>
              <a:rPr sz="1700" dirty="0">
                <a:cs typeface="DejaVu Sans"/>
              </a:rPr>
              <a:t>The lead is</a:t>
            </a:r>
            <a:endParaRPr sz="1700">
              <a:cs typeface="DejaVu Sans"/>
            </a:endParaRPr>
          </a:p>
          <a:p>
            <a:pPr marL="12700"/>
            <a:r>
              <a:rPr sz="1700" b="1" dirty="0">
                <a:cs typeface="DejaVu Sans"/>
              </a:rPr>
              <a:t>automatically</a:t>
            </a:r>
            <a:endParaRPr sz="1700">
              <a:cs typeface="DejaVu Sans"/>
            </a:endParaRPr>
          </a:p>
          <a:p>
            <a:pPr marL="12700" marR="5080"/>
            <a:r>
              <a:rPr sz="1700" b="1" dirty="0">
                <a:cs typeface="DejaVu Sans"/>
              </a:rPr>
              <a:t>routed </a:t>
            </a:r>
            <a:r>
              <a:rPr sz="1700" dirty="0">
                <a:cs typeface="DejaVu Sans"/>
              </a:rPr>
              <a:t>to inside sales  to qualify and assign.</a:t>
            </a:r>
            <a:endParaRPr sz="1700">
              <a:cs typeface="DejaVu Sans"/>
            </a:endParaRPr>
          </a:p>
        </p:txBody>
      </p:sp>
      <p:sp>
        <p:nvSpPr>
          <p:cNvPr id="8" name="object 8"/>
          <p:cNvSpPr txBox="1"/>
          <p:nvPr/>
        </p:nvSpPr>
        <p:spPr>
          <a:xfrm>
            <a:off x="1633221" y="4601209"/>
            <a:ext cx="2201545" cy="802640"/>
          </a:xfrm>
          <a:prstGeom prst="rect">
            <a:avLst/>
          </a:prstGeom>
        </p:spPr>
        <p:txBody>
          <a:bodyPr vert="horz" wrap="square" lIns="0" tIns="12700" rIns="0" bIns="0" rtlCol="0">
            <a:spAutoFit/>
          </a:bodyPr>
          <a:lstStyle/>
          <a:p>
            <a:pPr marL="236220" marR="5080" indent="-223520" algn="r">
              <a:spcBef>
                <a:spcPts val="100"/>
              </a:spcBef>
            </a:pPr>
            <a:r>
              <a:rPr sz="1700" dirty="0">
                <a:cs typeface="DejaVu Sans"/>
              </a:rPr>
              <a:t>The lead is passed to the  </a:t>
            </a:r>
            <a:r>
              <a:rPr sz="1700" b="1" dirty="0">
                <a:cs typeface="DejaVu Sans"/>
              </a:rPr>
              <a:t>right sales person </a:t>
            </a:r>
            <a:r>
              <a:rPr sz="1700" dirty="0">
                <a:cs typeface="DejaVu Sans"/>
              </a:rPr>
              <a:t>to  close the opportunity.</a:t>
            </a:r>
            <a:endParaRPr sz="1700">
              <a:cs typeface="DejaVu Sans"/>
            </a:endParaRPr>
          </a:p>
        </p:txBody>
      </p:sp>
      <p:sp>
        <p:nvSpPr>
          <p:cNvPr id="9" name="object 9"/>
          <p:cNvSpPr txBox="1"/>
          <p:nvPr/>
        </p:nvSpPr>
        <p:spPr>
          <a:xfrm>
            <a:off x="1921509" y="1981200"/>
            <a:ext cx="1797050" cy="543560"/>
          </a:xfrm>
          <a:prstGeom prst="rect">
            <a:avLst/>
          </a:prstGeom>
        </p:spPr>
        <p:txBody>
          <a:bodyPr vert="horz" wrap="square" lIns="0" tIns="12700" rIns="0" bIns="0" rtlCol="0">
            <a:spAutoFit/>
          </a:bodyPr>
          <a:lstStyle/>
          <a:p>
            <a:pPr marL="130810" marR="5080" indent="-118110">
              <a:spcBef>
                <a:spcPts val="100"/>
              </a:spcBef>
            </a:pPr>
            <a:r>
              <a:rPr sz="1700" dirty="0">
                <a:cs typeface="DejaVu Sans"/>
              </a:rPr>
              <a:t>A prospect </a:t>
            </a:r>
            <a:r>
              <a:rPr sz="1700" b="1" dirty="0">
                <a:cs typeface="DejaVu Sans"/>
              </a:rPr>
              <a:t>requests  more information</a:t>
            </a:r>
            <a:r>
              <a:rPr sz="1700" dirty="0">
                <a:cs typeface="DejaVu Sans"/>
              </a:rPr>
              <a:t>.</a:t>
            </a:r>
            <a:endParaRPr sz="1700">
              <a:cs typeface="DejaVu Sans"/>
            </a:endParaRPr>
          </a:p>
        </p:txBody>
      </p:sp>
      <p:grpSp>
        <p:nvGrpSpPr>
          <p:cNvPr id="10" name="object 10"/>
          <p:cNvGrpSpPr/>
          <p:nvPr/>
        </p:nvGrpSpPr>
        <p:grpSpPr>
          <a:xfrm>
            <a:off x="3581400" y="1370330"/>
            <a:ext cx="4813300" cy="3061970"/>
            <a:chOff x="2057400" y="1370330"/>
            <a:chExt cx="4813300" cy="3061970"/>
          </a:xfrm>
        </p:grpSpPr>
        <p:sp>
          <p:nvSpPr>
            <p:cNvPr id="11" name="object 11"/>
            <p:cNvSpPr/>
            <p:nvPr/>
          </p:nvSpPr>
          <p:spPr>
            <a:xfrm>
              <a:off x="2078990" y="2913380"/>
              <a:ext cx="1003300" cy="151892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671569" y="1417320"/>
              <a:ext cx="1563370" cy="883919"/>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181600" y="1753870"/>
              <a:ext cx="1469390" cy="100076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2057400" y="1370330"/>
              <a:ext cx="1809750" cy="1584960"/>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883909" y="2899410"/>
              <a:ext cx="986789" cy="1443989"/>
            </a:xfrm>
            <a:prstGeom prst="rect">
              <a:avLst/>
            </a:prstGeom>
            <a:blipFill>
              <a:blip r:embed="rId8" cstate="print"/>
              <a:stretch>
                <a:fillRect/>
              </a:stretch>
            </a:blipFill>
          </p:spPr>
          <p:txBody>
            <a:bodyPr wrap="square" lIns="0" tIns="0" rIns="0" bIns="0" rtlCol="0"/>
            <a:lstStyle/>
            <a:p>
              <a:endParaRPr/>
            </a:p>
          </p:txBody>
        </p:sp>
      </p:grpSp>
      <p:grpSp>
        <p:nvGrpSpPr>
          <p:cNvPr id="16" name="object 16"/>
          <p:cNvGrpSpPr/>
          <p:nvPr/>
        </p:nvGrpSpPr>
        <p:grpSpPr>
          <a:xfrm>
            <a:off x="4953000" y="3200400"/>
            <a:ext cx="2071370" cy="2686050"/>
            <a:chOff x="3429000" y="3200400"/>
            <a:chExt cx="2071370" cy="2686050"/>
          </a:xfrm>
        </p:grpSpPr>
        <p:sp>
          <p:nvSpPr>
            <p:cNvPr id="17" name="object 17"/>
            <p:cNvSpPr/>
            <p:nvPr/>
          </p:nvSpPr>
          <p:spPr>
            <a:xfrm>
              <a:off x="3686809" y="4984750"/>
              <a:ext cx="1767839" cy="90170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429000" y="3200400"/>
              <a:ext cx="2071370" cy="914400"/>
            </a:xfrm>
            <a:prstGeom prst="rect">
              <a:avLst/>
            </a:prstGeom>
            <a:blipFill>
              <a:blip r:embed="rId10" cstate="print"/>
              <a:stretch>
                <a:fillRect/>
              </a:stretch>
            </a:blipFill>
          </p:spPr>
          <p:txBody>
            <a:bodyPr wrap="square" lIns="0" tIns="0" rIns="0" bIns="0" rtlCol="0"/>
            <a:lstStyle/>
            <a:p>
              <a:endParaRPr/>
            </a:p>
          </p:txBody>
        </p:sp>
      </p:grpSp>
      <p:pic>
        <p:nvPicPr>
          <p:cNvPr id="19" name="Picture 18" descr="A close up of a logo&#10;&#10;Description automatically generated">
            <a:extLst>
              <a:ext uri="{FF2B5EF4-FFF2-40B4-BE49-F238E27FC236}">
                <a16:creationId xmlns:a16="http://schemas.microsoft.com/office/drawing/2014/main" id="{021FE281-F1DD-438B-839F-56281AF1E1B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51329" y="1181100"/>
            <a:ext cx="8733790" cy="5496560"/>
            <a:chOff x="227329" y="1181100"/>
            <a:chExt cx="8733790" cy="5496560"/>
          </a:xfrm>
        </p:grpSpPr>
        <p:sp>
          <p:nvSpPr>
            <p:cNvPr id="3" name="object 3"/>
            <p:cNvSpPr/>
            <p:nvPr/>
          </p:nvSpPr>
          <p:spPr>
            <a:xfrm>
              <a:off x="3187700" y="1200150"/>
              <a:ext cx="5697220" cy="4936490"/>
            </a:xfrm>
            <a:custGeom>
              <a:avLst/>
              <a:gdLst/>
              <a:ahLst/>
              <a:cxnLst/>
              <a:rect l="l" t="t" r="r" b="b"/>
              <a:pathLst>
                <a:path w="5697220" h="4936490">
                  <a:moveTo>
                    <a:pt x="0" y="0"/>
                  </a:moveTo>
                  <a:lnTo>
                    <a:pt x="2736850" y="0"/>
                  </a:lnTo>
                  <a:lnTo>
                    <a:pt x="2736850" y="4936490"/>
                  </a:lnTo>
                  <a:lnTo>
                    <a:pt x="0" y="4936490"/>
                  </a:lnTo>
                  <a:lnTo>
                    <a:pt x="0" y="0"/>
                  </a:lnTo>
                  <a:close/>
                </a:path>
                <a:path w="5697220" h="4936490">
                  <a:moveTo>
                    <a:pt x="0" y="0"/>
                  </a:moveTo>
                  <a:lnTo>
                    <a:pt x="0" y="0"/>
                  </a:lnTo>
                </a:path>
                <a:path w="5697220" h="4936490">
                  <a:moveTo>
                    <a:pt x="2736850" y="4936490"/>
                  </a:moveTo>
                  <a:lnTo>
                    <a:pt x="2736850" y="4936490"/>
                  </a:lnTo>
                </a:path>
                <a:path w="5697220" h="4936490">
                  <a:moveTo>
                    <a:pt x="2960370" y="0"/>
                  </a:moveTo>
                  <a:lnTo>
                    <a:pt x="5697220" y="0"/>
                  </a:lnTo>
                  <a:lnTo>
                    <a:pt x="5697220" y="4936490"/>
                  </a:lnTo>
                  <a:lnTo>
                    <a:pt x="2960370" y="4936490"/>
                  </a:lnTo>
                  <a:lnTo>
                    <a:pt x="2960370" y="0"/>
                  </a:lnTo>
                  <a:close/>
                </a:path>
                <a:path w="5697220" h="4936490">
                  <a:moveTo>
                    <a:pt x="2960370" y="0"/>
                  </a:moveTo>
                  <a:lnTo>
                    <a:pt x="2960370" y="0"/>
                  </a:lnTo>
                </a:path>
                <a:path w="5697220" h="4936490">
                  <a:moveTo>
                    <a:pt x="5697220" y="4936490"/>
                  </a:moveTo>
                  <a:lnTo>
                    <a:pt x="5697220" y="4936490"/>
                  </a:lnTo>
                </a:path>
              </a:pathLst>
            </a:custGeom>
            <a:ln w="38097">
              <a:solidFill>
                <a:srgbClr val="A5A5A5"/>
              </a:solidFill>
            </a:ln>
          </p:spPr>
          <p:txBody>
            <a:bodyPr wrap="square" lIns="0" tIns="0" rIns="0" bIns="0" rtlCol="0"/>
            <a:lstStyle/>
            <a:p>
              <a:endParaRPr/>
            </a:p>
          </p:txBody>
        </p:sp>
        <p:sp>
          <p:nvSpPr>
            <p:cNvPr id="4" name="object 4"/>
            <p:cNvSpPr/>
            <p:nvPr/>
          </p:nvSpPr>
          <p:spPr>
            <a:xfrm>
              <a:off x="2660650" y="3223260"/>
              <a:ext cx="920750" cy="481330"/>
            </a:xfrm>
            <a:custGeom>
              <a:avLst/>
              <a:gdLst/>
              <a:ahLst/>
              <a:cxnLst/>
              <a:rect l="l" t="t" r="r" b="b"/>
              <a:pathLst>
                <a:path w="920750" h="481329">
                  <a:moveTo>
                    <a:pt x="679450" y="0"/>
                  </a:moveTo>
                  <a:lnTo>
                    <a:pt x="679450" y="119379"/>
                  </a:lnTo>
                  <a:lnTo>
                    <a:pt x="0" y="119379"/>
                  </a:lnTo>
                  <a:lnTo>
                    <a:pt x="0" y="360679"/>
                  </a:lnTo>
                  <a:lnTo>
                    <a:pt x="679450" y="360679"/>
                  </a:lnTo>
                  <a:lnTo>
                    <a:pt x="679450" y="481329"/>
                  </a:lnTo>
                  <a:lnTo>
                    <a:pt x="920750" y="240029"/>
                  </a:lnTo>
                  <a:lnTo>
                    <a:pt x="679450" y="0"/>
                  </a:lnTo>
                  <a:close/>
                </a:path>
              </a:pathLst>
            </a:custGeom>
            <a:solidFill>
              <a:srgbClr val="4E80BC"/>
            </a:solidFill>
          </p:spPr>
          <p:txBody>
            <a:bodyPr wrap="square" lIns="0" tIns="0" rIns="0" bIns="0" rtlCol="0"/>
            <a:lstStyle/>
            <a:p>
              <a:endParaRPr/>
            </a:p>
          </p:txBody>
        </p:sp>
        <p:sp>
          <p:nvSpPr>
            <p:cNvPr id="5" name="object 5"/>
            <p:cNvSpPr/>
            <p:nvPr/>
          </p:nvSpPr>
          <p:spPr>
            <a:xfrm>
              <a:off x="2660650" y="3223260"/>
              <a:ext cx="920750" cy="509905"/>
            </a:xfrm>
            <a:custGeom>
              <a:avLst/>
              <a:gdLst/>
              <a:ahLst/>
              <a:cxnLst/>
              <a:rect l="l" t="t" r="r" b="b"/>
              <a:pathLst>
                <a:path w="920750" h="509904">
                  <a:moveTo>
                    <a:pt x="0" y="119379"/>
                  </a:moveTo>
                  <a:lnTo>
                    <a:pt x="679450" y="119379"/>
                  </a:lnTo>
                  <a:lnTo>
                    <a:pt x="679450" y="0"/>
                  </a:lnTo>
                  <a:lnTo>
                    <a:pt x="920750" y="240029"/>
                  </a:lnTo>
                  <a:lnTo>
                    <a:pt x="679450" y="481329"/>
                  </a:lnTo>
                  <a:lnTo>
                    <a:pt x="679450" y="360679"/>
                  </a:lnTo>
                  <a:lnTo>
                    <a:pt x="0" y="360679"/>
                  </a:lnTo>
                  <a:lnTo>
                    <a:pt x="0" y="119379"/>
                  </a:lnTo>
                  <a:close/>
                </a:path>
                <a:path w="920750" h="509904">
                  <a:moveTo>
                    <a:pt x="920750" y="452756"/>
                  </a:moveTo>
                  <a:lnTo>
                    <a:pt x="920750" y="509903"/>
                  </a:lnTo>
                </a:path>
              </a:pathLst>
            </a:custGeom>
            <a:ln w="57146">
              <a:solidFill>
                <a:srgbClr val="FFFFFF"/>
              </a:solidFill>
            </a:ln>
          </p:spPr>
          <p:txBody>
            <a:bodyPr wrap="square" lIns="0" tIns="0" rIns="0" bIns="0" rtlCol="0"/>
            <a:lstStyle/>
            <a:p>
              <a:endParaRPr/>
            </a:p>
          </p:txBody>
        </p:sp>
        <p:sp>
          <p:nvSpPr>
            <p:cNvPr id="6" name="object 6"/>
            <p:cNvSpPr/>
            <p:nvPr/>
          </p:nvSpPr>
          <p:spPr>
            <a:xfrm>
              <a:off x="227329" y="1200150"/>
              <a:ext cx="2738120" cy="4936490"/>
            </a:xfrm>
            <a:custGeom>
              <a:avLst/>
              <a:gdLst/>
              <a:ahLst/>
              <a:cxnLst/>
              <a:rect l="l" t="t" r="r" b="b"/>
              <a:pathLst>
                <a:path w="2738120" h="4936490">
                  <a:moveTo>
                    <a:pt x="0" y="0"/>
                  </a:moveTo>
                  <a:lnTo>
                    <a:pt x="2738120" y="0"/>
                  </a:lnTo>
                  <a:lnTo>
                    <a:pt x="2738120" y="4936490"/>
                  </a:lnTo>
                  <a:lnTo>
                    <a:pt x="0" y="4936490"/>
                  </a:lnTo>
                  <a:lnTo>
                    <a:pt x="0"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2178455" y="-104721"/>
            <a:ext cx="7530288" cy="1367041"/>
          </a:xfrm>
          <a:prstGeom prst="rect">
            <a:avLst/>
          </a:prstGeom>
        </p:spPr>
        <p:txBody>
          <a:bodyPr vert="horz" wrap="square" lIns="0" tIns="12700" rIns="0" bIns="0" rtlCol="0" anchor="ctr">
            <a:spAutoFit/>
          </a:bodyPr>
          <a:lstStyle/>
          <a:p>
            <a:pPr marL="12700" algn="ctr">
              <a:lnSpc>
                <a:spcPct val="100000"/>
              </a:lnSpc>
              <a:spcBef>
                <a:spcPts val="100"/>
              </a:spcBef>
            </a:pPr>
            <a:r>
              <a:rPr dirty="0">
                <a:solidFill>
                  <a:srgbClr val="FF0000"/>
                </a:solidFill>
                <a:latin typeface="+mn-lt"/>
              </a:rPr>
              <a:t>Drive Fast and </a:t>
            </a:r>
            <a:r>
              <a:rPr dirty="0">
                <a:solidFill>
                  <a:srgbClr val="FF0000"/>
                </a:solidFill>
                <a:latin typeface="+mn-lt"/>
                <a:cs typeface="DejaVu Sans"/>
              </a:rPr>
              <a:t>Effective</a:t>
            </a:r>
            <a:r>
              <a:rPr b="1" dirty="0">
                <a:solidFill>
                  <a:srgbClr val="FF0000"/>
                </a:solidFill>
                <a:latin typeface="+mn-lt"/>
                <a:cs typeface="DejaVu Sans"/>
              </a:rPr>
              <a:t> </a:t>
            </a:r>
            <a:r>
              <a:rPr dirty="0">
                <a:solidFill>
                  <a:srgbClr val="FF0000"/>
                </a:solidFill>
                <a:latin typeface="+mn-lt"/>
              </a:rPr>
              <a:t>Marketing</a:t>
            </a:r>
          </a:p>
        </p:txBody>
      </p:sp>
      <p:sp>
        <p:nvSpPr>
          <p:cNvPr id="8" name="object 8"/>
          <p:cNvSpPr txBox="1"/>
          <p:nvPr/>
        </p:nvSpPr>
        <p:spPr>
          <a:xfrm>
            <a:off x="1751329" y="1200151"/>
            <a:ext cx="2738120" cy="3877985"/>
          </a:xfrm>
          <a:prstGeom prst="rect">
            <a:avLst/>
          </a:prstGeom>
          <a:ln w="38097">
            <a:solidFill>
              <a:srgbClr val="A5A5A5"/>
            </a:solidFill>
          </a:ln>
        </p:spPr>
        <p:txBody>
          <a:bodyPr vert="horz" wrap="square" lIns="0" tIns="0" rIns="0" bIns="0" rtlCol="0">
            <a:spAutoFit/>
          </a:bodyPr>
          <a:lstStyle/>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lnSpc>
                <a:spcPct val="100000"/>
              </a:lnSpc>
            </a:pPr>
            <a:endParaRPr dirty="0">
              <a:cs typeface="DejaVu Sans"/>
            </a:endParaRPr>
          </a:p>
          <a:p>
            <a:pPr>
              <a:spcBef>
                <a:spcPts val="5"/>
              </a:spcBef>
            </a:pPr>
            <a:endParaRPr dirty="0">
              <a:cs typeface="DejaVu Sans"/>
            </a:endParaRPr>
          </a:p>
          <a:p>
            <a:pPr marL="147955" marR="119380" indent="-55244" algn="ctr"/>
            <a:r>
              <a:rPr dirty="0">
                <a:cs typeface="DejaVu Sans"/>
              </a:rPr>
              <a:t>A new campaign is  </a:t>
            </a:r>
            <a:r>
              <a:rPr b="1" dirty="0">
                <a:cs typeface="DejaVu Sans"/>
              </a:rPr>
              <a:t>budgeted, approved,  targeted, and executed </a:t>
            </a:r>
            <a:r>
              <a:rPr dirty="0">
                <a:cs typeface="DejaVu Sans"/>
              </a:rPr>
              <a:t>to  your target audience</a:t>
            </a:r>
          </a:p>
        </p:txBody>
      </p:sp>
      <p:grpSp>
        <p:nvGrpSpPr>
          <p:cNvPr id="9" name="object 9"/>
          <p:cNvGrpSpPr/>
          <p:nvPr/>
        </p:nvGrpSpPr>
        <p:grpSpPr>
          <a:xfrm>
            <a:off x="2155190" y="1219200"/>
            <a:ext cx="5160010" cy="4629150"/>
            <a:chOff x="631190" y="1219200"/>
            <a:chExt cx="5160010" cy="4629150"/>
          </a:xfrm>
        </p:grpSpPr>
        <p:sp>
          <p:nvSpPr>
            <p:cNvPr id="10" name="object 10"/>
            <p:cNvSpPr/>
            <p:nvPr/>
          </p:nvSpPr>
          <p:spPr>
            <a:xfrm>
              <a:off x="631190" y="2167889"/>
              <a:ext cx="1809750" cy="150876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124200" y="1219200"/>
              <a:ext cx="1371600" cy="114300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419599" y="1752600"/>
              <a:ext cx="1371600" cy="120015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124200" y="3810000"/>
              <a:ext cx="1371600" cy="120015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4267199" y="4648200"/>
              <a:ext cx="1371600" cy="1200150"/>
            </a:xfrm>
            <a:prstGeom prst="rect">
              <a:avLst/>
            </a:prstGeom>
            <a:blipFill>
              <a:blip r:embed="rId6" cstate="print"/>
              <a:stretch>
                <a:fillRect/>
              </a:stretch>
            </a:blipFill>
          </p:spPr>
          <p:txBody>
            <a:bodyPr wrap="square" lIns="0" tIns="0" rIns="0" bIns="0" rtlCol="0"/>
            <a:lstStyle/>
            <a:p>
              <a:endParaRPr/>
            </a:p>
          </p:txBody>
        </p:sp>
      </p:grpSp>
      <p:sp>
        <p:nvSpPr>
          <p:cNvPr id="15" name="object 15"/>
          <p:cNvSpPr txBox="1"/>
          <p:nvPr/>
        </p:nvSpPr>
        <p:spPr>
          <a:xfrm>
            <a:off x="7871459" y="3039109"/>
            <a:ext cx="2425700" cy="1122680"/>
          </a:xfrm>
          <a:prstGeom prst="rect">
            <a:avLst/>
          </a:prstGeom>
        </p:spPr>
        <p:txBody>
          <a:bodyPr vert="horz" wrap="square" lIns="0" tIns="12700" rIns="0" bIns="0" rtlCol="0">
            <a:spAutoFit/>
          </a:bodyPr>
          <a:lstStyle/>
          <a:p>
            <a:pPr marL="254635" marR="249554" algn="ctr">
              <a:spcBef>
                <a:spcPts val="100"/>
              </a:spcBef>
            </a:pPr>
            <a:r>
              <a:rPr dirty="0">
                <a:cs typeface="DejaVu Sans"/>
              </a:rPr>
              <a:t>Campaign responses  are </a:t>
            </a:r>
            <a:r>
              <a:rPr b="1" dirty="0">
                <a:cs typeface="DejaVu Sans"/>
              </a:rPr>
              <a:t>captured</a:t>
            </a:r>
            <a:r>
              <a:rPr dirty="0">
                <a:cs typeface="DejaVu Sans"/>
              </a:rPr>
              <a:t>;</a:t>
            </a:r>
            <a:endParaRPr>
              <a:cs typeface="DejaVu Sans"/>
            </a:endParaRPr>
          </a:p>
          <a:p>
            <a:pPr algn="ctr">
              <a:lnSpc>
                <a:spcPct val="100000"/>
              </a:lnSpc>
            </a:pPr>
            <a:r>
              <a:rPr dirty="0">
                <a:cs typeface="DejaVu Sans"/>
              </a:rPr>
              <a:t>performance is </a:t>
            </a:r>
            <a:r>
              <a:rPr b="1" dirty="0">
                <a:cs typeface="DejaVu Sans"/>
              </a:rPr>
              <a:t>measured</a:t>
            </a:r>
            <a:endParaRPr>
              <a:cs typeface="DejaVu Sans"/>
            </a:endParaRPr>
          </a:p>
          <a:p>
            <a:pPr marL="1270" algn="ctr"/>
            <a:r>
              <a:rPr dirty="0">
                <a:cs typeface="DejaVu Sans"/>
              </a:rPr>
              <a:t>for evaluation</a:t>
            </a:r>
            <a:endParaRPr>
              <a:cs typeface="DejaVu Sans"/>
            </a:endParaRPr>
          </a:p>
        </p:txBody>
      </p:sp>
      <p:grpSp>
        <p:nvGrpSpPr>
          <p:cNvPr id="16" name="object 16"/>
          <p:cNvGrpSpPr/>
          <p:nvPr/>
        </p:nvGrpSpPr>
        <p:grpSpPr>
          <a:xfrm>
            <a:off x="5105400" y="1447800"/>
            <a:ext cx="5105400" cy="4343400"/>
            <a:chOff x="3581400" y="1447800"/>
            <a:chExt cx="5105400" cy="4343400"/>
          </a:xfrm>
        </p:grpSpPr>
        <p:sp>
          <p:nvSpPr>
            <p:cNvPr id="17" name="object 17"/>
            <p:cNvSpPr/>
            <p:nvPr/>
          </p:nvSpPr>
          <p:spPr>
            <a:xfrm>
              <a:off x="5715000" y="3223260"/>
              <a:ext cx="877569" cy="481330"/>
            </a:xfrm>
            <a:custGeom>
              <a:avLst/>
              <a:gdLst/>
              <a:ahLst/>
              <a:cxnLst/>
              <a:rect l="l" t="t" r="r" b="b"/>
              <a:pathLst>
                <a:path w="877570" h="481329">
                  <a:moveTo>
                    <a:pt x="637539" y="0"/>
                  </a:moveTo>
                  <a:lnTo>
                    <a:pt x="637539" y="119379"/>
                  </a:lnTo>
                  <a:lnTo>
                    <a:pt x="0" y="119379"/>
                  </a:lnTo>
                  <a:lnTo>
                    <a:pt x="0" y="360679"/>
                  </a:lnTo>
                  <a:lnTo>
                    <a:pt x="637539" y="360679"/>
                  </a:lnTo>
                  <a:lnTo>
                    <a:pt x="637539" y="481329"/>
                  </a:lnTo>
                  <a:lnTo>
                    <a:pt x="877570" y="240029"/>
                  </a:lnTo>
                  <a:lnTo>
                    <a:pt x="637539" y="0"/>
                  </a:lnTo>
                  <a:close/>
                </a:path>
              </a:pathLst>
            </a:custGeom>
            <a:solidFill>
              <a:srgbClr val="4E80BC"/>
            </a:solidFill>
          </p:spPr>
          <p:txBody>
            <a:bodyPr wrap="square" lIns="0" tIns="0" rIns="0" bIns="0" rtlCol="0"/>
            <a:lstStyle/>
            <a:p>
              <a:endParaRPr/>
            </a:p>
          </p:txBody>
        </p:sp>
        <p:sp>
          <p:nvSpPr>
            <p:cNvPr id="18" name="object 18"/>
            <p:cNvSpPr/>
            <p:nvPr/>
          </p:nvSpPr>
          <p:spPr>
            <a:xfrm>
              <a:off x="5715000" y="3194686"/>
              <a:ext cx="877569" cy="538480"/>
            </a:xfrm>
            <a:custGeom>
              <a:avLst/>
              <a:gdLst/>
              <a:ahLst/>
              <a:cxnLst/>
              <a:rect l="l" t="t" r="r" b="b"/>
              <a:pathLst>
                <a:path w="877570" h="538479">
                  <a:moveTo>
                    <a:pt x="0" y="147953"/>
                  </a:moveTo>
                  <a:lnTo>
                    <a:pt x="637539" y="147953"/>
                  </a:lnTo>
                  <a:lnTo>
                    <a:pt x="637539" y="28573"/>
                  </a:lnTo>
                  <a:lnTo>
                    <a:pt x="877570" y="268603"/>
                  </a:lnTo>
                  <a:lnTo>
                    <a:pt x="637539" y="509903"/>
                  </a:lnTo>
                  <a:lnTo>
                    <a:pt x="637539" y="389253"/>
                  </a:lnTo>
                  <a:lnTo>
                    <a:pt x="0" y="389253"/>
                  </a:lnTo>
                  <a:lnTo>
                    <a:pt x="0" y="147953"/>
                  </a:lnTo>
                  <a:close/>
                </a:path>
                <a:path w="877570" h="538479">
                  <a:moveTo>
                    <a:pt x="0" y="0"/>
                  </a:moveTo>
                  <a:lnTo>
                    <a:pt x="0" y="57146"/>
                  </a:lnTo>
                </a:path>
                <a:path w="877570" h="538479">
                  <a:moveTo>
                    <a:pt x="877570" y="481329"/>
                  </a:moveTo>
                  <a:lnTo>
                    <a:pt x="877570" y="538476"/>
                  </a:lnTo>
                </a:path>
              </a:pathLst>
            </a:custGeom>
            <a:ln w="57146">
              <a:solidFill>
                <a:srgbClr val="FFFFFF"/>
              </a:solidFill>
            </a:ln>
          </p:spPr>
          <p:txBody>
            <a:bodyPr wrap="square" lIns="0" tIns="0" rIns="0" bIns="0" rtlCol="0"/>
            <a:lstStyle/>
            <a:p>
              <a:endParaRPr/>
            </a:p>
          </p:txBody>
        </p:sp>
        <p:sp>
          <p:nvSpPr>
            <p:cNvPr id="19" name="object 19"/>
            <p:cNvSpPr/>
            <p:nvPr/>
          </p:nvSpPr>
          <p:spPr>
            <a:xfrm>
              <a:off x="6477000" y="1447800"/>
              <a:ext cx="2209800" cy="1507489"/>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581400" y="3048000"/>
              <a:ext cx="2071370" cy="91440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6477000" y="4191000"/>
              <a:ext cx="2209800" cy="1600200"/>
            </a:xfrm>
            <a:prstGeom prst="rect">
              <a:avLst/>
            </a:prstGeom>
            <a:blipFill>
              <a:blip r:embed="rId9" cstate="print"/>
              <a:stretch>
                <a:fillRect/>
              </a:stretch>
            </a:blipFill>
          </p:spPr>
          <p:txBody>
            <a:bodyPr wrap="square" lIns="0" tIns="0" rIns="0" bIns="0" rtlCol="0"/>
            <a:lstStyle/>
            <a:p>
              <a:endParaRPr/>
            </a:p>
          </p:txBody>
        </p:sp>
      </p:grpSp>
      <p:pic>
        <p:nvPicPr>
          <p:cNvPr id="22" name="Picture 21" descr="A close up of a logo&#10;&#10;Description automatically generated">
            <a:extLst>
              <a:ext uri="{FF2B5EF4-FFF2-40B4-BE49-F238E27FC236}">
                <a16:creationId xmlns:a16="http://schemas.microsoft.com/office/drawing/2014/main" id="{C9DF7290-C180-4E74-BEA9-3A8DE7003F1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477B-F0FA-423C-9055-D7642655CECA}"/>
              </a:ext>
            </a:extLst>
          </p:cNvPr>
          <p:cNvSpPr>
            <a:spLocks noGrp="1"/>
          </p:cNvSpPr>
          <p:nvPr>
            <p:ph type="title"/>
          </p:nvPr>
        </p:nvSpPr>
        <p:spPr/>
        <p:txBody>
          <a:bodyPr/>
          <a:lstStyle/>
          <a:p>
            <a:pPr algn="ctr"/>
            <a:r>
              <a:rPr lang="en-IE" dirty="0">
                <a:solidFill>
                  <a:srgbClr val="FF0000"/>
                </a:solidFill>
              </a:rPr>
              <a:t>Module Content</a:t>
            </a:r>
          </a:p>
        </p:txBody>
      </p:sp>
      <p:sp>
        <p:nvSpPr>
          <p:cNvPr id="3" name="Content Placeholder 2">
            <a:extLst>
              <a:ext uri="{FF2B5EF4-FFF2-40B4-BE49-F238E27FC236}">
                <a16:creationId xmlns:a16="http://schemas.microsoft.com/office/drawing/2014/main" id="{7EF0BDA1-B7A1-49DC-9D85-B0355668A0E9}"/>
              </a:ext>
            </a:extLst>
          </p:cNvPr>
          <p:cNvSpPr>
            <a:spLocks noGrp="1"/>
          </p:cNvSpPr>
          <p:nvPr>
            <p:ph idx="1"/>
          </p:nvPr>
        </p:nvSpPr>
        <p:spPr>
          <a:xfrm>
            <a:off x="838199" y="1825624"/>
            <a:ext cx="10873509" cy="4870739"/>
          </a:xfrm>
        </p:spPr>
        <p:txBody>
          <a:bodyPr>
            <a:normAutofit fontScale="32500" lnSpcReduction="20000"/>
          </a:bodyPr>
          <a:lstStyle/>
          <a:p>
            <a:r>
              <a:rPr lang="en-IE" dirty="0"/>
              <a:t>Intelligent Enterprises</a:t>
            </a:r>
          </a:p>
          <a:p>
            <a:pPr lvl="1"/>
            <a:r>
              <a:rPr lang="en-IE" dirty="0"/>
              <a:t>Agile Enterprises, Operating Strategies, Continuous Improvement Programs</a:t>
            </a:r>
          </a:p>
          <a:p>
            <a:r>
              <a:rPr lang="en-IE" dirty="0"/>
              <a:t>Enterprise Systems</a:t>
            </a:r>
          </a:p>
          <a:p>
            <a:pPr lvl="1"/>
            <a:r>
              <a:rPr lang="en-IE" dirty="0"/>
              <a:t>Evolution – MRP, CL MRP, MRP II, ERP, ES Packages, Balanced Scorecard</a:t>
            </a:r>
          </a:p>
          <a:p>
            <a:r>
              <a:rPr lang="en-IE" dirty="0"/>
              <a:t>BI and Dashboards</a:t>
            </a:r>
          </a:p>
          <a:p>
            <a:pPr lvl="1"/>
            <a:r>
              <a:rPr lang="en-IE" dirty="0"/>
              <a:t>Views v Reports, Types of Dashboards, Advantages of Dashboards, The Funnel</a:t>
            </a:r>
          </a:p>
          <a:p>
            <a:r>
              <a:rPr lang="en-IE" dirty="0"/>
              <a:t>Consumer Behaviour models</a:t>
            </a:r>
          </a:p>
          <a:p>
            <a:pPr lvl="1"/>
            <a:r>
              <a:rPr lang="en-IE" dirty="0"/>
              <a:t>Behaviourist v Cognitivist, Lawson’s, EKB, and Howard and </a:t>
            </a:r>
            <a:r>
              <a:rPr lang="en-IE" dirty="0" err="1"/>
              <a:t>Sheth’s</a:t>
            </a:r>
            <a:r>
              <a:rPr lang="en-IE" dirty="0"/>
              <a:t> models</a:t>
            </a:r>
          </a:p>
          <a:p>
            <a:r>
              <a:rPr lang="en-IE" dirty="0"/>
              <a:t>Operational CRM Systems</a:t>
            </a:r>
          </a:p>
          <a:p>
            <a:pPr lvl="1"/>
            <a:r>
              <a:rPr lang="en-IE" b="1" dirty="0">
                <a:solidFill>
                  <a:srgbClr val="FF0000"/>
                </a:solidFill>
              </a:rPr>
              <a:t>Overview and Demo of a commercial system such as Microsoft Dynamics CRM</a:t>
            </a:r>
          </a:p>
          <a:p>
            <a:r>
              <a:rPr lang="en-IE" dirty="0"/>
              <a:t>Implementing Enterprise BI systems</a:t>
            </a:r>
          </a:p>
          <a:p>
            <a:pPr lvl="1"/>
            <a:r>
              <a:rPr lang="en-IE" dirty="0"/>
              <a:t>Data Warehousing and Data Marts, Data mining, Online Analytical Process (OLAP)</a:t>
            </a:r>
          </a:p>
          <a:p>
            <a:r>
              <a:rPr lang="en-IE" dirty="0"/>
              <a:t>Implementing CRM systems</a:t>
            </a:r>
          </a:p>
          <a:p>
            <a:pPr lvl="1"/>
            <a:r>
              <a:rPr lang="en-IE" dirty="0"/>
              <a:t>Fit-Gap Analysis, Integration with Heterogeneous systems, Data integration, Information Lifecycle Management, Data protection, security and ethical considerations</a:t>
            </a:r>
          </a:p>
          <a:p>
            <a:r>
              <a:rPr lang="en-IE" dirty="0"/>
              <a:t>Customer-Centric Enterprise with CRM</a:t>
            </a:r>
          </a:p>
          <a:p>
            <a:pPr lvl="1"/>
            <a:r>
              <a:rPr lang="en-IE" dirty="0"/>
              <a:t>Customer Experience, Customer Loyalty, Customer Relationships, Customer Life Cycle, Customer Value Management</a:t>
            </a:r>
          </a:p>
          <a:p>
            <a:r>
              <a:rPr lang="en-IE" dirty="0"/>
              <a:t>Customer-Responsive Enterprise with SCM</a:t>
            </a:r>
          </a:p>
          <a:p>
            <a:pPr lvl="1"/>
            <a:r>
              <a:rPr lang="en-IE" dirty="0"/>
              <a:t>Supply Chain Management, Customer-Responsive Management, B-Webs, Activity Costing techniques</a:t>
            </a:r>
          </a:p>
          <a:p>
            <a:r>
              <a:rPr lang="en-IE" dirty="0"/>
              <a:t>Renewing Enterprise with PLM</a:t>
            </a:r>
          </a:p>
          <a:p>
            <a:pPr lvl="1"/>
            <a:r>
              <a:rPr lang="en-IE" dirty="0"/>
              <a:t>Components and Advantages of PLM, Porter’s Framework, Product Life Cycle</a:t>
            </a:r>
          </a:p>
          <a:p>
            <a:r>
              <a:rPr lang="en-IE" dirty="0"/>
              <a:t>Collaborative Enterprise with BPM</a:t>
            </a:r>
          </a:p>
          <a:p>
            <a:pPr lvl="1"/>
            <a:r>
              <a:rPr lang="en-IE" dirty="0"/>
              <a:t>BPM, BPR, Business Processes with SOA, Workflows, Analytics</a:t>
            </a:r>
          </a:p>
          <a:p>
            <a:r>
              <a:rPr lang="en-IE" dirty="0"/>
              <a:t>Informed Enterprise with BI</a:t>
            </a:r>
          </a:p>
          <a:p>
            <a:pPr lvl="1"/>
            <a:r>
              <a:rPr lang="en-IE" dirty="0"/>
              <a:t>Context-Aware Applications, Decision Patterns and Data mining</a:t>
            </a:r>
          </a:p>
        </p:txBody>
      </p:sp>
    </p:spTree>
    <p:extLst>
      <p:ext uri="{BB962C8B-B14F-4D97-AF65-F5344CB8AC3E}">
        <p14:creationId xmlns:p14="http://schemas.microsoft.com/office/powerpoint/2010/main" val="17000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9303" y="-134406"/>
            <a:ext cx="8755901" cy="1367041"/>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FF0000"/>
                </a:solidFill>
                <a:latin typeface="+mn-lt"/>
              </a:rPr>
              <a:t>Drive Fast and </a:t>
            </a:r>
            <a:r>
              <a:rPr dirty="0">
                <a:solidFill>
                  <a:srgbClr val="FF0000"/>
                </a:solidFill>
                <a:latin typeface="+mn-lt"/>
                <a:cs typeface="DejaVu Sans"/>
              </a:rPr>
              <a:t>Consistent</a:t>
            </a:r>
            <a:r>
              <a:rPr b="1" dirty="0">
                <a:solidFill>
                  <a:srgbClr val="FF0000"/>
                </a:solidFill>
                <a:latin typeface="+mn-lt"/>
                <a:cs typeface="DejaVu Sans"/>
              </a:rPr>
              <a:t> </a:t>
            </a:r>
            <a:r>
              <a:rPr dirty="0">
                <a:solidFill>
                  <a:srgbClr val="FF0000"/>
                </a:solidFill>
                <a:latin typeface="+mn-lt"/>
              </a:rPr>
              <a:t>Customer Service</a:t>
            </a:r>
          </a:p>
        </p:txBody>
      </p:sp>
      <p:grpSp>
        <p:nvGrpSpPr>
          <p:cNvPr id="3" name="object 3"/>
          <p:cNvGrpSpPr/>
          <p:nvPr/>
        </p:nvGrpSpPr>
        <p:grpSpPr>
          <a:xfrm>
            <a:off x="3602989" y="1417319"/>
            <a:ext cx="4791710" cy="4469130"/>
            <a:chOff x="2078989" y="1417319"/>
            <a:chExt cx="4791710" cy="4469130"/>
          </a:xfrm>
        </p:grpSpPr>
        <p:sp>
          <p:nvSpPr>
            <p:cNvPr id="4" name="object 4"/>
            <p:cNvSpPr/>
            <p:nvPr/>
          </p:nvSpPr>
          <p:spPr>
            <a:xfrm>
              <a:off x="5029200" y="4190999"/>
              <a:ext cx="1809750" cy="15074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86809" y="4984749"/>
              <a:ext cx="1767839" cy="901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883910" y="2899409"/>
              <a:ext cx="986789" cy="144398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080259" y="1573529"/>
              <a:ext cx="1809750" cy="151003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078989" y="2913380"/>
              <a:ext cx="1003300" cy="151892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671569" y="1417319"/>
              <a:ext cx="1563370" cy="883919"/>
            </a:xfrm>
            <a:prstGeom prst="rect">
              <a:avLst/>
            </a:prstGeom>
            <a:blipFill>
              <a:blip r:embed="rId7" cstate="print"/>
              <a:stretch>
                <a:fillRect/>
              </a:stretch>
            </a:blipFill>
          </p:spPr>
          <p:txBody>
            <a:bodyPr wrap="square" lIns="0" tIns="0" rIns="0" bIns="0" rtlCol="0"/>
            <a:lstStyle/>
            <a:p>
              <a:endParaRPr/>
            </a:p>
          </p:txBody>
        </p:sp>
      </p:grpSp>
      <p:sp>
        <p:nvSpPr>
          <p:cNvPr id="10" name="object 10"/>
          <p:cNvSpPr txBox="1"/>
          <p:nvPr/>
        </p:nvSpPr>
        <p:spPr>
          <a:xfrm>
            <a:off x="1974851" y="1626870"/>
            <a:ext cx="2108835" cy="843821"/>
          </a:xfrm>
          <a:prstGeom prst="rect">
            <a:avLst/>
          </a:prstGeom>
        </p:spPr>
        <p:txBody>
          <a:bodyPr vert="horz" wrap="square" lIns="0" tIns="12700" rIns="0" bIns="0" rtlCol="0">
            <a:spAutoFit/>
          </a:bodyPr>
          <a:lstStyle/>
          <a:p>
            <a:pPr marL="190500" marR="5080" indent="-177800">
              <a:spcBef>
                <a:spcPts val="100"/>
              </a:spcBef>
            </a:pPr>
            <a:r>
              <a:rPr dirty="0">
                <a:cs typeface="DejaVu Sans"/>
              </a:rPr>
              <a:t>Service requests come  in via </a:t>
            </a:r>
            <a:r>
              <a:rPr b="1" dirty="0">
                <a:cs typeface="DejaVu Sans"/>
              </a:rPr>
              <a:t>phone, web,  or other channels</a:t>
            </a:r>
            <a:r>
              <a:rPr dirty="0">
                <a:cs typeface="DejaVu Sans"/>
              </a:rPr>
              <a:t>.</a:t>
            </a:r>
            <a:endParaRPr>
              <a:cs typeface="DejaVu Sans"/>
            </a:endParaRPr>
          </a:p>
        </p:txBody>
      </p:sp>
      <p:sp>
        <p:nvSpPr>
          <p:cNvPr id="11" name="object 11"/>
          <p:cNvSpPr txBox="1"/>
          <p:nvPr/>
        </p:nvSpPr>
        <p:spPr>
          <a:xfrm>
            <a:off x="8539480" y="4201159"/>
            <a:ext cx="1938020" cy="1120820"/>
          </a:xfrm>
          <a:prstGeom prst="rect">
            <a:avLst/>
          </a:prstGeom>
        </p:spPr>
        <p:txBody>
          <a:bodyPr vert="horz" wrap="square" lIns="0" tIns="12700" rIns="0" bIns="0" rtlCol="0">
            <a:spAutoFit/>
          </a:bodyPr>
          <a:lstStyle/>
          <a:p>
            <a:pPr marL="63500" marR="55244" algn="ctr">
              <a:spcBef>
                <a:spcPts val="100"/>
              </a:spcBef>
            </a:pPr>
            <a:r>
              <a:rPr dirty="0">
                <a:cs typeface="DejaVu Sans"/>
              </a:rPr>
              <a:t>The service request  is </a:t>
            </a:r>
            <a:r>
              <a:rPr b="1" dirty="0">
                <a:cs typeface="DejaVu Sans"/>
              </a:rPr>
              <a:t>automatically  routed </a:t>
            </a:r>
            <a:r>
              <a:rPr dirty="0">
                <a:cs typeface="DejaVu Sans"/>
              </a:rPr>
              <a:t>to the</a:t>
            </a:r>
            <a:endParaRPr>
              <a:cs typeface="DejaVu Sans"/>
            </a:endParaRPr>
          </a:p>
          <a:p>
            <a:pPr algn="ctr">
              <a:lnSpc>
                <a:spcPct val="100000"/>
              </a:lnSpc>
            </a:pPr>
            <a:r>
              <a:rPr dirty="0">
                <a:cs typeface="DejaVu Sans"/>
              </a:rPr>
              <a:t>best available agent.</a:t>
            </a:r>
            <a:endParaRPr>
              <a:cs typeface="DejaVu Sans"/>
            </a:endParaRPr>
          </a:p>
        </p:txBody>
      </p:sp>
      <p:sp>
        <p:nvSpPr>
          <p:cNvPr id="12" name="object 12"/>
          <p:cNvSpPr txBox="1"/>
          <p:nvPr/>
        </p:nvSpPr>
        <p:spPr>
          <a:xfrm>
            <a:off x="1741170" y="4749800"/>
            <a:ext cx="1469390" cy="1397819"/>
          </a:xfrm>
          <a:prstGeom prst="rect">
            <a:avLst/>
          </a:prstGeom>
        </p:spPr>
        <p:txBody>
          <a:bodyPr vert="horz" wrap="square" lIns="0" tIns="12700" rIns="0" bIns="0" rtlCol="0">
            <a:spAutoFit/>
          </a:bodyPr>
          <a:lstStyle/>
          <a:p>
            <a:pPr marL="12065" marR="5080" algn="ctr">
              <a:spcBef>
                <a:spcPts val="100"/>
              </a:spcBef>
            </a:pPr>
            <a:r>
              <a:rPr dirty="0">
                <a:cs typeface="DejaVu Sans"/>
              </a:rPr>
              <a:t>The </a:t>
            </a:r>
            <a:r>
              <a:rPr b="1" dirty="0">
                <a:cs typeface="DejaVu Sans"/>
              </a:rPr>
              <a:t>knowledge  base</a:t>
            </a:r>
            <a:endParaRPr>
              <a:cs typeface="DejaVu Sans"/>
            </a:endParaRPr>
          </a:p>
          <a:p>
            <a:pPr marL="15240" marR="8255" algn="ctr"/>
            <a:r>
              <a:rPr dirty="0">
                <a:cs typeface="DejaVu Sans"/>
              </a:rPr>
              <a:t>is searched and  solutions are  suggested.</a:t>
            </a:r>
            <a:endParaRPr>
              <a:cs typeface="DejaVu Sans"/>
            </a:endParaRPr>
          </a:p>
        </p:txBody>
      </p:sp>
      <p:sp>
        <p:nvSpPr>
          <p:cNvPr id="13" name="object 13"/>
          <p:cNvSpPr/>
          <p:nvPr/>
        </p:nvSpPr>
        <p:spPr>
          <a:xfrm>
            <a:off x="3581400" y="4648200"/>
            <a:ext cx="1562100" cy="1066800"/>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8491220" y="1419859"/>
            <a:ext cx="1724025" cy="1122680"/>
          </a:xfrm>
          <a:prstGeom prst="rect">
            <a:avLst/>
          </a:prstGeom>
        </p:spPr>
        <p:txBody>
          <a:bodyPr vert="horz" wrap="square" lIns="0" tIns="12700" rIns="0" bIns="0" rtlCol="0">
            <a:spAutoFit/>
          </a:bodyPr>
          <a:lstStyle/>
          <a:p>
            <a:pPr marL="12700" marR="5080" algn="ctr">
              <a:spcBef>
                <a:spcPts val="100"/>
              </a:spcBef>
            </a:pPr>
            <a:r>
              <a:rPr dirty="0">
                <a:cs typeface="DejaVu Sans"/>
              </a:rPr>
              <a:t>The service case is  created with an  appropriate  </a:t>
            </a:r>
            <a:r>
              <a:rPr b="1" dirty="0">
                <a:cs typeface="DejaVu Sans"/>
              </a:rPr>
              <a:t>service workflow</a:t>
            </a:r>
            <a:r>
              <a:rPr dirty="0">
                <a:cs typeface="DejaVu Sans"/>
              </a:rPr>
              <a:t>.</a:t>
            </a:r>
            <a:endParaRPr>
              <a:cs typeface="DejaVu Sans"/>
            </a:endParaRPr>
          </a:p>
        </p:txBody>
      </p:sp>
      <p:grpSp>
        <p:nvGrpSpPr>
          <p:cNvPr id="15" name="object 15"/>
          <p:cNvGrpSpPr/>
          <p:nvPr/>
        </p:nvGrpSpPr>
        <p:grpSpPr>
          <a:xfrm>
            <a:off x="4800600" y="1676400"/>
            <a:ext cx="3608070" cy="2514600"/>
            <a:chOff x="3276600" y="1676400"/>
            <a:chExt cx="3608070" cy="2514600"/>
          </a:xfrm>
        </p:grpSpPr>
        <p:sp>
          <p:nvSpPr>
            <p:cNvPr id="16" name="object 16"/>
            <p:cNvSpPr/>
            <p:nvPr/>
          </p:nvSpPr>
          <p:spPr>
            <a:xfrm>
              <a:off x="5257800" y="1676400"/>
              <a:ext cx="1626870" cy="1111250"/>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3276600" y="3124200"/>
              <a:ext cx="2418079" cy="1066800"/>
            </a:xfrm>
            <a:prstGeom prst="rect">
              <a:avLst/>
            </a:prstGeom>
            <a:blipFill>
              <a:blip r:embed="rId10" cstate="print"/>
              <a:stretch>
                <a:fillRect/>
              </a:stretch>
            </a:blipFill>
          </p:spPr>
          <p:txBody>
            <a:bodyPr wrap="square" lIns="0" tIns="0" rIns="0" bIns="0" rtlCol="0"/>
            <a:lstStyle/>
            <a:p>
              <a:endParaRPr/>
            </a:p>
          </p:txBody>
        </p:sp>
      </p:grpSp>
      <p:pic>
        <p:nvPicPr>
          <p:cNvPr id="18" name="Picture 17" descr="A close up of a logo&#10;&#10;Description automatically generated">
            <a:extLst>
              <a:ext uri="{FF2B5EF4-FFF2-40B4-BE49-F238E27FC236}">
                <a16:creationId xmlns:a16="http://schemas.microsoft.com/office/drawing/2014/main" id="{A78F7040-BF6F-4448-A355-2F352108A8A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199" y="239267"/>
            <a:ext cx="7009601" cy="689932"/>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FF0000"/>
                </a:solidFill>
                <a:latin typeface="+mn-lt"/>
              </a:rPr>
              <a:t>Why </a:t>
            </a:r>
            <a:r>
              <a:rPr dirty="0">
                <a:solidFill>
                  <a:srgbClr val="FF0000"/>
                </a:solidFill>
                <a:latin typeface="Arial" pitchFamily="34" charset="0"/>
                <a:cs typeface="Arial" pitchFamily="34" charset="0"/>
              </a:rPr>
              <a:t>Choose</a:t>
            </a:r>
            <a:r>
              <a:rPr dirty="0">
                <a:solidFill>
                  <a:srgbClr val="FF0000"/>
                </a:solidFill>
                <a:latin typeface="+mn-lt"/>
              </a:rPr>
              <a:t> Microsoft CRM?</a:t>
            </a:r>
          </a:p>
        </p:txBody>
      </p:sp>
      <p:sp>
        <p:nvSpPr>
          <p:cNvPr id="3" name="object 3"/>
          <p:cNvSpPr txBox="1"/>
          <p:nvPr/>
        </p:nvSpPr>
        <p:spPr>
          <a:xfrm>
            <a:off x="2807969" y="4051300"/>
            <a:ext cx="6165850" cy="1682512"/>
          </a:xfrm>
          <a:prstGeom prst="rect">
            <a:avLst/>
          </a:prstGeom>
        </p:spPr>
        <p:txBody>
          <a:bodyPr vert="horz" wrap="square" lIns="0" tIns="0" rIns="0" bIns="0" rtlCol="0">
            <a:spAutoFit/>
          </a:bodyPr>
          <a:lstStyle/>
          <a:p>
            <a:pPr marL="504825" algn="ctr">
              <a:lnSpc>
                <a:spcPts val="2280"/>
              </a:lnSpc>
            </a:pPr>
            <a:r>
              <a:rPr sz="2400" dirty="0">
                <a:cs typeface="DejaVu Sans"/>
              </a:rPr>
              <a:t>““Buyers also like </a:t>
            </a:r>
            <a:r>
              <a:rPr sz="2400" b="1" dirty="0">
                <a:cs typeface="DejaVu Sans"/>
              </a:rPr>
              <a:t>Microsoft Dynamics CRM’s</a:t>
            </a:r>
            <a:endParaRPr sz="2400">
              <a:cs typeface="DejaVu Sans"/>
            </a:endParaRPr>
          </a:p>
          <a:p>
            <a:pPr marL="503555" algn="ctr">
              <a:spcBef>
                <a:spcPts val="860"/>
              </a:spcBef>
            </a:pPr>
            <a:r>
              <a:rPr sz="2400" b="1" dirty="0">
                <a:cs typeface="DejaVu Sans"/>
              </a:rPr>
              <a:t>usability and its quick time-to-value</a:t>
            </a:r>
            <a:endParaRPr sz="2400">
              <a:cs typeface="DejaVu Sans"/>
            </a:endParaRPr>
          </a:p>
          <a:p>
            <a:pPr marL="504825" algn="ctr">
              <a:spcBef>
                <a:spcPts val="860"/>
              </a:spcBef>
            </a:pPr>
            <a:r>
              <a:rPr sz="2400" dirty="0">
                <a:cs typeface="DejaVu Sans"/>
              </a:rPr>
              <a:t>compared with traditional CRM applications.”</a:t>
            </a:r>
            <a:endParaRPr sz="2400">
              <a:cs typeface="DejaVu Sans"/>
            </a:endParaRPr>
          </a:p>
          <a:p>
            <a:pPr>
              <a:spcBef>
                <a:spcPts val="1090"/>
              </a:spcBef>
            </a:pPr>
            <a:r>
              <a:rPr i="1" dirty="0">
                <a:cs typeface="Century Schoolbook L"/>
              </a:rPr>
              <a:t>- Forrester Research, February 2007</a:t>
            </a:r>
            <a:endParaRPr>
              <a:cs typeface="Century Schoolbook L"/>
            </a:endParaRPr>
          </a:p>
        </p:txBody>
      </p:sp>
      <p:sp>
        <p:nvSpPr>
          <p:cNvPr id="4" name="object 4"/>
          <p:cNvSpPr txBox="1"/>
          <p:nvPr/>
        </p:nvSpPr>
        <p:spPr>
          <a:xfrm>
            <a:off x="2487930" y="3858259"/>
            <a:ext cx="7315200" cy="1817804"/>
          </a:xfrm>
          <a:prstGeom prst="rect">
            <a:avLst/>
          </a:prstGeom>
          <a:solidFill>
            <a:srgbClr val="B8CCE4"/>
          </a:solidFill>
        </p:spPr>
        <p:txBody>
          <a:bodyPr vert="horz" wrap="square" lIns="0" tIns="14604" rIns="0" bIns="0" rtlCol="0">
            <a:spAutoFit/>
          </a:bodyPr>
          <a:lstStyle/>
          <a:p>
            <a:pPr marL="798195" marR="849630" indent="1270" algn="ctr">
              <a:lnSpc>
                <a:spcPts val="3740"/>
              </a:lnSpc>
              <a:spcBef>
                <a:spcPts val="114"/>
              </a:spcBef>
            </a:pPr>
            <a:r>
              <a:rPr sz="2400" dirty="0">
                <a:cs typeface="DejaVu Sans"/>
              </a:rPr>
              <a:t>““Buyers also like </a:t>
            </a:r>
            <a:r>
              <a:rPr sz="2400" b="1" dirty="0">
                <a:solidFill>
                  <a:srgbClr val="1E487C"/>
                </a:solidFill>
                <a:cs typeface="DejaVu Sans"/>
              </a:rPr>
              <a:t>Microsoft Dynamics CRM’s  usability and its quick time-to-value  </a:t>
            </a:r>
            <a:r>
              <a:rPr sz="2400" dirty="0">
                <a:cs typeface="DejaVu Sans"/>
              </a:rPr>
              <a:t>compared with traditional CRM applications.”</a:t>
            </a:r>
          </a:p>
          <a:p>
            <a:pPr marL="292735">
              <a:spcBef>
                <a:spcPts val="825"/>
              </a:spcBef>
            </a:pPr>
            <a:endParaRPr dirty="0">
              <a:cs typeface="Century Schoolbook L"/>
            </a:endParaRPr>
          </a:p>
        </p:txBody>
      </p:sp>
      <p:sp>
        <p:nvSpPr>
          <p:cNvPr id="6" name="object 6"/>
          <p:cNvSpPr txBox="1"/>
          <p:nvPr/>
        </p:nvSpPr>
        <p:spPr>
          <a:xfrm>
            <a:off x="2430780" y="1413510"/>
            <a:ext cx="7315200" cy="1332736"/>
          </a:xfrm>
          <a:prstGeom prst="rect">
            <a:avLst/>
          </a:prstGeom>
          <a:solidFill>
            <a:srgbClr val="B8CCE4"/>
          </a:solidFill>
        </p:spPr>
        <p:txBody>
          <a:bodyPr vert="horz" wrap="square" lIns="0" tIns="32384" rIns="0" bIns="0" rtlCol="0">
            <a:spAutoFit/>
          </a:bodyPr>
          <a:lstStyle/>
          <a:p>
            <a:pPr marL="447040" marR="497205" algn="ctr">
              <a:lnSpc>
                <a:spcPct val="120000"/>
              </a:lnSpc>
              <a:spcBef>
                <a:spcPts val="254"/>
              </a:spcBef>
            </a:pPr>
            <a:r>
              <a:rPr sz="2400" dirty="0">
                <a:cs typeface="DejaVu Sans"/>
              </a:rPr>
              <a:t>“If you know how to use any of Microsoft’s desktop  tools, </a:t>
            </a:r>
            <a:r>
              <a:rPr sz="2400" b="1" dirty="0">
                <a:solidFill>
                  <a:srgbClr val="1E487C"/>
                </a:solidFill>
                <a:cs typeface="DejaVu Sans"/>
              </a:rPr>
              <a:t>you know how to use Microsoft’s CRM  product</a:t>
            </a:r>
            <a:r>
              <a:rPr sz="2400" dirty="0">
                <a:cs typeface="DejaVu Sans"/>
              </a:rPr>
              <a:t>.”</a:t>
            </a:r>
          </a:p>
        </p:txBody>
      </p:sp>
      <p:sp>
        <p:nvSpPr>
          <p:cNvPr id="7" name="object 7"/>
          <p:cNvSpPr/>
          <p:nvPr/>
        </p:nvSpPr>
        <p:spPr>
          <a:xfrm>
            <a:off x="2030730" y="3836670"/>
            <a:ext cx="894080" cy="201168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82469" y="1419860"/>
            <a:ext cx="894080" cy="2011680"/>
          </a:xfrm>
          <a:prstGeom prst="rect">
            <a:avLst/>
          </a:prstGeom>
          <a:blipFill>
            <a:blip r:embed="rId3" cstate="print"/>
            <a:stretch>
              <a:fillRect/>
            </a:stretch>
          </a:blipFill>
        </p:spPr>
        <p:txBody>
          <a:bodyPr wrap="square" lIns="0" tIns="0" rIns="0" bIns="0" rtlCol="0"/>
          <a:lstStyle/>
          <a:p>
            <a:endParaRPr/>
          </a:p>
        </p:txBody>
      </p:sp>
      <p:pic>
        <p:nvPicPr>
          <p:cNvPr id="9" name="Picture 8" descr="A close up of a logo&#10;&#10;Description automatically generated">
            <a:extLst>
              <a:ext uri="{FF2B5EF4-FFF2-40B4-BE49-F238E27FC236}">
                <a16:creationId xmlns:a16="http://schemas.microsoft.com/office/drawing/2014/main" id="{1F9769D8-C750-4A31-BA0B-2C35E14115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4429" y="-129421"/>
            <a:ext cx="9102141" cy="1367041"/>
          </a:xfrm>
          <a:prstGeom prst="rect">
            <a:avLst/>
          </a:prstGeom>
        </p:spPr>
        <p:txBody>
          <a:bodyPr vert="horz" wrap="square" lIns="0" tIns="12700" rIns="0" bIns="0" rtlCol="0" anchor="ctr">
            <a:spAutoFit/>
          </a:bodyPr>
          <a:lstStyle/>
          <a:p>
            <a:pPr marL="12700">
              <a:lnSpc>
                <a:spcPct val="100000"/>
              </a:lnSpc>
              <a:spcBef>
                <a:spcPts val="100"/>
              </a:spcBef>
            </a:pPr>
            <a:r>
              <a:rPr dirty="0">
                <a:solidFill>
                  <a:srgbClr val="FF0000"/>
                </a:solidFill>
                <a:latin typeface="+mn-lt"/>
              </a:rPr>
              <a:t>Try Microsoft Dynamics CRM Online for Yourself</a:t>
            </a:r>
          </a:p>
        </p:txBody>
      </p:sp>
      <p:sp>
        <p:nvSpPr>
          <p:cNvPr id="3" name="object 3"/>
          <p:cNvSpPr txBox="1"/>
          <p:nvPr/>
        </p:nvSpPr>
        <p:spPr>
          <a:xfrm>
            <a:off x="2096770" y="2166620"/>
            <a:ext cx="8580466" cy="366767"/>
          </a:xfrm>
          <a:prstGeom prst="rect">
            <a:avLst/>
          </a:prstGeom>
        </p:spPr>
        <p:txBody>
          <a:bodyPr vert="horz" wrap="square" lIns="0" tIns="12700" rIns="0" bIns="0" rtlCol="0">
            <a:spAutoFit/>
          </a:bodyPr>
          <a:lstStyle/>
          <a:p>
            <a:pPr marL="12700">
              <a:spcBef>
                <a:spcPts val="100"/>
              </a:spcBef>
            </a:pPr>
            <a:r>
              <a:rPr sz="2300" dirty="0">
                <a:cs typeface="DejaVu Sans"/>
              </a:rPr>
              <a:t>Full functionality of Microsoft Dynamics CRM - </a:t>
            </a:r>
            <a:r>
              <a:rPr sz="2300" b="1" dirty="0">
                <a:cs typeface="DejaVu Sans"/>
              </a:rPr>
              <a:t>over the Internet</a:t>
            </a:r>
            <a:endParaRPr sz="2300" dirty="0">
              <a:cs typeface="DejaVu Sans"/>
            </a:endParaRPr>
          </a:p>
        </p:txBody>
      </p:sp>
      <p:sp>
        <p:nvSpPr>
          <p:cNvPr id="4" name="object 4"/>
          <p:cNvSpPr txBox="1"/>
          <p:nvPr/>
        </p:nvSpPr>
        <p:spPr>
          <a:xfrm>
            <a:off x="2096769" y="2741929"/>
            <a:ext cx="5985510" cy="375920"/>
          </a:xfrm>
          <a:prstGeom prst="rect">
            <a:avLst/>
          </a:prstGeom>
        </p:spPr>
        <p:txBody>
          <a:bodyPr vert="horz" wrap="square" lIns="0" tIns="12700" rIns="0" bIns="0" rtlCol="0">
            <a:spAutoFit/>
          </a:bodyPr>
          <a:lstStyle/>
          <a:p>
            <a:pPr marL="12700">
              <a:spcBef>
                <a:spcPts val="100"/>
              </a:spcBef>
            </a:pPr>
            <a:r>
              <a:rPr sz="2300" dirty="0">
                <a:cs typeface="DejaVu Sans"/>
              </a:rPr>
              <a:t>Technology </a:t>
            </a:r>
            <a:r>
              <a:rPr sz="2300" b="1" dirty="0">
                <a:cs typeface="DejaVu Sans"/>
              </a:rPr>
              <a:t>managed by Microsoft </a:t>
            </a:r>
            <a:r>
              <a:rPr sz="2300" dirty="0">
                <a:cs typeface="DejaVu Sans"/>
              </a:rPr>
              <a:t>on your behalf</a:t>
            </a:r>
          </a:p>
        </p:txBody>
      </p:sp>
      <p:sp>
        <p:nvSpPr>
          <p:cNvPr id="5" name="object 5"/>
          <p:cNvSpPr txBox="1"/>
          <p:nvPr/>
        </p:nvSpPr>
        <p:spPr>
          <a:xfrm>
            <a:off x="2096770" y="3317240"/>
            <a:ext cx="2353945" cy="375920"/>
          </a:xfrm>
          <a:prstGeom prst="rect">
            <a:avLst/>
          </a:prstGeom>
        </p:spPr>
        <p:txBody>
          <a:bodyPr vert="horz" wrap="square" lIns="0" tIns="12700" rIns="0" bIns="0" rtlCol="0">
            <a:spAutoFit/>
          </a:bodyPr>
          <a:lstStyle/>
          <a:p>
            <a:pPr marL="12700">
              <a:spcBef>
                <a:spcPts val="100"/>
              </a:spcBef>
            </a:pPr>
            <a:r>
              <a:rPr sz="2300" b="1" dirty="0">
                <a:cs typeface="DejaVu Sans"/>
              </a:rPr>
              <a:t>Monthly fee model</a:t>
            </a:r>
            <a:endParaRPr sz="2300">
              <a:cs typeface="DejaVu Sans"/>
            </a:endParaRPr>
          </a:p>
        </p:txBody>
      </p:sp>
      <p:sp>
        <p:nvSpPr>
          <p:cNvPr id="6" name="object 6"/>
          <p:cNvSpPr txBox="1"/>
          <p:nvPr/>
        </p:nvSpPr>
        <p:spPr>
          <a:xfrm>
            <a:off x="1755140" y="2151379"/>
            <a:ext cx="128270" cy="2100580"/>
          </a:xfrm>
          <a:prstGeom prst="rect">
            <a:avLst/>
          </a:prstGeom>
        </p:spPr>
        <p:txBody>
          <a:bodyPr vert="horz" wrap="square" lIns="0" tIns="12700" rIns="0" bIns="0" rtlCol="0">
            <a:spAutoFit/>
          </a:bodyPr>
          <a:lstStyle/>
          <a:p>
            <a:pPr marL="12700">
              <a:spcBef>
                <a:spcPts val="100"/>
              </a:spcBef>
            </a:pPr>
            <a:r>
              <a:rPr sz="2300" dirty="0">
                <a:cs typeface="DejaVu Sans"/>
              </a:rPr>
              <a:t>•</a:t>
            </a:r>
            <a:endParaRPr sz="2300">
              <a:cs typeface="DejaVu Sans"/>
            </a:endParaRPr>
          </a:p>
          <a:p>
            <a:pPr marL="12700">
              <a:spcBef>
                <a:spcPts val="1760"/>
              </a:spcBef>
            </a:pPr>
            <a:r>
              <a:rPr sz="2300" dirty="0">
                <a:cs typeface="DejaVu Sans"/>
              </a:rPr>
              <a:t>•</a:t>
            </a:r>
            <a:endParaRPr sz="2300">
              <a:cs typeface="DejaVu Sans"/>
            </a:endParaRPr>
          </a:p>
          <a:p>
            <a:pPr marL="12700">
              <a:spcBef>
                <a:spcPts val="1770"/>
              </a:spcBef>
            </a:pPr>
            <a:r>
              <a:rPr sz="2300" dirty="0">
                <a:cs typeface="DejaVu Sans"/>
              </a:rPr>
              <a:t>•</a:t>
            </a:r>
            <a:endParaRPr sz="2300">
              <a:cs typeface="DejaVu Sans"/>
            </a:endParaRPr>
          </a:p>
          <a:p>
            <a:pPr marL="12700">
              <a:spcBef>
                <a:spcPts val="1770"/>
              </a:spcBef>
            </a:pPr>
            <a:r>
              <a:rPr sz="2300" dirty="0">
                <a:cs typeface="DejaVu Sans"/>
              </a:rPr>
              <a:t>•</a:t>
            </a:r>
            <a:endParaRPr sz="2300">
              <a:cs typeface="DejaVu Sans"/>
            </a:endParaRPr>
          </a:p>
        </p:txBody>
      </p:sp>
      <p:sp>
        <p:nvSpPr>
          <p:cNvPr id="7" name="object 7"/>
          <p:cNvSpPr txBox="1"/>
          <p:nvPr/>
        </p:nvSpPr>
        <p:spPr>
          <a:xfrm>
            <a:off x="2096770" y="3892550"/>
            <a:ext cx="5879465" cy="375920"/>
          </a:xfrm>
          <a:prstGeom prst="rect">
            <a:avLst/>
          </a:prstGeom>
        </p:spPr>
        <p:txBody>
          <a:bodyPr vert="horz" wrap="square" lIns="0" tIns="12700" rIns="0" bIns="0" rtlCol="0">
            <a:spAutoFit/>
          </a:bodyPr>
          <a:lstStyle/>
          <a:p>
            <a:pPr marL="12700">
              <a:spcBef>
                <a:spcPts val="100"/>
              </a:spcBef>
            </a:pPr>
            <a:r>
              <a:rPr sz="2300" b="1" dirty="0">
                <a:cs typeface="DejaVu Sans"/>
              </a:rPr>
              <a:t>Secure</a:t>
            </a:r>
            <a:r>
              <a:rPr sz="2300" dirty="0">
                <a:cs typeface="DejaVu Sans"/>
              </a:rPr>
              <a:t>, on-line access anywhere with web access</a:t>
            </a:r>
            <a:endParaRPr sz="2300">
              <a:cs typeface="DejaVu Sans"/>
            </a:endParaRPr>
          </a:p>
        </p:txBody>
      </p:sp>
      <p:sp>
        <p:nvSpPr>
          <p:cNvPr id="8" name="object 8"/>
          <p:cNvSpPr/>
          <p:nvPr/>
        </p:nvSpPr>
        <p:spPr>
          <a:xfrm>
            <a:off x="5105400" y="5295900"/>
            <a:ext cx="1600200" cy="11049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726179" y="1066800"/>
            <a:ext cx="4578350" cy="990600"/>
          </a:xfrm>
          <a:prstGeom prst="rect">
            <a:avLst/>
          </a:prstGeom>
          <a:blipFill>
            <a:blip r:embed="rId3" cstate="print"/>
            <a:stretch>
              <a:fillRect/>
            </a:stretch>
          </a:blipFill>
        </p:spPr>
        <p:txBody>
          <a:bodyPr wrap="square" lIns="0" tIns="0" rIns="0" bIns="0" rtlCol="0"/>
          <a:lstStyle/>
          <a:p>
            <a:endParaRPr/>
          </a:p>
        </p:txBody>
      </p:sp>
      <p:pic>
        <p:nvPicPr>
          <p:cNvPr id="10" name="Picture 9" descr="A close up of a logo&#10;&#10;Description automatically generated">
            <a:extLst>
              <a:ext uri="{FF2B5EF4-FFF2-40B4-BE49-F238E27FC236}">
                <a16:creationId xmlns:a16="http://schemas.microsoft.com/office/drawing/2014/main" id="{37EDC25E-3051-4FA3-A493-B9ED670A40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B73A-A059-425D-A31A-3946FF73974F}"/>
              </a:ext>
            </a:extLst>
          </p:cNvPr>
          <p:cNvSpPr>
            <a:spLocks noGrp="1"/>
          </p:cNvSpPr>
          <p:nvPr>
            <p:ph type="title"/>
          </p:nvPr>
        </p:nvSpPr>
        <p:spPr/>
        <p:txBody>
          <a:bodyPr/>
          <a:lstStyle/>
          <a:p>
            <a:pPr algn="ctr"/>
            <a:r>
              <a:rPr lang="en-IE" dirty="0">
                <a:solidFill>
                  <a:srgbClr val="FF0000"/>
                </a:solidFill>
              </a:rPr>
              <a:t>Today</a:t>
            </a:r>
          </a:p>
        </p:txBody>
      </p:sp>
      <p:sp>
        <p:nvSpPr>
          <p:cNvPr id="3" name="Content Placeholder 2">
            <a:extLst>
              <a:ext uri="{FF2B5EF4-FFF2-40B4-BE49-F238E27FC236}">
                <a16:creationId xmlns:a16="http://schemas.microsoft.com/office/drawing/2014/main" id="{FF89DB49-CAF2-46CB-8F7F-1B7C24021B95}"/>
              </a:ext>
            </a:extLst>
          </p:cNvPr>
          <p:cNvSpPr>
            <a:spLocks noGrp="1"/>
          </p:cNvSpPr>
          <p:nvPr>
            <p:ph idx="1"/>
          </p:nvPr>
        </p:nvSpPr>
        <p:spPr/>
        <p:txBody>
          <a:bodyPr/>
          <a:lstStyle/>
          <a:p>
            <a:r>
              <a:rPr lang="en-IE" dirty="0"/>
              <a:t>Operational CRM Systems</a:t>
            </a:r>
          </a:p>
          <a:p>
            <a:pPr marL="0" indent="0">
              <a:buNone/>
            </a:pPr>
            <a:endParaRPr lang="en-IE" b="1" dirty="0">
              <a:solidFill>
                <a:srgbClr val="FF0000"/>
              </a:solidFill>
            </a:endParaRPr>
          </a:p>
          <a:p>
            <a:pPr marL="0" indent="0">
              <a:buNone/>
            </a:pPr>
            <a:r>
              <a:rPr lang="en-IE" dirty="0"/>
              <a:t>Overview and Demo of a commercial system such as Microsoft Dynamics CRM</a:t>
            </a:r>
          </a:p>
        </p:txBody>
      </p:sp>
    </p:spTree>
    <p:extLst>
      <p:ext uri="{BB962C8B-B14F-4D97-AF65-F5344CB8AC3E}">
        <p14:creationId xmlns:p14="http://schemas.microsoft.com/office/powerpoint/2010/main" val="308974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A956-F231-40CD-A83A-3FF566A8E3BB}"/>
              </a:ext>
            </a:extLst>
          </p:cNvPr>
          <p:cNvSpPr>
            <a:spLocks noGrp="1"/>
          </p:cNvSpPr>
          <p:nvPr>
            <p:ph type="title"/>
          </p:nvPr>
        </p:nvSpPr>
        <p:spPr/>
        <p:txBody>
          <a:bodyPr/>
          <a:lstStyle/>
          <a:p>
            <a:pPr algn="ctr"/>
            <a:r>
              <a:rPr lang="en-IE" dirty="0">
                <a:solidFill>
                  <a:srgbClr val="FF0000"/>
                </a:solidFill>
              </a:rPr>
              <a:t>Customer relationship management (CRM)</a:t>
            </a:r>
          </a:p>
        </p:txBody>
      </p:sp>
      <p:sp>
        <p:nvSpPr>
          <p:cNvPr id="3" name="Content Placeholder 2">
            <a:extLst>
              <a:ext uri="{FF2B5EF4-FFF2-40B4-BE49-F238E27FC236}">
                <a16:creationId xmlns:a16="http://schemas.microsoft.com/office/drawing/2014/main" id="{B0E9B796-41C9-40D3-9B76-D26F185B9A68}"/>
              </a:ext>
            </a:extLst>
          </p:cNvPr>
          <p:cNvSpPr>
            <a:spLocks noGrp="1"/>
          </p:cNvSpPr>
          <p:nvPr>
            <p:ph idx="1"/>
          </p:nvPr>
        </p:nvSpPr>
        <p:spPr/>
        <p:txBody>
          <a:bodyPr>
            <a:normAutofit fontScale="92500"/>
          </a:bodyPr>
          <a:lstStyle/>
          <a:p>
            <a:r>
              <a:rPr lang="en-US" dirty="0"/>
              <a:t>Can be defined as a comprehensive approach to customer relationship management.</a:t>
            </a:r>
          </a:p>
          <a:p>
            <a:endParaRPr lang="en-US" dirty="0"/>
          </a:p>
          <a:p>
            <a:r>
              <a:rPr lang="en-US" dirty="0"/>
              <a:t>All concepts a company employs to manage its relationship with customers including attracting and analyzing them as well as satisfying their needs. </a:t>
            </a:r>
          </a:p>
          <a:p>
            <a:endParaRPr lang="en-US" dirty="0"/>
          </a:p>
          <a:p>
            <a:r>
              <a:rPr lang="en-US" dirty="0"/>
              <a:t>There are different types of CRM packages to accommodate customer relationship management including everything to do with customer service, setting up policies and processes, training of employees, marketing, and systems management.</a:t>
            </a:r>
            <a:endParaRPr lang="en-IE" dirty="0"/>
          </a:p>
        </p:txBody>
      </p:sp>
      <p:sp>
        <p:nvSpPr>
          <p:cNvPr id="4" name="Footer Placeholder 3">
            <a:extLst>
              <a:ext uri="{FF2B5EF4-FFF2-40B4-BE49-F238E27FC236}">
                <a16:creationId xmlns:a16="http://schemas.microsoft.com/office/drawing/2014/main" id="{9EF1D373-597A-4D72-8BC1-6CBAA026C8EE}"/>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40378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1835-0CDC-459E-BBC0-1A878913B2B1}"/>
              </a:ext>
            </a:extLst>
          </p:cNvPr>
          <p:cNvSpPr>
            <a:spLocks noGrp="1"/>
          </p:cNvSpPr>
          <p:nvPr>
            <p:ph type="title"/>
          </p:nvPr>
        </p:nvSpPr>
        <p:spPr/>
        <p:txBody>
          <a:bodyPr/>
          <a:lstStyle/>
          <a:p>
            <a:pPr algn="ctr"/>
            <a:r>
              <a:rPr lang="en-IE" dirty="0">
                <a:solidFill>
                  <a:srgbClr val="FF0000"/>
                </a:solidFill>
              </a:rPr>
              <a:t>CRM continue …</a:t>
            </a:r>
          </a:p>
        </p:txBody>
      </p:sp>
      <p:sp>
        <p:nvSpPr>
          <p:cNvPr id="3" name="Content Placeholder 2">
            <a:extLst>
              <a:ext uri="{FF2B5EF4-FFF2-40B4-BE49-F238E27FC236}">
                <a16:creationId xmlns:a16="http://schemas.microsoft.com/office/drawing/2014/main" id="{21A98707-4981-4F19-AE98-826CF85E9781}"/>
              </a:ext>
            </a:extLst>
          </p:cNvPr>
          <p:cNvSpPr>
            <a:spLocks noGrp="1"/>
          </p:cNvSpPr>
          <p:nvPr>
            <p:ph idx="1"/>
          </p:nvPr>
        </p:nvSpPr>
        <p:spPr/>
        <p:txBody>
          <a:bodyPr>
            <a:normAutofit lnSpcReduction="10000"/>
          </a:bodyPr>
          <a:lstStyle/>
          <a:p>
            <a:r>
              <a:rPr lang="en-US" dirty="0"/>
              <a:t>To choose the best CRM tool for a company, first, one needs to consider the specific needs of the company.</a:t>
            </a:r>
          </a:p>
          <a:p>
            <a:endParaRPr lang="en-US" dirty="0"/>
          </a:p>
          <a:p>
            <a:r>
              <a:rPr lang="en-US" dirty="0"/>
              <a:t>CRM solutions increase your profitability by streamlining administrative processes and letting you focus on building and maintaining the customer relationships that matter.</a:t>
            </a:r>
          </a:p>
          <a:p>
            <a:endParaRPr lang="en-US" dirty="0"/>
          </a:p>
          <a:p>
            <a:r>
              <a:rPr lang="en-US" dirty="0"/>
              <a:t>A strong CRM solution is a multifaceted platform where everything crucial to developing, improving, and retaining your customer relationships is stored.</a:t>
            </a:r>
          </a:p>
          <a:p>
            <a:endParaRPr lang="en-US" dirty="0"/>
          </a:p>
        </p:txBody>
      </p:sp>
      <p:sp>
        <p:nvSpPr>
          <p:cNvPr id="4" name="Footer Placeholder 3">
            <a:extLst>
              <a:ext uri="{FF2B5EF4-FFF2-40B4-BE49-F238E27FC236}">
                <a16:creationId xmlns:a16="http://schemas.microsoft.com/office/drawing/2014/main" id="{0C213AD2-C25E-427E-BBE5-E41CF8388994}"/>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167833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D250-96EB-4AFF-9D93-A8B99CD4286D}"/>
              </a:ext>
            </a:extLst>
          </p:cNvPr>
          <p:cNvSpPr>
            <a:spLocks noGrp="1"/>
          </p:cNvSpPr>
          <p:nvPr>
            <p:ph type="title"/>
          </p:nvPr>
        </p:nvSpPr>
        <p:spPr/>
        <p:txBody>
          <a:bodyPr/>
          <a:lstStyle/>
          <a:p>
            <a:pPr algn="ctr"/>
            <a:r>
              <a:rPr lang="en-IE" dirty="0">
                <a:solidFill>
                  <a:srgbClr val="FF0000"/>
                </a:solidFill>
              </a:rPr>
              <a:t>What is operational CRM?</a:t>
            </a:r>
          </a:p>
        </p:txBody>
      </p:sp>
      <p:sp>
        <p:nvSpPr>
          <p:cNvPr id="3" name="Content Placeholder 2">
            <a:extLst>
              <a:ext uri="{FF2B5EF4-FFF2-40B4-BE49-F238E27FC236}">
                <a16:creationId xmlns:a16="http://schemas.microsoft.com/office/drawing/2014/main" id="{F73C61D1-6A34-458A-8FCC-C4CD2C525F72}"/>
              </a:ext>
            </a:extLst>
          </p:cNvPr>
          <p:cNvSpPr>
            <a:spLocks noGrp="1"/>
          </p:cNvSpPr>
          <p:nvPr>
            <p:ph idx="1"/>
          </p:nvPr>
        </p:nvSpPr>
        <p:spPr/>
        <p:txBody>
          <a:bodyPr/>
          <a:lstStyle/>
          <a:p>
            <a:r>
              <a:rPr lang="en-US" dirty="0"/>
              <a:t>Operational CRM can be defined as all the services that allow a business organization to take care of customers’ needs. </a:t>
            </a:r>
          </a:p>
          <a:p>
            <a:endParaRPr lang="en-US" dirty="0"/>
          </a:p>
          <a:p>
            <a:r>
              <a:rPr lang="en-US" dirty="0"/>
              <a:t>The system connects and supports an organization’s sales, marketing, and customer service functions, thus building a framework that provides customer support.</a:t>
            </a:r>
          </a:p>
          <a:p>
            <a:endParaRPr lang="en-US" dirty="0"/>
          </a:p>
          <a:p>
            <a:r>
              <a:rPr lang="en-US" dirty="0"/>
              <a:t>In simple terms, your organization’s CRM is the lifeline connecting your brand, team of employees, and the prospective customers. </a:t>
            </a:r>
            <a:endParaRPr lang="en-IE" dirty="0"/>
          </a:p>
        </p:txBody>
      </p:sp>
      <p:sp>
        <p:nvSpPr>
          <p:cNvPr id="4" name="Footer Placeholder 3">
            <a:extLst>
              <a:ext uri="{FF2B5EF4-FFF2-40B4-BE49-F238E27FC236}">
                <a16:creationId xmlns:a16="http://schemas.microsoft.com/office/drawing/2014/main" id="{ABAA661B-FF7F-4FC3-A6E2-76661F9C8CF6}"/>
              </a:ext>
            </a:extLst>
          </p:cNvPr>
          <p:cNvSpPr txBox="1">
            <a:spLocks/>
          </p:cNvSpPr>
          <p:nvPr/>
        </p:nvSpPr>
        <p:spPr>
          <a:xfrm>
            <a:off x="444819" y="6243637"/>
            <a:ext cx="367284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1pPr>
            <a:lvl2pPr marL="742950" indent="-28575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ltLang="en-US" sz="1000" dirty="0">
              <a:solidFill>
                <a:srgbClr val="7F7F7F"/>
              </a:solidFill>
            </a:endParaRPr>
          </a:p>
        </p:txBody>
      </p:sp>
    </p:spTree>
    <p:extLst>
      <p:ext uri="{BB962C8B-B14F-4D97-AF65-F5344CB8AC3E}">
        <p14:creationId xmlns:p14="http://schemas.microsoft.com/office/powerpoint/2010/main" val="268831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3E29-313B-4423-9B04-5572981C5630}"/>
              </a:ext>
            </a:extLst>
          </p:cNvPr>
          <p:cNvSpPr>
            <a:spLocks noGrp="1"/>
          </p:cNvSpPr>
          <p:nvPr>
            <p:ph type="title"/>
          </p:nvPr>
        </p:nvSpPr>
        <p:spPr/>
        <p:txBody>
          <a:bodyPr/>
          <a:lstStyle/>
          <a:p>
            <a:pPr algn="ctr"/>
            <a:r>
              <a:rPr lang="en-US" spc="-370" dirty="0">
                <a:solidFill>
                  <a:srgbClr val="FF0000"/>
                </a:solidFill>
              </a:rPr>
              <a:t>Why </a:t>
            </a:r>
            <a:r>
              <a:rPr lang="en-US" spc="-320" dirty="0">
                <a:solidFill>
                  <a:srgbClr val="FF0000"/>
                </a:solidFill>
              </a:rPr>
              <a:t>consider </a:t>
            </a:r>
            <a:r>
              <a:rPr lang="en-US" spc="-350" dirty="0">
                <a:solidFill>
                  <a:srgbClr val="FF0000"/>
                </a:solidFill>
              </a:rPr>
              <a:t>CRM </a:t>
            </a:r>
            <a:r>
              <a:rPr lang="en-US" spc="-310" dirty="0">
                <a:solidFill>
                  <a:srgbClr val="FF0000"/>
                </a:solidFill>
              </a:rPr>
              <a:t>at</a:t>
            </a:r>
            <a:r>
              <a:rPr lang="en-US" spc="-225" dirty="0">
                <a:solidFill>
                  <a:srgbClr val="FF0000"/>
                </a:solidFill>
              </a:rPr>
              <a:t> </a:t>
            </a:r>
            <a:r>
              <a:rPr lang="en-US" spc="-245" dirty="0">
                <a:solidFill>
                  <a:srgbClr val="FF0000"/>
                </a:solidFill>
              </a:rPr>
              <a:t>all?</a:t>
            </a:r>
            <a:endParaRPr lang="en-IE" dirty="0">
              <a:solidFill>
                <a:srgbClr val="FF0000"/>
              </a:solidFill>
            </a:endParaRPr>
          </a:p>
        </p:txBody>
      </p:sp>
      <p:sp>
        <p:nvSpPr>
          <p:cNvPr id="3" name="Content Placeholder 2">
            <a:extLst>
              <a:ext uri="{FF2B5EF4-FFF2-40B4-BE49-F238E27FC236}">
                <a16:creationId xmlns:a16="http://schemas.microsoft.com/office/drawing/2014/main" id="{14ED1A7C-3B32-47DF-9985-8496F45D73F7}"/>
              </a:ext>
            </a:extLst>
          </p:cNvPr>
          <p:cNvSpPr>
            <a:spLocks noGrp="1"/>
          </p:cNvSpPr>
          <p:nvPr>
            <p:ph idx="1"/>
          </p:nvPr>
        </p:nvSpPr>
        <p:spPr/>
        <p:txBody>
          <a:bodyPr/>
          <a:lstStyle/>
          <a:p>
            <a:r>
              <a:rPr lang="en-US" dirty="0"/>
              <a:t>Because Customers Drive Business Success.</a:t>
            </a:r>
          </a:p>
          <a:p>
            <a:pPr marL="0" indent="0">
              <a:buNone/>
            </a:pPr>
            <a:endParaRPr lang="en-US" dirty="0"/>
          </a:p>
          <a:p>
            <a:r>
              <a:rPr lang="en-US" dirty="0"/>
              <a:t>Effectively managing </a:t>
            </a:r>
            <a:r>
              <a:rPr lang="en-US" b="1" dirty="0"/>
              <a:t>the customer lifecycle </a:t>
            </a:r>
            <a:r>
              <a:rPr lang="en-US" dirty="0"/>
              <a:t>–  from marketing to sales to service – is critical to  every company’s </a:t>
            </a:r>
            <a:r>
              <a:rPr lang="en-US" b="1" dirty="0"/>
              <a:t>profitability and growth</a:t>
            </a:r>
            <a:r>
              <a:rPr lang="en-US" dirty="0"/>
              <a:t>.</a:t>
            </a:r>
          </a:p>
          <a:p>
            <a:pPr marL="0" indent="0">
              <a:buNone/>
            </a:pPr>
            <a:endParaRPr lang="en-IE" dirty="0"/>
          </a:p>
        </p:txBody>
      </p:sp>
      <p:pic>
        <p:nvPicPr>
          <p:cNvPr id="8" name="Picture 7" descr="A close up of a logo&#10;&#10;Description automatically generated">
            <a:extLst>
              <a:ext uri="{FF2B5EF4-FFF2-40B4-BE49-F238E27FC236}">
                <a16:creationId xmlns:a16="http://schemas.microsoft.com/office/drawing/2014/main" id="{00844DB2-E394-4482-BEA7-B56CB0765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
        <p:nvSpPr>
          <p:cNvPr id="9" name="object 9">
            <a:extLst>
              <a:ext uri="{FF2B5EF4-FFF2-40B4-BE49-F238E27FC236}">
                <a16:creationId xmlns:a16="http://schemas.microsoft.com/office/drawing/2014/main" id="{492DE8BC-FBF2-4A84-8522-89E81ABA7078}"/>
              </a:ext>
            </a:extLst>
          </p:cNvPr>
          <p:cNvSpPr txBox="1"/>
          <p:nvPr/>
        </p:nvSpPr>
        <p:spPr>
          <a:xfrm>
            <a:off x="838200" y="4295155"/>
            <a:ext cx="8230870" cy="976549"/>
          </a:xfrm>
          <a:prstGeom prst="rect">
            <a:avLst/>
          </a:prstGeom>
        </p:spPr>
        <p:txBody>
          <a:bodyPr vert="horz" wrap="square" lIns="0" tIns="12065" rIns="0" bIns="0" rtlCol="0">
            <a:spAutoFit/>
          </a:bodyPr>
          <a:lstStyle/>
          <a:p>
            <a:pPr marL="144145" algn="just">
              <a:lnSpc>
                <a:spcPct val="100000"/>
              </a:lnSpc>
              <a:spcBef>
                <a:spcPts val="830"/>
              </a:spcBef>
            </a:pPr>
            <a:r>
              <a:rPr lang="en-US" sz="1400" i="1" spc="-40" dirty="0">
                <a:latin typeface="Century Schoolbook L"/>
                <a:cs typeface="Century Schoolbook L"/>
              </a:rPr>
              <a:t>“… companies with high customer satisfaction scores have blown the S&amp;P 500 out  of the water, especially over the last few years. Not only have they produced higher  stock returns, but their stock values and cash flows have been less volatile.”</a:t>
            </a:r>
          </a:p>
          <a:p>
            <a:pPr marL="144145" algn="just">
              <a:lnSpc>
                <a:spcPct val="100000"/>
              </a:lnSpc>
              <a:spcBef>
                <a:spcPts val="830"/>
              </a:spcBef>
            </a:pPr>
            <a:endParaRPr lang="en-IE" sz="1400" i="1" spc="-40" dirty="0">
              <a:latin typeface="Century Schoolbook L"/>
              <a:cs typeface="Century Schoolbook L"/>
            </a:endParaRPr>
          </a:p>
        </p:txBody>
      </p:sp>
    </p:spTree>
    <p:extLst>
      <p:ext uri="{BB962C8B-B14F-4D97-AF65-F5344CB8AC3E}">
        <p14:creationId xmlns:p14="http://schemas.microsoft.com/office/powerpoint/2010/main" val="154006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8629" y="103216"/>
            <a:ext cx="8979881" cy="1367041"/>
          </a:xfrm>
          <a:prstGeom prst="rect">
            <a:avLst/>
          </a:prstGeom>
        </p:spPr>
        <p:txBody>
          <a:bodyPr vert="horz" wrap="square" lIns="0" tIns="12700" rIns="0" bIns="0" rtlCol="0" anchor="ctr">
            <a:spAutoFit/>
          </a:bodyPr>
          <a:lstStyle/>
          <a:p>
            <a:pPr marL="12700" algn="ctr">
              <a:lnSpc>
                <a:spcPct val="100000"/>
              </a:lnSpc>
              <a:spcBef>
                <a:spcPts val="100"/>
              </a:spcBef>
            </a:pPr>
            <a:r>
              <a:rPr lang="en-US" sz="4400" dirty="0">
                <a:solidFill>
                  <a:srgbClr val="FF0000"/>
                </a:solidFill>
                <a:latin typeface="Calibri Light (Headings)"/>
              </a:rPr>
              <a:t>Traditional CRM projects don’t always work out</a:t>
            </a:r>
            <a:endParaRPr sz="4400" dirty="0">
              <a:solidFill>
                <a:srgbClr val="FF0000"/>
              </a:solidFill>
              <a:latin typeface="Calibri Light (Headings)"/>
            </a:endParaRPr>
          </a:p>
        </p:txBody>
      </p:sp>
      <p:sp>
        <p:nvSpPr>
          <p:cNvPr id="3" name="object 3"/>
          <p:cNvSpPr txBox="1">
            <a:spLocks noGrp="1"/>
          </p:cNvSpPr>
          <p:nvPr>
            <p:ph sz="half" idx="3"/>
          </p:nvPr>
        </p:nvSpPr>
        <p:spPr>
          <a:xfrm>
            <a:off x="6435392" y="1688628"/>
            <a:ext cx="3865033" cy="2510944"/>
          </a:xfrm>
          <a:prstGeom prst="rect">
            <a:avLst/>
          </a:prstGeom>
        </p:spPr>
        <p:txBody>
          <a:bodyPr vert="horz" wrap="square" lIns="0" tIns="0" rIns="0" bIns="0" rtlCol="0">
            <a:spAutoFit/>
          </a:bodyPr>
          <a:lstStyle/>
          <a:p>
            <a:pPr marL="0" indent="0">
              <a:lnSpc>
                <a:spcPts val="2280"/>
              </a:lnSpc>
              <a:buNone/>
            </a:pPr>
            <a:r>
              <a:rPr dirty="0">
                <a:latin typeface="+mn-lt"/>
              </a:rPr>
              <a:t>“User adoption</a:t>
            </a:r>
          </a:p>
          <a:p>
            <a:pPr marL="0" marR="635" indent="0">
              <a:lnSpc>
                <a:spcPct val="120000"/>
              </a:lnSpc>
              <a:spcBef>
                <a:spcPts val="5"/>
              </a:spcBef>
              <a:buNone/>
            </a:pPr>
            <a:r>
              <a:rPr dirty="0">
                <a:latin typeface="+mn-lt"/>
              </a:rPr>
              <a:t>remains a challenge,  with 33% to 47% of  customer management</a:t>
            </a:r>
            <a:r>
              <a:rPr lang="en-IE" dirty="0">
                <a:latin typeface="+mn-lt"/>
              </a:rPr>
              <a:t> </a:t>
            </a:r>
            <a:r>
              <a:rPr dirty="0">
                <a:latin typeface="+mn-lt"/>
              </a:rPr>
              <a:t>applications </a:t>
            </a:r>
            <a:r>
              <a:rPr b="1" dirty="0">
                <a:latin typeface="+mn-lt"/>
              </a:rPr>
              <a:t>facing  serious adoption  </a:t>
            </a:r>
            <a:r>
              <a:rPr b="1">
                <a:latin typeface="+mn-lt"/>
              </a:rPr>
              <a:t>issues</a:t>
            </a:r>
            <a:r>
              <a:rPr>
                <a:latin typeface="+mn-lt"/>
              </a:rPr>
              <a:t>.”</a:t>
            </a:r>
            <a:endParaRPr dirty="0">
              <a:latin typeface="+mn-lt"/>
            </a:endParaRPr>
          </a:p>
        </p:txBody>
      </p:sp>
      <p:sp>
        <p:nvSpPr>
          <p:cNvPr id="5" name="object 5"/>
          <p:cNvSpPr txBox="1">
            <a:spLocks noGrp="1"/>
          </p:cNvSpPr>
          <p:nvPr>
            <p:ph sz="half" idx="2"/>
          </p:nvPr>
        </p:nvSpPr>
        <p:spPr>
          <a:xfrm>
            <a:off x="877454" y="1724660"/>
            <a:ext cx="4211782" cy="2564805"/>
          </a:xfrm>
          <a:prstGeom prst="rect">
            <a:avLst/>
          </a:prstGeom>
        </p:spPr>
        <p:txBody>
          <a:bodyPr vert="horz" wrap="square" lIns="0" tIns="0" rIns="0" bIns="0" rtlCol="0">
            <a:spAutoFit/>
          </a:bodyPr>
          <a:lstStyle/>
          <a:p>
            <a:pPr marL="0" indent="0">
              <a:lnSpc>
                <a:spcPts val="2280"/>
              </a:lnSpc>
              <a:buNone/>
            </a:pPr>
            <a:r>
              <a:rPr dirty="0">
                <a:latin typeface="Calibri" pitchFamily="34" charset="0"/>
                <a:cs typeface="Calibri" pitchFamily="34" charset="0"/>
              </a:rPr>
              <a:t>“Spending has reached</a:t>
            </a:r>
          </a:p>
          <a:p>
            <a:pPr marL="0" marR="214629" indent="0">
              <a:lnSpc>
                <a:spcPts val="3460"/>
              </a:lnSpc>
              <a:spcBef>
                <a:spcPts val="200"/>
              </a:spcBef>
              <a:buNone/>
            </a:pPr>
            <a:r>
              <a:rPr dirty="0">
                <a:latin typeface="Calibri" pitchFamily="34" charset="0"/>
                <a:cs typeface="Calibri" pitchFamily="34" charset="0"/>
              </a:rPr>
              <a:t>an all-time high, with  expectations nearly as</a:t>
            </a:r>
          </a:p>
          <a:p>
            <a:pPr marL="0" marR="984885" indent="0">
              <a:lnSpc>
                <a:spcPts val="3450"/>
              </a:lnSpc>
              <a:spcBef>
                <a:spcPts val="10"/>
              </a:spcBef>
              <a:buNone/>
            </a:pPr>
            <a:r>
              <a:rPr dirty="0">
                <a:latin typeface="Calibri" pitchFamily="34" charset="0"/>
                <a:cs typeface="Calibri" pitchFamily="34" charset="0"/>
              </a:rPr>
              <a:t>lofty. But</a:t>
            </a:r>
            <a:r>
              <a:rPr lang="en-IE" dirty="0">
                <a:latin typeface="Calibri" pitchFamily="34" charset="0"/>
                <a:cs typeface="Calibri" pitchFamily="34" charset="0"/>
              </a:rPr>
              <a:t> </a:t>
            </a:r>
            <a:r>
              <a:rPr dirty="0">
                <a:latin typeface="Calibri" pitchFamily="34" charset="0"/>
                <a:cs typeface="Calibri" pitchFamily="34" charset="0"/>
              </a:rPr>
              <a:t>implementation</a:t>
            </a:r>
          </a:p>
          <a:p>
            <a:pPr marL="0" marR="266700" indent="0">
              <a:lnSpc>
                <a:spcPts val="3450"/>
              </a:lnSpc>
              <a:spcBef>
                <a:spcPts val="10"/>
              </a:spcBef>
              <a:buNone/>
            </a:pPr>
            <a:r>
              <a:rPr b="1" dirty="0">
                <a:latin typeface="Calibri" pitchFamily="34" charset="0"/>
                <a:cs typeface="Calibri" pitchFamily="34" charset="0"/>
              </a:rPr>
              <a:t>failure rates have not  </a:t>
            </a:r>
            <a:r>
              <a:rPr b="1">
                <a:latin typeface="Calibri" pitchFamily="34" charset="0"/>
                <a:cs typeface="Calibri" pitchFamily="34" charset="0"/>
              </a:rPr>
              <a:t>improved</a:t>
            </a:r>
            <a:r>
              <a:rPr>
                <a:latin typeface="Calibri" pitchFamily="34" charset="0"/>
                <a:cs typeface="Calibri" pitchFamily="34" charset="0"/>
              </a:rPr>
              <a:t>.”</a:t>
            </a:r>
            <a:endParaRPr dirty="0">
              <a:latin typeface="Calibri" pitchFamily="34" charset="0"/>
              <a:cs typeface="Calibri" pitchFamily="34" charset="0"/>
            </a:endParaRPr>
          </a:p>
        </p:txBody>
      </p:sp>
      <p:pic>
        <p:nvPicPr>
          <p:cNvPr id="8" name="Picture 7" descr="A close up of a logo&#10;&#10;Description automatically generated">
            <a:extLst>
              <a:ext uri="{FF2B5EF4-FFF2-40B4-BE49-F238E27FC236}">
                <a16:creationId xmlns:a16="http://schemas.microsoft.com/office/drawing/2014/main" id="{4F8471A4-1301-4944-883A-4767AE1335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2297" y="317660"/>
            <a:ext cx="9659735" cy="689932"/>
          </a:xfrm>
          <a:prstGeom prst="rect">
            <a:avLst/>
          </a:prstGeom>
        </p:spPr>
        <p:txBody>
          <a:bodyPr vert="horz" wrap="square" lIns="0" tIns="12700" rIns="0" bIns="0" rtlCol="0" anchor="ctr">
            <a:spAutoFit/>
          </a:bodyPr>
          <a:lstStyle/>
          <a:p>
            <a:pPr marL="12700" algn="ctr">
              <a:lnSpc>
                <a:spcPct val="100000"/>
              </a:lnSpc>
              <a:spcBef>
                <a:spcPts val="100"/>
              </a:spcBef>
            </a:pPr>
            <a:r>
              <a:rPr spc="-310" dirty="0">
                <a:solidFill>
                  <a:srgbClr val="FF0000"/>
                </a:solidFill>
              </a:rPr>
              <a:t>Perceptions </a:t>
            </a:r>
            <a:r>
              <a:rPr spc="-215" dirty="0">
                <a:solidFill>
                  <a:srgbClr val="FF0000"/>
                </a:solidFill>
              </a:rPr>
              <a:t>of </a:t>
            </a:r>
            <a:r>
              <a:rPr spc="-350" dirty="0">
                <a:solidFill>
                  <a:srgbClr val="FF0000"/>
                </a:solidFill>
              </a:rPr>
              <a:t>CRM </a:t>
            </a:r>
            <a:r>
              <a:rPr spc="-215" dirty="0">
                <a:solidFill>
                  <a:srgbClr val="FF0000"/>
                </a:solidFill>
              </a:rPr>
              <a:t>for </a:t>
            </a:r>
            <a:r>
              <a:rPr spc="-335" dirty="0">
                <a:solidFill>
                  <a:srgbClr val="FF0000"/>
                </a:solidFill>
              </a:rPr>
              <a:t>smaller</a:t>
            </a:r>
            <a:r>
              <a:rPr spc="-420" dirty="0">
                <a:solidFill>
                  <a:srgbClr val="FF0000"/>
                </a:solidFill>
              </a:rPr>
              <a:t> </a:t>
            </a:r>
            <a:r>
              <a:rPr spc="-325" dirty="0">
                <a:solidFill>
                  <a:srgbClr val="FF0000"/>
                </a:solidFill>
              </a:rPr>
              <a:t>organizations</a:t>
            </a:r>
          </a:p>
        </p:txBody>
      </p:sp>
      <p:sp>
        <p:nvSpPr>
          <p:cNvPr id="4" name="object 4"/>
          <p:cNvSpPr txBox="1"/>
          <p:nvPr/>
        </p:nvSpPr>
        <p:spPr>
          <a:xfrm>
            <a:off x="2175510" y="1908473"/>
            <a:ext cx="7851775" cy="2975173"/>
          </a:xfrm>
          <a:prstGeom prst="rect">
            <a:avLst/>
          </a:prstGeom>
        </p:spPr>
        <p:txBody>
          <a:bodyPr vert="horz" wrap="square" lIns="0" tIns="0" rIns="0" bIns="0" rtlCol="0">
            <a:spAutoFit/>
          </a:bodyPr>
          <a:lstStyle/>
          <a:p>
            <a:pPr>
              <a:lnSpc>
                <a:spcPts val="2785"/>
              </a:lnSpc>
            </a:pPr>
            <a:r>
              <a:rPr sz="3600" baseline="3472" dirty="0">
                <a:latin typeface="Calibri" pitchFamily="34" charset="0"/>
                <a:cs typeface="Calibri" pitchFamily="34" charset="0"/>
              </a:rPr>
              <a:t>• </a:t>
            </a:r>
            <a:r>
              <a:rPr sz="2400" dirty="0">
                <a:latin typeface="Calibri" pitchFamily="34" charset="0"/>
                <a:cs typeface="Calibri" pitchFamily="34" charset="0"/>
              </a:rPr>
              <a:t>“CRM is just too complex for my business”</a:t>
            </a:r>
          </a:p>
          <a:p>
            <a:pPr>
              <a:spcBef>
                <a:spcPts val="1170"/>
              </a:spcBef>
            </a:pPr>
            <a:r>
              <a:rPr sz="3600" baseline="3472" dirty="0">
                <a:latin typeface="Calibri" pitchFamily="34" charset="0"/>
                <a:cs typeface="Calibri" pitchFamily="34" charset="0"/>
              </a:rPr>
              <a:t>• </a:t>
            </a:r>
            <a:r>
              <a:rPr sz="2400" dirty="0">
                <a:latin typeface="Calibri" pitchFamily="34" charset="0"/>
                <a:cs typeface="Calibri" pitchFamily="34" charset="0"/>
              </a:rPr>
              <a:t>“Only the big companies use CRM”</a:t>
            </a:r>
          </a:p>
          <a:p>
            <a:pPr>
              <a:spcBef>
                <a:spcPts val="1180"/>
              </a:spcBef>
            </a:pPr>
            <a:r>
              <a:rPr sz="3600" baseline="3472" dirty="0">
                <a:latin typeface="Calibri" pitchFamily="34" charset="0"/>
                <a:cs typeface="Calibri" pitchFamily="34" charset="0"/>
              </a:rPr>
              <a:t>• </a:t>
            </a:r>
            <a:r>
              <a:rPr sz="2400" dirty="0">
                <a:latin typeface="Calibri" pitchFamily="34" charset="0"/>
                <a:cs typeface="Calibri" pitchFamily="34" charset="0"/>
              </a:rPr>
              <a:t>“It’ll cost me way too much”</a:t>
            </a:r>
          </a:p>
          <a:p>
            <a:pPr>
              <a:spcBef>
                <a:spcPts val="1170"/>
              </a:spcBef>
            </a:pPr>
            <a:r>
              <a:rPr sz="3600" baseline="3472" dirty="0">
                <a:latin typeface="Calibri" pitchFamily="34" charset="0"/>
                <a:cs typeface="Calibri" pitchFamily="34" charset="0"/>
              </a:rPr>
              <a:t>• </a:t>
            </a:r>
            <a:r>
              <a:rPr sz="2400" dirty="0">
                <a:latin typeface="Calibri" pitchFamily="34" charset="0"/>
                <a:cs typeface="Calibri" pitchFamily="34" charset="0"/>
              </a:rPr>
              <a:t>“You go through all this trouble and no one uses it anyway”</a:t>
            </a:r>
          </a:p>
          <a:p>
            <a:pPr>
              <a:spcBef>
                <a:spcPts val="1180"/>
              </a:spcBef>
            </a:pPr>
            <a:r>
              <a:rPr sz="3600" baseline="3472" dirty="0">
                <a:latin typeface="Calibri" pitchFamily="34" charset="0"/>
                <a:cs typeface="Calibri" pitchFamily="34" charset="0"/>
              </a:rPr>
              <a:t>• </a:t>
            </a:r>
            <a:r>
              <a:rPr sz="2400" dirty="0">
                <a:latin typeface="Calibri" pitchFamily="34" charset="0"/>
                <a:cs typeface="Calibri" pitchFamily="34" charset="0"/>
              </a:rPr>
              <a:t>“I’ll have to change everything about my business”</a:t>
            </a:r>
          </a:p>
          <a:p>
            <a:pPr>
              <a:spcBef>
                <a:spcPts val="1170"/>
              </a:spcBef>
            </a:pPr>
            <a:r>
              <a:rPr sz="3600" baseline="3472" dirty="0">
                <a:latin typeface="Calibri" pitchFamily="34" charset="0"/>
                <a:cs typeface="Calibri" pitchFamily="34" charset="0"/>
              </a:rPr>
              <a:t>• </a:t>
            </a:r>
            <a:r>
              <a:rPr sz="2400" dirty="0">
                <a:latin typeface="Calibri" pitchFamily="34" charset="0"/>
                <a:cs typeface="Calibri" pitchFamily="34" charset="0"/>
              </a:rPr>
              <a:t>“I don’t have the technology or the team to make CRM work”</a:t>
            </a:r>
          </a:p>
        </p:txBody>
      </p:sp>
      <p:pic>
        <p:nvPicPr>
          <p:cNvPr id="8" name="Picture 7" descr="A close up of a logo&#10;&#10;Description automatically generated">
            <a:extLst>
              <a:ext uri="{FF2B5EF4-FFF2-40B4-BE49-F238E27FC236}">
                <a16:creationId xmlns:a16="http://schemas.microsoft.com/office/drawing/2014/main" id="{E77F7D17-6E35-4AA1-9503-C28274D8F5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10036"/>
            <a:ext cx="1754909" cy="447964"/>
          </a:xfrm>
          <a:prstGeom prst="rect">
            <a:avLst/>
          </a:prstGeom>
        </p:spPr>
      </p:pic>
    </p:spTree>
  </p:cSld>
  <p:clrMapOvr>
    <a:masterClrMapping/>
  </p:clrMapOvr>
  <p:transition>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1265</Words>
  <Application>Microsoft Office PowerPoint</Application>
  <PresentationFormat>Widescreen</PresentationFormat>
  <Paragraphs>179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Calibri Light (Headings)</vt:lpstr>
      <vt:lpstr>Century Schoolbook L</vt:lpstr>
      <vt:lpstr>DejaVu Sans</vt:lpstr>
      <vt:lpstr>Office Theme</vt:lpstr>
      <vt:lpstr>Business Intelligence and Business Analytics (H9BIBA)</vt:lpstr>
      <vt:lpstr>Module Content</vt:lpstr>
      <vt:lpstr>Today</vt:lpstr>
      <vt:lpstr>Customer relationship management (CRM)</vt:lpstr>
      <vt:lpstr>CRM continue …</vt:lpstr>
      <vt:lpstr>What is operational CRM?</vt:lpstr>
      <vt:lpstr>Why consider CRM at all?</vt:lpstr>
      <vt:lpstr>Traditional CRM projects don’t always work out</vt:lpstr>
      <vt:lpstr>Perceptions of CRM for smaller organizations</vt:lpstr>
      <vt:lpstr>What to look for in a CRM system?</vt:lpstr>
      <vt:lpstr>How do you get started?</vt:lpstr>
      <vt:lpstr>Know  your desired outcome</vt:lpstr>
      <vt:lpstr>Know  your business and critical processes</vt:lpstr>
      <vt:lpstr>Know  when to connect with an expert</vt:lpstr>
      <vt:lpstr>Why Microsoft Dynamics CRM ?</vt:lpstr>
      <vt:lpstr>What is Microsoft Dynamics CRM Online?</vt:lpstr>
      <vt:lpstr>When to consider Microsoft Dynamics CRM Online?</vt:lpstr>
      <vt:lpstr>Drive Fast and Productive Sales</vt:lpstr>
      <vt:lpstr>Drive Fast and Effective Marketing</vt:lpstr>
      <vt:lpstr>Drive Fast and Consistent Customer Service</vt:lpstr>
      <vt:lpstr>Why Choose Microsoft CRM?</vt:lpstr>
      <vt:lpstr>Try Microsoft Dynamics CRM Online for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97</cp:revision>
  <dcterms:created xsi:type="dcterms:W3CDTF">2020-02-17T14:17:58Z</dcterms:created>
  <dcterms:modified xsi:type="dcterms:W3CDTF">2022-03-03T16:01:48Z</dcterms:modified>
</cp:coreProperties>
</file>