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63" r:id="rId3"/>
    <p:sldId id="264" r:id="rId4"/>
    <p:sldId id="258" r:id="rId5"/>
    <p:sldId id="312" r:id="rId6"/>
    <p:sldId id="315" r:id="rId7"/>
    <p:sldId id="317" r:id="rId8"/>
    <p:sldId id="318" r:id="rId9"/>
    <p:sldId id="319" r:id="rId10"/>
    <p:sldId id="320" r:id="rId11"/>
    <p:sldId id="321" r:id="rId12"/>
    <p:sldId id="322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8" r:id="rId23"/>
    <p:sldId id="359" r:id="rId24"/>
    <p:sldId id="357" r:id="rId25"/>
    <p:sldId id="323" r:id="rId26"/>
    <p:sldId id="324" r:id="rId27"/>
    <p:sldId id="345" r:id="rId28"/>
    <p:sldId id="340" r:id="rId29"/>
    <p:sldId id="341" r:id="rId30"/>
    <p:sldId id="326" r:id="rId31"/>
    <p:sldId id="328" r:id="rId32"/>
    <p:sldId id="329" r:id="rId33"/>
    <p:sldId id="330" r:id="rId34"/>
    <p:sldId id="331" r:id="rId35"/>
    <p:sldId id="332" r:id="rId36"/>
    <p:sldId id="333" r:id="rId37"/>
    <p:sldId id="335" r:id="rId38"/>
    <p:sldId id="336" r:id="rId39"/>
    <p:sldId id="337" r:id="rId40"/>
    <p:sldId id="356" r:id="rId41"/>
    <p:sldId id="339" r:id="rId42"/>
    <p:sldId id="343" r:id="rId43"/>
    <p:sldId id="342" r:id="rId44"/>
    <p:sldId id="344" r:id="rId45"/>
    <p:sldId id="35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7F6503-08D7-482E-97A1-C533DC15707A}" type="datetimeFigureOut">
              <a:rPr lang="en-IE" smtClean="0"/>
              <a:pPr/>
              <a:t>11/03/2022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41EDC-5B01-46DA-AB06-BB933D232EDE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1984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https://panoply.io/data-warehouse-guide/data-warehouse-architecture-traditional-vs-cloud/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41EDC-5B01-46DA-AB06-BB933D232EDE}" type="slidenum">
              <a:rPr lang="en-IE" smtClean="0"/>
              <a:pPr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1769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https://blog.infodiagram.com/2019/11/olap-data-cube-presentation-powerpoint.html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41EDC-5B01-46DA-AB06-BB933D232EDE}" type="slidenum">
              <a:rPr lang="en-IE" smtClean="0"/>
              <a:pPr/>
              <a:t>40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017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1BF9-0911-41FD-A28B-4DFB2A749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83FCA-337A-4A81-9A8B-7876CD31A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76892-8791-41F2-86FD-37915758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80A0-2A8F-4827-99E7-25EF2ED5CBB9}" type="datetime1">
              <a:rPr lang="en-IE" smtClean="0"/>
              <a:pPr/>
              <a:t>11/03/2022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DD5A1-5009-4118-9B78-A56B7B17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A7C25-05E6-4A43-B48A-A9D4158A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406A-6C67-4852-92CF-466E143DED95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665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160A-30F8-4BC9-8C05-1609B5FF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78AC9-E36F-4D79-9340-C0172A450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1DC74-3167-43CC-B5CF-9E1917C0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3B738-E626-4E57-920C-73C6FA987A79}" type="datetime1">
              <a:rPr lang="en-IE" smtClean="0"/>
              <a:pPr/>
              <a:t>11/03/2022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C46F1-47CD-4D8C-9513-FC6A6A0B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18E79-906E-4A22-ACAA-71B12662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406A-6C67-4852-92CF-466E143DED95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186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10476-985E-4EE9-9466-F64D03891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900D4-11D7-4104-8630-65CBCF590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48131-4295-4E5F-BA7B-40C8DA7C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3EC5-D29A-4BB2-B65F-9CF8602F4F39}" type="datetime1">
              <a:rPr lang="en-IE" smtClean="0"/>
              <a:pPr/>
              <a:t>11/03/2022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B37DF-E739-47A4-96C8-1AE6393D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017AC-76F2-4CEA-AC15-3CA73D89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406A-6C67-4852-92CF-466E143DED95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3068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A10B-D0D2-4E97-984A-84707A5B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02B75-72AB-4F60-894A-C9421B36A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AB09F-C668-4B2E-A832-91A20287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0FD0-DCC0-4BFB-BDE2-FDE1507D891F}" type="datetime1">
              <a:rPr lang="en-IE" smtClean="0"/>
              <a:pPr/>
              <a:t>11/03/2022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C8553-824D-4210-B357-AB8DE6C1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23C97-7365-4DBB-BDA3-4B246B88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406A-6C67-4852-92CF-466E143DED95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33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FAC8-B763-4DFD-BFBC-0BF2E1F0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BC0C8-FA6C-4095-840F-E292234C6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64DC4-92FE-4539-B29F-B3AB682C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0DA60-CC51-4F23-AA8C-C6F09D33D5A1}" type="datetime1">
              <a:rPr lang="en-IE" smtClean="0"/>
              <a:pPr/>
              <a:t>11/03/2022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CDA69-C071-49AF-8E7E-23F90F73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0747E-58ED-438C-B959-EF6E46D3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406A-6C67-4852-92CF-466E143DED95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944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1CCF-DA2F-4DF6-96DD-845FCE454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01DC-C703-4743-B137-4C0C67A67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1E0E2-5D63-473F-A29D-2C3676039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E4CB3-C07B-42AB-899D-52753515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1A5EF-F2A6-4463-9E78-EDBF8399B38B}" type="datetime1">
              <a:rPr lang="en-IE" smtClean="0"/>
              <a:pPr/>
              <a:t>11/03/2022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AAA91-4BC3-4607-BBCB-F544CB83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6525D-CA3C-4CEE-AEF2-377C11A6C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406A-6C67-4852-92CF-466E143DED95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24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7BB4-AE14-4864-B075-2B611DA49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4050F-646D-41B3-8C93-21A817A9C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DC087-9BA6-4FE4-8E05-5297F5F18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1E8A2D-4133-479F-B628-7FD5DA89A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5A13F-AC75-4CB0-9C02-50376FBA2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F7FB7-46F2-4026-8B90-57953109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E1473-71C3-4567-9CB1-57CA7389B1DB}" type="datetime1">
              <a:rPr lang="en-IE" smtClean="0"/>
              <a:pPr/>
              <a:t>11/03/2022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CFE5D-41A4-4B10-AC6C-792105C0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086DED-0B85-47D5-BD4F-BA28FAFD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406A-6C67-4852-92CF-466E143DED95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70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2AB4-452B-455E-A293-5AAD656C9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EE9EC-47A2-4125-9689-C4E14411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6286A-1A6C-4910-9B9D-7DAF1770D1B1}" type="datetime1">
              <a:rPr lang="en-IE" smtClean="0"/>
              <a:pPr/>
              <a:t>11/03/2022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26539-95E3-4232-8C85-0FC3CDFD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B15ACE-7064-4D35-9AB2-B8BA976B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406A-6C67-4852-92CF-466E143DED95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230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45A0C-6849-4C75-A3D9-A90AF2384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24466-4BC1-46F6-87CB-070F241A574E}" type="datetime1">
              <a:rPr lang="en-IE" smtClean="0"/>
              <a:pPr/>
              <a:t>11/03/2022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0EF22-5CCD-496A-8C71-B7F29E84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1E949-5964-40BB-B8EE-3FD2D98D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406A-6C67-4852-92CF-466E143DED95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3245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DC6E-98F8-48B9-8232-317B22D3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72355-3469-4DD0-BA4D-715FD5FFA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4855D-23EA-4A11-A587-644F3E267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2A879-0BD6-4253-A8DA-8FD3C942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2A18D-09F3-47B1-8844-8AED1E362167}" type="datetime1">
              <a:rPr lang="en-IE" smtClean="0"/>
              <a:pPr/>
              <a:t>11/03/2022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7D907-3F63-4C35-B353-7E509E98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745DC-726F-4D70-AAC6-803579BF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406A-6C67-4852-92CF-466E143DED95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9000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A11C-ADA7-440D-ACA8-2382DED1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E50EC4-9510-4251-B697-E32031360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416FF-8C58-4833-9662-61C1569C6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E15C5-30C7-4338-B7A2-4416691A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BAA6-361C-4998-B65B-3DAB31A67721}" type="datetime1">
              <a:rPr lang="en-IE" smtClean="0"/>
              <a:pPr/>
              <a:t>11/03/2022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BA2FC-DA0A-45C5-9DFA-C9F9E9EE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Manaz Kaleel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14A5D-6089-4136-85CB-4C98F872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1406A-6C67-4852-92CF-466E143DED95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769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F2629-C710-42C5-904C-9B7C67D70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ADBDB-90CD-4317-A284-D7FF310C4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49294-A473-4AD8-80B5-F95FF0FF0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77DCC-218C-4BC4-94DB-ACC456A1F3A2}" type="datetime1">
              <a:rPr lang="en-IE" smtClean="0"/>
              <a:pPr/>
              <a:t>11/03/2022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28A5-2FD2-467A-9EB9-3104862E0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E"/>
              <a:t>Manaz Kaleel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F5202-0C87-4F72-B48C-B94001B36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1406A-6C67-4852-92CF-466E143DED95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4344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oply.io/data-warehouse-guide/data-warehouse-architecture-traditional-vs-cloud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s://panoply.io/data-warehouse-guide/data-warehouse-architecture-traditional-vs-cloud/" TargetMode="External"/><Relationship Id="rId3" Type="http://schemas.openxmlformats.org/officeDocument/2006/relationships/hyperlink" Target="https://www.guru99.com/data-warehouse-architecture.html" TargetMode="External"/><Relationship Id="rId7" Type="http://schemas.openxmlformats.org/officeDocument/2006/relationships/hyperlink" Target="https://www.youtube.com/watch?v=UKCQQwx-Fy4" TargetMode="External"/><Relationship Id="rId2" Type="http://schemas.openxmlformats.org/officeDocument/2006/relationships/hyperlink" Target="https://www.guru99.com/data-warehousing-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doghq.com/" TargetMode="External"/><Relationship Id="rId5" Type="http://schemas.openxmlformats.org/officeDocument/2006/relationships/hyperlink" Target="https://www.splunk.com/en_us/software/enterprise-security.html" TargetMode="External"/><Relationship Id="rId4" Type="http://schemas.openxmlformats.org/officeDocument/2006/relationships/hyperlink" Target="https://www.guru99.com/best-siem-tools-software-solutions.html" TargetMode="External"/><Relationship Id="rId9" Type="http://schemas.openxmlformats.org/officeDocument/2006/relationships/hyperlink" Target="https://blog.infodiagram.com/2019/11/olap-data-cube-presentation-powerpoint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C0855-5E3A-4377-9763-05970D827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Business Intelligence and Business Analytics (</a:t>
            </a:r>
            <a:r>
              <a:rPr lang="en-IE" dirty="0">
                <a:solidFill>
                  <a:srgbClr val="FF0000"/>
                </a:solidFill>
              </a:rPr>
              <a:t>H9BIBA)</a:t>
            </a:r>
          </a:p>
        </p:txBody>
      </p:sp>
    </p:spTree>
    <p:extLst>
      <p:ext uri="{BB962C8B-B14F-4D97-AF65-F5344CB8AC3E}">
        <p14:creationId xmlns:p14="http://schemas.microsoft.com/office/powerpoint/2010/main" val="343179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9B09-D4EE-4F8E-A7F7-7930F70D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Warehouse—Integrated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33AC-645D-491F-82DF-5CD4B54D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Constructed by integrating multiple, heterogeneous data sources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relational databases, flat files, on-line transaction records.</a:t>
            </a:r>
          </a:p>
          <a:p>
            <a:endParaRPr lang="en-US" dirty="0"/>
          </a:p>
          <a:p>
            <a:r>
              <a:rPr lang="en-US" dirty="0"/>
              <a:t>Data cleaning and data integration techniques are applied</a:t>
            </a:r>
          </a:p>
          <a:p>
            <a:pPr lvl="1"/>
            <a:r>
              <a:rPr lang="en-US" dirty="0"/>
              <a:t>Ensure consistency in naming conventions, encoding structures, attribute measures, etc. among different data sources.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E.g., Hotel price: currency, tax, breakfast covered, etc. 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  <a:p>
            <a:pPr lvl="1"/>
            <a:r>
              <a:rPr lang="en-US" dirty="0"/>
              <a:t>When data is moved to the warehouse, it is converted.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8012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E132-FEDB-4663-80DD-9F53E10A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Warehouse—Time Variant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AE49F-1314-45BD-B15B-671D4DC99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time horizon for the data warehouse is significantly longer than that of operational systems.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Operational database: current value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warehouse data: provide information from a historical perspective (e.g., past 5-10 years).</a:t>
            </a:r>
          </a:p>
          <a:p>
            <a:endParaRPr lang="en-US" dirty="0"/>
          </a:p>
          <a:p>
            <a:r>
              <a:rPr lang="en-US" dirty="0"/>
              <a:t>Every key structure in the data warehouse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Contains an element of time, explicitly or implicitly.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But the key of operational data may or may not contain “time element”.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8048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A89F-C40D-4E83-952E-CA886046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Warehouse—Non-Volatile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C4BAA-C853-4E9F-A907-ABC632D5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Physically separate stores of data transformed from the operational environment.</a:t>
            </a:r>
          </a:p>
          <a:p>
            <a:endParaRPr lang="en-US" dirty="0"/>
          </a:p>
          <a:p>
            <a:r>
              <a:rPr lang="en-US" dirty="0"/>
              <a:t>Operational update of data does not occur in the data warehouse environment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Does not require transaction processing, recovery, and concurrency control mechanisms.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Requires only two operations in data accessing:  initial loading of data and access of data.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26977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A89F-C40D-4E83-952E-CA886046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Warehouse Requirements</a:t>
            </a:r>
            <a:endParaRPr lang="en-IE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9E40C-B5AA-4632-8A4C-A2606F24E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776" y="1690688"/>
            <a:ext cx="7603621" cy="43346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F7B64-6981-459B-8E8E-1CC18813F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937" y="1316038"/>
            <a:ext cx="4085063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45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453E-0856-47D1-AE69-E9934A07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Warehouse Requirements: Accessibility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AF3A3-9357-45B2-96F2-3FA34C8E8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719" y="2386361"/>
            <a:ext cx="8235794" cy="25198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E7E5E-D202-4A45-97AC-F77FAEEF5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463" y="4326673"/>
            <a:ext cx="3271025" cy="24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6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3CE9-367D-455F-BA6D-07A161CB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Warehouse Requirements: Consistency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70929-6174-4C5A-8554-86057F2C8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087" y="1769725"/>
            <a:ext cx="7085903" cy="418001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AA4FD3-C3BB-4DD8-9FC0-CC8F91B01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463" y="4326673"/>
            <a:ext cx="3271025" cy="24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1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01F5-CC8A-4D51-B37C-B6F2C2B4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Warehouse Requirements: Adaptive and Resilient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0C73A4-428D-47BE-93C1-12E9750D9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995" y="1861317"/>
            <a:ext cx="7096938" cy="410758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1CE44-31B1-41EB-8B98-CFB1EBE62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614" y="4438534"/>
            <a:ext cx="3271025" cy="24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42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01F5-CC8A-4D51-B37C-B6F2C2B4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Warehouse Requirements: Secure</a:t>
            </a:r>
            <a:endParaRPr lang="en-I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9CEAAC-8430-4115-BD25-15356C6C8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1422"/>
            <a:ext cx="7383617" cy="431569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70A1E3-E685-4A80-BCDE-A92C02357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975" y="4326673"/>
            <a:ext cx="3271025" cy="24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51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01F5-CC8A-4D51-B37C-B6F2C2B4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Warehouse Requirements: Improved Decision Making</a:t>
            </a:r>
            <a:endParaRPr lang="en-I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8FF3CD-435B-48F6-BD05-AFABECC89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2667"/>
            <a:ext cx="6853237" cy="387170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B87A4B-A09A-44A9-874A-8E4F76919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975" y="4438534"/>
            <a:ext cx="3271025" cy="24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328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01F5-CC8A-4D51-B37C-B6F2C2B4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Warehouse Requirements: Acceptability</a:t>
            </a:r>
            <a:endParaRPr lang="en-I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4D46F3-3709-4CE6-8C85-F3CF39551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70" y="1690688"/>
            <a:ext cx="7703982" cy="440400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2E5EA7-FCC6-43FA-9D4F-9B6774C6F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975" y="4337824"/>
            <a:ext cx="3271025" cy="241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3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B44A-CFCA-46AA-899E-B606E3F0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rgbClr val="FF0000"/>
                </a:solidFill>
              </a:rPr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73690-D6D5-4B66-A575-B828768F8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r>
              <a:rPr lang="en-IE" dirty="0"/>
              <a:t>Data Mining: Concepts and Techniques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/>
              <a:t>J. Han &amp; M. Kamber, Morgan Kaufmann, 2nd Edition, 2006. </a:t>
            </a:r>
          </a:p>
          <a:p>
            <a:endParaRPr lang="en-IE" dirty="0"/>
          </a:p>
          <a:p>
            <a:r>
              <a:rPr lang="en-IE" dirty="0"/>
              <a:t>Introduction to Data Mining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/>
              <a:t>P-N Tan, M. Steinbach &amp; V. Kumar, Addison Wesley, 2006.</a:t>
            </a:r>
          </a:p>
          <a:p>
            <a:endParaRPr lang="en-IE" dirty="0"/>
          </a:p>
          <a:p>
            <a:r>
              <a:rPr lang="en-IE" dirty="0"/>
              <a:t>Data Mining: A Tutorial-Based Primer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/>
              <a:t>R. Roiger &amp; M.W. Geatz, Addison Wesley, 2003.</a:t>
            </a:r>
          </a:p>
          <a:p>
            <a:endParaRPr lang="en-IE" dirty="0"/>
          </a:p>
          <a:p>
            <a:r>
              <a:rPr lang="en-IE" dirty="0"/>
              <a:t>Advances in Data Mining: Theoretical Aspects and Applications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/>
              <a:t>Petra Pertner (Ed.), July 2007. </a:t>
            </a:r>
          </a:p>
          <a:p>
            <a:endParaRPr lang="en-IE" dirty="0"/>
          </a:p>
          <a:p>
            <a:r>
              <a:rPr lang="en-IE" dirty="0"/>
              <a:t>Data Mining: Concepts, Models, Methods, and Algorithms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/>
              <a:t>M. Kantardzic, Wiley-International,  2001.</a:t>
            </a:r>
          </a:p>
          <a:p>
            <a:endParaRPr lang="en-IE" dirty="0"/>
          </a:p>
          <a:p>
            <a:r>
              <a:rPr lang="en-IE" dirty="0"/>
              <a:t>Discovering Knowledge in Data: An introduction to Data Mining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E" dirty="0"/>
              <a:t>D.T. Larose, Wiley, 2005.</a:t>
            </a:r>
          </a:p>
        </p:txBody>
      </p:sp>
    </p:spTree>
    <p:extLst>
      <p:ext uri="{BB962C8B-B14F-4D97-AF65-F5344CB8AC3E}">
        <p14:creationId xmlns:p14="http://schemas.microsoft.com/office/powerpoint/2010/main" val="41143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01F5-CC8A-4D51-B37C-B6F2C2B4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Architecture of a Data Warehouse</a:t>
            </a:r>
            <a:endParaRPr lang="en-I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86F7B3-A29E-403C-A9D3-EA9B272D1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790" y="1597742"/>
            <a:ext cx="8073483" cy="4667482"/>
          </a:xfrm>
        </p:spPr>
      </p:pic>
    </p:spTree>
    <p:extLst>
      <p:ext uri="{BB962C8B-B14F-4D97-AF65-F5344CB8AC3E}">
        <p14:creationId xmlns:p14="http://schemas.microsoft.com/office/powerpoint/2010/main" val="2545301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82A5-48E3-4A8E-ADAC-9B1B1028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 Architecture of a Data Warehouse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34EEA2-664F-4FD5-96DB-93FADF0CC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07273" y="1473935"/>
            <a:ext cx="9005887" cy="45773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6847B-A71D-47C2-865E-91278EEFA252}"/>
              </a:ext>
            </a:extLst>
          </p:cNvPr>
          <p:cNvSpPr txBox="1"/>
          <p:nvPr/>
        </p:nvSpPr>
        <p:spPr>
          <a:xfrm>
            <a:off x="7648691" y="6492875"/>
            <a:ext cx="572893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900" dirty="0">
                <a:hlinkClick r:id="rId4"/>
              </a:rPr>
              <a:t>https://panoply.io/data-warehouse-guide/data-warehouse-architecture-traditional-vs-cloud/</a:t>
            </a:r>
            <a:r>
              <a:rPr lang="en-IE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4175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76BE-CD44-41CA-8E4F-3C0D4770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BI Architecture with DW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C00841-7D15-4CA7-9406-537D6B9D7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576" y="1434358"/>
            <a:ext cx="9178848" cy="4772438"/>
          </a:xfrm>
        </p:spPr>
      </p:pic>
    </p:spTree>
    <p:extLst>
      <p:ext uri="{BB962C8B-B14F-4D97-AF65-F5344CB8AC3E}">
        <p14:creationId xmlns:p14="http://schemas.microsoft.com/office/powerpoint/2010/main" val="1730493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5FE6-241C-4923-98AE-5DF6EC87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Business Intelligence Framework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941E9A-B224-415A-9CD2-AD2FC49CC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231" y="1773321"/>
            <a:ext cx="7527538" cy="4600162"/>
          </a:xfrm>
        </p:spPr>
      </p:pic>
    </p:spTree>
    <p:extLst>
      <p:ext uri="{BB962C8B-B14F-4D97-AF65-F5344CB8AC3E}">
        <p14:creationId xmlns:p14="http://schemas.microsoft.com/office/powerpoint/2010/main" val="2931303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BD03-4A71-4624-A6BE-6ED7DE2D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Conceptual Architecture of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8C81CF-D1DD-4D27-89CF-60933329B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487" y="1965500"/>
            <a:ext cx="7439025" cy="4356186"/>
          </a:xfrm>
        </p:spPr>
      </p:pic>
    </p:spTree>
    <p:extLst>
      <p:ext uri="{BB962C8B-B14F-4D97-AF65-F5344CB8AC3E}">
        <p14:creationId xmlns:p14="http://schemas.microsoft.com/office/powerpoint/2010/main" val="3827796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9A31-7927-4437-8A03-84B8F6DC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Warehouse vs. Heterogeneous DB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DEC00-304B-4588-9CB4-34677B2A8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Traditional heterogeneous DB integration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Build wrappers/mediators on top of heterogeneous databases.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Query driven approach.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When a query is posed to a client site, a meta-dictionary is used to translate the query into queries appropriate for individual heterogeneous sites involved, and the results are integrated into a global answer set.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Complex information filtering, compete for resources.</a:t>
            </a:r>
          </a:p>
          <a:p>
            <a:endParaRPr lang="en-US" dirty="0"/>
          </a:p>
          <a:p>
            <a:r>
              <a:rPr lang="en-US" dirty="0"/>
              <a:t>Data warehouse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update-driven, high performance.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Information from heterogeneous sources is integrated in advance and stored in warehouses for direct access and analysis.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7537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4126-0FF2-450E-B9D8-86A7AB7B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Warehouse vs. Operational DB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0AD1E-0704-49D1-B2FC-AC0272A7F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OLTP (On-Line Transaction Processing)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Major task of traditional relational DB.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Day-to-day operations: purchasing, inventory, banking, manufacturing, payroll, registration, accounting,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OLAP (On-Line Analytical Processing)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Major task of data warehouse system.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analysis and decision making.</a:t>
            </a:r>
          </a:p>
          <a:p>
            <a:endParaRPr lang="en-US" dirty="0"/>
          </a:p>
          <a:p>
            <a:r>
              <a:rPr lang="en-US" dirty="0"/>
              <a:t>Distinct features (OLTP vs. OLAP)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User and system orientation: customer vs. market.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contents: current, detailed vs. historical, consolidated.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Database design: ER + application vs. star + subject.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View: current, local vs. evolutionary, integrated.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Access patterns: update vs. read-only but complex queries.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74275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9DFE-72AF-4909-91BA-881E6A43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OLTP vs. OLAP</a:t>
            </a:r>
            <a:endParaRPr lang="en-IE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8F76659-D06C-492D-ACE8-EBC3A6190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840636"/>
              </p:ext>
            </p:extLst>
          </p:nvPr>
        </p:nvGraphicFramePr>
        <p:xfrm>
          <a:off x="838203" y="1296035"/>
          <a:ext cx="10515597" cy="50596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72249997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2581719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9569764"/>
                    </a:ext>
                  </a:extLst>
                </a:gridCol>
              </a:tblGrid>
              <a:tr h="394696">
                <a:tc>
                  <a:txBody>
                    <a:bodyPr/>
                    <a:lstStyle/>
                    <a:p>
                      <a:pPr algn="l" fontAlgn="t"/>
                      <a:r>
                        <a:rPr lang="en-IE" b="1" dirty="0">
                          <a:effectLst/>
                        </a:rPr>
                        <a:t>Parameters</a:t>
                      </a:r>
                      <a:endParaRPr lang="en-IE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b="1">
                          <a:effectLst/>
                        </a:rPr>
                        <a:t>OLTP</a:t>
                      </a:r>
                      <a:endParaRPr lang="en-IE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b="1" dirty="0">
                          <a:effectLst/>
                        </a:rPr>
                        <a:t>OLAP</a:t>
                      </a:r>
                      <a:endParaRPr lang="en-IE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11253186"/>
                  </a:ext>
                </a:extLst>
              </a:tr>
              <a:tr h="902162">
                <a:tc>
                  <a:txBody>
                    <a:bodyPr/>
                    <a:lstStyle/>
                    <a:p>
                      <a:pPr algn="l" fontAlgn="t"/>
                      <a:r>
                        <a:rPr lang="en-IE" b="1" dirty="0">
                          <a:effectLst/>
                        </a:rPr>
                        <a:t>User type</a:t>
                      </a:r>
                      <a:endParaRPr lang="en-IE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It is used by Data critical users like clerk, DBA &amp; Data Base professionals.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Used by Data knowledge users like workers, managers, and CEO.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47242316"/>
                  </a:ext>
                </a:extLst>
              </a:tr>
              <a:tr h="343010">
                <a:tc>
                  <a:txBody>
                    <a:bodyPr/>
                    <a:lstStyle/>
                    <a:p>
                      <a:r>
                        <a:rPr lang="en-IE" b="1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Day to day operations.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Decision support.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19764"/>
                  </a:ext>
                </a:extLst>
              </a:tr>
              <a:tr h="1155896">
                <a:tc>
                  <a:txBody>
                    <a:bodyPr/>
                    <a:lstStyle/>
                    <a:p>
                      <a:pPr algn="l" fontAlgn="t"/>
                      <a:r>
                        <a:rPr lang="en-IE" b="1" dirty="0">
                          <a:effectLst/>
                        </a:rPr>
                        <a:t>Design</a:t>
                      </a:r>
                      <a:endParaRPr lang="en-IE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DB design is application oriented. Example: Database design changes with industry like Retail, Airline, Banking, etc.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DB design is subject oriented. Example: Database design changes with subjects like sales, marketing, purchasing, etc.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859185632"/>
                  </a:ext>
                </a:extLst>
              </a:tr>
              <a:tr h="343010">
                <a:tc>
                  <a:txBody>
                    <a:bodyPr/>
                    <a:lstStyle/>
                    <a:p>
                      <a:r>
                        <a:rPr lang="en-IE" b="1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Up-to-date.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Historical.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1660495"/>
                  </a:ext>
                </a:extLst>
              </a:tr>
              <a:tr h="902162">
                <a:tc>
                  <a:txBody>
                    <a:bodyPr/>
                    <a:lstStyle/>
                    <a:p>
                      <a:pPr algn="l" fontAlgn="t"/>
                      <a:r>
                        <a:rPr lang="en-IE" b="1" dirty="0">
                          <a:effectLst/>
                        </a:rPr>
                        <a:t>Purpose</a:t>
                      </a:r>
                      <a:endParaRPr lang="en-IE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Designed for real time business operations.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Designed for analysis of business measures by category and attributes.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38117080"/>
                  </a:ext>
                </a:extLst>
              </a:tr>
              <a:tr h="648429">
                <a:tc>
                  <a:txBody>
                    <a:bodyPr/>
                    <a:lstStyle/>
                    <a:p>
                      <a:pPr algn="l" fontAlgn="t"/>
                      <a:r>
                        <a:rPr lang="en-IE" b="1" dirty="0">
                          <a:effectLst/>
                        </a:rPr>
                        <a:t>Table</a:t>
                      </a:r>
                      <a:endParaRPr lang="en-IE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Tables in OLTP database are normalized.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Tables in OLAP database are </a:t>
                      </a:r>
                      <a:r>
                        <a:rPr lang="en-US" b="1" dirty="0">
                          <a:effectLst/>
                        </a:rPr>
                        <a:t>not</a:t>
                      </a:r>
                      <a:r>
                        <a:rPr lang="en-US" dirty="0">
                          <a:effectLst/>
                        </a:rPr>
                        <a:t> normalized.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900402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45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19F3-C594-4F4C-A167-B76CBE31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Typical OLAP Operations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A1624-BD42-4CB3-A0B4-A51864DC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Roll up (drill-up): summarize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by climbing up hierarchy or by dimension reduction.</a:t>
            </a:r>
          </a:p>
          <a:p>
            <a:endParaRPr lang="en-US" dirty="0"/>
          </a:p>
          <a:p>
            <a:r>
              <a:rPr lang="en-US" dirty="0"/>
              <a:t>Drill down (roll down): reverse of roll-up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from higher level summary to lower level summary or detailed data, or introducing new dimensions.</a:t>
            </a:r>
          </a:p>
          <a:p>
            <a:endParaRPr lang="en-US" dirty="0"/>
          </a:p>
          <a:p>
            <a:r>
              <a:rPr lang="en-US" dirty="0"/>
              <a:t>Slice and dice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project and select.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9A692-415A-4524-9043-6D2E54DA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468" y="4685313"/>
            <a:ext cx="4328532" cy="217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28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D80F-7B7A-4A2C-9F91-A86FB484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Typical OLAP Operations continue …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E667-4101-4E35-A13E-8C57B693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 (rotate)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reorient the cube, visualization, 3D to series of 2D planes.</a:t>
            </a:r>
          </a:p>
          <a:p>
            <a:endParaRPr lang="en-US" dirty="0"/>
          </a:p>
          <a:p>
            <a:r>
              <a:rPr lang="en-US" dirty="0"/>
              <a:t>Other operations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drill across: involving (across) more than one fact table.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drill through: through the bottom level of the cube to its back-end relational tables (using SQL).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03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477B-F0FA-423C-9055-D7642655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Module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BDA1-B7A1-49DC-9D85-B0355668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73509" cy="4870739"/>
          </a:xfrm>
        </p:spPr>
        <p:txBody>
          <a:bodyPr>
            <a:normAutofit fontScale="32500" lnSpcReduction="20000"/>
          </a:bodyPr>
          <a:lstStyle/>
          <a:p>
            <a:r>
              <a:rPr lang="en-IE" dirty="0"/>
              <a:t>Intelligent Enterprises</a:t>
            </a:r>
          </a:p>
          <a:p>
            <a:pPr lvl="1"/>
            <a:r>
              <a:rPr lang="en-IE" dirty="0"/>
              <a:t>Agile Enterprises, Operating Strategies, Continuous Improvement Programs</a:t>
            </a:r>
          </a:p>
          <a:p>
            <a:r>
              <a:rPr lang="en-IE" dirty="0"/>
              <a:t>Enterprise Systems</a:t>
            </a:r>
          </a:p>
          <a:p>
            <a:pPr lvl="1"/>
            <a:r>
              <a:rPr lang="en-IE" dirty="0"/>
              <a:t>Evolution – MRP, CL MRP, MRP II, ERP, ES Packages, Balanced Scorecard</a:t>
            </a:r>
          </a:p>
          <a:p>
            <a:r>
              <a:rPr lang="en-IE" dirty="0"/>
              <a:t>BI and Dashboards</a:t>
            </a:r>
          </a:p>
          <a:p>
            <a:pPr lvl="1"/>
            <a:r>
              <a:rPr lang="en-IE" dirty="0"/>
              <a:t>Views v Reports, Types of Dashboards, Advantages of Dashboards, The Funnel</a:t>
            </a:r>
          </a:p>
          <a:p>
            <a:r>
              <a:rPr lang="en-IE" dirty="0"/>
              <a:t>Consumer Behaviour models</a:t>
            </a:r>
          </a:p>
          <a:p>
            <a:pPr lvl="1"/>
            <a:r>
              <a:rPr lang="en-IE" dirty="0"/>
              <a:t>Behaviourist v Cognitivist, Lawson’s, EKB, and Howard and Sheth’s models</a:t>
            </a:r>
          </a:p>
          <a:p>
            <a:r>
              <a:rPr lang="en-IE" dirty="0"/>
              <a:t>Operational CRM Systems</a:t>
            </a:r>
          </a:p>
          <a:p>
            <a:pPr lvl="1"/>
            <a:r>
              <a:rPr lang="en-IE" dirty="0"/>
              <a:t>Overview and Demo of a commercial system such as Microsoft Dynamics CRM</a:t>
            </a:r>
          </a:p>
          <a:p>
            <a:r>
              <a:rPr lang="en-IE" b="1" dirty="0">
                <a:solidFill>
                  <a:srgbClr val="FF0000"/>
                </a:solidFill>
              </a:rPr>
              <a:t>Implementing Enterprise BI systems</a:t>
            </a:r>
          </a:p>
          <a:p>
            <a:pPr lvl="1"/>
            <a:r>
              <a:rPr lang="en-IE" b="1" dirty="0">
                <a:solidFill>
                  <a:srgbClr val="FF0000"/>
                </a:solidFill>
              </a:rPr>
              <a:t>Data Warehousing and Data Marts, Data mining, Online Analytical Process (OLAP)</a:t>
            </a:r>
          </a:p>
          <a:p>
            <a:r>
              <a:rPr lang="en-IE" dirty="0"/>
              <a:t>Implementing CRM systems</a:t>
            </a:r>
          </a:p>
          <a:p>
            <a:pPr lvl="1"/>
            <a:r>
              <a:rPr lang="en-IE" dirty="0"/>
              <a:t>Fit-Gap Analysis, Integration with Heterogeneous systems, Data integration, Information Lifecycle Management, Data protection, security and ethical considerations</a:t>
            </a:r>
          </a:p>
          <a:p>
            <a:r>
              <a:rPr lang="en-IE" dirty="0"/>
              <a:t>Customer-Centric Enterprise with CRM</a:t>
            </a:r>
          </a:p>
          <a:p>
            <a:pPr lvl="1"/>
            <a:r>
              <a:rPr lang="en-IE" dirty="0"/>
              <a:t>Customer Experience, Customer Loyalty, Customer Relationships, Customer Life Cycle, Customer Value Management</a:t>
            </a:r>
          </a:p>
          <a:p>
            <a:r>
              <a:rPr lang="en-IE" dirty="0"/>
              <a:t>Customer-Responsive Enterprise with SCM</a:t>
            </a:r>
          </a:p>
          <a:p>
            <a:pPr lvl="1"/>
            <a:r>
              <a:rPr lang="en-IE" dirty="0"/>
              <a:t>Supply Chain Management, Customer-Responsive Management, B-Webs, Activity Costing techniques</a:t>
            </a:r>
          </a:p>
          <a:p>
            <a:r>
              <a:rPr lang="en-IE" dirty="0"/>
              <a:t>Renewing Enterprise with PLM</a:t>
            </a:r>
          </a:p>
          <a:p>
            <a:pPr lvl="1"/>
            <a:r>
              <a:rPr lang="en-IE" dirty="0"/>
              <a:t>Components and Advantages of PLM, Porter’s Framework, Product Life Cycle</a:t>
            </a:r>
          </a:p>
          <a:p>
            <a:r>
              <a:rPr lang="en-IE" dirty="0"/>
              <a:t>Collaborative Enterprise with BPM</a:t>
            </a:r>
          </a:p>
          <a:p>
            <a:pPr lvl="1"/>
            <a:r>
              <a:rPr lang="en-IE" dirty="0"/>
              <a:t>BPM, BPR, Business Processes with SOA, Workflows, Analytics</a:t>
            </a:r>
          </a:p>
          <a:p>
            <a:r>
              <a:rPr lang="en-IE" dirty="0"/>
              <a:t>Informed Enterprise with BI</a:t>
            </a:r>
          </a:p>
          <a:p>
            <a:pPr lvl="1"/>
            <a:r>
              <a:rPr lang="en-IE" dirty="0"/>
              <a:t>Context-Aware Applications, Decision Patterns and Data mining</a:t>
            </a:r>
          </a:p>
        </p:txBody>
      </p:sp>
    </p:spTree>
    <p:extLst>
      <p:ext uri="{BB962C8B-B14F-4D97-AF65-F5344CB8AC3E}">
        <p14:creationId xmlns:p14="http://schemas.microsoft.com/office/powerpoint/2010/main" val="170008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38B41-0AF4-4C90-A461-8FB3B979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Why Separate Data Warehouse?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54A2-3B3C-4BAD-A3C0-BE92CD815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High performance for both systems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DBMS— tuned for OLTP.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access methods, indexing, concurrency control, recovery.</a:t>
            </a:r>
          </a:p>
          <a:p>
            <a:pPr lvl="2">
              <a:buFont typeface="Wingdings" panose="05000000000000000000" pitchFamily="2" charset="2"/>
              <a:buChar char="ü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Warehouse—tuned for OLAP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complex OLAP queries, multidimensional view, consolidation.</a:t>
            </a:r>
          </a:p>
          <a:p>
            <a:endParaRPr lang="en-US" dirty="0"/>
          </a:p>
          <a:p>
            <a:r>
              <a:rPr lang="en-US" dirty="0"/>
              <a:t>Different functions and different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Missing data: Decision support requires historical data which operational DBs do not typically maintain.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consolidation:  DS requires consolidation (aggregation, summarization) of data from heterogeneous sources.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quality: different sources typically use inconsistent data representations, codes and formats which have to be reconciled.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001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0F25-935F-438E-B072-2CC821FA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From Tables and Spreadsheets to Data Cubes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8FF8B-F531-4C6A-8370-80E291F0E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A data warehouse is based 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multidimensional data model which views data in the form of a data cube.</a:t>
            </a:r>
          </a:p>
          <a:p>
            <a:endParaRPr lang="en-US" dirty="0"/>
          </a:p>
          <a:p>
            <a:r>
              <a:rPr lang="en-US" dirty="0"/>
              <a:t>A data cube allows data to be modeled and viewed in multiple dimensions (such as sales)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Dimension tables, such as item (item_name, brand, type), or time(day, week, month, quarter, year).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Fact table contains measures (such as Euros_sold) and keys to each of the related dimension tables.</a:t>
            </a:r>
          </a:p>
          <a:p>
            <a:endParaRPr lang="en-US" dirty="0"/>
          </a:p>
          <a:p>
            <a:r>
              <a:rPr lang="en-US" dirty="0"/>
              <a:t>Definitions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 n-Dimensional base cube is called a base cuboid.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top most 0-D cuboid, which holds the highest-level of summarization, is called the apex cuboid.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lattice of cuboids forms a data cube.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026673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23CE-68A7-4E06-87EB-F6127AF43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Cube: A Lattice of Cuboids</a:t>
            </a:r>
            <a:endParaRPr lang="en-IE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99D140BD-850B-49DE-9ED6-4174EF0C0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439" y="1825625"/>
            <a:ext cx="7781121" cy="4351338"/>
          </a:xfrm>
        </p:spPr>
      </p:pic>
    </p:spTree>
    <p:extLst>
      <p:ext uri="{BB962C8B-B14F-4D97-AF65-F5344CB8AC3E}">
        <p14:creationId xmlns:p14="http://schemas.microsoft.com/office/powerpoint/2010/main" val="992169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560C-0D24-4CF9-A78D-B29CBF40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Conceptual Modeling of Data Warehouses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7874C-0592-46DD-91BA-66B4DD98C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Modeling data warehouses: dimensions &amp; measures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* Star schema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 fact table in the middle connected to a set of dimension table.</a:t>
            </a:r>
            <a:endParaRPr lang="en-IE" dirty="0"/>
          </a:p>
          <a:p>
            <a:pPr marL="457200" lvl="1" indent="0">
              <a:buNone/>
            </a:pPr>
            <a:endParaRPr lang="en-IE" dirty="0"/>
          </a:p>
          <a:p>
            <a:pPr lvl="1"/>
            <a:r>
              <a:rPr lang="en-IE" dirty="0"/>
              <a:t>Snowflake schema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A refinement of star schema where some dimensional hierarchy is normalized into a set of smaller dimension tables, forming a shape similar to snowflake.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Fact constellations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Multiple fact tables share dimension tables, viewed as a collection of stars, therefore called galaxy schema or fact constellation.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38146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AA78-279F-4476-A193-4A7C97A1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Example of Star schema</a:t>
            </a:r>
          </a:p>
        </p:txBody>
      </p:sp>
      <p:pic>
        <p:nvPicPr>
          <p:cNvPr id="6" name="Content Placeholder 5" descr="A picture containing screenshot, computer&#10;&#10;Description automatically generated">
            <a:extLst>
              <a:ext uri="{FF2B5EF4-FFF2-40B4-BE49-F238E27FC236}">
                <a16:creationId xmlns:a16="http://schemas.microsoft.com/office/drawing/2014/main" id="{9FCEF69A-3C81-4F6D-AFF5-2BD61757B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17" y="1740015"/>
            <a:ext cx="7047366" cy="4567008"/>
          </a:xfrm>
        </p:spPr>
      </p:pic>
    </p:spTree>
    <p:extLst>
      <p:ext uri="{BB962C8B-B14F-4D97-AF65-F5344CB8AC3E}">
        <p14:creationId xmlns:p14="http://schemas.microsoft.com/office/powerpoint/2010/main" val="1973318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67F9-0230-4B0D-87CC-0C315BC4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Example of Snowflake Schema</a:t>
            </a:r>
          </a:p>
        </p:txBody>
      </p:sp>
      <p:pic>
        <p:nvPicPr>
          <p:cNvPr id="10" name="Content Placeholder 9" descr="A close up of a device&#10;&#10;Description automatically generated">
            <a:extLst>
              <a:ext uri="{FF2B5EF4-FFF2-40B4-BE49-F238E27FC236}">
                <a16:creationId xmlns:a16="http://schemas.microsoft.com/office/drawing/2014/main" id="{60403E6C-23C1-476B-B7E6-1B156EFAA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862" y="1420358"/>
            <a:ext cx="7976276" cy="4935992"/>
          </a:xfrm>
        </p:spPr>
      </p:pic>
    </p:spTree>
    <p:extLst>
      <p:ext uri="{BB962C8B-B14F-4D97-AF65-F5344CB8AC3E}">
        <p14:creationId xmlns:p14="http://schemas.microsoft.com/office/powerpoint/2010/main" val="659971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B5D3-966D-496A-96E8-76E7B916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Example of Fact Constellation</a:t>
            </a:r>
          </a:p>
        </p:txBody>
      </p:sp>
      <p:pic>
        <p:nvPicPr>
          <p:cNvPr id="6" name="Content Placeholder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59CD0B03-1A41-40BA-A74E-FEC51CE9A4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262" y="1403133"/>
            <a:ext cx="7759476" cy="4953217"/>
          </a:xfrm>
        </p:spPr>
      </p:pic>
    </p:spTree>
    <p:extLst>
      <p:ext uri="{BB962C8B-B14F-4D97-AF65-F5344CB8AC3E}">
        <p14:creationId xmlns:p14="http://schemas.microsoft.com/office/powerpoint/2010/main" val="33031242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6E46-BF5C-40F9-8D26-EC5A25E7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A Concept Hierarchy: Dimension (location)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9506A3A9-3B8B-420F-8E9F-2CF2B3177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77" y="1317722"/>
            <a:ext cx="8265445" cy="5038628"/>
          </a:xfrm>
        </p:spPr>
      </p:pic>
    </p:spTree>
    <p:extLst>
      <p:ext uri="{BB962C8B-B14F-4D97-AF65-F5344CB8AC3E}">
        <p14:creationId xmlns:p14="http://schemas.microsoft.com/office/powerpoint/2010/main" val="2815832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E1C9B-56FD-454A-85EF-0E3AB59C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n-IE" sz="2900">
                <a:solidFill>
                  <a:srgbClr val="FFFFFF"/>
                </a:solidFill>
              </a:rPr>
              <a:t>Multidimensional Data</a:t>
            </a:r>
          </a:p>
        </p:txBody>
      </p:sp>
      <p:pic>
        <p:nvPicPr>
          <p:cNvPr id="6" name="Content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E7B0BEA-EE18-4C7B-8B54-93A86B4799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951"/>
          <a:stretch/>
        </p:blipFill>
        <p:spPr>
          <a:xfrm>
            <a:off x="4044603" y="448056"/>
            <a:ext cx="7680450" cy="380293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16552"/>
            <a:ext cx="7688475" cy="198424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1C7742-7D83-4D33-867B-7C5B80017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709" y="4642338"/>
            <a:ext cx="7037591" cy="156431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Sales volume as a function of product, month, and Country</a:t>
            </a:r>
          </a:p>
        </p:txBody>
      </p:sp>
    </p:spTree>
    <p:extLst>
      <p:ext uri="{BB962C8B-B14F-4D97-AF65-F5344CB8AC3E}">
        <p14:creationId xmlns:p14="http://schemas.microsoft.com/office/powerpoint/2010/main" val="3262613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85C3-C7C4-4FF8-9225-DFF1A989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A Sample Data Cube</a:t>
            </a:r>
          </a:p>
        </p:txBody>
      </p:sp>
      <p:pic>
        <p:nvPicPr>
          <p:cNvPr id="6" name="Content Placeholder 5" descr="A close up of a device&#10;&#10;Description automatically generated">
            <a:extLst>
              <a:ext uri="{FF2B5EF4-FFF2-40B4-BE49-F238E27FC236}">
                <a16:creationId xmlns:a16="http://schemas.microsoft.com/office/drawing/2014/main" id="{82036517-7DB2-4221-BED5-AA74198CF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89" y="1416453"/>
            <a:ext cx="7892621" cy="4939897"/>
          </a:xfrm>
        </p:spPr>
      </p:pic>
    </p:spTree>
    <p:extLst>
      <p:ext uri="{BB962C8B-B14F-4D97-AF65-F5344CB8AC3E}">
        <p14:creationId xmlns:p14="http://schemas.microsoft.com/office/powerpoint/2010/main" val="312014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B73A-A059-425D-A31A-3946FF73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DB49-CAF2-46CB-8F7F-1B7C2402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Implementing Enterprise BI systems</a:t>
            </a:r>
          </a:p>
          <a:p>
            <a:endParaRPr lang="en-IE" b="1" dirty="0"/>
          </a:p>
          <a:p>
            <a:pPr lvl="1"/>
            <a:r>
              <a:rPr lang="en-IE" b="1" dirty="0"/>
              <a:t>Data Warehousing and Data Marts, Data mining, Online Analytical Process (OLAP)</a:t>
            </a:r>
          </a:p>
        </p:txBody>
      </p:sp>
    </p:spTree>
    <p:extLst>
      <p:ext uri="{BB962C8B-B14F-4D97-AF65-F5344CB8AC3E}">
        <p14:creationId xmlns:p14="http://schemas.microsoft.com/office/powerpoint/2010/main" val="3089742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4D83-AD4C-47AD-8D2A-99FF4E58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A Sample Data Cube</a:t>
            </a:r>
            <a:endParaRPr lang="en-I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8DDCBE-A324-4B99-B7A1-B6D84C5FE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7063" y="2106098"/>
            <a:ext cx="5430527" cy="43867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51251D-A07B-4E83-8993-47F918AA7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083" y="2223388"/>
            <a:ext cx="4737061" cy="392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06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813D-49B1-4BED-90F5-503A2FF2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5751" y="629266"/>
            <a:ext cx="3667039" cy="1676603"/>
          </a:xfrm>
        </p:spPr>
        <p:txBody>
          <a:bodyPr>
            <a:normAutofit/>
          </a:bodyPr>
          <a:lstStyle/>
          <a:p>
            <a:r>
              <a:rPr lang="en-IE" sz="4000"/>
              <a:t>Browsing a Data Cube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18E20E-CE88-4515-9C74-15F05A468E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81" b="-2"/>
          <a:stretch/>
        </p:blipFill>
        <p:spPr>
          <a:xfrm>
            <a:off x="644652" y="722376"/>
            <a:ext cx="6263640" cy="5413248"/>
          </a:xfrm>
          <a:prstGeom prst="rect">
            <a:avLst/>
          </a:prstGeom>
          <a:effectLst/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D61F65E-78C3-4A81-BDD9-31041507F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753" y="2438401"/>
            <a:ext cx="3667036" cy="3779520"/>
          </a:xfrm>
        </p:spPr>
        <p:txBody>
          <a:bodyPr>
            <a:normAutofit/>
          </a:bodyPr>
          <a:lstStyle/>
          <a:p>
            <a:r>
              <a:rPr lang="fr-FR" sz="1800" dirty="0"/>
              <a:t>Visualisation.</a:t>
            </a:r>
          </a:p>
          <a:p>
            <a:endParaRPr lang="fr-FR" sz="1800" dirty="0"/>
          </a:p>
          <a:p>
            <a:r>
              <a:rPr lang="fr-FR" sz="1800" dirty="0"/>
              <a:t>OLAP </a:t>
            </a:r>
            <a:r>
              <a:rPr lang="fr-FR" sz="1800" dirty="0" err="1"/>
              <a:t>capabilities</a:t>
            </a:r>
            <a:r>
              <a:rPr lang="fr-FR" sz="1800" dirty="0"/>
              <a:t>.</a:t>
            </a:r>
          </a:p>
          <a:p>
            <a:endParaRPr lang="fr-FR" sz="1800" dirty="0"/>
          </a:p>
          <a:p>
            <a:r>
              <a:rPr lang="fr-FR" sz="1800" dirty="0"/>
              <a:t>Interactive manipulation.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80470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C082-284F-47C2-90CC-93C3128E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Three Data Warehouse Models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75F85-3265-4B0A-B5F9-1F473C64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Enterprise warehouse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collects all of the information about subjects spanning the entire </a:t>
            </a:r>
            <a:r>
              <a:rPr lang="en-US" dirty="0" err="1"/>
              <a:t>organisation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Data Mart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subset of corporate-wide data that is of value to a specific group of users.  Its scope is confined to specific, selected groups, such as marketing data mart.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Independent vs. dependent (directly from warehouse) data mart.</a:t>
            </a:r>
          </a:p>
          <a:p>
            <a:endParaRPr lang="en-US" dirty="0"/>
          </a:p>
          <a:p>
            <a:r>
              <a:rPr lang="en-US" dirty="0"/>
              <a:t>Virtual warehouse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set of views over operational databases.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Only some of the possible summary views may be materialized.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92432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8558-0B4C-4E2D-9CD8-E6D835E3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Multi-Tiered Architecture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E9CD5F98-6DE6-4B81-BEBA-465D1E8B6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781" y="1411028"/>
            <a:ext cx="8378437" cy="4945322"/>
          </a:xfrm>
        </p:spPr>
      </p:pic>
    </p:spTree>
    <p:extLst>
      <p:ext uri="{BB962C8B-B14F-4D97-AF65-F5344CB8AC3E}">
        <p14:creationId xmlns:p14="http://schemas.microsoft.com/office/powerpoint/2010/main" val="4045658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1CA9-C4E8-442C-93B3-4941CD35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B8EF4-E10A-4769-AD71-34E5E1128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DMQL: Language Primitives.</a:t>
            </a:r>
          </a:p>
          <a:p>
            <a:r>
              <a:rPr lang="en-IE" dirty="0"/>
              <a:t>Data Warehouse Design Process.</a:t>
            </a:r>
          </a:p>
          <a:p>
            <a:r>
              <a:rPr lang="en-IE" dirty="0"/>
              <a:t>OLAP Server Architectures (for advanced implementation).</a:t>
            </a:r>
          </a:p>
          <a:p>
            <a:r>
              <a:rPr lang="en-IE" dirty="0"/>
              <a:t>Data  pre-processing.</a:t>
            </a:r>
          </a:p>
          <a:p>
            <a:r>
              <a:rPr lang="en-IE" dirty="0"/>
              <a:t>Descriptive data summarisation.</a:t>
            </a:r>
          </a:p>
          <a:p>
            <a:r>
              <a:rPr lang="en-IE" dirty="0"/>
              <a:t>Association.</a:t>
            </a:r>
          </a:p>
          <a:p>
            <a:r>
              <a:rPr lang="en-IE" dirty="0"/>
              <a:t>Classification.</a:t>
            </a:r>
          </a:p>
          <a:p>
            <a:r>
              <a:rPr lang="en-IE" dirty="0"/>
              <a:t>Clustering.</a:t>
            </a:r>
          </a:p>
        </p:txBody>
      </p:sp>
    </p:spTree>
    <p:extLst>
      <p:ext uri="{BB962C8B-B14F-4D97-AF65-F5344CB8AC3E}">
        <p14:creationId xmlns:p14="http://schemas.microsoft.com/office/powerpoint/2010/main" val="261596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E33C-EDB0-4C86-8D72-00A4F1AA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55B2-3840-45A3-8F8E-7CCF1EC75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>
                <a:hlinkClick r:id="rId2"/>
              </a:rPr>
              <a:t>https://www.guru99.com/data-warehousing-tutorial.html</a:t>
            </a:r>
            <a:r>
              <a:rPr lang="en-IE" dirty="0"/>
              <a:t> </a:t>
            </a:r>
          </a:p>
          <a:p>
            <a:r>
              <a:rPr lang="en-IE" dirty="0">
                <a:hlinkClick r:id="rId3"/>
              </a:rPr>
              <a:t>https://www.guru99.com/data-warehouse-architecture.html</a:t>
            </a:r>
            <a:r>
              <a:rPr lang="en-IE" dirty="0"/>
              <a:t> </a:t>
            </a:r>
            <a:r>
              <a:rPr lang="en-IE" dirty="0">
                <a:hlinkClick r:id="rId4"/>
              </a:rPr>
              <a:t>https://www.guru99.com/best-siem-tools-software-solutions.html</a:t>
            </a:r>
            <a:r>
              <a:rPr lang="en-IE" dirty="0"/>
              <a:t> </a:t>
            </a:r>
          </a:p>
          <a:p>
            <a:r>
              <a:rPr lang="en-IE" dirty="0">
                <a:hlinkClick r:id="rId5"/>
              </a:rPr>
              <a:t>https://www.splunk.com/en_us/software/enterprise-security.html</a:t>
            </a:r>
            <a:r>
              <a:rPr lang="en-IE" dirty="0"/>
              <a:t> </a:t>
            </a:r>
          </a:p>
          <a:p>
            <a:r>
              <a:rPr lang="en-IE" dirty="0">
                <a:hlinkClick r:id="rId6"/>
              </a:rPr>
              <a:t>https://www.datadoghq.com/</a:t>
            </a:r>
            <a:r>
              <a:rPr lang="en-IE" dirty="0"/>
              <a:t> </a:t>
            </a:r>
          </a:p>
          <a:p>
            <a:r>
              <a:rPr lang="en-IE" dirty="0">
                <a:hlinkClick r:id="rId7"/>
              </a:rPr>
              <a:t>https://www.youtube.com/watch?v=UKCQQwx-Fy4</a:t>
            </a:r>
            <a:r>
              <a:rPr lang="en-IE" dirty="0"/>
              <a:t> </a:t>
            </a:r>
          </a:p>
          <a:p>
            <a:r>
              <a:rPr lang="en-IE" dirty="0">
                <a:hlinkClick r:id="rId8"/>
              </a:rPr>
              <a:t>https://panoply.io/data-warehouse-guide/data-warehouse-architecture-traditional-vs-cloud/</a:t>
            </a:r>
            <a:r>
              <a:rPr lang="en-IE" dirty="0"/>
              <a:t> </a:t>
            </a:r>
          </a:p>
          <a:p>
            <a:r>
              <a:rPr lang="en-IE" dirty="0">
                <a:hlinkClick r:id="rId9"/>
              </a:rPr>
              <a:t>https://blog.infodiagram.com/2019/11/olap-data-cube-presentation-powerpoint.html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520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E1BA-9994-4494-931E-3D79FE77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Business Intelligence</a:t>
            </a:r>
          </a:p>
        </p:txBody>
      </p:sp>
      <p:pic>
        <p:nvPicPr>
          <p:cNvPr id="6" name="Content Placeholder 5" descr="A map with text&#10;&#10;Description automatically generated">
            <a:extLst>
              <a:ext uri="{FF2B5EF4-FFF2-40B4-BE49-F238E27FC236}">
                <a16:creationId xmlns:a16="http://schemas.microsoft.com/office/drawing/2014/main" id="{855DA8C0-CF5B-42D0-A0B0-C08A880A1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050" y="2165921"/>
            <a:ext cx="6057900" cy="3715196"/>
          </a:xfrm>
        </p:spPr>
      </p:pic>
    </p:spTree>
    <p:extLst>
      <p:ext uri="{BB962C8B-B14F-4D97-AF65-F5344CB8AC3E}">
        <p14:creationId xmlns:p14="http://schemas.microsoft.com/office/powerpoint/2010/main" val="3487503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A0711C-AF1B-4C91-9444-4CF312FA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Warehousing</a:t>
            </a:r>
          </a:p>
        </p:txBody>
      </p:sp>
    </p:spTree>
    <p:extLst>
      <p:ext uri="{BB962C8B-B14F-4D97-AF65-F5344CB8AC3E}">
        <p14:creationId xmlns:p14="http://schemas.microsoft.com/office/powerpoint/2010/main" val="410455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005E-F57F-450C-A60E-193C50C2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C540F-81D0-4C0F-A364-8B047DE7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warehouse.</a:t>
            </a:r>
          </a:p>
          <a:p>
            <a:endParaRPr lang="en-US" dirty="0"/>
          </a:p>
          <a:p>
            <a:r>
              <a:rPr lang="en-US" dirty="0"/>
              <a:t>Difference between data warehouse &amp; DB.</a:t>
            </a:r>
          </a:p>
          <a:p>
            <a:endParaRPr lang="en-US" dirty="0"/>
          </a:p>
          <a:p>
            <a:r>
              <a:rPr lang="en-US" dirty="0"/>
              <a:t>Concepts OLAP &amp; OLTP.</a:t>
            </a:r>
          </a:p>
          <a:p>
            <a:endParaRPr lang="en-US" dirty="0"/>
          </a:p>
          <a:p>
            <a:r>
              <a:rPr lang="en-US" dirty="0"/>
              <a:t>Why separate data warehouse 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232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1D95-5D83-41F2-A198-1083AE7A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What is Data Warehouse?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2C1A-6732-47B5-95E1-A4850B85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Defined in many different ways, but not rigorously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decision support database that is maintained separately from the organization's operational database.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Support information processing by providing a solid platform of consolidated, historical data for analysis.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 dirty="0"/>
              <a:t>Definition by Inmon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“A data warehouse is a subject-oriented, integrated, time-variant, and non-volatile collection of data in support of management’s decision-making process”. </a:t>
            </a:r>
          </a:p>
          <a:p>
            <a:endParaRPr lang="en-US" dirty="0"/>
          </a:p>
          <a:p>
            <a:r>
              <a:rPr lang="en-US" dirty="0"/>
              <a:t>Data warehousing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process of constructing and using data warehouses.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22320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443B-07E1-454A-A31C-F4D19A84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Warehouse—Subject-Oriented </a:t>
            </a:r>
            <a:endParaRPr lang="en-I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9343-2C51-4F27-9EFB-474FB0AEB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Organized around major subjects, such as customer, product, sales.</a:t>
            </a:r>
          </a:p>
          <a:p>
            <a:endParaRPr lang="en-US" dirty="0"/>
          </a:p>
          <a:p>
            <a:r>
              <a:rPr lang="en-US" dirty="0"/>
              <a:t>Focusing on the modelling and analysis of data for decision makers, not on daily operations or transaction processing.</a:t>
            </a:r>
          </a:p>
          <a:p>
            <a:endParaRPr lang="en-US" dirty="0"/>
          </a:p>
          <a:p>
            <a:r>
              <a:rPr lang="en-US" dirty="0"/>
              <a:t>Provide a simple and concise view around particular subject issues by excluding data that are not useful in the decision support process.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6616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1876</Words>
  <Application>Microsoft Office PowerPoint</Application>
  <PresentationFormat>Widescreen</PresentationFormat>
  <Paragraphs>276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 Theme</vt:lpstr>
      <vt:lpstr>Business Intelligence and Business Analytics (H9BIBA)</vt:lpstr>
      <vt:lpstr>Credits</vt:lpstr>
      <vt:lpstr>Module Content</vt:lpstr>
      <vt:lpstr>Today</vt:lpstr>
      <vt:lpstr>Business Intelligence</vt:lpstr>
      <vt:lpstr>Data Warehousing</vt:lpstr>
      <vt:lpstr>Learning Outcomes</vt:lpstr>
      <vt:lpstr>What is Data Warehouse?</vt:lpstr>
      <vt:lpstr>Data Warehouse—Subject-Oriented </vt:lpstr>
      <vt:lpstr>Data Warehouse—Integrated</vt:lpstr>
      <vt:lpstr>Data Warehouse—Time Variant </vt:lpstr>
      <vt:lpstr>Data Warehouse—Non-Volatile </vt:lpstr>
      <vt:lpstr>Data Warehouse Requirements</vt:lpstr>
      <vt:lpstr>Data Warehouse Requirements: Accessibility</vt:lpstr>
      <vt:lpstr>Data Warehouse Requirements: Consistency</vt:lpstr>
      <vt:lpstr>Data Warehouse Requirements: Adaptive and Resilient</vt:lpstr>
      <vt:lpstr>Data Warehouse Requirements: Secure</vt:lpstr>
      <vt:lpstr>Data Warehouse Requirements: Improved Decision Making</vt:lpstr>
      <vt:lpstr>Data Warehouse Requirements: Acceptability</vt:lpstr>
      <vt:lpstr>Basic Architecture of a Data Warehouse</vt:lpstr>
      <vt:lpstr>Basic Architecture of a Data Warehouse</vt:lpstr>
      <vt:lpstr>BI Architecture with DW</vt:lpstr>
      <vt:lpstr>Business Intelligence Framework</vt:lpstr>
      <vt:lpstr>Conceptual Architecture of BI</vt:lpstr>
      <vt:lpstr>Data Warehouse vs. Heterogeneous DB</vt:lpstr>
      <vt:lpstr>Data Warehouse vs. Operational DB</vt:lpstr>
      <vt:lpstr>OLTP vs. OLAP</vt:lpstr>
      <vt:lpstr>Typical OLAP Operations</vt:lpstr>
      <vt:lpstr>Typical OLAP Operations continue …</vt:lpstr>
      <vt:lpstr>Why Separate Data Warehouse? </vt:lpstr>
      <vt:lpstr>From Tables and Spreadsheets to Data Cubes</vt:lpstr>
      <vt:lpstr>Cube: A Lattice of Cuboids</vt:lpstr>
      <vt:lpstr>Conceptual Modeling of Data Warehouses</vt:lpstr>
      <vt:lpstr>Example of Star schema</vt:lpstr>
      <vt:lpstr>Example of Snowflake Schema</vt:lpstr>
      <vt:lpstr>Example of Fact Constellation</vt:lpstr>
      <vt:lpstr>A Concept Hierarchy: Dimension (location)</vt:lpstr>
      <vt:lpstr>Multidimensional Data</vt:lpstr>
      <vt:lpstr>A Sample Data Cube</vt:lpstr>
      <vt:lpstr>A Sample Data Cube</vt:lpstr>
      <vt:lpstr>Browsing a Data Cube</vt:lpstr>
      <vt:lpstr>Three Data Warehouse Models</vt:lpstr>
      <vt:lpstr>Multi-Tiered Architecture</vt:lpstr>
      <vt:lpstr>Further reading</vt:lpstr>
      <vt:lpstr>Useful 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and Business Analytics (H9BIBA)</dc:title>
  <dc:creator>Manaz Kaleel</dc:creator>
  <cp:lastModifiedBy>Rommel</cp:lastModifiedBy>
  <cp:revision>107</cp:revision>
  <dcterms:created xsi:type="dcterms:W3CDTF">2020-02-24T22:03:22Z</dcterms:created>
  <dcterms:modified xsi:type="dcterms:W3CDTF">2022-03-11T08:52:01Z</dcterms:modified>
</cp:coreProperties>
</file>