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65" r:id="rId3"/>
    <p:sldId id="298" r:id="rId4"/>
    <p:sldId id="300" r:id="rId5"/>
    <p:sldId id="301" r:id="rId6"/>
    <p:sldId id="302" r:id="rId7"/>
    <p:sldId id="303" r:id="rId8"/>
    <p:sldId id="304" r:id="rId9"/>
    <p:sldId id="305" r:id="rId10"/>
    <p:sldId id="306" r:id="rId11"/>
    <p:sldId id="307" r:id="rId12"/>
    <p:sldId id="309" r:id="rId13"/>
    <p:sldId id="310" r:id="rId14"/>
    <p:sldId id="311" r:id="rId15"/>
    <p:sldId id="312" r:id="rId16"/>
    <p:sldId id="313" r:id="rId17"/>
    <p:sldId id="315" r:id="rId18"/>
    <p:sldId id="316" r:id="rId19"/>
    <p:sldId id="317" r:id="rId20"/>
    <p:sldId id="318" r:id="rId21"/>
    <p:sldId id="319" r:id="rId22"/>
    <p:sldId id="320" r:id="rId23"/>
    <p:sldId id="322" r:id="rId24"/>
    <p:sldId id="321"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08" y="5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83752E3-8C11-4D3D-8CD8-7F2E7FD0D6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49A2CC5-7562-4253-9365-0E3B3BDE8227}">
      <dgm:prSet/>
      <dgm:spPr/>
      <dgm:t>
        <a:bodyPr/>
        <a:lstStyle/>
        <a:p>
          <a:r>
            <a:rPr lang="en-IE"/>
            <a:t>To get from our current state to our desired state there are a number of steps we need to take.</a:t>
          </a:r>
          <a:endParaRPr lang="en-US"/>
        </a:p>
      </dgm:t>
    </dgm:pt>
    <dgm:pt modelId="{48B6BFBC-AA07-4A94-A4A1-F5A1BC28A162}" type="parTrans" cxnId="{9EAEEF84-DABC-4204-9CA7-51AE56F62497}">
      <dgm:prSet/>
      <dgm:spPr/>
      <dgm:t>
        <a:bodyPr/>
        <a:lstStyle/>
        <a:p>
          <a:endParaRPr lang="en-US"/>
        </a:p>
      </dgm:t>
    </dgm:pt>
    <dgm:pt modelId="{7E0B1303-9B9E-48C0-9C70-37568C290890}" type="sibTrans" cxnId="{9EAEEF84-DABC-4204-9CA7-51AE56F62497}">
      <dgm:prSet/>
      <dgm:spPr/>
      <dgm:t>
        <a:bodyPr/>
        <a:lstStyle/>
        <a:p>
          <a:endParaRPr lang="en-US"/>
        </a:p>
      </dgm:t>
    </dgm:pt>
    <dgm:pt modelId="{9234E025-CCE7-442F-9DF2-0D01BA28D586}">
      <dgm:prSet/>
      <dgm:spPr/>
      <dgm:t>
        <a:bodyPr/>
        <a:lstStyle/>
        <a:p>
          <a:r>
            <a:rPr lang="en-IE"/>
            <a:t>From these steps, we produce our action plan outlining actions to achieve each step.</a:t>
          </a:r>
          <a:endParaRPr lang="en-US"/>
        </a:p>
      </dgm:t>
    </dgm:pt>
    <dgm:pt modelId="{6D8529B9-9C0B-4282-B9B2-51C969082879}" type="parTrans" cxnId="{0D8A4D44-6044-4654-944F-1084808E5CD1}">
      <dgm:prSet/>
      <dgm:spPr/>
      <dgm:t>
        <a:bodyPr/>
        <a:lstStyle/>
        <a:p>
          <a:endParaRPr lang="en-US"/>
        </a:p>
      </dgm:t>
    </dgm:pt>
    <dgm:pt modelId="{4394C9E7-9E9C-43A3-88D4-158EF57EC97E}" type="sibTrans" cxnId="{0D8A4D44-6044-4654-944F-1084808E5CD1}">
      <dgm:prSet/>
      <dgm:spPr/>
      <dgm:t>
        <a:bodyPr/>
        <a:lstStyle/>
        <a:p>
          <a:endParaRPr lang="en-US"/>
        </a:p>
      </dgm:t>
    </dgm:pt>
    <dgm:pt modelId="{01786356-3FA5-46B9-9828-81BB8F5CDFE6}">
      <dgm:prSet/>
      <dgm:spPr/>
      <dgm:t>
        <a:bodyPr/>
        <a:lstStyle/>
        <a:p>
          <a:r>
            <a:rPr lang="en-IE"/>
            <a:t>Eventually the gap is closed.</a:t>
          </a:r>
          <a:endParaRPr lang="en-US"/>
        </a:p>
      </dgm:t>
    </dgm:pt>
    <dgm:pt modelId="{493E1D75-2C98-4BF8-BAD2-2D1370780B12}" type="parTrans" cxnId="{17C3CDB9-0F13-48CC-A030-A79C081EB386}">
      <dgm:prSet/>
      <dgm:spPr/>
      <dgm:t>
        <a:bodyPr/>
        <a:lstStyle/>
        <a:p>
          <a:endParaRPr lang="en-US"/>
        </a:p>
      </dgm:t>
    </dgm:pt>
    <dgm:pt modelId="{EBE5DA33-1672-4FE6-9D95-A53B362E00FA}" type="sibTrans" cxnId="{17C3CDB9-0F13-48CC-A030-A79C081EB386}">
      <dgm:prSet/>
      <dgm:spPr/>
      <dgm:t>
        <a:bodyPr/>
        <a:lstStyle/>
        <a:p>
          <a:endParaRPr lang="en-US"/>
        </a:p>
      </dgm:t>
    </dgm:pt>
    <dgm:pt modelId="{A573612C-0479-47A5-99AA-E7785B8E03A9}">
      <dgm:prSet/>
      <dgm:spPr/>
      <dgm:t>
        <a:bodyPr/>
        <a:lstStyle/>
        <a:p>
          <a:r>
            <a:rPr lang="en-IE"/>
            <a:t>It’s a general tool that works at different granularities.</a:t>
          </a:r>
          <a:endParaRPr lang="en-US"/>
        </a:p>
      </dgm:t>
    </dgm:pt>
    <dgm:pt modelId="{8B4F2082-F244-4A4A-BB38-2561C69819C5}" type="parTrans" cxnId="{74B3F78C-A965-4912-8903-DD6DF9CD7AC2}">
      <dgm:prSet/>
      <dgm:spPr/>
      <dgm:t>
        <a:bodyPr/>
        <a:lstStyle/>
        <a:p>
          <a:endParaRPr lang="en-US"/>
        </a:p>
      </dgm:t>
    </dgm:pt>
    <dgm:pt modelId="{0655EC2E-D5B2-4394-80B3-8BCED2D32E16}" type="sibTrans" cxnId="{74B3F78C-A965-4912-8903-DD6DF9CD7AC2}">
      <dgm:prSet/>
      <dgm:spPr/>
      <dgm:t>
        <a:bodyPr/>
        <a:lstStyle/>
        <a:p>
          <a:endParaRPr lang="en-US"/>
        </a:p>
      </dgm:t>
    </dgm:pt>
    <dgm:pt modelId="{3E043F37-AD5E-403F-BBE3-C0463CA90519}" type="pres">
      <dgm:prSet presAssocID="{D83752E3-8C11-4D3D-8CD8-7F2E7FD0D6D8}" presName="root" presStyleCnt="0">
        <dgm:presLayoutVars>
          <dgm:dir/>
          <dgm:resizeHandles val="exact"/>
        </dgm:presLayoutVars>
      </dgm:prSet>
      <dgm:spPr/>
    </dgm:pt>
    <dgm:pt modelId="{121216FA-4BD3-4BAF-8BB1-7E8EDD44F380}" type="pres">
      <dgm:prSet presAssocID="{749A2CC5-7562-4253-9365-0E3B3BDE8227}" presName="compNode" presStyleCnt="0"/>
      <dgm:spPr/>
    </dgm:pt>
    <dgm:pt modelId="{20EF2A1B-32A9-420E-951A-742E4983143C}" type="pres">
      <dgm:prSet presAssocID="{749A2CC5-7562-4253-9365-0E3B3BDE8227}" presName="bgRect" presStyleLbl="bgShp" presStyleIdx="0" presStyleCnt="4"/>
      <dgm:spPr/>
    </dgm:pt>
    <dgm:pt modelId="{E4911CA6-7156-4887-8401-ABD741E1A0A6}" type="pres">
      <dgm:prSet presAssocID="{749A2CC5-7562-4253-9365-0E3B3BDE82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34128F75-03B1-4FD3-B73A-D872FE63A679}" type="pres">
      <dgm:prSet presAssocID="{749A2CC5-7562-4253-9365-0E3B3BDE8227}" presName="spaceRect" presStyleCnt="0"/>
      <dgm:spPr/>
    </dgm:pt>
    <dgm:pt modelId="{A7A17B1A-C4C9-4835-A7D1-2D1A895E30D6}" type="pres">
      <dgm:prSet presAssocID="{749A2CC5-7562-4253-9365-0E3B3BDE8227}" presName="parTx" presStyleLbl="revTx" presStyleIdx="0" presStyleCnt="4">
        <dgm:presLayoutVars>
          <dgm:chMax val="0"/>
          <dgm:chPref val="0"/>
        </dgm:presLayoutVars>
      </dgm:prSet>
      <dgm:spPr/>
    </dgm:pt>
    <dgm:pt modelId="{8E83D785-E38F-40EA-90B1-E0DA6CC32F59}" type="pres">
      <dgm:prSet presAssocID="{7E0B1303-9B9E-48C0-9C70-37568C290890}" presName="sibTrans" presStyleCnt="0"/>
      <dgm:spPr/>
    </dgm:pt>
    <dgm:pt modelId="{1E16484E-0F66-436C-9F81-A0A97100627F}" type="pres">
      <dgm:prSet presAssocID="{9234E025-CCE7-442F-9DF2-0D01BA28D586}" presName="compNode" presStyleCnt="0"/>
      <dgm:spPr/>
    </dgm:pt>
    <dgm:pt modelId="{97A19945-58EA-4F00-A8FD-F438454F48FC}" type="pres">
      <dgm:prSet presAssocID="{9234E025-CCE7-442F-9DF2-0D01BA28D586}" presName="bgRect" presStyleLbl="bgShp" presStyleIdx="1" presStyleCnt="4"/>
      <dgm:spPr/>
    </dgm:pt>
    <dgm:pt modelId="{EA8AFFAC-3904-401A-ADA9-B693F291B208}" type="pres">
      <dgm:prSet presAssocID="{9234E025-CCE7-442F-9DF2-0D01BA28D5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6E70E712-BF81-4F22-8C19-4076E04278C7}" type="pres">
      <dgm:prSet presAssocID="{9234E025-CCE7-442F-9DF2-0D01BA28D586}" presName="spaceRect" presStyleCnt="0"/>
      <dgm:spPr/>
    </dgm:pt>
    <dgm:pt modelId="{37274053-12AB-47E2-A2E4-7E02B59B4551}" type="pres">
      <dgm:prSet presAssocID="{9234E025-CCE7-442F-9DF2-0D01BA28D586}" presName="parTx" presStyleLbl="revTx" presStyleIdx="1" presStyleCnt="4">
        <dgm:presLayoutVars>
          <dgm:chMax val="0"/>
          <dgm:chPref val="0"/>
        </dgm:presLayoutVars>
      </dgm:prSet>
      <dgm:spPr/>
    </dgm:pt>
    <dgm:pt modelId="{2347FE92-CEF8-4FEA-95F6-6B99400921EB}" type="pres">
      <dgm:prSet presAssocID="{4394C9E7-9E9C-43A3-88D4-158EF57EC97E}" presName="sibTrans" presStyleCnt="0"/>
      <dgm:spPr/>
    </dgm:pt>
    <dgm:pt modelId="{2C5C1DDD-24A8-4734-A5DD-093052CC7AB0}" type="pres">
      <dgm:prSet presAssocID="{01786356-3FA5-46B9-9828-81BB8F5CDFE6}" presName="compNode" presStyleCnt="0"/>
      <dgm:spPr/>
    </dgm:pt>
    <dgm:pt modelId="{D3C00A22-264A-4342-B03B-B4A830690A36}" type="pres">
      <dgm:prSet presAssocID="{01786356-3FA5-46B9-9828-81BB8F5CDFE6}" presName="bgRect" presStyleLbl="bgShp" presStyleIdx="2" presStyleCnt="4"/>
      <dgm:spPr/>
    </dgm:pt>
    <dgm:pt modelId="{067141D1-55A0-4720-B2FD-E9905DEABE1B}" type="pres">
      <dgm:prSet presAssocID="{01786356-3FA5-46B9-9828-81BB8F5CDF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bidden"/>
        </a:ext>
      </dgm:extLst>
    </dgm:pt>
    <dgm:pt modelId="{76F5C6E1-6D0A-4141-A12E-599E649AAE36}" type="pres">
      <dgm:prSet presAssocID="{01786356-3FA5-46B9-9828-81BB8F5CDFE6}" presName="spaceRect" presStyleCnt="0"/>
      <dgm:spPr/>
    </dgm:pt>
    <dgm:pt modelId="{434C8361-D22E-42DA-8956-2440FDFF7D45}" type="pres">
      <dgm:prSet presAssocID="{01786356-3FA5-46B9-9828-81BB8F5CDFE6}" presName="parTx" presStyleLbl="revTx" presStyleIdx="2" presStyleCnt="4">
        <dgm:presLayoutVars>
          <dgm:chMax val="0"/>
          <dgm:chPref val="0"/>
        </dgm:presLayoutVars>
      </dgm:prSet>
      <dgm:spPr/>
    </dgm:pt>
    <dgm:pt modelId="{4D75F461-52CC-4C5F-9A3B-A43164F8C254}" type="pres">
      <dgm:prSet presAssocID="{EBE5DA33-1672-4FE6-9D95-A53B362E00FA}" presName="sibTrans" presStyleCnt="0"/>
      <dgm:spPr/>
    </dgm:pt>
    <dgm:pt modelId="{C4B99E70-4479-499E-AA65-4E7ED76E7ADE}" type="pres">
      <dgm:prSet presAssocID="{A573612C-0479-47A5-99AA-E7785B8E03A9}" presName="compNode" presStyleCnt="0"/>
      <dgm:spPr/>
    </dgm:pt>
    <dgm:pt modelId="{503C14AB-E46D-428F-9C8C-8854ED090A99}" type="pres">
      <dgm:prSet presAssocID="{A573612C-0479-47A5-99AA-E7785B8E03A9}" presName="bgRect" presStyleLbl="bgShp" presStyleIdx="3" presStyleCnt="4"/>
      <dgm:spPr/>
    </dgm:pt>
    <dgm:pt modelId="{B60EBADE-8134-4681-8CE6-B95156EDC9C0}" type="pres">
      <dgm:prSet presAssocID="{A573612C-0479-47A5-99AA-E7785B8E03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83639444-BEF2-432D-A156-16D347D15419}" type="pres">
      <dgm:prSet presAssocID="{A573612C-0479-47A5-99AA-E7785B8E03A9}" presName="spaceRect" presStyleCnt="0"/>
      <dgm:spPr/>
    </dgm:pt>
    <dgm:pt modelId="{12EE1BAE-58B6-4EFB-926B-BAB137FBD38B}" type="pres">
      <dgm:prSet presAssocID="{A573612C-0479-47A5-99AA-E7785B8E03A9}" presName="parTx" presStyleLbl="revTx" presStyleIdx="3" presStyleCnt="4">
        <dgm:presLayoutVars>
          <dgm:chMax val="0"/>
          <dgm:chPref val="0"/>
        </dgm:presLayoutVars>
      </dgm:prSet>
      <dgm:spPr/>
    </dgm:pt>
  </dgm:ptLst>
  <dgm:cxnLst>
    <dgm:cxn modelId="{FA5BE40F-6D5A-4ABA-81CF-59E3EF878B3D}" type="presOf" srcId="{9234E025-CCE7-442F-9DF2-0D01BA28D586}" destId="{37274053-12AB-47E2-A2E4-7E02B59B4551}" srcOrd="0" destOrd="0" presId="urn:microsoft.com/office/officeart/2018/2/layout/IconVerticalSolidList"/>
    <dgm:cxn modelId="{2F6D4617-64CF-46A9-ADDA-2B3E14BBC27C}" type="presOf" srcId="{D83752E3-8C11-4D3D-8CD8-7F2E7FD0D6D8}" destId="{3E043F37-AD5E-403F-BBE3-C0463CA90519}" srcOrd="0" destOrd="0" presId="urn:microsoft.com/office/officeart/2018/2/layout/IconVerticalSolidList"/>
    <dgm:cxn modelId="{364A0644-6C83-4FA3-BDCF-2B91EED4B21D}" type="presOf" srcId="{01786356-3FA5-46B9-9828-81BB8F5CDFE6}" destId="{434C8361-D22E-42DA-8956-2440FDFF7D45}" srcOrd="0" destOrd="0" presId="urn:microsoft.com/office/officeart/2018/2/layout/IconVerticalSolidList"/>
    <dgm:cxn modelId="{0D8A4D44-6044-4654-944F-1084808E5CD1}" srcId="{D83752E3-8C11-4D3D-8CD8-7F2E7FD0D6D8}" destId="{9234E025-CCE7-442F-9DF2-0D01BA28D586}" srcOrd="1" destOrd="0" parTransId="{6D8529B9-9C0B-4282-B9B2-51C969082879}" sibTransId="{4394C9E7-9E9C-43A3-88D4-158EF57EC97E}"/>
    <dgm:cxn modelId="{9EAEEF84-DABC-4204-9CA7-51AE56F62497}" srcId="{D83752E3-8C11-4D3D-8CD8-7F2E7FD0D6D8}" destId="{749A2CC5-7562-4253-9365-0E3B3BDE8227}" srcOrd="0" destOrd="0" parTransId="{48B6BFBC-AA07-4A94-A4A1-F5A1BC28A162}" sibTransId="{7E0B1303-9B9E-48C0-9C70-37568C290890}"/>
    <dgm:cxn modelId="{68C26E8C-DD12-4B26-9451-DAF7B8D7EB7E}" type="presOf" srcId="{A573612C-0479-47A5-99AA-E7785B8E03A9}" destId="{12EE1BAE-58B6-4EFB-926B-BAB137FBD38B}" srcOrd="0" destOrd="0" presId="urn:microsoft.com/office/officeart/2018/2/layout/IconVerticalSolidList"/>
    <dgm:cxn modelId="{74B3F78C-A965-4912-8903-DD6DF9CD7AC2}" srcId="{D83752E3-8C11-4D3D-8CD8-7F2E7FD0D6D8}" destId="{A573612C-0479-47A5-99AA-E7785B8E03A9}" srcOrd="3" destOrd="0" parTransId="{8B4F2082-F244-4A4A-BB38-2561C69819C5}" sibTransId="{0655EC2E-D5B2-4394-80B3-8BCED2D32E16}"/>
    <dgm:cxn modelId="{CE8760AE-84D0-4003-932B-64AA368BC9FE}" type="presOf" srcId="{749A2CC5-7562-4253-9365-0E3B3BDE8227}" destId="{A7A17B1A-C4C9-4835-A7D1-2D1A895E30D6}" srcOrd="0" destOrd="0" presId="urn:microsoft.com/office/officeart/2018/2/layout/IconVerticalSolidList"/>
    <dgm:cxn modelId="{17C3CDB9-0F13-48CC-A030-A79C081EB386}" srcId="{D83752E3-8C11-4D3D-8CD8-7F2E7FD0D6D8}" destId="{01786356-3FA5-46B9-9828-81BB8F5CDFE6}" srcOrd="2" destOrd="0" parTransId="{493E1D75-2C98-4BF8-BAD2-2D1370780B12}" sibTransId="{EBE5DA33-1672-4FE6-9D95-A53B362E00FA}"/>
    <dgm:cxn modelId="{A12C53EC-4203-4151-B20D-289CE5019133}" type="presParOf" srcId="{3E043F37-AD5E-403F-BBE3-C0463CA90519}" destId="{121216FA-4BD3-4BAF-8BB1-7E8EDD44F380}" srcOrd="0" destOrd="0" presId="urn:microsoft.com/office/officeart/2018/2/layout/IconVerticalSolidList"/>
    <dgm:cxn modelId="{66CB2A61-2594-47E8-AC66-A4B948E1939A}" type="presParOf" srcId="{121216FA-4BD3-4BAF-8BB1-7E8EDD44F380}" destId="{20EF2A1B-32A9-420E-951A-742E4983143C}" srcOrd="0" destOrd="0" presId="urn:microsoft.com/office/officeart/2018/2/layout/IconVerticalSolidList"/>
    <dgm:cxn modelId="{C6D575DD-26EE-46A4-93C6-D86752259046}" type="presParOf" srcId="{121216FA-4BD3-4BAF-8BB1-7E8EDD44F380}" destId="{E4911CA6-7156-4887-8401-ABD741E1A0A6}" srcOrd="1" destOrd="0" presId="urn:microsoft.com/office/officeart/2018/2/layout/IconVerticalSolidList"/>
    <dgm:cxn modelId="{843D2BE0-8770-4857-A203-5EA232B62B56}" type="presParOf" srcId="{121216FA-4BD3-4BAF-8BB1-7E8EDD44F380}" destId="{34128F75-03B1-4FD3-B73A-D872FE63A679}" srcOrd="2" destOrd="0" presId="urn:microsoft.com/office/officeart/2018/2/layout/IconVerticalSolidList"/>
    <dgm:cxn modelId="{16E06360-2F2E-47B0-88E4-4740993C6B1F}" type="presParOf" srcId="{121216FA-4BD3-4BAF-8BB1-7E8EDD44F380}" destId="{A7A17B1A-C4C9-4835-A7D1-2D1A895E30D6}" srcOrd="3" destOrd="0" presId="urn:microsoft.com/office/officeart/2018/2/layout/IconVerticalSolidList"/>
    <dgm:cxn modelId="{10EB7FCA-6C4A-4A9A-9694-E12817F6FACB}" type="presParOf" srcId="{3E043F37-AD5E-403F-BBE3-C0463CA90519}" destId="{8E83D785-E38F-40EA-90B1-E0DA6CC32F59}" srcOrd="1" destOrd="0" presId="urn:microsoft.com/office/officeart/2018/2/layout/IconVerticalSolidList"/>
    <dgm:cxn modelId="{AB91BDF5-5789-45CF-B95B-759DCF4B9D5F}" type="presParOf" srcId="{3E043F37-AD5E-403F-BBE3-C0463CA90519}" destId="{1E16484E-0F66-436C-9F81-A0A97100627F}" srcOrd="2" destOrd="0" presId="urn:microsoft.com/office/officeart/2018/2/layout/IconVerticalSolidList"/>
    <dgm:cxn modelId="{F79237AC-5A91-4A01-B7EA-9EA820F93B3E}" type="presParOf" srcId="{1E16484E-0F66-436C-9F81-A0A97100627F}" destId="{97A19945-58EA-4F00-A8FD-F438454F48FC}" srcOrd="0" destOrd="0" presId="urn:microsoft.com/office/officeart/2018/2/layout/IconVerticalSolidList"/>
    <dgm:cxn modelId="{4BCD7DE2-12C6-4B26-B1FE-CC0900C7796E}" type="presParOf" srcId="{1E16484E-0F66-436C-9F81-A0A97100627F}" destId="{EA8AFFAC-3904-401A-ADA9-B693F291B208}" srcOrd="1" destOrd="0" presId="urn:microsoft.com/office/officeart/2018/2/layout/IconVerticalSolidList"/>
    <dgm:cxn modelId="{4D19EF14-C9A2-4749-A611-E264625888D1}" type="presParOf" srcId="{1E16484E-0F66-436C-9F81-A0A97100627F}" destId="{6E70E712-BF81-4F22-8C19-4076E04278C7}" srcOrd="2" destOrd="0" presId="urn:microsoft.com/office/officeart/2018/2/layout/IconVerticalSolidList"/>
    <dgm:cxn modelId="{9D324A67-D7F2-49B2-AB70-D9B05CDE0764}" type="presParOf" srcId="{1E16484E-0F66-436C-9F81-A0A97100627F}" destId="{37274053-12AB-47E2-A2E4-7E02B59B4551}" srcOrd="3" destOrd="0" presId="urn:microsoft.com/office/officeart/2018/2/layout/IconVerticalSolidList"/>
    <dgm:cxn modelId="{DCBA95E0-681B-4DC4-96AE-E59806DB5B99}" type="presParOf" srcId="{3E043F37-AD5E-403F-BBE3-C0463CA90519}" destId="{2347FE92-CEF8-4FEA-95F6-6B99400921EB}" srcOrd="3" destOrd="0" presId="urn:microsoft.com/office/officeart/2018/2/layout/IconVerticalSolidList"/>
    <dgm:cxn modelId="{757BFBA8-F434-4620-B3BE-77878FB6F8A9}" type="presParOf" srcId="{3E043F37-AD5E-403F-BBE3-C0463CA90519}" destId="{2C5C1DDD-24A8-4734-A5DD-093052CC7AB0}" srcOrd="4" destOrd="0" presId="urn:microsoft.com/office/officeart/2018/2/layout/IconVerticalSolidList"/>
    <dgm:cxn modelId="{22C279B8-9943-4792-A5AA-6C58EAD1379F}" type="presParOf" srcId="{2C5C1DDD-24A8-4734-A5DD-093052CC7AB0}" destId="{D3C00A22-264A-4342-B03B-B4A830690A36}" srcOrd="0" destOrd="0" presId="urn:microsoft.com/office/officeart/2018/2/layout/IconVerticalSolidList"/>
    <dgm:cxn modelId="{A69DDEC3-AF47-4A5E-AC2A-7C62B4F749B0}" type="presParOf" srcId="{2C5C1DDD-24A8-4734-A5DD-093052CC7AB0}" destId="{067141D1-55A0-4720-B2FD-E9905DEABE1B}" srcOrd="1" destOrd="0" presId="urn:microsoft.com/office/officeart/2018/2/layout/IconVerticalSolidList"/>
    <dgm:cxn modelId="{E715F5E4-E447-4564-8B9D-DD2104DF4C86}" type="presParOf" srcId="{2C5C1DDD-24A8-4734-A5DD-093052CC7AB0}" destId="{76F5C6E1-6D0A-4141-A12E-599E649AAE36}" srcOrd="2" destOrd="0" presId="urn:microsoft.com/office/officeart/2018/2/layout/IconVerticalSolidList"/>
    <dgm:cxn modelId="{16678EC1-2040-4D9F-AF3B-2B168C193B9B}" type="presParOf" srcId="{2C5C1DDD-24A8-4734-A5DD-093052CC7AB0}" destId="{434C8361-D22E-42DA-8956-2440FDFF7D45}" srcOrd="3" destOrd="0" presId="urn:microsoft.com/office/officeart/2018/2/layout/IconVerticalSolidList"/>
    <dgm:cxn modelId="{1593EB1F-5266-471D-97D3-CCF108C0F89C}" type="presParOf" srcId="{3E043F37-AD5E-403F-BBE3-C0463CA90519}" destId="{4D75F461-52CC-4C5F-9A3B-A43164F8C254}" srcOrd="5" destOrd="0" presId="urn:microsoft.com/office/officeart/2018/2/layout/IconVerticalSolidList"/>
    <dgm:cxn modelId="{7B9D2BD9-6B11-4926-9BE2-D3F43D93711F}" type="presParOf" srcId="{3E043F37-AD5E-403F-BBE3-C0463CA90519}" destId="{C4B99E70-4479-499E-AA65-4E7ED76E7ADE}" srcOrd="6" destOrd="0" presId="urn:microsoft.com/office/officeart/2018/2/layout/IconVerticalSolidList"/>
    <dgm:cxn modelId="{BDB00FF0-39D8-4932-8C52-3BA2AC7A5FD2}" type="presParOf" srcId="{C4B99E70-4479-499E-AA65-4E7ED76E7ADE}" destId="{503C14AB-E46D-428F-9C8C-8854ED090A99}" srcOrd="0" destOrd="0" presId="urn:microsoft.com/office/officeart/2018/2/layout/IconVerticalSolidList"/>
    <dgm:cxn modelId="{3308720F-818F-42C6-BCA5-09FC5F272C8A}" type="presParOf" srcId="{C4B99E70-4479-499E-AA65-4E7ED76E7ADE}" destId="{B60EBADE-8134-4681-8CE6-B95156EDC9C0}" srcOrd="1" destOrd="0" presId="urn:microsoft.com/office/officeart/2018/2/layout/IconVerticalSolidList"/>
    <dgm:cxn modelId="{E9B191D6-DE8D-4934-80E8-8F9EEF0129EE}" type="presParOf" srcId="{C4B99E70-4479-499E-AA65-4E7ED76E7ADE}" destId="{83639444-BEF2-432D-A156-16D347D15419}" srcOrd="2" destOrd="0" presId="urn:microsoft.com/office/officeart/2018/2/layout/IconVerticalSolidList"/>
    <dgm:cxn modelId="{7391502F-11D7-4730-B3A2-FA5F7EE5AA35}" type="presParOf" srcId="{C4B99E70-4479-499E-AA65-4E7ED76E7ADE}" destId="{12EE1BAE-58B6-4EFB-926B-BAB137FBD3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F2A1B-32A9-420E-951A-742E4983143C}">
      <dsp:nvSpPr>
        <dsp:cNvPr id="0" name=""/>
        <dsp:cNvSpPr/>
      </dsp:nvSpPr>
      <dsp:spPr>
        <a:xfrm>
          <a:off x="0" y="2347"/>
          <a:ext cx="6248400" cy="11898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911CA6-7156-4887-8401-ABD741E1A0A6}">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A17B1A-C4C9-4835-A7D1-2D1A895E30D6}">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IE" sz="2200" kern="1200"/>
            <a:t>To get from our current state to our desired state there are a number of steps we need to take.</a:t>
          </a:r>
          <a:endParaRPr lang="en-US" sz="2200" kern="1200"/>
        </a:p>
      </dsp:txBody>
      <dsp:txXfrm>
        <a:off x="1374223" y="2347"/>
        <a:ext cx="4874176" cy="1189803"/>
      </dsp:txXfrm>
    </dsp:sp>
    <dsp:sp modelId="{97A19945-58EA-4F00-A8FD-F438454F48FC}">
      <dsp:nvSpPr>
        <dsp:cNvPr id="0" name=""/>
        <dsp:cNvSpPr/>
      </dsp:nvSpPr>
      <dsp:spPr>
        <a:xfrm>
          <a:off x="0" y="1489602"/>
          <a:ext cx="6248400" cy="11898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8AFFAC-3904-401A-ADA9-B693F291B208}">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274053-12AB-47E2-A2E4-7E02B59B4551}">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IE" sz="2200" kern="1200"/>
            <a:t>From these steps, we produce our action plan outlining actions to achieve each step.</a:t>
          </a:r>
          <a:endParaRPr lang="en-US" sz="2200" kern="1200"/>
        </a:p>
      </dsp:txBody>
      <dsp:txXfrm>
        <a:off x="1374223" y="1489602"/>
        <a:ext cx="4874176" cy="1189803"/>
      </dsp:txXfrm>
    </dsp:sp>
    <dsp:sp modelId="{D3C00A22-264A-4342-B03B-B4A830690A36}">
      <dsp:nvSpPr>
        <dsp:cNvPr id="0" name=""/>
        <dsp:cNvSpPr/>
      </dsp:nvSpPr>
      <dsp:spPr>
        <a:xfrm>
          <a:off x="0" y="2976856"/>
          <a:ext cx="6248400" cy="11898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141D1-55A0-4720-B2FD-E9905DEABE1B}">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4C8361-D22E-42DA-8956-2440FDFF7D45}">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IE" sz="2200" kern="1200"/>
            <a:t>Eventually the gap is closed.</a:t>
          </a:r>
          <a:endParaRPr lang="en-US" sz="2200" kern="1200"/>
        </a:p>
      </dsp:txBody>
      <dsp:txXfrm>
        <a:off x="1374223" y="2976856"/>
        <a:ext cx="4874176" cy="1189803"/>
      </dsp:txXfrm>
    </dsp:sp>
    <dsp:sp modelId="{503C14AB-E46D-428F-9C8C-8854ED090A99}">
      <dsp:nvSpPr>
        <dsp:cNvPr id="0" name=""/>
        <dsp:cNvSpPr/>
      </dsp:nvSpPr>
      <dsp:spPr>
        <a:xfrm>
          <a:off x="0" y="4464111"/>
          <a:ext cx="6248400" cy="11898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0EBADE-8134-4681-8CE6-B95156EDC9C0}">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EE1BAE-58B6-4EFB-926B-BAB137FBD38B}">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IE" sz="2200" kern="1200"/>
            <a:t>It’s a general tool that works at different granularities.</a:t>
          </a:r>
          <a:endParaRPr lang="en-US" sz="2200" kern="1200"/>
        </a:p>
      </dsp:txBody>
      <dsp:txXfrm>
        <a:off x="1374223" y="4464111"/>
        <a:ext cx="4874176" cy="1189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21CD2-330A-467D-8F2C-7DA87E8B1C20}" type="datetimeFigureOut">
              <a:rPr lang="en-IE" smtClean="0"/>
              <a:pPr/>
              <a:t>04/03/2022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A3217-85CE-4903-9EEA-2DD3969DCF4F}" type="slidenum">
              <a:rPr lang="en-IE" smtClean="0"/>
              <a:pPr/>
              <a:t>‹#›</a:t>
            </a:fld>
            <a:endParaRPr lang="en-IE"/>
          </a:p>
        </p:txBody>
      </p:sp>
    </p:spTree>
    <p:extLst>
      <p:ext uri="{BB962C8B-B14F-4D97-AF65-F5344CB8AC3E}">
        <p14:creationId xmlns:p14="http://schemas.microsoft.com/office/powerpoint/2010/main" val="164108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EFA3217-85CE-4903-9EEA-2DD3969DCF4F}" type="slidenum">
              <a:rPr lang="en-IE" smtClean="0"/>
              <a:pPr/>
              <a:t>5</a:t>
            </a:fld>
            <a:endParaRPr lang="en-IE"/>
          </a:p>
        </p:txBody>
      </p:sp>
    </p:spTree>
    <p:extLst>
      <p:ext uri="{BB962C8B-B14F-4D97-AF65-F5344CB8AC3E}">
        <p14:creationId xmlns:p14="http://schemas.microsoft.com/office/powerpoint/2010/main" val="237871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19E9-BD22-4AAD-B78A-23826B7CC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DD1F6E79-E8E9-4554-A0A9-D26C943CA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41AFDD3-8783-4A5A-A35C-605FA0CB0E9A}"/>
              </a:ext>
            </a:extLst>
          </p:cNvPr>
          <p:cNvSpPr>
            <a:spLocks noGrp="1"/>
          </p:cNvSpPr>
          <p:nvPr>
            <p:ph type="dt" sz="half" idx="10"/>
          </p:nvPr>
        </p:nvSpPr>
        <p:spPr/>
        <p:txBody>
          <a:bodyPr/>
          <a:lstStyle/>
          <a:p>
            <a:fld id="{F2455613-DCF3-4E7C-AE5A-A90F547F7D58}" type="datetime1">
              <a:rPr lang="en-IE" smtClean="0"/>
              <a:pPr/>
              <a:t>04/03/2022</a:t>
            </a:fld>
            <a:endParaRPr lang="en-IE"/>
          </a:p>
        </p:txBody>
      </p:sp>
      <p:sp>
        <p:nvSpPr>
          <p:cNvPr id="5" name="Footer Placeholder 4">
            <a:extLst>
              <a:ext uri="{FF2B5EF4-FFF2-40B4-BE49-F238E27FC236}">
                <a16:creationId xmlns:a16="http://schemas.microsoft.com/office/drawing/2014/main" id="{E0F3A9EB-DE94-4B58-A5F3-18B48E05E84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D6BB556-AE44-4910-82C8-82F46B3A8422}"/>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p14="http://schemas.microsoft.com/office/powerpoint/2010/main" val="274515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7B08-5FF9-46A0-ABA8-4E88C1732A46}"/>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E96C3F8-B1D9-46E6-9844-E7D24537AC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8469CF5-92BE-4460-B3F2-286DD7F9F368}"/>
              </a:ext>
            </a:extLst>
          </p:cNvPr>
          <p:cNvSpPr>
            <a:spLocks noGrp="1"/>
          </p:cNvSpPr>
          <p:nvPr>
            <p:ph type="dt" sz="half" idx="10"/>
          </p:nvPr>
        </p:nvSpPr>
        <p:spPr/>
        <p:txBody>
          <a:bodyPr/>
          <a:lstStyle/>
          <a:p>
            <a:fld id="{31374F5C-FCC2-4B15-8095-AE43F227E470}" type="datetime1">
              <a:rPr lang="en-IE" smtClean="0"/>
              <a:pPr/>
              <a:t>04/03/2022</a:t>
            </a:fld>
            <a:endParaRPr lang="en-IE"/>
          </a:p>
        </p:txBody>
      </p:sp>
      <p:sp>
        <p:nvSpPr>
          <p:cNvPr id="5" name="Footer Placeholder 4">
            <a:extLst>
              <a:ext uri="{FF2B5EF4-FFF2-40B4-BE49-F238E27FC236}">
                <a16:creationId xmlns:a16="http://schemas.microsoft.com/office/drawing/2014/main" id="{24D94DE0-CF0B-4093-97C5-332404BA829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D89F84A-20D9-4F24-B08D-66AC8DBA7435}"/>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p14="http://schemas.microsoft.com/office/powerpoint/2010/main" val="64181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5290C-6C87-4326-A180-23CED102C4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4D03DE8-8CC4-4BD3-95D4-DCC98F457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4E1E4B0-9360-42F9-B627-C0BDFE2F4AF7}"/>
              </a:ext>
            </a:extLst>
          </p:cNvPr>
          <p:cNvSpPr>
            <a:spLocks noGrp="1"/>
          </p:cNvSpPr>
          <p:nvPr>
            <p:ph type="dt" sz="half" idx="10"/>
          </p:nvPr>
        </p:nvSpPr>
        <p:spPr/>
        <p:txBody>
          <a:bodyPr/>
          <a:lstStyle/>
          <a:p>
            <a:fld id="{CBDB3970-6DF6-4D0A-AB3B-091EE5B9EFCB}" type="datetime1">
              <a:rPr lang="en-IE" smtClean="0"/>
              <a:pPr/>
              <a:t>04/03/2022</a:t>
            </a:fld>
            <a:endParaRPr lang="en-IE"/>
          </a:p>
        </p:txBody>
      </p:sp>
      <p:sp>
        <p:nvSpPr>
          <p:cNvPr id="5" name="Footer Placeholder 4">
            <a:extLst>
              <a:ext uri="{FF2B5EF4-FFF2-40B4-BE49-F238E27FC236}">
                <a16:creationId xmlns:a16="http://schemas.microsoft.com/office/drawing/2014/main" id="{42F55A2E-F9E4-411A-945F-C214F466515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42B6454-A31B-4E1B-816C-D9F423548245}"/>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p14="http://schemas.microsoft.com/office/powerpoint/2010/main" val="251314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895A-84B0-4374-89F5-57C29D2C031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9B0B4843-9324-439C-B862-FF7079A532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FAAA448-0E9E-47CE-9714-F1A1F547340E}"/>
              </a:ext>
            </a:extLst>
          </p:cNvPr>
          <p:cNvSpPr>
            <a:spLocks noGrp="1"/>
          </p:cNvSpPr>
          <p:nvPr>
            <p:ph type="dt" sz="half" idx="10"/>
          </p:nvPr>
        </p:nvSpPr>
        <p:spPr/>
        <p:txBody>
          <a:bodyPr/>
          <a:lstStyle/>
          <a:p>
            <a:fld id="{E079E8F3-84CC-41AA-8EE9-88D4376C1D6D}" type="datetime1">
              <a:rPr lang="en-IE" smtClean="0"/>
              <a:pPr/>
              <a:t>04/03/2022</a:t>
            </a:fld>
            <a:endParaRPr lang="en-IE"/>
          </a:p>
        </p:txBody>
      </p:sp>
      <p:sp>
        <p:nvSpPr>
          <p:cNvPr id="5" name="Footer Placeholder 4">
            <a:extLst>
              <a:ext uri="{FF2B5EF4-FFF2-40B4-BE49-F238E27FC236}">
                <a16:creationId xmlns:a16="http://schemas.microsoft.com/office/drawing/2014/main" id="{CA25EF5F-A08C-49B3-AB72-B85355685B1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42B95A8-04DA-4FA5-9AAA-E7814EB6016A}"/>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p14="http://schemas.microsoft.com/office/powerpoint/2010/main" val="318150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2267-1626-4DAB-95AA-4C44B0338F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5FD4AB4B-A19F-4157-88B5-0ECDD04E79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5192B8-A741-4242-9389-753367DB5418}"/>
              </a:ext>
            </a:extLst>
          </p:cNvPr>
          <p:cNvSpPr>
            <a:spLocks noGrp="1"/>
          </p:cNvSpPr>
          <p:nvPr>
            <p:ph type="dt" sz="half" idx="10"/>
          </p:nvPr>
        </p:nvSpPr>
        <p:spPr/>
        <p:txBody>
          <a:bodyPr/>
          <a:lstStyle/>
          <a:p>
            <a:fld id="{A542C4E5-8728-45CE-A013-95E57B2D4CC6}" type="datetime1">
              <a:rPr lang="en-IE" smtClean="0"/>
              <a:pPr/>
              <a:t>04/03/2022</a:t>
            </a:fld>
            <a:endParaRPr lang="en-IE"/>
          </a:p>
        </p:txBody>
      </p:sp>
      <p:sp>
        <p:nvSpPr>
          <p:cNvPr id="5" name="Footer Placeholder 4">
            <a:extLst>
              <a:ext uri="{FF2B5EF4-FFF2-40B4-BE49-F238E27FC236}">
                <a16:creationId xmlns:a16="http://schemas.microsoft.com/office/drawing/2014/main" id="{BDEA05A4-323C-4AD7-8FFF-1C17BA4542F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D86A473-D8E0-4B28-9CDE-99FFB44AE635}"/>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p14="http://schemas.microsoft.com/office/powerpoint/2010/main" val="124791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A591-639E-4280-8AA2-C5BCBC931BB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19CF10C2-84CB-407B-AF79-4BE8D4DD4C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9AEE65C7-73C2-45BA-917C-3A912F3584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0351CCAE-EDA9-4BA9-9CD7-739E99AB971D}"/>
              </a:ext>
            </a:extLst>
          </p:cNvPr>
          <p:cNvSpPr>
            <a:spLocks noGrp="1"/>
          </p:cNvSpPr>
          <p:nvPr>
            <p:ph type="dt" sz="half" idx="10"/>
          </p:nvPr>
        </p:nvSpPr>
        <p:spPr/>
        <p:txBody>
          <a:bodyPr/>
          <a:lstStyle/>
          <a:p>
            <a:fld id="{68D5D8B9-CB33-40E3-B9E7-FF794E1504DF}" type="datetime1">
              <a:rPr lang="en-IE" smtClean="0"/>
              <a:pPr/>
              <a:t>04/03/2022</a:t>
            </a:fld>
            <a:endParaRPr lang="en-IE"/>
          </a:p>
        </p:txBody>
      </p:sp>
      <p:sp>
        <p:nvSpPr>
          <p:cNvPr id="6" name="Footer Placeholder 5">
            <a:extLst>
              <a:ext uri="{FF2B5EF4-FFF2-40B4-BE49-F238E27FC236}">
                <a16:creationId xmlns:a16="http://schemas.microsoft.com/office/drawing/2014/main" id="{F5A675B4-3CA3-4B64-A73B-65587DAA99F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E1CBDD3-E56A-4A57-AA30-3C89023CCB39}"/>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p14="http://schemas.microsoft.com/office/powerpoint/2010/main" val="183648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B63E-21DE-4746-B82F-954DCBCA1E35}"/>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654FA14-99C4-4867-AC9C-1C19D72D8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3DE044-50AC-4BB8-8110-B6D5418915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BC3EF512-7907-43C8-A36B-47B17FF12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0E6B97-7824-4A32-AB7A-980490D838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DCD8CBCB-B473-4048-95A0-D0350534CD98}"/>
              </a:ext>
            </a:extLst>
          </p:cNvPr>
          <p:cNvSpPr>
            <a:spLocks noGrp="1"/>
          </p:cNvSpPr>
          <p:nvPr>
            <p:ph type="dt" sz="half" idx="10"/>
          </p:nvPr>
        </p:nvSpPr>
        <p:spPr/>
        <p:txBody>
          <a:bodyPr/>
          <a:lstStyle/>
          <a:p>
            <a:fld id="{B09D45D5-4B9E-4300-B151-D38DE16C5737}" type="datetime1">
              <a:rPr lang="en-IE" smtClean="0"/>
              <a:pPr/>
              <a:t>04/03/2022</a:t>
            </a:fld>
            <a:endParaRPr lang="en-IE"/>
          </a:p>
        </p:txBody>
      </p:sp>
      <p:sp>
        <p:nvSpPr>
          <p:cNvPr id="8" name="Footer Placeholder 7">
            <a:extLst>
              <a:ext uri="{FF2B5EF4-FFF2-40B4-BE49-F238E27FC236}">
                <a16:creationId xmlns:a16="http://schemas.microsoft.com/office/drawing/2014/main" id="{2DF992D7-9A8A-48CF-9F4B-398853607B37}"/>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F5B83876-BBE6-4FA0-8392-6E775906F985}"/>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p14="http://schemas.microsoft.com/office/powerpoint/2010/main" val="60178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FADC-DC6E-4885-8B66-15C4B3C588D1}"/>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02EC88B4-8EE5-4FF3-96B5-B416593E792C}"/>
              </a:ext>
            </a:extLst>
          </p:cNvPr>
          <p:cNvSpPr>
            <a:spLocks noGrp="1"/>
          </p:cNvSpPr>
          <p:nvPr>
            <p:ph type="dt" sz="half" idx="10"/>
          </p:nvPr>
        </p:nvSpPr>
        <p:spPr/>
        <p:txBody>
          <a:bodyPr/>
          <a:lstStyle/>
          <a:p>
            <a:fld id="{32123CC8-1C0A-4CA7-8883-27C597877325}" type="datetime1">
              <a:rPr lang="en-IE" smtClean="0"/>
              <a:pPr/>
              <a:t>04/03/2022</a:t>
            </a:fld>
            <a:endParaRPr lang="en-IE"/>
          </a:p>
        </p:txBody>
      </p:sp>
      <p:sp>
        <p:nvSpPr>
          <p:cNvPr id="4" name="Footer Placeholder 3">
            <a:extLst>
              <a:ext uri="{FF2B5EF4-FFF2-40B4-BE49-F238E27FC236}">
                <a16:creationId xmlns:a16="http://schemas.microsoft.com/office/drawing/2014/main" id="{60540735-90D8-4AE7-BF47-535B7843D875}"/>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7EEA0584-2BFA-4CFA-B667-0E66BC88846C}"/>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p14="http://schemas.microsoft.com/office/powerpoint/2010/main" val="112456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EF1E5F-6163-4E0E-B7C8-CF104CF18F9D}"/>
              </a:ext>
            </a:extLst>
          </p:cNvPr>
          <p:cNvSpPr>
            <a:spLocks noGrp="1"/>
          </p:cNvSpPr>
          <p:nvPr>
            <p:ph type="dt" sz="half" idx="10"/>
          </p:nvPr>
        </p:nvSpPr>
        <p:spPr/>
        <p:txBody>
          <a:bodyPr/>
          <a:lstStyle/>
          <a:p>
            <a:fld id="{DB7D8DEE-9D56-4086-A884-67D221B46525}" type="datetime1">
              <a:rPr lang="en-IE" smtClean="0"/>
              <a:pPr/>
              <a:t>04/03/2022</a:t>
            </a:fld>
            <a:endParaRPr lang="en-IE"/>
          </a:p>
        </p:txBody>
      </p:sp>
      <p:sp>
        <p:nvSpPr>
          <p:cNvPr id="3" name="Footer Placeholder 2">
            <a:extLst>
              <a:ext uri="{FF2B5EF4-FFF2-40B4-BE49-F238E27FC236}">
                <a16:creationId xmlns:a16="http://schemas.microsoft.com/office/drawing/2014/main" id="{5C3F7682-FA31-4F3A-944F-7415BD077808}"/>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A93B23B1-1DB9-4850-B2AE-361D3BDC2ED2}"/>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p14="http://schemas.microsoft.com/office/powerpoint/2010/main" val="390914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11C2-5AFB-4600-B02F-44863D2B5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D4A85537-844F-46FE-98CC-0DCF57DD6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DA9E9CA5-7EB2-415C-9148-32F4419A1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B1836-A774-4C74-90D1-919F9A79506F}"/>
              </a:ext>
            </a:extLst>
          </p:cNvPr>
          <p:cNvSpPr>
            <a:spLocks noGrp="1"/>
          </p:cNvSpPr>
          <p:nvPr>
            <p:ph type="dt" sz="half" idx="10"/>
          </p:nvPr>
        </p:nvSpPr>
        <p:spPr/>
        <p:txBody>
          <a:bodyPr/>
          <a:lstStyle/>
          <a:p>
            <a:fld id="{A8F1AABF-E268-47CB-816D-C44828430504}" type="datetime1">
              <a:rPr lang="en-IE" smtClean="0"/>
              <a:pPr/>
              <a:t>04/03/2022</a:t>
            </a:fld>
            <a:endParaRPr lang="en-IE"/>
          </a:p>
        </p:txBody>
      </p:sp>
      <p:sp>
        <p:nvSpPr>
          <p:cNvPr id="6" name="Footer Placeholder 5">
            <a:extLst>
              <a:ext uri="{FF2B5EF4-FFF2-40B4-BE49-F238E27FC236}">
                <a16:creationId xmlns:a16="http://schemas.microsoft.com/office/drawing/2014/main" id="{5C19D353-1C37-44CF-A572-8A4865A11F3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3D3EFD9-E607-4FD8-B652-48A0F8974602}"/>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p14="http://schemas.microsoft.com/office/powerpoint/2010/main" val="85686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F3C7-134A-4C3F-A0E4-14F7606A3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0B80377D-796F-4F83-BC6E-F3EB57050E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C4660086-0B4F-4579-BDAB-924391536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2B00C-001B-4EAE-8F8C-AB5738FF8278}"/>
              </a:ext>
            </a:extLst>
          </p:cNvPr>
          <p:cNvSpPr>
            <a:spLocks noGrp="1"/>
          </p:cNvSpPr>
          <p:nvPr>
            <p:ph type="dt" sz="half" idx="10"/>
          </p:nvPr>
        </p:nvSpPr>
        <p:spPr/>
        <p:txBody>
          <a:bodyPr/>
          <a:lstStyle/>
          <a:p>
            <a:fld id="{1E7ABB58-DC90-4F8E-A893-794A4F5740CC}" type="datetime1">
              <a:rPr lang="en-IE" smtClean="0"/>
              <a:pPr/>
              <a:t>04/03/2022</a:t>
            </a:fld>
            <a:endParaRPr lang="en-IE"/>
          </a:p>
        </p:txBody>
      </p:sp>
      <p:sp>
        <p:nvSpPr>
          <p:cNvPr id="6" name="Footer Placeholder 5">
            <a:extLst>
              <a:ext uri="{FF2B5EF4-FFF2-40B4-BE49-F238E27FC236}">
                <a16:creationId xmlns:a16="http://schemas.microsoft.com/office/drawing/2014/main" id="{CD0C2883-FA30-4F82-A20C-9336F61614C9}"/>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85DDEE3-3A7C-446D-95F9-6583B66BAC72}"/>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p14="http://schemas.microsoft.com/office/powerpoint/2010/main" val="254314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2E360A-5E24-4561-ADE2-9CC72C85F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26BC7B6-0D89-4DE1-BE84-5FECBEADFC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32D36AE-7FCA-463A-85EC-C211B615C0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57E4D-AD26-4830-91B0-068F264E0D77}" type="datetime1">
              <a:rPr lang="en-IE" smtClean="0"/>
              <a:pPr/>
              <a:t>04/03/2022</a:t>
            </a:fld>
            <a:endParaRPr lang="en-IE"/>
          </a:p>
        </p:txBody>
      </p:sp>
      <p:sp>
        <p:nvSpPr>
          <p:cNvPr id="5" name="Footer Placeholder 4">
            <a:extLst>
              <a:ext uri="{FF2B5EF4-FFF2-40B4-BE49-F238E27FC236}">
                <a16:creationId xmlns:a16="http://schemas.microsoft.com/office/drawing/2014/main" id="{98B8A1FF-D5CC-48EE-BEB4-BF8DE26AE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472694E8-5A69-4971-988E-E83FB9DFB2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396D1-7D52-4B2E-82C7-5A7D230E675F}" type="slidenum">
              <a:rPr lang="en-IE" smtClean="0"/>
              <a:pPr/>
              <a:t>‹#›</a:t>
            </a:fld>
            <a:endParaRPr lang="en-IE"/>
          </a:p>
        </p:txBody>
      </p:sp>
    </p:spTree>
    <p:extLst>
      <p:ext uri="{BB962C8B-B14F-4D97-AF65-F5344CB8AC3E}">
        <p14:creationId xmlns:p14="http://schemas.microsoft.com/office/powerpoint/2010/main" val="1074280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0855-5E3A-4377-9763-05970D827244}"/>
              </a:ext>
            </a:extLst>
          </p:cNvPr>
          <p:cNvSpPr>
            <a:spLocks noGrp="1"/>
          </p:cNvSpPr>
          <p:nvPr>
            <p:ph type="ctrTitle"/>
          </p:nvPr>
        </p:nvSpPr>
        <p:spPr/>
        <p:txBody>
          <a:bodyPr/>
          <a:lstStyle/>
          <a:p>
            <a:r>
              <a:rPr lang="en-US" dirty="0">
                <a:solidFill>
                  <a:srgbClr val="FF0000"/>
                </a:solidFill>
              </a:rPr>
              <a:t>Business Intelligence and Business Analytics (</a:t>
            </a:r>
            <a:r>
              <a:rPr lang="en-IE" dirty="0">
                <a:solidFill>
                  <a:srgbClr val="FF0000"/>
                </a:solidFill>
              </a:rPr>
              <a:t>H9BIBA)</a:t>
            </a:r>
          </a:p>
        </p:txBody>
      </p:sp>
    </p:spTree>
    <p:extLst>
      <p:ext uri="{BB962C8B-B14F-4D97-AF65-F5344CB8AC3E}">
        <p14:creationId xmlns:p14="http://schemas.microsoft.com/office/powerpoint/2010/main" val="3431792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6822-1BA1-43DD-BA28-B48FD1220E13}"/>
              </a:ext>
            </a:extLst>
          </p:cNvPr>
          <p:cNvSpPr>
            <a:spLocks noGrp="1"/>
          </p:cNvSpPr>
          <p:nvPr>
            <p:ph type="title"/>
          </p:nvPr>
        </p:nvSpPr>
        <p:spPr/>
        <p:txBody>
          <a:bodyPr/>
          <a:lstStyle/>
          <a:p>
            <a:pPr algn="ctr"/>
            <a:r>
              <a:rPr lang="en-IE" dirty="0">
                <a:solidFill>
                  <a:srgbClr val="FF0000"/>
                </a:solidFill>
              </a:rPr>
              <a:t>Determine Action Steps</a:t>
            </a:r>
          </a:p>
        </p:txBody>
      </p:sp>
      <p:sp>
        <p:nvSpPr>
          <p:cNvPr id="3" name="Content Placeholder 2">
            <a:extLst>
              <a:ext uri="{FF2B5EF4-FFF2-40B4-BE49-F238E27FC236}">
                <a16:creationId xmlns:a16="http://schemas.microsoft.com/office/drawing/2014/main" id="{5C50905A-9718-4D94-B2B3-CA4C77886670}"/>
              </a:ext>
            </a:extLst>
          </p:cNvPr>
          <p:cNvSpPr>
            <a:spLocks noGrp="1"/>
          </p:cNvSpPr>
          <p:nvPr>
            <p:ph idx="1"/>
          </p:nvPr>
        </p:nvSpPr>
        <p:spPr/>
        <p:txBody>
          <a:bodyPr>
            <a:normAutofit fontScale="92500" lnSpcReduction="10000"/>
          </a:bodyPr>
          <a:lstStyle/>
          <a:p>
            <a:r>
              <a:rPr lang="en-US" dirty="0"/>
              <a:t>Now that we understand the gap, we use this final step to describe the improvement steps we will take to close the gap and get to where we want to be.</a:t>
            </a:r>
          </a:p>
          <a:p>
            <a:endParaRPr lang="en-US" dirty="0"/>
          </a:p>
          <a:p>
            <a:r>
              <a:rPr lang="en-US" dirty="0"/>
              <a:t>In essence, this step is our action plan to get to where we want to be.</a:t>
            </a:r>
          </a:p>
          <a:p>
            <a:endParaRPr lang="en-US" dirty="0"/>
          </a:p>
          <a:p>
            <a:r>
              <a:rPr lang="en-US" dirty="0"/>
              <a:t>The action plan should be prioritized so as to deliver the biggest return on investment.</a:t>
            </a:r>
          </a:p>
          <a:p>
            <a:endParaRPr lang="en-US" dirty="0"/>
          </a:p>
          <a:p>
            <a:r>
              <a:rPr lang="en-US" dirty="0"/>
              <a:t>One way to do this is to prioritize the most critical gaps first, or to target low hanging gaps first.</a:t>
            </a:r>
          </a:p>
          <a:p>
            <a:endParaRPr lang="en-IE" dirty="0"/>
          </a:p>
        </p:txBody>
      </p:sp>
    </p:spTree>
    <p:extLst>
      <p:ext uri="{BB962C8B-B14F-4D97-AF65-F5344CB8AC3E}">
        <p14:creationId xmlns:p14="http://schemas.microsoft.com/office/powerpoint/2010/main" val="4286425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8CE651-F573-491B-B4B6-735D13937D77}"/>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E" sz="2800"/>
              <a:t>Example</a:t>
            </a:r>
          </a:p>
        </p:txBody>
      </p:sp>
      <p:sp>
        <p:nvSpPr>
          <p:cNvPr id="9" name="Content Placeholder 8">
            <a:extLst>
              <a:ext uri="{FF2B5EF4-FFF2-40B4-BE49-F238E27FC236}">
                <a16:creationId xmlns:a16="http://schemas.microsoft.com/office/drawing/2014/main" id="{6688EC7B-A3EB-4AFC-A525-60160B33D57A}"/>
              </a:ext>
            </a:extLst>
          </p:cNvPr>
          <p:cNvSpPr>
            <a:spLocks noGrp="1"/>
          </p:cNvSpPr>
          <p:nvPr>
            <p:ph idx="1"/>
          </p:nvPr>
        </p:nvSpPr>
        <p:spPr>
          <a:xfrm>
            <a:off x="643468" y="2638043"/>
            <a:ext cx="3363974" cy="3415623"/>
          </a:xfrm>
        </p:spPr>
        <p:txBody>
          <a:bodyPr>
            <a:normAutofit/>
          </a:bodyPr>
          <a:lstStyle/>
          <a:p>
            <a:endParaRPr lang="en-US" sz="2000" dirty="0"/>
          </a:p>
          <a:p>
            <a:r>
              <a:rPr lang="en-US" sz="2000" dirty="0"/>
              <a:t>Investigate the customer satisfaction of customers who return faulty equipment to an electronics company within warranty for repair.</a:t>
            </a:r>
            <a:endParaRPr lang="en-IE" sz="2000" dirty="0"/>
          </a:p>
        </p:txBody>
      </p:sp>
      <p:pic>
        <p:nvPicPr>
          <p:cNvPr id="13" name="Picture 12" descr="A screenshot of a cell phone&#10;&#10;Description automatically generated">
            <a:extLst>
              <a:ext uri="{FF2B5EF4-FFF2-40B4-BE49-F238E27FC236}">
                <a16:creationId xmlns:a16="http://schemas.microsoft.com/office/drawing/2014/main" id="{C4BE15F8-46E4-4D43-85BE-FEDA78D0A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442" y="2483222"/>
            <a:ext cx="8184558" cy="2803210"/>
          </a:xfrm>
          <a:prstGeom prst="rect">
            <a:avLst/>
          </a:prstGeom>
        </p:spPr>
      </p:pic>
    </p:spTree>
    <p:extLst>
      <p:ext uri="{BB962C8B-B14F-4D97-AF65-F5344CB8AC3E}">
        <p14:creationId xmlns:p14="http://schemas.microsoft.com/office/powerpoint/2010/main" val="377256178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2090-E1E4-4AF0-94AB-E1147515B2E8}"/>
              </a:ext>
            </a:extLst>
          </p:cNvPr>
          <p:cNvSpPr>
            <a:spLocks noGrp="1"/>
          </p:cNvSpPr>
          <p:nvPr>
            <p:ph type="title"/>
          </p:nvPr>
        </p:nvSpPr>
        <p:spPr>
          <a:xfrm>
            <a:off x="838200" y="2766218"/>
            <a:ext cx="10515600" cy="1325563"/>
          </a:xfrm>
        </p:spPr>
        <p:txBody>
          <a:bodyPr/>
          <a:lstStyle/>
          <a:p>
            <a:pPr algn="ctr"/>
            <a:r>
              <a:rPr lang="en-IE" dirty="0">
                <a:solidFill>
                  <a:srgbClr val="FF0000"/>
                </a:solidFill>
              </a:rPr>
              <a:t>Integration with Heterogeneous systems</a:t>
            </a:r>
            <a:endParaRPr lang="en-IE" dirty="0"/>
          </a:p>
        </p:txBody>
      </p:sp>
    </p:spTree>
    <p:extLst>
      <p:ext uri="{BB962C8B-B14F-4D97-AF65-F5344CB8AC3E}">
        <p14:creationId xmlns:p14="http://schemas.microsoft.com/office/powerpoint/2010/main" val="214945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9F87-ECE3-46EA-BF7B-A00D1C79ED5F}"/>
              </a:ext>
            </a:extLst>
          </p:cNvPr>
          <p:cNvSpPr>
            <a:spLocks noGrp="1"/>
          </p:cNvSpPr>
          <p:nvPr>
            <p:ph type="title"/>
          </p:nvPr>
        </p:nvSpPr>
        <p:spPr/>
        <p:txBody>
          <a:bodyPr/>
          <a:lstStyle/>
          <a:p>
            <a:pPr algn="ctr"/>
            <a:r>
              <a:rPr lang="en-IE" dirty="0">
                <a:solidFill>
                  <a:srgbClr val="FF0000"/>
                </a:solidFill>
              </a:rPr>
              <a:t>Challenges of Data Migration/Integration</a:t>
            </a:r>
          </a:p>
        </p:txBody>
      </p:sp>
      <p:sp>
        <p:nvSpPr>
          <p:cNvPr id="3" name="Content Placeholder 2">
            <a:extLst>
              <a:ext uri="{FF2B5EF4-FFF2-40B4-BE49-F238E27FC236}">
                <a16:creationId xmlns:a16="http://schemas.microsoft.com/office/drawing/2014/main" id="{FBAA5C61-C961-4EE6-BC2D-EE186B8D3250}"/>
              </a:ext>
            </a:extLst>
          </p:cNvPr>
          <p:cNvSpPr>
            <a:spLocks noGrp="1"/>
          </p:cNvSpPr>
          <p:nvPr>
            <p:ph idx="1"/>
          </p:nvPr>
        </p:nvSpPr>
        <p:spPr/>
        <p:txBody>
          <a:bodyPr/>
          <a:lstStyle/>
          <a:p>
            <a:r>
              <a:rPr lang="en-IE" dirty="0"/>
              <a:t>Diversity of data and systems.</a:t>
            </a:r>
          </a:p>
          <a:p>
            <a:endParaRPr lang="en-IE" dirty="0"/>
          </a:p>
          <a:p>
            <a:r>
              <a:rPr lang="en-IE" dirty="0"/>
              <a:t>Complexity and intricacy associated with working with CRM web service interface.</a:t>
            </a:r>
          </a:p>
          <a:p>
            <a:endParaRPr lang="en-IE" dirty="0"/>
          </a:p>
          <a:p>
            <a:r>
              <a:rPr lang="en-IE" dirty="0"/>
              <a:t>An often overlooked piece of work in CRM project.</a:t>
            </a:r>
          </a:p>
          <a:p>
            <a:endParaRPr lang="en-IE" dirty="0"/>
          </a:p>
          <a:p>
            <a:r>
              <a:rPr lang="en-IE" dirty="0"/>
              <a:t>Limited space for performance tuning.</a:t>
            </a:r>
          </a:p>
        </p:txBody>
      </p:sp>
    </p:spTree>
    <p:extLst>
      <p:ext uri="{BB962C8B-B14F-4D97-AF65-F5344CB8AC3E}">
        <p14:creationId xmlns:p14="http://schemas.microsoft.com/office/powerpoint/2010/main" val="240791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8">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01B726-BDBE-4C92-9EC2-88BC76C7143B}"/>
              </a:ext>
            </a:extLst>
          </p:cNvPr>
          <p:cNvSpPr>
            <a:spLocks noGrp="1"/>
          </p:cNvSpPr>
          <p:nvPr>
            <p:ph type="title"/>
          </p:nvPr>
        </p:nvSpPr>
        <p:spPr>
          <a:xfrm>
            <a:off x="902056" y="5082706"/>
            <a:ext cx="7484787" cy="1264588"/>
          </a:xfrm>
        </p:spPr>
        <p:txBody>
          <a:bodyPr vert="horz" lIns="91440" tIns="45720" rIns="91440" bIns="45720" rtlCol="0" anchor="ctr">
            <a:normAutofit fontScale="90000"/>
          </a:bodyPr>
          <a:lstStyle/>
          <a:p>
            <a:pPr algn="ctr"/>
            <a:r>
              <a:rPr lang="en-US" sz="4800" dirty="0">
                <a:solidFill>
                  <a:srgbClr val="FFFFFF"/>
                </a:solidFill>
              </a:rPr>
              <a:t>Data Integration vs. Data Migration</a:t>
            </a:r>
          </a:p>
        </p:txBody>
      </p:sp>
      <p:pic>
        <p:nvPicPr>
          <p:cNvPr id="4" name="Content Placeholder 3">
            <a:extLst>
              <a:ext uri="{FF2B5EF4-FFF2-40B4-BE49-F238E27FC236}">
                <a16:creationId xmlns:a16="http://schemas.microsoft.com/office/drawing/2014/main" id="{4C72202D-7AC6-4180-8B8B-9D139816E1B3}"/>
              </a:ext>
            </a:extLst>
          </p:cNvPr>
          <p:cNvPicPr>
            <a:picLocks noGrp="1" noChangeAspect="1"/>
          </p:cNvPicPr>
          <p:nvPr>
            <p:ph idx="1"/>
          </p:nvPr>
        </p:nvPicPr>
        <p:blipFill rotWithShape="1">
          <a:blip r:embed="rId2"/>
          <a:srcRect t="4005" r="-1" b="-1"/>
          <a:stretch/>
        </p:blipFill>
        <p:spPr>
          <a:xfrm>
            <a:off x="320040" y="320040"/>
            <a:ext cx="11548872" cy="4462272"/>
          </a:xfrm>
          <a:prstGeom prst="rect">
            <a:avLst/>
          </a:prstGeom>
        </p:spPr>
      </p:pic>
      <p:cxnSp>
        <p:nvCxnSpPr>
          <p:cNvPr id="43" name="Straight Connector 1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953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759A-4205-433E-8065-E4F912C83E5D}"/>
              </a:ext>
            </a:extLst>
          </p:cNvPr>
          <p:cNvSpPr>
            <a:spLocks noGrp="1"/>
          </p:cNvSpPr>
          <p:nvPr>
            <p:ph type="title"/>
          </p:nvPr>
        </p:nvSpPr>
        <p:spPr/>
        <p:txBody>
          <a:bodyPr/>
          <a:lstStyle/>
          <a:p>
            <a:pPr algn="ctr"/>
            <a:r>
              <a:rPr lang="en-IE" dirty="0">
                <a:solidFill>
                  <a:srgbClr val="FF0000"/>
                </a:solidFill>
              </a:rPr>
              <a:t>Available options</a:t>
            </a:r>
          </a:p>
        </p:txBody>
      </p:sp>
      <p:sp>
        <p:nvSpPr>
          <p:cNvPr id="3" name="Content Placeholder 2">
            <a:extLst>
              <a:ext uri="{FF2B5EF4-FFF2-40B4-BE49-F238E27FC236}">
                <a16:creationId xmlns:a16="http://schemas.microsoft.com/office/drawing/2014/main" id="{35C240FE-BCD0-4ABB-BF6A-000BCA5B3C01}"/>
              </a:ext>
            </a:extLst>
          </p:cNvPr>
          <p:cNvSpPr>
            <a:spLocks noGrp="1"/>
          </p:cNvSpPr>
          <p:nvPr>
            <p:ph idx="1"/>
          </p:nvPr>
        </p:nvSpPr>
        <p:spPr/>
        <p:txBody>
          <a:bodyPr>
            <a:normAutofit fontScale="92500" lnSpcReduction="20000"/>
          </a:bodyPr>
          <a:lstStyle/>
          <a:p>
            <a:r>
              <a:rPr lang="en-IE" dirty="0"/>
              <a:t>Leverage existing technologies and tools</a:t>
            </a:r>
          </a:p>
          <a:p>
            <a:pPr lvl="1">
              <a:buFont typeface="Wingdings" panose="05000000000000000000" pitchFamily="2" charset="2"/>
              <a:buChar char="Ø"/>
            </a:pPr>
            <a:r>
              <a:rPr lang="en-IE" dirty="0"/>
              <a:t>CRM Import Data Wizard</a:t>
            </a:r>
          </a:p>
          <a:p>
            <a:pPr lvl="1">
              <a:buFont typeface="Wingdings" panose="05000000000000000000" pitchFamily="2" charset="2"/>
              <a:buChar char="Ø"/>
            </a:pPr>
            <a:endParaRPr lang="en-IE" dirty="0"/>
          </a:p>
          <a:p>
            <a:pPr lvl="1">
              <a:buFont typeface="Wingdings" panose="05000000000000000000" pitchFamily="2" charset="2"/>
              <a:buChar char="Ø"/>
            </a:pPr>
            <a:r>
              <a:rPr lang="en-IE" dirty="0"/>
              <a:t>ETL tools</a:t>
            </a:r>
          </a:p>
          <a:p>
            <a:pPr lvl="2">
              <a:buFont typeface="Wingdings" panose="05000000000000000000" pitchFamily="2" charset="2"/>
              <a:buChar char="ü"/>
            </a:pPr>
            <a:r>
              <a:rPr lang="en-IE" dirty="0"/>
              <a:t>SSIS</a:t>
            </a:r>
          </a:p>
          <a:p>
            <a:pPr lvl="2">
              <a:buFont typeface="Wingdings" panose="05000000000000000000" pitchFamily="2" charset="2"/>
              <a:buChar char="ü"/>
            </a:pPr>
            <a:r>
              <a:rPr lang="en-IE" dirty="0"/>
              <a:t>Informatica</a:t>
            </a:r>
          </a:p>
          <a:p>
            <a:pPr lvl="2">
              <a:buFont typeface="Wingdings" panose="05000000000000000000" pitchFamily="2" charset="2"/>
              <a:buChar char="ü"/>
            </a:pPr>
            <a:r>
              <a:rPr lang="en-IE" dirty="0"/>
              <a:t>Scribe</a:t>
            </a:r>
          </a:p>
          <a:p>
            <a:pPr lvl="2">
              <a:buFont typeface="Wingdings" panose="05000000000000000000" pitchFamily="2" charset="2"/>
              <a:buChar char="ü"/>
            </a:pPr>
            <a:r>
              <a:rPr lang="en-IE" dirty="0"/>
              <a:t>Connectors for Microsoft Dynamics</a:t>
            </a:r>
          </a:p>
          <a:p>
            <a:pPr lvl="2">
              <a:buFont typeface="Wingdings" panose="05000000000000000000" pitchFamily="2" charset="2"/>
              <a:buChar char="ü"/>
            </a:pPr>
            <a:r>
              <a:rPr lang="en-IE" dirty="0"/>
              <a:t>Etc.</a:t>
            </a:r>
          </a:p>
          <a:p>
            <a:pPr lvl="2">
              <a:buFont typeface="Wingdings" panose="05000000000000000000" pitchFamily="2" charset="2"/>
              <a:buChar char="Ø"/>
            </a:pPr>
            <a:endParaRPr lang="en-IE" dirty="0"/>
          </a:p>
          <a:p>
            <a:pPr lvl="1">
              <a:buFont typeface="Wingdings" panose="05000000000000000000" pitchFamily="2" charset="2"/>
              <a:buChar char="Ø"/>
            </a:pPr>
            <a:r>
              <a:rPr lang="en-IE" dirty="0"/>
              <a:t>BizTalk/Service Bus</a:t>
            </a:r>
          </a:p>
          <a:p>
            <a:pPr lvl="1">
              <a:buFont typeface="Wingdings" panose="05000000000000000000" pitchFamily="2" charset="2"/>
              <a:buChar char="Ø"/>
            </a:pPr>
            <a:endParaRPr lang="en-IE" dirty="0"/>
          </a:p>
          <a:p>
            <a:r>
              <a:rPr lang="en-IE" dirty="0"/>
              <a:t>Custom integration solution development</a:t>
            </a:r>
          </a:p>
          <a:p>
            <a:pPr lvl="1">
              <a:buFont typeface="Wingdings" panose="05000000000000000000" pitchFamily="2" charset="2"/>
              <a:buChar char="Ø"/>
            </a:pPr>
            <a:r>
              <a:rPr lang="en-IE" dirty="0"/>
              <a:t>Program against CRM Web Service Interfaces (SDK Programming)</a:t>
            </a:r>
          </a:p>
          <a:p>
            <a:pPr lvl="1">
              <a:buFont typeface="Wingdings" panose="05000000000000000000" pitchFamily="2" charset="2"/>
              <a:buChar char="Ø"/>
            </a:pPr>
            <a:endParaRPr lang="en-IE" dirty="0"/>
          </a:p>
        </p:txBody>
      </p:sp>
    </p:spTree>
    <p:extLst>
      <p:ext uri="{BB962C8B-B14F-4D97-AF65-F5344CB8AC3E}">
        <p14:creationId xmlns:p14="http://schemas.microsoft.com/office/powerpoint/2010/main" val="2640352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E714-3916-489C-8FC0-A1F23F85F44E}"/>
              </a:ext>
            </a:extLst>
          </p:cNvPr>
          <p:cNvSpPr>
            <a:spLocks noGrp="1"/>
          </p:cNvSpPr>
          <p:nvPr>
            <p:ph type="title"/>
          </p:nvPr>
        </p:nvSpPr>
        <p:spPr/>
        <p:txBody>
          <a:bodyPr/>
          <a:lstStyle/>
          <a:p>
            <a:pPr algn="ctr"/>
            <a:r>
              <a:rPr lang="en-IE" dirty="0">
                <a:solidFill>
                  <a:srgbClr val="FF0000"/>
                </a:solidFill>
              </a:rPr>
              <a:t>CRM Import Data Wizard</a:t>
            </a:r>
          </a:p>
        </p:txBody>
      </p:sp>
      <p:sp>
        <p:nvSpPr>
          <p:cNvPr id="3" name="Content Placeholder 2">
            <a:extLst>
              <a:ext uri="{FF2B5EF4-FFF2-40B4-BE49-F238E27FC236}">
                <a16:creationId xmlns:a16="http://schemas.microsoft.com/office/drawing/2014/main" id="{27BF972D-DA68-4215-821E-9C30E11B196D}"/>
              </a:ext>
            </a:extLst>
          </p:cNvPr>
          <p:cNvSpPr>
            <a:spLocks noGrp="1"/>
          </p:cNvSpPr>
          <p:nvPr>
            <p:ph idx="1"/>
          </p:nvPr>
        </p:nvSpPr>
        <p:spPr/>
        <p:txBody>
          <a:bodyPr/>
          <a:lstStyle/>
          <a:p>
            <a:r>
              <a:rPr lang="en-IE" dirty="0"/>
              <a:t>What is it?</a:t>
            </a:r>
          </a:p>
          <a:p>
            <a:pPr lvl="1">
              <a:buFont typeface="Wingdings" panose="05000000000000000000" pitchFamily="2" charset="2"/>
              <a:buChar char="Ø"/>
            </a:pPr>
            <a:r>
              <a:rPr lang="en-IE" dirty="0"/>
              <a:t>Free utilities offered by the platform.</a:t>
            </a:r>
          </a:p>
          <a:p>
            <a:r>
              <a:rPr lang="en-IE" dirty="0"/>
              <a:t>Pros</a:t>
            </a:r>
          </a:p>
          <a:p>
            <a:pPr lvl="1">
              <a:buFont typeface="Wingdings" panose="05000000000000000000" pitchFamily="2" charset="2"/>
              <a:buChar char="Ø"/>
            </a:pPr>
            <a:r>
              <a:rPr lang="en-IE" dirty="0"/>
              <a:t>Works for simple and small data import scenarios.</a:t>
            </a:r>
          </a:p>
          <a:p>
            <a:pPr lvl="1">
              <a:buFont typeface="Wingdings" panose="05000000000000000000" pitchFamily="2" charset="2"/>
              <a:buChar char="Ø"/>
            </a:pPr>
            <a:r>
              <a:rPr lang="en-IE" dirty="0"/>
              <a:t>Works within application, available for CRM users for self-served data imports.</a:t>
            </a:r>
          </a:p>
          <a:p>
            <a:pPr lvl="1">
              <a:buFont typeface="Wingdings" panose="05000000000000000000" pitchFamily="2" charset="2"/>
              <a:buChar char="Ø"/>
            </a:pPr>
            <a:r>
              <a:rPr lang="en-IE" dirty="0"/>
              <a:t>Undo function is available.</a:t>
            </a:r>
          </a:p>
          <a:p>
            <a:pPr lvl="1">
              <a:buFont typeface="Wingdings" panose="05000000000000000000" pitchFamily="2" charset="2"/>
              <a:buChar char="Ø"/>
            </a:pPr>
            <a:r>
              <a:rPr lang="en-IE" dirty="0"/>
              <a:t>Free.</a:t>
            </a:r>
          </a:p>
        </p:txBody>
      </p:sp>
    </p:spTree>
    <p:extLst>
      <p:ext uri="{BB962C8B-B14F-4D97-AF65-F5344CB8AC3E}">
        <p14:creationId xmlns:p14="http://schemas.microsoft.com/office/powerpoint/2010/main" val="364021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4273-817F-430D-A9BB-369F169C1781}"/>
              </a:ext>
            </a:extLst>
          </p:cNvPr>
          <p:cNvSpPr>
            <a:spLocks noGrp="1"/>
          </p:cNvSpPr>
          <p:nvPr>
            <p:ph type="title"/>
          </p:nvPr>
        </p:nvSpPr>
        <p:spPr/>
        <p:txBody>
          <a:bodyPr/>
          <a:lstStyle/>
          <a:p>
            <a:pPr algn="ctr"/>
            <a:r>
              <a:rPr lang="en-IE" dirty="0">
                <a:solidFill>
                  <a:srgbClr val="FF0000"/>
                </a:solidFill>
              </a:rPr>
              <a:t>Custom Integration Development</a:t>
            </a:r>
          </a:p>
        </p:txBody>
      </p:sp>
      <p:sp>
        <p:nvSpPr>
          <p:cNvPr id="3" name="Content Placeholder 2">
            <a:extLst>
              <a:ext uri="{FF2B5EF4-FFF2-40B4-BE49-F238E27FC236}">
                <a16:creationId xmlns:a16="http://schemas.microsoft.com/office/drawing/2014/main" id="{89B96895-F076-4F47-8BC1-59E4A080C427}"/>
              </a:ext>
            </a:extLst>
          </p:cNvPr>
          <p:cNvSpPr>
            <a:spLocks noGrp="1"/>
          </p:cNvSpPr>
          <p:nvPr>
            <p:ph idx="1"/>
          </p:nvPr>
        </p:nvSpPr>
        <p:spPr/>
        <p:txBody>
          <a:bodyPr>
            <a:normAutofit/>
          </a:bodyPr>
          <a:lstStyle/>
          <a:p>
            <a:r>
              <a:rPr lang="en-IE" dirty="0"/>
              <a:t>How does it work?</a:t>
            </a:r>
          </a:p>
          <a:p>
            <a:pPr lvl="1">
              <a:buFont typeface="Wingdings" panose="05000000000000000000" pitchFamily="2" charset="2"/>
              <a:buChar char="Ø"/>
            </a:pPr>
            <a:r>
              <a:rPr lang="en-IE" dirty="0"/>
              <a:t>Write custom code against CRM web service interfaces using SDK or service references.</a:t>
            </a:r>
          </a:p>
          <a:p>
            <a:r>
              <a:rPr lang="en-IE" dirty="0"/>
              <a:t>Pros</a:t>
            </a:r>
          </a:p>
          <a:p>
            <a:pPr lvl="1">
              <a:buFont typeface="Wingdings" panose="05000000000000000000" pitchFamily="2" charset="2"/>
              <a:buChar char="Ø"/>
            </a:pPr>
            <a:r>
              <a:rPr lang="en-IE" dirty="0"/>
              <a:t>Leverage your .NET programming (C# and VB.NET) skills.</a:t>
            </a:r>
          </a:p>
          <a:p>
            <a:pPr lvl="1">
              <a:buFont typeface="Wingdings" panose="05000000000000000000" pitchFamily="2" charset="2"/>
              <a:buChar char="Ø"/>
            </a:pPr>
            <a:r>
              <a:rPr lang="en-IE" dirty="0"/>
              <a:t>More granular control.</a:t>
            </a:r>
          </a:p>
          <a:p>
            <a:pPr lvl="1">
              <a:buFont typeface="Wingdings" panose="05000000000000000000" pitchFamily="2" charset="2"/>
              <a:buChar char="Ø"/>
            </a:pPr>
            <a:r>
              <a:rPr lang="en-IE" dirty="0"/>
              <a:t>Flexible integration points</a:t>
            </a:r>
          </a:p>
          <a:p>
            <a:pPr lvl="2">
              <a:buFont typeface="Wingdings" panose="05000000000000000000" pitchFamily="2" charset="2"/>
              <a:buChar char="ü"/>
            </a:pPr>
            <a:r>
              <a:rPr lang="en-IE" dirty="0"/>
              <a:t>Plugins.</a:t>
            </a:r>
          </a:p>
          <a:p>
            <a:pPr lvl="2">
              <a:buFont typeface="Wingdings" panose="05000000000000000000" pitchFamily="2" charset="2"/>
              <a:buChar char="ü"/>
            </a:pPr>
            <a:r>
              <a:rPr lang="en-IE" dirty="0"/>
              <a:t>Workflows/Processes.</a:t>
            </a:r>
          </a:p>
          <a:p>
            <a:pPr lvl="2">
              <a:buFont typeface="Wingdings" panose="05000000000000000000" pitchFamily="2" charset="2"/>
              <a:buChar char="ü"/>
            </a:pPr>
            <a:r>
              <a:rPr lang="en-IE" dirty="0"/>
              <a:t>Standalone applications (Console, Windows Forms, and probability third-party apps)</a:t>
            </a:r>
          </a:p>
        </p:txBody>
      </p:sp>
    </p:spTree>
    <p:extLst>
      <p:ext uri="{BB962C8B-B14F-4D97-AF65-F5344CB8AC3E}">
        <p14:creationId xmlns:p14="http://schemas.microsoft.com/office/powerpoint/2010/main" val="367384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B305-E3AD-4691-8AC8-589FE0588380}"/>
              </a:ext>
            </a:extLst>
          </p:cNvPr>
          <p:cNvSpPr>
            <a:spLocks noGrp="1"/>
          </p:cNvSpPr>
          <p:nvPr>
            <p:ph type="title"/>
          </p:nvPr>
        </p:nvSpPr>
        <p:spPr/>
        <p:txBody>
          <a:bodyPr/>
          <a:lstStyle/>
          <a:p>
            <a:pPr algn="ctr"/>
            <a:r>
              <a:rPr lang="en-IE" dirty="0">
                <a:solidFill>
                  <a:srgbClr val="FF0000"/>
                </a:solidFill>
              </a:rPr>
              <a:t>Custom Integration Development continue…</a:t>
            </a:r>
            <a:endParaRPr lang="en-IE" dirty="0"/>
          </a:p>
        </p:txBody>
      </p:sp>
      <p:sp>
        <p:nvSpPr>
          <p:cNvPr id="3" name="Content Placeholder 2">
            <a:extLst>
              <a:ext uri="{FF2B5EF4-FFF2-40B4-BE49-F238E27FC236}">
                <a16:creationId xmlns:a16="http://schemas.microsoft.com/office/drawing/2014/main" id="{7B8CBCDE-0E6C-452A-9829-B0C0D552BE0A}"/>
              </a:ext>
            </a:extLst>
          </p:cNvPr>
          <p:cNvSpPr>
            <a:spLocks noGrp="1"/>
          </p:cNvSpPr>
          <p:nvPr>
            <p:ph idx="1"/>
          </p:nvPr>
        </p:nvSpPr>
        <p:spPr/>
        <p:txBody>
          <a:bodyPr/>
          <a:lstStyle/>
          <a:p>
            <a:r>
              <a:rPr lang="en-IE" dirty="0"/>
              <a:t>Cons</a:t>
            </a:r>
          </a:p>
          <a:p>
            <a:pPr lvl="1">
              <a:buFont typeface="Wingdings" panose="05000000000000000000" pitchFamily="2" charset="2"/>
              <a:buChar char="Ø"/>
            </a:pPr>
            <a:r>
              <a:rPr lang="en-IE" dirty="0"/>
              <a:t>Could be an exhausting effort due to large amount of coding effort</a:t>
            </a:r>
          </a:p>
          <a:p>
            <a:pPr lvl="2">
              <a:buFont typeface="Wingdings" panose="05000000000000000000" pitchFamily="2" charset="2"/>
              <a:buChar char="ü"/>
            </a:pPr>
            <a:r>
              <a:rPr lang="en-IE" dirty="0"/>
              <a:t>Scheduling.</a:t>
            </a:r>
          </a:p>
          <a:p>
            <a:pPr lvl="2">
              <a:buFont typeface="Wingdings" panose="05000000000000000000" pitchFamily="2" charset="2"/>
              <a:buChar char="ü"/>
            </a:pPr>
            <a:r>
              <a:rPr lang="en-IE" dirty="0"/>
              <a:t>Threading.</a:t>
            </a:r>
          </a:p>
          <a:p>
            <a:pPr lvl="2">
              <a:buFont typeface="Wingdings" panose="05000000000000000000" pitchFamily="2" charset="2"/>
              <a:buChar char="ü"/>
            </a:pPr>
            <a:r>
              <a:rPr lang="en-IE" dirty="0"/>
              <a:t>Intricacies associated with working with CRM web service interfaces.</a:t>
            </a:r>
          </a:p>
          <a:p>
            <a:pPr lvl="1">
              <a:buFont typeface="Wingdings" panose="05000000000000000000" pitchFamily="2" charset="2"/>
              <a:buChar char="Ø"/>
            </a:pPr>
            <a:endParaRPr lang="en-IE" dirty="0"/>
          </a:p>
          <a:p>
            <a:pPr lvl="1">
              <a:buFont typeface="Wingdings" panose="05000000000000000000" pitchFamily="2" charset="2"/>
              <a:buChar char="Ø"/>
            </a:pPr>
            <a:r>
              <a:rPr lang="en-IE" dirty="0"/>
              <a:t>Most likely much higher maintenance cost down the road.</a:t>
            </a:r>
          </a:p>
          <a:p>
            <a:pPr lvl="1">
              <a:buFont typeface="Wingdings" panose="05000000000000000000" pitchFamily="2" charset="2"/>
              <a:buChar char="Ø"/>
            </a:pPr>
            <a:endParaRPr lang="en-IE" dirty="0"/>
          </a:p>
          <a:p>
            <a:pPr lvl="1">
              <a:buFont typeface="Wingdings" panose="05000000000000000000" pitchFamily="2" charset="2"/>
              <a:buChar char="Ø"/>
            </a:pPr>
            <a:r>
              <a:rPr lang="en-IE" dirty="0"/>
              <a:t>Often the case, the implementation ends up with a tightly-coupled architecture style, which leads to poor maintainability.</a:t>
            </a:r>
          </a:p>
          <a:p>
            <a:endParaRPr lang="en-IE" dirty="0"/>
          </a:p>
        </p:txBody>
      </p:sp>
    </p:spTree>
    <p:extLst>
      <p:ext uri="{BB962C8B-B14F-4D97-AF65-F5344CB8AC3E}">
        <p14:creationId xmlns:p14="http://schemas.microsoft.com/office/powerpoint/2010/main" val="3662644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23D7-D9EF-49D5-AEBC-A916F9F8332E}"/>
              </a:ext>
            </a:extLst>
          </p:cNvPr>
          <p:cNvSpPr>
            <a:spLocks noGrp="1"/>
          </p:cNvSpPr>
          <p:nvPr>
            <p:ph type="title"/>
          </p:nvPr>
        </p:nvSpPr>
        <p:spPr/>
        <p:txBody>
          <a:bodyPr/>
          <a:lstStyle/>
          <a:p>
            <a:pPr algn="ctr"/>
            <a:r>
              <a:rPr lang="en-IE" dirty="0">
                <a:solidFill>
                  <a:srgbClr val="FF0000"/>
                </a:solidFill>
              </a:rPr>
              <a:t>Information Lifecycle Management</a:t>
            </a:r>
          </a:p>
        </p:txBody>
      </p:sp>
      <p:sp>
        <p:nvSpPr>
          <p:cNvPr id="3" name="Content Placeholder 2">
            <a:extLst>
              <a:ext uri="{FF2B5EF4-FFF2-40B4-BE49-F238E27FC236}">
                <a16:creationId xmlns:a16="http://schemas.microsoft.com/office/drawing/2014/main" id="{5C02F3D7-7E38-4837-965A-57BFEFCDEEFA}"/>
              </a:ext>
            </a:extLst>
          </p:cNvPr>
          <p:cNvSpPr>
            <a:spLocks noGrp="1"/>
          </p:cNvSpPr>
          <p:nvPr>
            <p:ph idx="1"/>
          </p:nvPr>
        </p:nvSpPr>
        <p:spPr/>
        <p:txBody>
          <a:bodyPr/>
          <a:lstStyle/>
          <a:p>
            <a:pPr algn="just"/>
            <a:r>
              <a:rPr lang="en-US" dirty="0"/>
              <a:t>Information life cycle management (ILM) is a comprehensive approach to managing the flow of an information system's data and associated metadata from creation and initial storage to the time when it becomes obsolete and is deleted. </a:t>
            </a:r>
          </a:p>
          <a:p>
            <a:pPr algn="just"/>
            <a:endParaRPr lang="en-US" dirty="0"/>
          </a:p>
          <a:p>
            <a:pPr algn="just"/>
            <a:r>
              <a:rPr lang="en-US" dirty="0"/>
              <a:t>Information Lifecycle Management (“ILM”) is a sustainable storage strategy that balances the cost of storing and managing information with its business value. </a:t>
            </a:r>
            <a:endParaRPr lang="en-IE" dirty="0"/>
          </a:p>
        </p:txBody>
      </p:sp>
    </p:spTree>
    <p:extLst>
      <p:ext uri="{BB962C8B-B14F-4D97-AF65-F5344CB8AC3E}">
        <p14:creationId xmlns:p14="http://schemas.microsoft.com/office/powerpoint/2010/main" val="16000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0CF48-74E1-4C38-B68A-EC3B035E2EF0}"/>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E" sz="2800"/>
              <a:t>Gap Analysis </a:t>
            </a:r>
          </a:p>
        </p:txBody>
      </p:sp>
      <p:sp>
        <p:nvSpPr>
          <p:cNvPr id="9" name="Content Placeholder 8">
            <a:extLst>
              <a:ext uri="{FF2B5EF4-FFF2-40B4-BE49-F238E27FC236}">
                <a16:creationId xmlns:a16="http://schemas.microsoft.com/office/drawing/2014/main" id="{169BF42B-1E4F-4CD5-8F5F-BE7D2617C321}"/>
              </a:ext>
            </a:extLst>
          </p:cNvPr>
          <p:cNvSpPr>
            <a:spLocks noGrp="1"/>
          </p:cNvSpPr>
          <p:nvPr>
            <p:ph idx="1"/>
          </p:nvPr>
        </p:nvSpPr>
        <p:spPr>
          <a:xfrm>
            <a:off x="643468" y="2638043"/>
            <a:ext cx="3363974" cy="3415623"/>
          </a:xfrm>
        </p:spPr>
        <p:txBody>
          <a:bodyPr>
            <a:normAutofit/>
          </a:bodyPr>
          <a:lstStyle/>
          <a:p>
            <a:r>
              <a:rPr lang="en-US" sz="1600"/>
              <a:t>A simple tool used by organizations to raise their performance level.</a:t>
            </a:r>
          </a:p>
          <a:p>
            <a:endParaRPr lang="en-US" sz="1600"/>
          </a:p>
          <a:p>
            <a:r>
              <a:rPr lang="en-US" sz="1600"/>
              <a:t>Working out the necessary steps to reach final target.</a:t>
            </a:r>
          </a:p>
          <a:p>
            <a:endParaRPr lang="en-US" sz="1600"/>
          </a:p>
          <a:p>
            <a:r>
              <a:rPr lang="en-US" sz="1600"/>
              <a:t>Helps an organization to understand where they want to be and where they are at the moment and hence what steps they should take to close that gap.</a:t>
            </a:r>
          </a:p>
          <a:p>
            <a:pPr marL="0" indent="0">
              <a:buNone/>
            </a:pPr>
            <a:endParaRPr lang="en-US" sz="1600"/>
          </a:p>
        </p:txBody>
      </p:sp>
      <p:pic>
        <p:nvPicPr>
          <p:cNvPr id="7" name="Picture 6" descr="A screenshot of a cell phone&#10;&#10;Description automatically generated">
            <a:extLst>
              <a:ext uri="{FF2B5EF4-FFF2-40B4-BE49-F238E27FC236}">
                <a16:creationId xmlns:a16="http://schemas.microsoft.com/office/drawing/2014/main" id="{71007DB3-4002-421E-AAD8-8BB7B0185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106103"/>
            <a:ext cx="6250769" cy="4484927"/>
          </a:xfrm>
          <a:prstGeom prst="rect">
            <a:avLst/>
          </a:prstGeom>
        </p:spPr>
      </p:pic>
    </p:spTree>
    <p:extLst>
      <p:ext uri="{BB962C8B-B14F-4D97-AF65-F5344CB8AC3E}">
        <p14:creationId xmlns:p14="http://schemas.microsoft.com/office/powerpoint/2010/main" val="40846670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35D2-28F3-48D8-AFD6-4A615FCCBAC8}"/>
              </a:ext>
            </a:extLst>
          </p:cNvPr>
          <p:cNvSpPr>
            <a:spLocks noGrp="1"/>
          </p:cNvSpPr>
          <p:nvPr>
            <p:ph type="title"/>
          </p:nvPr>
        </p:nvSpPr>
        <p:spPr/>
        <p:txBody>
          <a:bodyPr/>
          <a:lstStyle/>
          <a:p>
            <a:pPr algn="ctr"/>
            <a:r>
              <a:rPr lang="en-IE" dirty="0">
                <a:solidFill>
                  <a:srgbClr val="FF0000"/>
                </a:solidFill>
              </a:rPr>
              <a:t>ILM Continue …</a:t>
            </a:r>
          </a:p>
        </p:txBody>
      </p:sp>
      <p:sp>
        <p:nvSpPr>
          <p:cNvPr id="3" name="Content Placeholder 2">
            <a:extLst>
              <a:ext uri="{FF2B5EF4-FFF2-40B4-BE49-F238E27FC236}">
                <a16:creationId xmlns:a16="http://schemas.microsoft.com/office/drawing/2014/main" id="{98BE7889-AB5C-4DD7-9A6E-D9E583A91CA2}"/>
              </a:ext>
            </a:extLst>
          </p:cNvPr>
          <p:cNvSpPr>
            <a:spLocks noGrp="1"/>
          </p:cNvSpPr>
          <p:nvPr>
            <p:ph idx="1"/>
          </p:nvPr>
        </p:nvSpPr>
        <p:spPr/>
        <p:txBody>
          <a:bodyPr/>
          <a:lstStyle/>
          <a:p>
            <a:r>
              <a:rPr lang="en-US" dirty="0"/>
              <a:t>In general, there are four stages in the information lifecycle: </a:t>
            </a:r>
          </a:p>
          <a:p>
            <a:endParaRPr lang="en-US" dirty="0"/>
          </a:p>
          <a:p>
            <a:pPr lvl="1">
              <a:buFont typeface="Wingdings" panose="05000000000000000000" pitchFamily="2" charset="2"/>
              <a:buChar char="Ø"/>
            </a:pPr>
            <a:r>
              <a:rPr lang="en-US" dirty="0"/>
              <a:t>Creation/acquisition of the information.</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Publication of the information.</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Retention of the information.</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Removal of the information.</a:t>
            </a:r>
            <a:endParaRPr lang="en-IE" dirty="0"/>
          </a:p>
        </p:txBody>
      </p:sp>
    </p:spTree>
    <p:extLst>
      <p:ext uri="{BB962C8B-B14F-4D97-AF65-F5344CB8AC3E}">
        <p14:creationId xmlns:p14="http://schemas.microsoft.com/office/powerpoint/2010/main" val="3440939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9824-C521-427E-864D-15E0B6779B61}"/>
              </a:ext>
            </a:extLst>
          </p:cNvPr>
          <p:cNvSpPr>
            <a:spLocks noGrp="1"/>
          </p:cNvSpPr>
          <p:nvPr>
            <p:ph type="title"/>
          </p:nvPr>
        </p:nvSpPr>
        <p:spPr/>
        <p:txBody>
          <a:bodyPr/>
          <a:lstStyle/>
          <a:p>
            <a:pPr algn="ctr"/>
            <a:r>
              <a:rPr lang="en-US" dirty="0">
                <a:solidFill>
                  <a:srgbClr val="FF0000"/>
                </a:solidFill>
              </a:rPr>
              <a:t>What Drives ILM?</a:t>
            </a:r>
            <a:endParaRPr lang="en-IE" dirty="0">
              <a:solidFill>
                <a:srgbClr val="FF0000"/>
              </a:solidFill>
            </a:endParaRPr>
          </a:p>
        </p:txBody>
      </p:sp>
      <p:sp>
        <p:nvSpPr>
          <p:cNvPr id="3" name="Content Placeholder 2">
            <a:extLst>
              <a:ext uri="{FF2B5EF4-FFF2-40B4-BE49-F238E27FC236}">
                <a16:creationId xmlns:a16="http://schemas.microsoft.com/office/drawing/2014/main" id="{6486565F-077B-44C7-AA82-0673474D641B}"/>
              </a:ext>
            </a:extLst>
          </p:cNvPr>
          <p:cNvSpPr>
            <a:spLocks noGrp="1"/>
          </p:cNvSpPr>
          <p:nvPr>
            <p:ph idx="1"/>
          </p:nvPr>
        </p:nvSpPr>
        <p:spPr/>
        <p:txBody>
          <a:bodyPr>
            <a:normAutofit/>
          </a:bodyPr>
          <a:lstStyle/>
          <a:p>
            <a:r>
              <a:rPr lang="en-US" dirty="0"/>
              <a:t>Control Creation and Growth of Records.</a:t>
            </a:r>
          </a:p>
          <a:p>
            <a:r>
              <a:rPr lang="en-US" dirty="0"/>
              <a:t>Reduce Operating Costs.</a:t>
            </a:r>
          </a:p>
          <a:p>
            <a:r>
              <a:rPr lang="en-US" dirty="0"/>
              <a:t>Improve Efficiency and Productivity.</a:t>
            </a:r>
          </a:p>
          <a:p>
            <a:r>
              <a:rPr lang="en-US" dirty="0"/>
              <a:t>Assimilate New Technologies.</a:t>
            </a:r>
          </a:p>
          <a:p>
            <a:r>
              <a:rPr lang="en-US" dirty="0"/>
              <a:t>Minimize Litigation Risks.</a:t>
            </a:r>
          </a:p>
          <a:p>
            <a:r>
              <a:rPr lang="en-US" dirty="0"/>
              <a:t>Support better decision making.</a:t>
            </a:r>
          </a:p>
          <a:p>
            <a:r>
              <a:rPr lang="en-US" dirty="0"/>
              <a:t>Preserve Corporate Memory.</a:t>
            </a:r>
          </a:p>
          <a:p>
            <a:r>
              <a:rPr lang="en-US" dirty="0"/>
              <a:t>Foster Professionalism.</a:t>
            </a:r>
            <a:endParaRPr lang="en-IE" dirty="0"/>
          </a:p>
        </p:txBody>
      </p:sp>
    </p:spTree>
    <p:extLst>
      <p:ext uri="{BB962C8B-B14F-4D97-AF65-F5344CB8AC3E}">
        <p14:creationId xmlns:p14="http://schemas.microsoft.com/office/powerpoint/2010/main" val="69378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C875-5CE7-42C5-859C-E1F2F4BCBE28}"/>
              </a:ext>
            </a:extLst>
          </p:cNvPr>
          <p:cNvSpPr>
            <a:spLocks noGrp="1"/>
          </p:cNvSpPr>
          <p:nvPr>
            <p:ph type="title"/>
          </p:nvPr>
        </p:nvSpPr>
        <p:spPr/>
        <p:txBody>
          <a:bodyPr/>
          <a:lstStyle/>
          <a:p>
            <a:pPr algn="ctr"/>
            <a:r>
              <a:rPr lang="en-IE" dirty="0">
                <a:solidFill>
                  <a:srgbClr val="FF0000"/>
                </a:solidFill>
              </a:rPr>
              <a:t>ILM at a Glance</a:t>
            </a:r>
          </a:p>
        </p:txBody>
      </p:sp>
      <p:sp>
        <p:nvSpPr>
          <p:cNvPr id="3" name="Content Placeholder 2">
            <a:extLst>
              <a:ext uri="{FF2B5EF4-FFF2-40B4-BE49-F238E27FC236}">
                <a16:creationId xmlns:a16="http://schemas.microsoft.com/office/drawing/2014/main" id="{66D9D175-38FE-4AD6-951B-E8A2C825CC6C}"/>
              </a:ext>
            </a:extLst>
          </p:cNvPr>
          <p:cNvSpPr>
            <a:spLocks noGrp="1"/>
          </p:cNvSpPr>
          <p:nvPr>
            <p:ph idx="1"/>
          </p:nvPr>
        </p:nvSpPr>
        <p:spPr/>
        <p:txBody>
          <a:bodyPr/>
          <a:lstStyle/>
          <a:p>
            <a:pPr marL="0" indent="0">
              <a:buNone/>
            </a:pPr>
            <a:r>
              <a:rPr lang="en-US" dirty="0"/>
              <a:t>A single global information management program that defines the lifecycle for both paper and electronic information. There are three primary components:</a:t>
            </a:r>
          </a:p>
          <a:p>
            <a:endParaRPr lang="en-US" dirty="0"/>
          </a:p>
          <a:p>
            <a:r>
              <a:rPr lang="en-US" dirty="0"/>
              <a:t>Determine what should be kept and who should be keeping it.</a:t>
            </a:r>
          </a:p>
          <a:p>
            <a:endParaRPr lang="en-US" dirty="0"/>
          </a:p>
          <a:p>
            <a:r>
              <a:rPr lang="en-US" dirty="0"/>
              <a:t>Establish how long information will be kept.</a:t>
            </a:r>
          </a:p>
          <a:p>
            <a:endParaRPr lang="en-US" dirty="0"/>
          </a:p>
          <a:p>
            <a:r>
              <a:rPr lang="en-US" dirty="0"/>
              <a:t>Set up a compliance program.</a:t>
            </a:r>
            <a:endParaRPr lang="en-IE" dirty="0"/>
          </a:p>
        </p:txBody>
      </p:sp>
    </p:spTree>
    <p:extLst>
      <p:ext uri="{BB962C8B-B14F-4D97-AF65-F5344CB8AC3E}">
        <p14:creationId xmlns:p14="http://schemas.microsoft.com/office/powerpoint/2010/main" val="2590493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519D5420-D7C9-4BA3-B6D2-14F1F953CDBB}"/>
              </a:ext>
            </a:extLst>
          </p:cNvPr>
          <p:cNvPicPr>
            <a:picLocks noGrp="1" noChangeAspect="1"/>
          </p:cNvPicPr>
          <p:nvPr>
            <p:ph idx="1"/>
          </p:nvPr>
        </p:nvPicPr>
        <p:blipFill>
          <a:blip r:embed="rId2"/>
          <a:stretch>
            <a:fillRect/>
          </a:stretch>
        </p:blipFill>
        <p:spPr>
          <a:xfrm>
            <a:off x="707571" y="0"/>
            <a:ext cx="10776857" cy="6858000"/>
          </a:xfrm>
          <a:prstGeom prst="rect">
            <a:avLst/>
          </a:prstGeom>
        </p:spPr>
      </p:pic>
    </p:spTree>
    <p:extLst>
      <p:ext uri="{BB962C8B-B14F-4D97-AF65-F5344CB8AC3E}">
        <p14:creationId xmlns:p14="http://schemas.microsoft.com/office/powerpoint/2010/main" val="7516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9EE7-FBF7-4A67-9993-310352CF9B73}"/>
              </a:ext>
            </a:extLst>
          </p:cNvPr>
          <p:cNvSpPr>
            <a:spLocks noGrp="1"/>
          </p:cNvSpPr>
          <p:nvPr>
            <p:ph type="title"/>
          </p:nvPr>
        </p:nvSpPr>
        <p:spPr/>
        <p:txBody>
          <a:bodyPr/>
          <a:lstStyle/>
          <a:p>
            <a:pPr algn="ctr"/>
            <a:r>
              <a:rPr lang="en-IE" dirty="0">
                <a:solidFill>
                  <a:srgbClr val="FF0000"/>
                </a:solidFill>
              </a:rPr>
              <a:t>It’s About the Content</a:t>
            </a:r>
          </a:p>
        </p:txBody>
      </p:sp>
      <p:sp>
        <p:nvSpPr>
          <p:cNvPr id="3" name="Content Placeholder 2">
            <a:extLst>
              <a:ext uri="{FF2B5EF4-FFF2-40B4-BE49-F238E27FC236}">
                <a16:creationId xmlns:a16="http://schemas.microsoft.com/office/drawing/2014/main" id="{21391D77-E66E-4C81-91B7-A1D531C93A82}"/>
              </a:ext>
            </a:extLst>
          </p:cNvPr>
          <p:cNvSpPr>
            <a:spLocks noGrp="1"/>
          </p:cNvSpPr>
          <p:nvPr>
            <p:ph idx="1"/>
          </p:nvPr>
        </p:nvSpPr>
        <p:spPr/>
        <p:txBody>
          <a:bodyPr>
            <a:normAutofit fontScale="92500" lnSpcReduction="20000"/>
          </a:bodyPr>
          <a:lstStyle/>
          <a:p>
            <a:pPr marL="0" indent="0">
              <a:buNone/>
            </a:pPr>
            <a:r>
              <a:rPr lang="en-US" dirty="0"/>
              <a:t>The format does not determine value or retention but content does. It is important to decide which record/data to keep.</a:t>
            </a:r>
          </a:p>
          <a:p>
            <a:pPr marL="0" indent="0">
              <a:buNone/>
            </a:pPr>
            <a:endParaRPr lang="en-US" dirty="0"/>
          </a:p>
          <a:p>
            <a:r>
              <a:rPr lang="en-US" dirty="0"/>
              <a:t>File cabinets/rooms/drawers.</a:t>
            </a:r>
          </a:p>
          <a:p>
            <a:r>
              <a:rPr lang="en-US" dirty="0"/>
              <a:t>Off-site storage.</a:t>
            </a:r>
          </a:p>
          <a:p>
            <a:r>
              <a:rPr lang="en-US" dirty="0"/>
              <a:t>Email.</a:t>
            </a:r>
          </a:p>
          <a:p>
            <a:r>
              <a:rPr lang="en-US" dirty="0"/>
              <a:t>Shared Drives.</a:t>
            </a:r>
          </a:p>
          <a:p>
            <a:r>
              <a:rPr lang="en-US" dirty="0"/>
              <a:t>Intranet and Websites.</a:t>
            </a:r>
          </a:p>
          <a:p>
            <a:r>
              <a:rPr lang="en-US" dirty="0"/>
              <a:t>Local hard drive; handheld devices.</a:t>
            </a:r>
          </a:p>
          <a:p>
            <a:r>
              <a:rPr lang="en-US" dirty="0"/>
              <a:t>Storage databases.</a:t>
            </a:r>
          </a:p>
          <a:p>
            <a:r>
              <a:rPr lang="en-US" dirty="0"/>
              <a:t>Third party service providers.</a:t>
            </a:r>
            <a:endParaRPr lang="en-IE" dirty="0"/>
          </a:p>
        </p:txBody>
      </p:sp>
    </p:spTree>
    <p:extLst>
      <p:ext uri="{BB962C8B-B14F-4D97-AF65-F5344CB8AC3E}">
        <p14:creationId xmlns:p14="http://schemas.microsoft.com/office/powerpoint/2010/main" val="3430527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6C60C7-E107-4A28-9B40-05BCF7015560}"/>
              </a:ext>
            </a:extLst>
          </p:cNvPr>
          <p:cNvPicPr>
            <a:picLocks noChangeAspect="1"/>
          </p:cNvPicPr>
          <p:nvPr/>
        </p:nvPicPr>
        <p:blipFill>
          <a:blip r:embed="rId2"/>
          <a:stretch>
            <a:fillRect/>
          </a:stretch>
        </p:blipFill>
        <p:spPr>
          <a:xfrm>
            <a:off x="1063722" y="0"/>
            <a:ext cx="10064556" cy="6858000"/>
          </a:xfrm>
          <a:prstGeom prst="rect">
            <a:avLst/>
          </a:prstGeom>
        </p:spPr>
      </p:pic>
    </p:spTree>
    <p:extLst>
      <p:ext uri="{BB962C8B-B14F-4D97-AF65-F5344CB8AC3E}">
        <p14:creationId xmlns:p14="http://schemas.microsoft.com/office/powerpoint/2010/main" val="2876769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FE7B38-F8E1-477C-83A3-351480A0AEBC}"/>
              </a:ext>
            </a:extLst>
          </p:cNvPr>
          <p:cNvPicPr>
            <a:picLocks noChangeAspect="1"/>
          </p:cNvPicPr>
          <p:nvPr/>
        </p:nvPicPr>
        <p:blipFill>
          <a:blip r:embed="rId2"/>
          <a:stretch>
            <a:fillRect/>
          </a:stretch>
        </p:blipFill>
        <p:spPr>
          <a:xfrm>
            <a:off x="1313129" y="0"/>
            <a:ext cx="9565741" cy="6858000"/>
          </a:xfrm>
          <a:prstGeom prst="rect">
            <a:avLst/>
          </a:prstGeom>
        </p:spPr>
      </p:pic>
    </p:spTree>
    <p:extLst>
      <p:ext uri="{BB962C8B-B14F-4D97-AF65-F5344CB8AC3E}">
        <p14:creationId xmlns:p14="http://schemas.microsoft.com/office/powerpoint/2010/main" val="2492850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6A1E2E-9E01-472D-B223-B0E15F082F9E}"/>
              </a:ext>
            </a:extLst>
          </p:cNvPr>
          <p:cNvPicPr>
            <a:picLocks noChangeAspect="1"/>
          </p:cNvPicPr>
          <p:nvPr/>
        </p:nvPicPr>
        <p:blipFill>
          <a:blip r:embed="rId2"/>
          <a:stretch>
            <a:fillRect/>
          </a:stretch>
        </p:blipFill>
        <p:spPr>
          <a:xfrm>
            <a:off x="1535190" y="0"/>
            <a:ext cx="9121620" cy="6858000"/>
          </a:xfrm>
          <a:prstGeom prst="rect">
            <a:avLst/>
          </a:prstGeom>
        </p:spPr>
      </p:pic>
    </p:spTree>
    <p:extLst>
      <p:ext uri="{BB962C8B-B14F-4D97-AF65-F5344CB8AC3E}">
        <p14:creationId xmlns:p14="http://schemas.microsoft.com/office/powerpoint/2010/main" val="863001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9A94-8206-446F-AAF7-5BBBA94BAD05}"/>
              </a:ext>
            </a:extLst>
          </p:cNvPr>
          <p:cNvSpPr>
            <a:spLocks noGrp="1"/>
          </p:cNvSpPr>
          <p:nvPr>
            <p:ph type="title"/>
          </p:nvPr>
        </p:nvSpPr>
        <p:spPr/>
        <p:txBody>
          <a:bodyPr/>
          <a:lstStyle/>
          <a:p>
            <a:pPr algn="ctr"/>
            <a:r>
              <a:rPr lang="en-IE" dirty="0">
                <a:solidFill>
                  <a:srgbClr val="FF0000"/>
                </a:solidFill>
              </a:rPr>
              <a:t>Monitor and Maintain</a:t>
            </a:r>
          </a:p>
        </p:txBody>
      </p:sp>
      <p:sp>
        <p:nvSpPr>
          <p:cNvPr id="3" name="Content Placeholder 2">
            <a:extLst>
              <a:ext uri="{FF2B5EF4-FFF2-40B4-BE49-F238E27FC236}">
                <a16:creationId xmlns:a16="http://schemas.microsoft.com/office/drawing/2014/main" id="{1DCFEC1C-678F-4753-AD01-59B2840878BC}"/>
              </a:ext>
            </a:extLst>
          </p:cNvPr>
          <p:cNvSpPr>
            <a:spLocks noGrp="1"/>
          </p:cNvSpPr>
          <p:nvPr>
            <p:ph idx="1"/>
          </p:nvPr>
        </p:nvSpPr>
        <p:spPr/>
        <p:txBody>
          <a:bodyPr>
            <a:normAutofit lnSpcReduction="10000"/>
          </a:bodyPr>
          <a:lstStyle/>
          <a:p>
            <a:r>
              <a:rPr lang="en-US" dirty="0"/>
              <a:t>Not a one-time clean-up, but a continuous plan for managing information.</a:t>
            </a:r>
          </a:p>
          <a:p>
            <a:endParaRPr lang="en-US" dirty="0"/>
          </a:p>
          <a:p>
            <a:r>
              <a:rPr lang="en-US" dirty="0"/>
              <a:t>Annual employee certification of compliance.</a:t>
            </a:r>
          </a:p>
          <a:p>
            <a:endParaRPr lang="en-US" dirty="0"/>
          </a:p>
          <a:p>
            <a:r>
              <a:rPr lang="en-US" dirty="0"/>
              <a:t>Annual review of policy/schedule.</a:t>
            </a:r>
          </a:p>
          <a:p>
            <a:pPr lvl="1">
              <a:buFont typeface="Wingdings" panose="05000000000000000000" pitchFamily="2" charset="2"/>
              <a:buChar char="Ø"/>
            </a:pPr>
            <a:r>
              <a:rPr lang="en-US" dirty="0"/>
              <a:t>More frequent reviews for corporate changes, such as new locations, acquisitions or mergers.</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Update legal research to locate new or revised requirements.</a:t>
            </a:r>
            <a:endParaRPr lang="en-IE" dirty="0"/>
          </a:p>
        </p:txBody>
      </p:sp>
    </p:spTree>
    <p:extLst>
      <p:ext uri="{BB962C8B-B14F-4D97-AF65-F5344CB8AC3E}">
        <p14:creationId xmlns:p14="http://schemas.microsoft.com/office/powerpoint/2010/main" val="3488457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54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8F313-5EAD-4C53-9AA3-A7EDE66F853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 protection</a:t>
            </a:r>
          </a:p>
        </p:txBody>
      </p:sp>
      <p:pic>
        <p:nvPicPr>
          <p:cNvPr id="5" name="Picture 4">
            <a:extLst>
              <a:ext uri="{FF2B5EF4-FFF2-40B4-BE49-F238E27FC236}">
                <a16:creationId xmlns:a16="http://schemas.microsoft.com/office/drawing/2014/main" id="{DBF6C36B-D8F8-4E33-BF10-71B166DC7AB7}"/>
              </a:ext>
            </a:extLst>
          </p:cNvPr>
          <p:cNvPicPr>
            <a:picLocks noChangeAspect="1"/>
          </p:cNvPicPr>
          <p:nvPr/>
        </p:nvPicPr>
        <p:blipFill>
          <a:blip r:embed="rId2"/>
          <a:stretch>
            <a:fillRect/>
          </a:stretch>
        </p:blipFill>
        <p:spPr>
          <a:xfrm>
            <a:off x="4085227" y="961812"/>
            <a:ext cx="7094944" cy="4930987"/>
          </a:xfrm>
          <a:prstGeom prst="rect">
            <a:avLst/>
          </a:prstGeom>
        </p:spPr>
      </p:pic>
    </p:spTree>
    <p:extLst>
      <p:ext uri="{BB962C8B-B14F-4D97-AF65-F5344CB8AC3E}">
        <p14:creationId xmlns:p14="http://schemas.microsoft.com/office/powerpoint/2010/main" val="228281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401456-C3D3-49C2-94B8-3B2D574EE9B7}"/>
              </a:ext>
            </a:extLst>
          </p:cNvPr>
          <p:cNvSpPr>
            <a:spLocks noGrp="1"/>
          </p:cNvSpPr>
          <p:nvPr>
            <p:ph type="title"/>
          </p:nvPr>
        </p:nvSpPr>
        <p:spPr>
          <a:xfrm>
            <a:off x="762000" y="559678"/>
            <a:ext cx="3567915" cy="4952492"/>
          </a:xfrm>
        </p:spPr>
        <p:txBody>
          <a:bodyPr>
            <a:normAutofit/>
          </a:bodyPr>
          <a:lstStyle/>
          <a:p>
            <a:r>
              <a:rPr lang="en-IE">
                <a:solidFill>
                  <a:schemeClr val="bg1"/>
                </a:solidFill>
              </a:rPr>
              <a:t>Gap Analysis Overview </a:t>
            </a:r>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7F5A8BB-E5F4-4463-BBC7-7169C1A95863}"/>
              </a:ext>
            </a:extLst>
          </p:cNvPr>
          <p:cNvGraphicFramePr>
            <a:graphicFrameLocks noGrp="1"/>
          </p:cNvGraphicFramePr>
          <p:nvPr>
            <p:ph idx="1"/>
            <p:extLst>
              <p:ext uri="{D42A27DB-BD31-4B8C-83A1-F6EECF244321}">
                <p14:modId xmlns:p14="http://schemas.microsoft.com/office/powerpoint/2010/main" val="2661928943"/>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269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57C2702-AD40-4515-9E21-F391F7701926}"/>
              </a:ext>
            </a:extLst>
          </p:cNvPr>
          <p:cNvPicPr>
            <a:picLocks noChangeAspect="1"/>
          </p:cNvPicPr>
          <p:nvPr/>
        </p:nvPicPr>
        <p:blipFill>
          <a:blip r:embed="rId2"/>
          <a:stretch>
            <a:fillRect/>
          </a:stretch>
        </p:blipFill>
        <p:spPr>
          <a:xfrm>
            <a:off x="2172715" y="643467"/>
            <a:ext cx="7846569"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71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1B121D-66C3-4754-959F-AB0764238FBC}"/>
              </a:ext>
            </a:extLst>
          </p:cNvPr>
          <p:cNvPicPr>
            <a:picLocks noChangeAspect="1"/>
          </p:cNvPicPr>
          <p:nvPr/>
        </p:nvPicPr>
        <p:blipFill>
          <a:blip r:embed="rId2"/>
          <a:stretch>
            <a:fillRect/>
          </a:stretch>
        </p:blipFill>
        <p:spPr>
          <a:xfrm>
            <a:off x="2253887" y="643467"/>
            <a:ext cx="7684226"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09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830C-B8CC-42F4-BD0D-2E6E27869635}"/>
              </a:ext>
            </a:extLst>
          </p:cNvPr>
          <p:cNvSpPr>
            <a:spLocks noGrp="1"/>
          </p:cNvSpPr>
          <p:nvPr>
            <p:ph type="title"/>
          </p:nvPr>
        </p:nvSpPr>
        <p:spPr/>
        <p:txBody>
          <a:bodyPr/>
          <a:lstStyle/>
          <a:p>
            <a:pPr algn="ctr"/>
            <a:r>
              <a:rPr lang="en-IE" dirty="0">
                <a:solidFill>
                  <a:srgbClr val="FF0000"/>
                </a:solidFill>
              </a:rPr>
              <a:t>The problem</a:t>
            </a:r>
          </a:p>
        </p:txBody>
      </p:sp>
      <p:sp>
        <p:nvSpPr>
          <p:cNvPr id="3" name="Content Placeholder 2">
            <a:extLst>
              <a:ext uri="{FF2B5EF4-FFF2-40B4-BE49-F238E27FC236}">
                <a16:creationId xmlns:a16="http://schemas.microsoft.com/office/drawing/2014/main" id="{7FC52B31-4CC2-4860-934A-765DC895D949}"/>
              </a:ext>
            </a:extLst>
          </p:cNvPr>
          <p:cNvSpPr>
            <a:spLocks noGrp="1"/>
          </p:cNvSpPr>
          <p:nvPr>
            <p:ph idx="1"/>
          </p:nvPr>
        </p:nvSpPr>
        <p:spPr/>
        <p:txBody>
          <a:bodyPr/>
          <a:lstStyle/>
          <a:p>
            <a:r>
              <a:rPr lang="en-US" dirty="0"/>
              <a:t>Huge amounts of data about you can be stored on computer, and easily searched. That data can be lost, stolen or transferred to another country easily.</a:t>
            </a:r>
          </a:p>
          <a:p>
            <a:endParaRPr lang="en-US" dirty="0"/>
          </a:p>
          <a:p>
            <a:r>
              <a:rPr lang="en-US" dirty="0"/>
              <a:t>People need protection from careless or inaccurate processing of data about them, they also need to be able to see what data is being held about them.</a:t>
            </a:r>
            <a:endParaRPr lang="en-IE" dirty="0"/>
          </a:p>
        </p:txBody>
      </p:sp>
    </p:spTree>
    <p:extLst>
      <p:ext uri="{BB962C8B-B14F-4D97-AF65-F5344CB8AC3E}">
        <p14:creationId xmlns:p14="http://schemas.microsoft.com/office/powerpoint/2010/main" val="1645010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A0DA-7A96-43D6-9C75-256F8E559AFB}"/>
              </a:ext>
            </a:extLst>
          </p:cNvPr>
          <p:cNvSpPr>
            <a:spLocks noGrp="1"/>
          </p:cNvSpPr>
          <p:nvPr>
            <p:ph type="title"/>
          </p:nvPr>
        </p:nvSpPr>
        <p:spPr/>
        <p:txBody>
          <a:bodyPr/>
          <a:lstStyle/>
          <a:p>
            <a:pPr algn="ctr"/>
            <a:r>
              <a:rPr lang="en-IE" dirty="0">
                <a:solidFill>
                  <a:srgbClr val="FF0000"/>
                </a:solidFill>
              </a:rPr>
              <a:t>Personal and Sensitive information</a:t>
            </a:r>
          </a:p>
        </p:txBody>
      </p:sp>
      <p:sp>
        <p:nvSpPr>
          <p:cNvPr id="3" name="Content Placeholder 2">
            <a:extLst>
              <a:ext uri="{FF2B5EF4-FFF2-40B4-BE49-F238E27FC236}">
                <a16:creationId xmlns:a16="http://schemas.microsoft.com/office/drawing/2014/main" id="{86FE298D-AE7C-42C1-A1B7-A1B3F649CAEB}"/>
              </a:ext>
            </a:extLst>
          </p:cNvPr>
          <p:cNvSpPr>
            <a:spLocks noGrp="1"/>
          </p:cNvSpPr>
          <p:nvPr>
            <p:ph idx="1"/>
          </p:nvPr>
        </p:nvSpPr>
        <p:spPr>
          <a:xfrm>
            <a:off x="838200" y="1825625"/>
            <a:ext cx="3539836" cy="4381211"/>
          </a:xfrm>
        </p:spPr>
        <p:txBody>
          <a:bodyPr>
            <a:normAutofit lnSpcReduction="10000"/>
          </a:bodyPr>
          <a:lstStyle/>
          <a:p>
            <a:pPr marL="0" indent="0" algn="ctr">
              <a:buNone/>
            </a:pPr>
            <a:r>
              <a:rPr lang="en-IE" b="1" dirty="0"/>
              <a:t>Personal</a:t>
            </a:r>
          </a:p>
          <a:p>
            <a:pPr marL="0" indent="0" algn="ctr">
              <a:buNone/>
            </a:pPr>
            <a:endParaRPr lang="en-IE" b="1" dirty="0"/>
          </a:p>
          <a:p>
            <a:r>
              <a:rPr lang="en-US" dirty="0"/>
              <a:t>Data that relates to a living individual who can be identified from that data</a:t>
            </a:r>
          </a:p>
          <a:p>
            <a:endParaRPr lang="en-US" dirty="0"/>
          </a:p>
          <a:p>
            <a:r>
              <a:rPr lang="en-US" dirty="0"/>
              <a:t>Either on its own or by combining with other information held.</a:t>
            </a:r>
            <a:endParaRPr lang="en-IE" dirty="0"/>
          </a:p>
        </p:txBody>
      </p:sp>
      <p:sp>
        <p:nvSpPr>
          <p:cNvPr id="5" name="TextBox 4">
            <a:extLst>
              <a:ext uri="{FF2B5EF4-FFF2-40B4-BE49-F238E27FC236}">
                <a16:creationId xmlns:a16="http://schemas.microsoft.com/office/drawing/2014/main" id="{08666098-FE4A-477C-ACC4-03618D6D0835}"/>
              </a:ext>
            </a:extLst>
          </p:cNvPr>
          <p:cNvSpPr txBox="1"/>
          <p:nvPr/>
        </p:nvSpPr>
        <p:spPr>
          <a:xfrm>
            <a:off x="7813966" y="1690688"/>
            <a:ext cx="3539835" cy="3231654"/>
          </a:xfrm>
          <a:prstGeom prst="rect">
            <a:avLst/>
          </a:prstGeom>
          <a:noFill/>
        </p:spPr>
        <p:txBody>
          <a:bodyPr wrap="square" rtlCol="0">
            <a:spAutoFit/>
          </a:bodyPr>
          <a:lstStyle/>
          <a:p>
            <a:pPr algn="ctr"/>
            <a:r>
              <a:rPr lang="en-IE" sz="2800" b="1" dirty="0"/>
              <a:t>Sensitive</a:t>
            </a:r>
            <a:endParaRPr lang="en-IE" b="1" dirty="0"/>
          </a:p>
          <a:p>
            <a:pPr algn="ctr"/>
            <a:endParaRPr lang="en-IE"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sz="2800" dirty="0"/>
              <a:t>Data about matters such as mental health, trade union membership or sexual orientation.</a:t>
            </a:r>
            <a:endParaRPr lang="en-IE" sz="2800" dirty="0"/>
          </a:p>
        </p:txBody>
      </p:sp>
    </p:spTree>
    <p:extLst>
      <p:ext uri="{BB962C8B-B14F-4D97-AF65-F5344CB8AC3E}">
        <p14:creationId xmlns:p14="http://schemas.microsoft.com/office/powerpoint/2010/main" val="2205401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5DA08C3-CC60-45DC-9989-9AD885E6F254}"/>
              </a:ext>
            </a:extLst>
          </p:cNvPr>
          <p:cNvSpPr txBox="1"/>
          <p:nvPr/>
        </p:nvSpPr>
        <p:spPr>
          <a:xfrm>
            <a:off x="918420" y="1867958"/>
            <a:ext cx="11586698" cy="3970318"/>
          </a:xfrm>
          <a:prstGeom prst="rect">
            <a:avLst/>
          </a:prstGeom>
          <a:noFill/>
        </p:spPr>
        <p:txBody>
          <a:bodyPr wrap="none" rtlCol="0">
            <a:spAutoFit/>
          </a:bodyPr>
          <a:lstStyle/>
          <a:p>
            <a:pPr marL="457200" indent="-457200">
              <a:buFont typeface="Arial" panose="020B0604020202020204" pitchFamily="34" charset="0"/>
              <a:buChar char="•"/>
            </a:pPr>
            <a:r>
              <a:rPr lang="en-IE" sz="2800" dirty="0"/>
              <a:t>Data must be collected and processed fairly and lawfully.</a:t>
            </a:r>
          </a:p>
          <a:p>
            <a:pPr marL="457200" indent="-457200">
              <a:buFont typeface="Arial" panose="020B0604020202020204" pitchFamily="34" charset="0"/>
              <a:buChar char="•"/>
            </a:pPr>
            <a:r>
              <a:rPr lang="en-IE" sz="2800" dirty="0"/>
              <a:t>Data may be collected and used only for specified and lawful purpose.</a:t>
            </a:r>
          </a:p>
          <a:p>
            <a:pPr marL="457200" indent="-457200">
              <a:buFont typeface="Arial" panose="020B0604020202020204" pitchFamily="34" charset="0"/>
              <a:buChar char="•"/>
            </a:pPr>
            <a:r>
              <a:rPr lang="en-IE" sz="2800" dirty="0"/>
              <a:t>Data must be adequate, relevant and non-excessive.</a:t>
            </a:r>
          </a:p>
          <a:p>
            <a:pPr marL="457200" indent="-457200">
              <a:buFont typeface="Arial" panose="020B0604020202020204" pitchFamily="34" charset="0"/>
              <a:buChar char="•"/>
            </a:pPr>
            <a:r>
              <a:rPr lang="en-IE" sz="2800" dirty="0"/>
              <a:t>Data must be kept accurate and up-to-date.</a:t>
            </a:r>
          </a:p>
          <a:p>
            <a:pPr marL="457200" indent="-457200">
              <a:buFont typeface="Arial" panose="020B0604020202020204" pitchFamily="34" charset="0"/>
              <a:buChar char="•"/>
            </a:pPr>
            <a:r>
              <a:rPr lang="en-IE" sz="2800" dirty="0"/>
              <a:t>Data must not be kept longer than necessary.</a:t>
            </a:r>
          </a:p>
          <a:p>
            <a:pPr marL="457200" indent="-457200">
              <a:buFont typeface="Arial" panose="020B0604020202020204" pitchFamily="34" charset="0"/>
              <a:buChar char="•"/>
            </a:pPr>
            <a:r>
              <a:rPr lang="en-IE" sz="2800" dirty="0"/>
              <a:t>Data must be processed in accordance with the rights of subjects.</a:t>
            </a:r>
          </a:p>
          <a:p>
            <a:pPr marL="457200" indent="-457200">
              <a:buFont typeface="Arial" panose="020B0604020202020204" pitchFamily="34" charset="0"/>
              <a:buChar char="•"/>
            </a:pPr>
            <a:r>
              <a:rPr lang="en-IE" sz="2800" dirty="0"/>
              <a:t>Data must be kept secure against unauthorised processing, damage or loss.</a:t>
            </a:r>
          </a:p>
          <a:p>
            <a:pPr marL="457200" indent="-457200">
              <a:buFont typeface="Arial" panose="020B0604020202020204" pitchFamily="34" charset="0"/>
              <a:buChar char="•"/>
            </a:pPr>
            <a:r>
              <a:rPr lang="en-IE" sz="2800" dirty="0"/>
              <a:t>Etc.</a:t>
            </a:r>
          </a:p>
          <a:p>
            <a:pPr marL="457200" indent="-457200">
              <a:buFont typeface="Arial" panose="020B0604020202020204" pitchFamily="34" charset="0"/>
              <a:buChar char="•"/>
            </a:pPr>
            <a:endParaRPr lang="en-IE" sz="2800" dirty="0"/>
          </a:p>
        </p:txBody>
      </p:sp>
      <p:sp>
        <p:nvSpPr>
          <p:cNvPr id="15" name="Title 1">
            <a:extLst>
              <a:ext uri="{FF2B5EF4-FFF2-40B4-BE49-F238E27FC236}">
                <a16:creationId xmlns:a16="http://schemas.microsoft.com/office/drawing/2014/main" id="{B1AE049D-8530-4E68-8B90-1EDC0B606F86}"/>
              </a:ext>
            </a:extLst>
          </p:cNvPr>
          <p:cNvSpPr>
            <a:spLocks noGrp="1"/>
          </p:cNvSpPr>
          <p:nvPr>
            <p:ph type="title"/>
          </p:nvPr>
        </p:nvSpPr>
        <p:spPr>
          <a:xfrm>
            <a:off x="918420" y="301546"/>
            <a:ext cx="10515600" cy="1325563"/>
          </a:xfrm>
        </p:spPr>
        <p:txBody>
          <a:bodyPr/>
          <a:lstStyle/>
          <a:p>
            <a:pPr algn="ctr"/>
            <a:r>
              <a:rPr lang="en-IE" dirty="0">
                <a:solidFill>
                  <a:srgbClr val="FF0000"/>
                </a:solidFill>
              </a:rPr>
              <a:t>Some responsibilities of the employer</a:t>
            </a:r>
          </a:p>
        </p:txBody>
      </p:sp>
    </p:spTree>
    <p:extLst>
      <p:ext uri="{BB962C8B-B14F-4D97-AF65-F5344CB8AC3E}">
        <p14:creationId xmlns:p14="http://schemas.microsoft.com/office/powerpoint/2010/main" val="3206797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6AC4-073F-4092-B9D9-158D78FDB4EF}"/>
              </a:ext>
            </a:extLst>
          </p:cNvPr>
          <p:cNvSpPr>
            <a:spLocks noGrp="1"/>
          </p:cNvSpPr>
          <p:nvPr>
            <p:ph type="title"/>
          </p:nvPr>
        </p:nvSpPr>
        <p:spPr/>
        <p:txBody>
          <a:bodyPr/>
          <a:lstStyle/>
          <a:p>
            <a:pPr algn="ctr"/>
            <a:r>
              <a:rPr lang="en-IE" dirty="0">
                <a:solidFill>
                  <a:srgbClr val="FF0000"/>
                </a:solidFill>
              </a:rPr>
              <a:t>Security challenges</a:t>
            </a:r>
          </a:p>
        </p:txBody>
      </p:sp>
      <p:sp>
        <p:nvSpPr>
          <p:cNvPr id="3" name="Content Placeholder 2">
            <a:extLst>
              <a:ext uri="{FF2B5EF4-FFF2-40B4-BE49-F238E27FC236}">
                <a16:creationId xmlns:a16="http://schemas.microsoft.com/office/drawing/2014/main" id="{1632B9D6-856F-4368-B52C-2FA1F41C4051}"/>
              </a:ext>
            </a:extLst>
          </p:cNvPr>
          <p:cNvSpPr>
            <a:spLocks noGrp="1"/>
          </p:cNvSpPr>
          <p:nvPr>
            <p:ph idx="1"/>
          </p:nvPr>
        </p:nvSpPr>
        <p:spPr/>
        <p:txBody>
          <a:bodyPr>
            <a:normAutofit fontScale="85000" lnSpcReduction="20000"/>
          </a:bodyPr>
          <a:lstStyle/>
          <a:p>
            <a:r>
              <a:rPr lang="en-US" dirty="0"/>
              <a:t>Hacking.</a:t>
            </a:r>
          </a:p>
          <a:p>
            <a:endParaRPr lang="en-US" dirty="0"/>
          </a:p>
          <a:p>
            <a:r>
              <a:rPr lang="en-US" dirty="0"/>
              <a:t>Cyber Theft.</a:t>
            </a:r>
          </a:p>
          <a:p>
            <a:endParaRPr lang="en-US" dirty="0"/>
          </a:p>
          <a:p>
            <a:r>
              <a:rPr lang="en-US" dirty="0"/>
              <a:t>Unauthorized use at work.</a:t>
            </a:r>
          </a:p>
          <a:p>
            <a:endParaRPr lang="en-US" dirty="0"/>
          </a:p>
          <a:p>
            <a:r>
              <a:rPr lang="en-US" dirty="0"/>
              <a:t>Software Piracy.</a:t>
            </a:r>
          </a:p>
          <a:p>
            <a:endParaRPr lang="en-US" dirty="0"/>
          </a:p>
          <a:p>
            <a:r>
              <a:rPr lang="en-US" dirty="0"/>
              <a:t>Piracy of intellectual property.</a:t>
            </a:r>
          </a:p>
          <a:p>
            <a:endParaRPr lang="en-US" dirty="0"/>
          </a:p>
          <a:p>
            <a:r>
              <a:rPr lang="en-US" dirty="0"/>
              <a:t>Computer viruses and worms.</a:t>
            </a:r>
            <a:endParaRPr lang="en-IE" dirty="0"/>
          </a:p>
        </p:txBody>
      </p:sp>
    </p:spTree>
    <p:extLst>
      <p:ext uri="{BB962C8B-B14F-4D97-AF65-F5344CB8AC3E}">
        <p14:creationId xmlns:p14="http://schemas.microsoft.com/office/powerpoint/2010/main" val="566992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9CA3-1FD7-4262-B25E-90E9E085CAB2}"/>
              </a:ext>
            </a:extLst>
          </p:cNvPr>
          <p:cNvSpPr>
            <a:spLocks noGrp="1"/>
          </p:cNvSpPr>
          <p:nvPr>
            <p:ph type="title"/>
          </p:nvPr>
        </p:nvSpPr>
        <p:spPr/>
        <p:txBody>
          <a:bodyPr/>
          <a:lstStyle/>
          <a:p>
            <a:pPr algn="ctr"/>
            <a:r>
              <a:rPr lang="en-US" dirty="0">
                <a:solidFill>
                  <a:srgbClr val="FF0000"/>
                </a:solidFill>
              </a:rPr>
              <a:t>Ethical responsibility of business professionals</a:t>
            </a:r>
            <a:endParaRPr lang="en-IE" dirty="0">
              <a:solidFill>
                <a:srgbClr val="FF0000"/>
              </a:solidFill>
            </a:endParaRPr>
          </a:p>
        </p:txBody>
      </p:sp>
      <p:sp>
        <p:nvSpPr>
          <p:cNvPr id="3" name="Content Placeholder 2">
            <a:extLst>
              <a:ext uri="{FF2B5EF4-FFF2-40B4-BE49-F238E27FC236}">
                <a16:creationId xmlns:a16="http://schemas.microsoft.com/office/drawing/2014/main" id="{B308190B-A0D9-4AB1-973A-EED67A7453FA}"/>
              </a:ext>
            </a:extLst>
          </p:cNvPr>
          <p:cNvSpPr>
            <a:spLocks noGrp="1"/>
          </p:cNvSpPr>
          <p:nvPr>
            <p:ph idx="1"/>
          </p:nvPr>
        </p:nvSpPr>
        <p:spPr/>
        <p:txBody>
          <a:bodyPr>
            <a:normAutofit lnSpcReduction="10000"/>
          </a:bodyPr>
          <a:lstStyle/>
          <a:p>
            <a:pPr marL="0" indent="0">
              <a:buNone/>
            </a:pPr>
            <a:r>
              <a:rPr lang="en-US" dirty="0"/>
              <a:t>Business ethics are concerned with</a:t>
            </a:r>
          </a:p>
          <a:p>
            <a:endParaRPr lang="en-US" dirty="0"/>
          </a:p>
          <a:p>
            <a:r>
              <a:rPr lang="en-US" dirty="0"/>
              <a:t>Equity.</a:t>
            </a:r>
          </a:p>
          <a:p>
            <a:endParaRPr lang="en-US" dirty="0"/>
          </a:p>
          <a:p>
            <a:r>
              <a:rPr lang="en-US" dirty="0"/>
              <a:t>Rights.</a:t>
            </a:r>
          </a:p>
          <a:p>
            <a:endParaRPr lang="en-US" dirty="0"/>
          </a:p>
          <a:p>
            <a:r>
              <a:rPr lang="en-US" dirty="0"/>
              <a:t>Honesty.</a:t>
            </a:r>
          </a:p>
          <a:p>
            <a:endParaRPr lang="en-US" dirty="0"/>
          </a:p>
          <a:p>
            <a:r>
              <a:rPr lang="en-US" dirty="0"/>
              <a:t>Exercise of corporate power.</a:t>
            </a:r>
            <a:endParaRPr lang="en-IE" dirty="0"/>
          </a:p>
        </p:txBody>
      </p:sp>
    </p:spTree>
    <p:extLst>
      <p:ext uri="{BB962C8B-B14F-4D97-AF65-F5344CB8AC3E}">
        <p14:creationId xmlns:p14="http://schemas.microsoft.com/office/powerpoint/2010/main" val="163714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4FAC-36BF-43AE-8268-C8B59E9FCEE8}"/>
              </a:ext>
            </a:extLst>
          </p:cNvPr>
          <p:cNvSpPr>
            <a:spLocks noGrp="1"/>
          </p:cNvSpPr>
          <p:nvPr>
            <p:ph type="title"/>
          </p:nvPr>
        </p:nvSpPr>
        <p:spPr/>
        <p:txBody>
          <a:bodyPr/>
          <a:lstStyle/>
          <a:p>
            <a:pPr algn="ctr"/>
            <a:r>
              <a:rPr lang="en-IE" dirty="0">
                <a:solidFill>
                  <a:srgbClr val="FF0000"/>
                </a:solidFill>
              </a:rPr>
              <a:t>Gap Analysis Perspective</a:t>
            </a:r>
          </a:p>
        </p:txBody>
      </p:sp>
      <p:sp>
        <p:nvSpPr>
          <p:cNvPr id="3" name="Content Placeholder 2">
            <a:extLst>
              <a:ext uri="{FF2B5EF4-FFF2-40B4-BE49-F238E27FC236}">
                <a16:creationId xmlns:a16="http://schemas.microsoft.com/office/drawing/2014/main" id="{D07B6C99-BBB5-444A-B391-71959EF7D96A}"/>
              </a:ext>
            </a:extLst>
          </p:cNvPr>
          <p:cNvSpPr>
            <a:spLocks noGrp="1"/>
          </p:cNvSpPr>
          <p:nvPr>
            <p:ph idx="1"/>
          </p:nvPr>
        </p:nvSpPr>
        <p:spPr/>
        <p:txBody>
          <a:bodyPr/>
          <a:lstStyle/>
          <a:p>
            <a:endParaRPr lang="en-US" dirty="0"/>
          </a:p>
          <a:p>
            <a:r>
              <a:rPr lang="en-US" b="1" dirty="0"/>
              <a:t>Organization</a:t>
            </a:r>
            <a:r>
              <a:rPr lang="en-US" dirty="0"/>
              <a:t>: for example, what skill sets or roles are missing or lacking?</a:t>
            </a:r>
          </a:p>
          <a:p>
            <a:r>
              <a:rPr lang="en-US" b="1" dirty="0"/>
              <a:t>Business direction</a:t>
            </a:r>
            <a:r>
              <a:rPr lang="en-US" dirty="0"/>
              <a:t>: for example, is their a gap in our product or a gap in the market we are not serving?</a:t>
            </a:r>
          </a:p>
          <a:p>
            <a:r>
              <a:rPr lang="en-US" b="1" dirty="0"/>
              <a:t>Business Processes</a:t>
            </a:r>
            <a:r>
              <a:rPr lang="en-US" dirty="0"/>
              <a:t>: for </a:t>
            </a:r>
            <a:r>
              <a:rPr lang="en-US" dirty="0" err="1"/>
              <a:t>examp</a:t>
            </a:r>
            <a:endParaRPr lang="en-US" dirty="0"/>
          </a:p>
          <a:p>
            <a:r>
              <a:rPr lang="en-US" dirty="0"/>
              <a:t>le, can how we do things be made more efficient?</a:t>
            </a:r>
          </a:p>
          <a:p>
            <a:r>
              <a:rPr lang="en-US" b="1" dirty="0"/>
              <a:t>Technology</a:t>
            </a:r>
            <a:r>
              <a:rPr lang="en-US" dirty="0"/>
              <a:t>: for example, are there systems we are missing, or are there incompatibilities between systems?</a:t>
            </a:r>
          </a:p>
          <a:p>
            <a:endParaRPr lang="en-IE" dirty="0"/>
          </a:p>
        </p:txBody>
      </p:sp>
    </p:spTree>
    <p:extLst>
      <p:ext uri="{BB962C8B-B14F-4D97-AF65-F5344CB8AC3E}">
        <p14:creationId xmlns:p14="http://schemas.microsoft.com/office/powerpoint/2010/main" val="159719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4588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4F096-9009-44E9-A0AC-7C35F438FAC3}"/>
              </a:ext>
            </a:extLst>
          </p:cNvPr>
          <p:cNvSpPr>
            <a:spLocks noGrp="1"/>
          </p:cNvSpPr>
          <p:nvPr>
            <p:ph type="title"/>
          </p:nvPr>
        </p:nvSpPr>
        <p:spPr>
          <a:xfrm>
            <a:off x="7763256" y="1122363"/>
            <a:ext cx="3834384" cy="2902882"/>
          </a:xfrm>
        </p:spPr>
        <p:txBody>
          <a:bodyPr vert="horz" lIns="91440" tIns="45720" rIns="91440" bIns="45720" rtlCol="0" anchor="b">
            <a:normAutofit/>
          </a:bodyPr>
          <a:lstStyle/>
          <a:p>
            <a:pPr algn="ctr"/>
            <a:r>
              <a:rPr lang="en-US" sz="4800" dirty="0"/>
              <a:t>Gap Analysis Process</a:t>
            </a:r>
          </a:p>
        </p:txBody>
      </p:sp>
      <p:grpSp>
        <p:nvGrpSpPr>
          <p:cNvPr id="21" name="Group 20">
            <a:extLst>
              <a:ext uri="{FF2B5EF4-FFF2-40B4-BE49-F238E27FC236}">
                <a16:creationId xmlns:a16="http://schemas.microsoft.com/office/drawing/2014/main" id="{FCDE997A-E6D1-4881-88E5-269E5AC3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3256" y="73152"/>
            <a:ext cx="1178966" cy="232963"/>
            <a:chOff x="7763256" y="73152"/>
            <a:chExt cx="1178966" cy="232963"/>
          </a:xfrm>
        </p:grpSpPr>
        <p:sp>
          <p:nvSpPr>
            <p:cNvPr id="22" name="Rectangle 64">
              <a:extLst>
                <a:ext uri="{FF2B5EF4-FFF2-40B4-BE49-F238E27FC236}">
                  <a16:creationId xmlns:a16="http://schemas.microsoft.com/office/drawing/2014/main" id="{C5A17791-3735-41AA-BC18-9EE281D2B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F95E12FB-5FC2-40B9-A965-8D7525357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E8C32A1A-9FA0-41F6-9AFF-8ECB7FAE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CF33DCF-317C-4DA0-AB10-D7FFD765B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2903C14D-D613-4770-8686-F92B1DD38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D5F133F7-E38D-4DA1-99C1-86F681CA3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5CAB3553-58B3-4262-BE0D-58D7CA75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9D1B417A-9677-4C16-A473-B9683700F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7302AEA5-098D-4C81-88C5-07902BF9C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7C4E3ACA-8B17-422E-90A9-7586D06E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D4A1ED5-82F7-4465-9B76-3F80A489F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69D1CC06-3A23-41C0-8EBB-28E61278E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462044AD-4120-4B1C-B41A-A45DA5551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30623D13-D545-4F2E-8425-E59D1BEF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E139ADAB-729A-4C31-B7E7-2532FF3FB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C7589FD1-9BFF-4E61-8C5E-8CF2AF79A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5F53515D-4E5F-4534-90F9-BD9DE478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C13CB45B-7C83-43EA-878D-FE9C4593E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38BA5C82-1285-46A1-BA10-254B21663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199FE72C-20A3-4FB4-BD67-E7EDF540D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screenshot of a cell phone&#10;&#10;Description automatically generated">
            <a:extLst>
              <a:ext uri="{FF2B5EF4-FFF2-40B4-BE49-F238E27FC236}">
                <a16:creationId xmlns:a16="http://schemas.microsoft.com/office/drawing/2014/main" id="{A450086D-73A7-4054-BB86-9017C4E4F3C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294" r="7974" b="1"/>
          <a:stretch/>
        </p:blipFill>
        <p:spPr>
          <a:xfrm>
            <a:off x="509517" y="576072"/>
            <a:ext cx="6692560" cy="5522976"/>
          </a:xfrm>
          <a:prstGeom prst="rect">
            <a:avLst/>
          </a:prstGeom>
        </p:spPr>
      </p:pic>
      <p:sp>
        <p:nvSpPr>
          <p:cNvPr id="43" name="Rectangle 42">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015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D559-E7F2-4E38-A56A-ED55E37F7171}"/>
              </a:ext>
            </a:extLst>
          </p:cNvPr>
          <p:cNvSpPr>
            <a:spLocks noGrp="1"/>
          </p:cNvSpPr>
          <p:nvPr>
            <p:ph type="title"/>
          </p:nvPr>
        </p:nvSpPr>
        <p:spPr/>
        <p:txBody>
          <a:bodyPr/>
          <a:lstStyle/>
          <a:p>
            <a:pPr algn="ctr"/>
            <a:r>
              <a:rPr lang="en-IE" dirty="0">
                <a:solidFill>
                  <a:srgbClr val="FF0000"/>
                </a:solidFill>
              </a:rPr>
              <a:t>Describe General Area</a:t>
            </a:r>
          </a:p>
        </p:txBody>
      </p:sp>
      <p:sp>
        <p:nvSpPr>
          <p:cNvPr id="3" name="Content Placeholder 2">
            <a:extLst>
              <a:ext uri="{FF2B5EF4-FFF2-40B4-BE49-F238E27FC236}">
                <a16:creationId xmlns:a16="http://schemas.microsoft.com/office/drawing/2014/main" id="{472D904C-32BC-41D4-9529-C4EC38352A36}"/>
              </a:ext>
            </a:extLst>
          </p:cNvPr>
          <p:cNvSpPr>
            <a:spLocks noGrp="1"/>
          </p:cNvSpPr>
          <p:nvPr>
            <p:ph idx="1"/>
          </p:nvPr>
        </p:nvSpPr>
        <p:spPr/>
        <p:txBody>
          <a:bodyPr/>
          <a:lstStyle/>
          <a:p>
            <a:r>
              <a:rPr lang="en-US" dirty="0"/>
              <a:t>In this step we describe the general area that we want to analyze and improve.</a:t>
            </a:r>
          </a:p>
          <a:p>
            <a:endParaRPr lang="en-US" dirty="0"/>
          </a:p>
          <a:p>
            <a:r>
              <a:rPr lang="en-US" dirty="0"/>
              <a:t>Reveals what general area is under investigation and what areas are not under investigation.</a:t>
            </a:r>
          </a:p>
          <a:p>
            <a:endParaRPr lang="en-US" dirty="0"/>
          </a:p>
          <a:p>
            <a:r>
              <a:rPr lang="en-US" dirty="0"/>
              <a:t>Helps to avoid scope breaks and keeps the rest of the analysis very focused. </a:t>
            </a:r>
            <a:endParaRPr lang="en-IE" dirty="0"/>
          </a:p>
        </p:txBody>
      </p:sp>
    </p:spTree>
    <p:extLst>
      <p:ext uri="{BB962C8B-B14F-4D97-AF65-F5344CB8AC3E}">
        <p14:creationId xmlns:p14="http://schemas.microsoft.com/office/powerpoint/2010/main" val="164561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7A65-D30A-4772-B702-337DD638CC57}"/>
              </a:ext>
            </a:extLst>
          </p:cNvPr>
          <p:cNvSpPr>
            <a:spLocks noGrp="1"/>
          </p:cNvSpPr>
          <p:nvPr>
            <p:ph type="title"/>
          </p:nvPr>
        </p:nvSpPr>
        <p:spPr/>
        <p:txBody>
          <a:bodyPr/>
          <a:lstStyle/>
          <a:p>
            <a:pPr algn="ctr"/>
            <a:r>
              <a:rPr lang="en-IE" dirty="0">
                <a:solidFill>
                  <a:srgbClr val="FF0000"/>
                </a:solidFill>
              </a:rPr>
              <a:t>Identify Specific Improvement Areas</a:t>
            </a:r>
          </a:p>
        </p:txBody>
      </p:sp>
      <p:sp>
        <p:nvSpPr>
          <p:cNvPr id="3" name="Content Placeholder 2">
            <a:extLst>
              <a:ext uri="{FF2B5EF4-FFF2-40B4-BE49-F238E27FC236}">
                <a16:creationId xmlns:a16="http://schemas.microsoft.com/office/drawing/2014/main" id="{33532111-B19F-425F-9F44-79737343D4B8}"/>
              </a:ext>
            </a:extLst>
          </p:cNvPr>
          <p:cNvSpPr>
            <a:spLocks noGrp="1"/>
          </p:cNvSpPr>
          <p:nvPr>
            <p:ph idx="1"/>
          </p:nvPr>
        </p:nvSpPr>
        <p:spPr/>
        <p:txBody>
          <a:bodyPr/>
          <a:lstStyle/>
          <a:p>
            <a:r>
              <a:rPr lang="en-US" dirty="0"/>
              <a:t>In this step we identify specific areas for improvement within the general area described in step 1.</a:t>
            </a:r>
          </a:p>
          <a:p>
            <a:endParaRPr lang="en-US" dirty="0"/>
          </a:p>
          <a:p>
            <a:r>
              <a:rPr lang="en-US" dirty="0"/>
              <a:t>For example, if the general area we are investigating is our online marketing, then we may identify content creation and paid advertising as specific areas we’d like to improve.</a:t>
            </a:r>
          </a:p>
          <a:p>
            <a:endParaRPr lang="en-IE" dirty="0"/>
          </a:p>
        </p:txBody>
      </p:sp>
    </p:spTree>
    <p:extLst>
      <p:ext uri="{BB962C8B-B14F-4D97-AF65-F5344CB8AC3E}">
        <p14:creationId xmlns:p14="http://schemas.microsoft.com/office/powerpoint/2010/main" val="221307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8CB3-64E5-4675-90C8-45FD97700F5E}"/>
              </a:ext>
            </a:extLst>
          </p:cNvPr>
          <p:cNvSpPr>
            <a:spLocks noGrp="1"/>
          </p:cNvSpPr>
          <p:nvPr>
            <p:ph type="title"/>
          </p:nvPr>
        </p:nvSpPr>
        <p:spPr/>
        <p:txBody>
          <a:bodyPr/>
          <a:lstStyle/>
          <a:p>
            <a:pPr algn="ctr"/>
            <a:r>
              <a:rPr lang="en-IE" dirty="0">
                <a:solidFill>
                  <a:srgbClr val="FF0000"/>
                </a:solidFill>
              </a:rPr>
              <a:t>Determine Targets</a:t>
            </a:r>
          </a:p>
        </p:txBody>
      </p:sp>
      <p:sp>
        <p:nvSpPr>
          <p:cNvPr id="3" name="Content Placeholder 2">
            <a:extLst>
              <a:ext uri="{FF2B5EF4-FFF2-40B4-BE49-F238E27FC236}">
                <a16:creationId xmlns:a16="http://schemas.microsoft.com/office/drawing/2014/main" id="{3E4B490A-F801-4498-8215-15A6CB009C85}"/>
              </a:ext>
            </a:extLst>
          </p:cNvPr>
          <p:cNvSpPr>
            <a:spLocks noGrp="1"/>
          </p:cNvSpPr>
          <p:nvPr>
            <p:ph idx="1"/>
          </p:nvPr>
        </p:nvSpPr>
        <p:spPr/>
        <p:txBody>
          <a:bodyPr>
            <a:normAutofit fontScale="92500" lnSpcReduction="20000"/>
          </a:bodyPr>
          <a:lstStyle/>
          <a:p>
            <a:r>
              <a:rPr lang="en-US" dirty="0"/>
              <a:t>Now that we have identified our specific improvement areas, the next step is to set targets for each area.</a:t>
            </a:r>
          </a:p>
          <a:p>
            <a:endParaRPr lang="en-US" dirty="0"/>
          </a:p>
          <a:p>
            <a:r>
              <a:rPr lang="en-US" dirty="0"/>
              <a:t>A common input to this step (and the next step) is benchmarking, whereby a company will benchmark its performance in an area against its competitors performance in that same area.</a:t>
            </a:r>
          </a:p>
          <a:p>
            <a:endParaRPr lang="en-US" dirty="0"/>
          </a:p>
          <a:p>
            <a:r>
              <a:rPr lang="en-US" dirty="0"/>
              <a:t>Another commonly used input for this step is to analyze industry best practices.</a:t>
            </a:r>
          </a:p>
          <a:p>
            <a:endParaRPr lang="en-US" dirty="0"/>
          </a:p>
          <a:p>
            <a:r>
              <a:rPr lang="en-US" dirty="0"/>
              <a:t>What targets are set will depend on a combination of the time available to address the gap as well as the ambition of the organization.</a:t>
            </a:r>
            <a:endParaRPr lang="en-IE" dirty="0"/>
          </a:p>
        </p:txBody>
      </p:sp>
    </p:spTree>
    <p:extLst>
      <p:ext uri="{BB962C8B-B14F-4D97-AF65-F5344CB8AC3E}">
        <p14:creationId xmlns:p14="http://schemas.microsoft.com/office/powerpoint/2010/main" val="374474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7403-7CAC-45A6-B89F-F432C2BFF3FC}"/>
              </a:ext>
            </a:extLst>
          </p:cNvPr>
          <p:cNvSpPr>
            <a:spLocks noGrp="1"/>
          </p:cNvSpPr>
          <p:nvPr>
            <p:ph type="title"/>
          </p:nvPr>
        </p:nvSpPr>
        <p:spPr/>
        <p:txBody>
          <a:bodyPr/>
          <a:lstStyle/>
          <a:p>
            <a:pPr algn="ctr"/>
            <a:r>
              <a:rPr lang="en-IE" dirty="0">
                <a:solidFill>
                  <a:srgbClr val="FF0000"/>
                </a:solidFill>
              </a:rPr>
              <a:t>Determine Current State</a:t>
            </a:r>
          </a:p>
        </p:txBody>
      </p:sp>
      <p:sp>
        <p:nvSpPr>
          <p:cNvPr id="3" name="Content Placeholder 2">
            <a:extLst>
              <a:ext uri="{FF2B5EF4-FFF2-40B4-BE49-F238E27FC236}">
                <a16:creationId xmlns:a16="http://schemas.microsoft.com/office/drawing/2014/main" id="{67EF4649-003E-4CE4-8483-73FCF2B54326}"/>
              </a:ext>
            </a:extLst>
          </p:cNvPr>
          <p:cNvSpPr>
            <a:spLocks noGrp="1"/>
          </p:cNvSpPr>
          <p:nvPr>
            <p:ph idx="1"/>
          </p:nvPr>
        </p:nvSpPr>
        <p:spPr/>
        <p:txBody>
          <a:bodyPr/>
          <a:lstStyle/>
          <a:p>
            <a:r>
              <a:rPr lang="en-US" dirty="0"/>
              <a:t>Now that we understand where we want to get to, it is important to understand where we are before putting the action plan together.</a:t>
            </a:r>
          </a:p>
          <a:p>
            <a:endParaRPr lang="en-US" dirty="0"/>
          </a:p>
          <a:p>
            <a:r>
              <a:rPr lang="en-US" dirty="0"/>
              <a:t>By understanding where we are it makes it more likely we’ll create a realistic action plan.</a:t>
            </a:r>
          </a:p>
          <a:p>
            <a:endParaRPr lang="en-US" dirty="0"/>
          </a:p>
          <a:p>
            <a:r>
              <a:rPr lang="en-US" dirty="0"/>
              <a:t>The difference between step 4 and step 3 is our “gap”, that is, the gap between where we are and where we want to be.</a:t>
            </a:r>
          </a:p>
          <a:p>
            <a:endParaRPr lang="en-US" dirty="0"/>
          </a:p>
          <a:p>
            <a:endParaRPr lang="en-IE" dirty="0"/>
          </a:p>
        </p:txBody>
      </p:sp>
    </p:spTree>
    <p:extLst>
      <p:ext uri="{BB962C8B-B14F-4D97-AF65-F5344CB8AC3E}">
        <p14:creationId xmlns:p14="http://schemas.microsoft.com/office/powerpoint/2010/main" val="2564292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1398</Words>
  <Application>Microsoft Office PowerPoint</Application>
  <PresentationFormat>Widescreen</PresentationFormat>
  <Paragraphs>206</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Business Intelligence and Business Analytics (H9BIBA)</vt:lpstr>
      <vt:lpstr>Gap Analysis </vt:lpstr>
      <vt:lpstr>Gap Analysis Overview </vt:lpstr>
      <vt:lpstr>Gap Analysis Perspective</vt:lpstr>
      <vt:lpstr>Gap Analysis Process</vt:lpstr>
      <vt:lpstr>Describe General Area</vt:lpstr>
      <vt:lpstr>Identify Specific Improvement Areas</vt:lpstr>
      <vt:lpstr>Determine Targets</vt:lpstr>
      <vt:lpstr>Determine Current State</vt:lpstr>
      <vt:lpstr>Determine Action Steps</vt:lpstr>
      <vt:lpstr>Example</vt:lpstr>
      <vt:lpstr>Integration with Heterogeneous systems</vt:lpstr>
      <vt:lpstr>Challenges of Data Migration/Integration</vt:lpstr>
      <vt:lpstr>Data Integration vs. Data Migration</vt:lpstr>
      <vt:lpstr>Available options</vt:lpstr>
      <vt:lpstr>CRM Import Data Wizard</vt:lpstr>
      <vt:lpstr>Custom Integration Development</vt:lpstr>
      <vt:lpstr>Custom Integration Development continue…</vt:lpstr>
      <vt:lpstr>Information Lifecycle Management</vt:lpstr>
      <vt:lpstr>ILM Continue …</vt:lpstr>
      <vt:lpstr>What Drives ILM?</vt:lpstr>
      <vt:lpstr>ILM at a Glance</vt:lpstr>
      <vt:lpstr>PowerPoint Presentation</vt:lpstr>
      <vt:lpstr>It’s About the Content</vt:lpstr>
      <vt:lpstr>PowerPoint Presentation</vt:lpstr>
      <vt:lpstr>PowerPoint Presentation</vt:lpstr>
      <vt:lpstr>PowerPoint Presentation</vt:lpstr>
      <vt:lpstr>Monitor and Maintain</vt:lpstr>
      <vt:lpstr>Data protection</vt:lpstr>
      <vt:lpstr>PowerPoint Presentation</vt:lpstr>
      <vt:lpstr>PowerPoint Presentation</vt:lpstr>
      <vt:lpstr>The problem</vt:lpstr>
      <vt:lpstr>Personal and Sensitive information</vt:lpstr>
      <vt:lpstr>Some responsibilities of the employer</vt:lpstr>
      <vt:lpstr>Security challenges</vt:lpstr>
      <vt:lpstr>Ethical responsibility of business professionals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and Business Analytics (H9BIBA)</dc:title>
  <dc:creator>Manaz Kaleel</dc:creator>
  <cp:lastModifiedBy>Rommel</cp:lastModifiedBy>
  <cp:revision>18</cp:revision>
  <dcterms:created xsi:type="dcterms:W3CDTF">2020-03-03T22:23:12Z</dcterms:created>
  <dcterms:modified xsi:type="dcterms:W3CDTF">2022-03-04T08:50:33Z</dcterms:modified>
</cp:coreProperties>
</file>