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Signika"/>
      <p:regular r:id="rId27"/>
      <p:bold r:id="rId28"/>
    </p:embeddedFont>
    <p:embeddedFont>
      <p:font typeface="Bebas Neue"/>
      <p:regular r:id="rId29"/>
    </p:embeddedFont>
    <p:embeddedFont>
      <p:font typeface="Quicksand"/>
      <p:regular r:id="rId30"/>
      <p:bold r:id="rId31"/>
    </p:embeddedFont>
    <p:embeddedFont>
      <p:font typeface="PT Sans"/>
      <p:regular r:id="rId32"/>
      <p:bold r:id="rId33"/>
      <p:italic r:id="rId34"/>
      <p:boldItalic r:id="rId35"/>
    </p:embeddedFont>
    <p:embeddedFont>
      <p:font typeface="Quicksand Medium"/>
      <p:regular r:id="rId36"/>
      <p:bold r:id="rId37"/>
    </p:embeddedFont>
    <p:embeddedFont>
      <p:font typeface="Quicksand Light"/>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C6B625-EF91-4AA6-BABE-12A79844F8EB}">
  <a:tblStyle styleId="{09C6B625-EF91-4AA6-BABE-12A79844F8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ignika-bold.fntdata"/><Relationship Id="rId27" Type="http://schemas.openxmlformats.org/officeDocument/2006/relationships/font" Target="fonts/Signik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bas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icksand-bold.fntdata"/><Relationship Id="rId30" Type="http://schemas.openxmlformats.org/officeDocument/2006/relationships/font" Target="fonts/Quicksand-regular.fntdata"/><Relationship Id="rId11" Type="http://schemas.openxmlformats.org/officeDocument/2006/relationships/slide" Target="slides/slide6.xml"/><Relationship Id="rId33" Type="http://schemas.openxmlformats.org/officeDocument/2006/relationships/font" Target="fonts/PTSans-bold.fntdata"/><Relationship Id="rId10" Type="http://schemas.openxmlformats.org/officeDocument/2006/relationships/slide" Target="slides/slide5.xml"/><Relationship Id="rId32" Type="http://schemas.openxmlformats.org/officeDocument/2006/relationships/font" Target="fonts/PTSans-regular.fntdata"/><Relationship Id="rId13" Type="http://schemas.openxmlformats.org/officeDocument/2006/relationships/slide" Target="slides/slide8.xml"/><Relationship Id="rId35" Type="http://schemas.openxmlformats.org/officeDocument/2006/relationships/font" Target="fonts/PTSans-boldItalic.fntdata"/><Relationship Id="rId12" Type="http://schemas.openxmlformats.org/officeDocument/2006/relationships/slide" Target="slides/slide7.xml"/><Relationship Id="rId34" Type="http://schemas.openxmlformats.org/officeDocument/2006/relationships/font" Target="fonts/PTSans-italic.fntdata"/><Relationship Id="rId15" Type="http://schemas.openxmlformats.org/officeDocument/2006/relationships/slide" Target="slides/slide10.xml"/><Relationship Id="rId37" Type="http://schemas.openxmlformats.org/officeDocument/2006/relationships/font" Target="fonts/QuicksandMedium-bold.fntdata"/><Relationship Id="rId14" Type="http://schemas.openxmlformats.org/officeDocument/2006/relationships/slide" Target="slides/slide9.xml"/><Relationship Id="rId36" Type="http://schemas.openxmlformats.org/officeDocument/2006/relationships/font" Target="fonts/QuicksandMedium-regular.fntdata"/><Relationship Id="rId17" Type="http://schemas.openxmlformats.org/officeDocument/2006/relationships/slide" Target="slides/slide12.xml"/><Relationship Id="rId39" Type="http://schemas.openxmlformats.org/officeDocument/2006/relationships/font" Target="fonts/QuicksandLight-bold.fntdata"/><Relationship Id="rId16" Type="http://schemas.openxmlformats.org/officeDocument/2006/relationships/slide" Target="slides/slide11.xml"/><Relationship Id="rId38" Type="http://schemas.openxmlformats.org/officeDocument/2006/relationships/font" Target="fonts/Quicksand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ba2cb9947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ba2cb9947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a:t>
            </a:r>
            <a:r>
              <a:rPr lang="en">
                <a:solidFill>
                  <a:schemeClr val="dk1"/>
                </a:solidFill>
              </a:rPr>
              <a:t>column</a:t>
            </a:r>
            <a:r>
              <a:rPr lang="en">
                <a:solidFill>
                  <a:schemeClr val="dk1"/>
                </a:solidFill>
              </a:rPr>
              <a:t> 3 (meaning), to calculate what are the odds of a customer churning for a particular variable, we have used Odds Ratio to calculate the % change: Formula is  (Exp(Coef)-1)*100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ba2cb9947f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2ba2cb9947f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note: all features with low importance have been attached in the appendix for reference.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ba2cb9947f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ba2cb9947f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de471238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de471238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 precision point of view, targeting definitive churners allows businesses to allocate resources more efficiently and effectively. Precision-focused strategies enable organizations to identify customers who are most likely to churn with a high degree of accuracy, minimizing the risk of misdirected efforts. </a:t>
            </a:r>
            <a:endParaRPr/>
          </a:p>
          <a:p>
            <a:pPr indent="0" lvl="0" marL="0" rtl="0" algn="l">
              <a:spcBef>
                <a:spcPts val="0"/>
              </a:spcBef>
              <a:spcAft>
                <a:spcPts val="0"/>
              </a:spcAft>
              <a:buNone/>
            </a:pPr>
            <a:r>
              <a:rPr lang="en"/>
              <a:t>By concentrating efforts on definitive churners, businesses can implement tailored retention tactics that address the specific needs and concerns driving their potential departure. This targeted approach increases the likelihood of successful retention interventions, as resources are directed towards customers who are most receptive to engagement.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focusing on precision in churn prediction enables businesses to optimize their marketing initiatives and retention campaigns. By identifying definitive churners, organizations can develop personalized offers, incentives, and communications that resonate with these customers, increasing the probability of retention and loyalty.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Ultimately, precision-driven strategies not only enhance the effectiveness of retention efforts but also contribute to improved customer satisfaction and loyalty. By prioritizing precision in churn prediction and targeting, businesses can maximize the impact of their retention initiatives, driving long-term profitability and sustainable growth.</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b9bdc9a4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b9bdc9a4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ba2cb9947f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ba2cb9947f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18a0bcefc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218a0bcefc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Row 8695:</a:t>
            </a:r>
            <a:r>
              <a:rPr lang="en"/>
              <a:t> </a:t>
            </a:r>
            <a:endParaRPr/>
          </a:p>
          <a:p>
            <a:pPr indent="0" lvl="0" marL="0" rtl="0" algn="l">
              <a:spcBef>
                <a:spcPts val="0"/>
              </a:spcBef>
              <a:spcAft>
                <a:spcPts val="0"/>
              </a:spcAft>
              <a:buNone/>
            </a:pPr>
            <a:r>
              <a:rPr lang="en"/>
              <a:t>According to the data provided, user 8695 displays minimal usage with only 1.25 minutes of use and no additional charges or changes in their usage pattern. This user's low engagement suggests they might not require a comprehensive plan, leading us to offer a more basic and cost-effective plan that aligns with their low usage. This proactive strategy is tailored to retain a customer who might not be fully utilizing their current plan's features and could be seeking a more economical option.</a:t>
            </a:r>
            <a:br>
              <a:rPr lang="en"/>
            </a:br>
            <a:br>
              <a:rPr lang="en"/>
            </a:br>
            <a:r>
              <a:rPr b="1" lang="en"/>
              <a:t>Row 15747:</a:t>
            </a:r>
            <a:r>
              <a:rPr lang="en"/>
              <a:t> </a:t>
            </a:r>
            <a:endParaRPr b="1"/>
          </a:p>
          <a:p>
            <a:pPr indent="0" lvl="0" marL="0" rtl="0" algn="l">
              <a:spcBef>
                <a:spcPts val="0"/>
              </a:spcBef>
              <a:spcAft>
                <a:spcPts val="0"/>
              </a:spcAft>
              <a:buNone/>
            </a:pPr>
            <a:r>
              <a:rPr lang="en"/>
              <a:t>User 15747 has a higher revenue contribution with 228.75 minutes of use. While the exact previous usage and roaming charges are not specified in the data we have, the proactive offer for this user would be based on any observable indicators of dissatisfaction or potential overage, as suggested by the data. An appropriate offer could be a plan with a better fit for their usage pattern, possibly with more minutes or features that match their needs to enhance satisfaction and reduce churn probability.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ba56f9015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ba56f901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Row 29301: </a:t>
            </a:r>
            <a:endParaRPr b="1"/>
          </a:p>
          <a:p>
            <a:pPr indent="0" lvl="0" marL="0" rtl="0" algn="l">
              <a:spcBef>
                <a:spcPts val="0"/>
              </a:spcBef>
              <a:spcAft>
                <a:spcPts val="0"/>
              </a:spcAft>
              <a:buNone/>
            </a:pPr>
            <a:r>
              <a:rPr lang="en"/>
              <a:t>User 29301 has a significant amount of usage at 608.25 minutes and an overage charge of 3.75, indicating they have exceeded their plan's allowance. This scenario typically warrants an offer to increase the plan's minutes, which could prevent overage charges in the future and potentially decrease churn. This user might benefit from a plan that provides a larger number of minutes or even unlimited calling to accommodate their high usage levels.</a:t>
            </a:r>
            <a:br>
              <a:rPr lang="en"/>
            </a:br>
            <a:br>
              <a:rPr lang="en"/>
            </a:br>
            <a:r>
              <a:rPr b="1" lang="en"/>
              <a:t>Row 34573: </a:t>
            </a:r>
            <a:endParaRPr b="1"/>
          </a:p>
          <a:p>
            <a:pPr indent="0" lvl="0" marL="0" rtl="0" algn="l">
              <a:spcBef>
                <a:spcPts val="0"/>
              </a:spcBef>
              <a:spcAft>
                <a:spcPts val="0"/>
              </a:spcAft>
              <a:buNone/>
            </a:pPr>
            <a:r>
              <a:rPr lang="en"/>
              <a:t>User 34573 shows a considerable amount of use at 360.50 minutes and a notable overage charge of 58.25. This suggests that their current plan may not align well with their usage needs, possibly leading to frequent overage charges. The proactive offer in this case would be to recommend an upgrade to a plan with a higher usage limit to prevent these overage charges. This kind of offer could make the user feel more valued and less likely to churn, as their needs are being anticipated and met.</a:t>
            </a:r>
            <a:br>
              <a:rPr lang="en"/>
            </a:br>
            <a:br>
              <a:rPr lang="en"/>
            </a:br>
            <a:br>
              <a:rPr lang="en"/>
            </a:br>
            <a:br>
              <a:rPr lang="en"/>
            </a:br>
            <a:br>
              <a:rPr lang="en"/>
            </a:b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2ba2cb9947f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2ba2cb9947f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ba2cb9947f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ba2cb9947f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cross-tabulated all categorical predicted variables with churn and constructed boxplots of all continuous variables with churn. We examined both the tabulations and the plots but there was not any significant variation in the churn group vs. the non-churn group.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de3b402da4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de3b402da4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2ba2cb9947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2ba2cb9947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note: all features with low importance have been attached in the appendix for reference.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1de3b402da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1de3b402da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ba2cb994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ba2cb994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1b62a2b1d7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1b62a2b1d7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cross-tabulated all categorical predicted variables with churn and constructed boxplots of all continuous variables with churn. We examined both the tabulations and the plots but there was not any significant variation in the churn group vs. the non-churn group. Although we have added all the boxplots in the appendix as well for reference.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ba63f8f65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ba63f8f65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cross-tabulated all categorical predicted variables with churn and constructed boxplots of all continuous variables with churn. We examined both the tabulations and the plots but there was not any significant variation in the churn group vs. the non-churn group. Although we have added all the boxplots in the appendix as well for reference.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ba2cb9947f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ba2cb9947f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ba25f3f1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ba25f3f1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For 12% churn rate</a:t>
            </a:r>
            <a:r>
              <a:rPr lang="en">
                <a:solidFill>
                  <a:schemeClr val="dk1"/>
                </a:solidFill>
              </a:rPr>
              <a:t>, Based on the decision tree, the analysis indicates a significant churn probability within a specific customer segment. For individuals who have been using their current equipment for less than 306 days (indicating newer devices) and have been subscribers for at least 13 months, there's a 64% chance they might churn. This segment represents 12% of the total sample size or 2,768 customers.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ba25f3f1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ba25f3f1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b="1" lang="en"/>
              <a:t>For 15% churn rate</a:t>
            </a:r>
            <a:r>
              <a:rPr lang="en"/>
              <a:t>, Within the customer base, there is a segment with a 53% likelihood of churning, which comprises 15% of the total sample, or 3,617 customers. These customers are characterized by having relatively new equipment (less than 306 days old) and a longer relationship with the service provider (13 or more months). They engage with the service to a significant extent, as indicated by their mean monthly usage (mou) of 0.88 or higher. However, they have not engaged with the retention team (retcall = 0), despite a moderate decline in their usage (changem ≥ -92%) and experiencing minimal changes in their revenue contributions (changer &lt; 6.5%), all while shouldering a substantial recurring charge (recchrge ≥ $35). This suggests a scenario where customers who are not brand new, yet have not formed a lasting loyalty, might feel their expectations in terms of service and cost are not being met, pushing them towards considering alternative providers.</a:t>
            </a:r>
            <a:endParaRPr/>
          </a:p>
          <a:p>
            <a:pPr indent="0" lvl="0" marL="0" rtl="0" algn="l">
              <a:lnSpc>
                <a:spcPct val="115000"/>
              </a:lnSpc>
              <a:spcBef>
                <a:spcPts val="0"/>
              </a:spcBef>
              <a:spcAft>
                <a:spcPts val="0"/>
              </a:spcAft>
              <a:buNone/>
            </a:pPr>
            <a:r>
              <a:rPr b="1" lang="en"/>
              <a:t>For 11% churn rate,</a:t>
            </a:r>
            <a:r>
              <a:rPr lang="en"/>
              <a:t> In the dataset, a 52% chance of churn is identified for 11% of the customers, totaling 2,741 individuals, who have newer equipment (less than 306 days old) and have been subscribers for more than a year (13+ months). These users are moderately active (with a mean monthly usage of 0.88 or more) but have not reached out for support (no retention calls), even as they face significant monthly charges (at least $35) against a backdrop of less than expected revenue (under $48). This pattern suggests a disconnection where, despite considerable use and recent equipment updates, the perceived value doesn't align with the cost, leading to customer turnover. </a:t>
            </a:r>
            <a:endParaRPr/>
          </a:p>
          <a:p>
            <a:pPr indent="0" lvl="0" marL="0" rtl="0" algn="l">
              <a:lnSpc>
                <a:spcPct val="115000"/>
              </a:lnSpc>
              <a:spcBef>
                <a:spcPts val="0"/>
              </a:spcBef>
              <a:spcAft>
                <a:spcPts val="0"/>
              </a:spcAft>
              <a:buNone/>
            </a:pPr>
            <a:r>
              <a:rPr b="1" lang="en"/>
              <a:t>For 7% churn rate</a:t>
            </a:r>
            <a:r>
              <a:rPr lang="en"/>
              <a:t>, Based on the decision tree path and given variables, there is a 44% probability that 7% of the customer segment, or 1,579 individuals from the total sample, will churn. These customers have been using their equipment for less than 306 days, suggesting they have relatively new devices. They have been with the service for over a year (13+ months) and show significant usage levels (mou ≥ 0.88), yet they haven’t initiated contact with the retention team (retcall = 0), despite experiencing a considerable decrease in usage (changem ≥ -92%). This group also faces higher recurring charges (recchrge ≥ $35) while generating lower revenue (revenue &lt; $48), which could indicate that they do not perceive enough value in the services received relative to the costs incurred, leading to their higher likelihood of churning.</a:t>
            </a:r>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de3b402da4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de3b402da4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324250" y="1376400"/>
            <a:ext cx="5063700" cy="20850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390974" y="3500275"/>
            <a:ext cx="4700400" cy="475800"/>
          </a:xfrm>
          <a:prstGeom prst="rect">
            <a:avLst/>
          </a:prstGeom>
          <a:solidFill>
            <a:schemeClr val="accent3"/>
          </a:solidFill>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9525" y="-47625"/>
            <a:ext cx="3676800" cy="5257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114300" y="257175"/>
            <a:ext cx="8032500" cy="0"/>
          </a:xfrm>
          <a:prstGeom prst="straightConnector1">
            <a:avLst/>
          </a:prstGeom>
          <a:noFill/>
          <a:ln cap="flat" cmpd="sng" w="28575">
            <a:solidFill>
              <a:schemeClr val="lt2"/>
            </a:solidFill>
            <a:prstDash val="solid"/>
            <a:round/>
            <a:headEnd len="med" w="med" type="none"/>
            <a:tailEnd len="med" w="med" type="none"/>
          </a:ln>
        </p:spPr>
      </p:cxnSp>
      <p:cxnSp>
        <p:nvCxnSpPr>
          <p:cNvPr id="13" name="Google Shape;13;p2"/>
          <p:cNvCxnSpPr/>
          <p:nvPr/>
        </p:nvCxnSpPr>
        <p:spPr>
          <a:xfrm>
            <a:off x="4572000" y="4910100"/>
            <a:ext cx="4651500" cy="0"/>
          </a:xfrm>
          <a:prstGeom prst="straightConnector1">
            <a:avLst/>
          </a:prstGeom>
          <a:noFill/>
          <a:ln cap="flat" cmpd="sng" w="28575">
            <a:solidFill>
              <a:schemeClr val="lt2"/>
            </a:solidFill>
            <a:prstDash val="solid"/>
            <a:round/>
            <a:headEnd len="med" w="med" type="none"/>
            <a:tailEnd len="med" w="med" type="none"/>
          </a:ln>
        </p:spPr>
      </p:cxnSp>
      <p:grpSp>
        <p:nvGrpSpPr>
          <p:cNvPr id="14" name="Google Shape;14;p2"/>
          <p:cNvGrpSpPr/>
          <p:nvPr/>
        </p:nvGrpSpPr>
        <p:grpSpPr>
          <a:xfrm>
            <a:off x="8312450" y="195075"/>
            <a:ext cx="525800" cy="124200"/>
            <a:chOff x="8312450" y="195075"/>
            <a:chExt cx="525800" cy="124200"/>
          </a:xfrm>
        </p:grpSpPr>
        <p:sp>
          <p:nvSpPr>
            <p:cNvPr id="15" name="Google Shape;15;p2"/>
            <p:cNvSpPr/>
            <p:nvPr/>
          </p:nvSpPr>
          <p:spPr>
            <a:xfrm>
              <a:off x="8312450"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13250"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714050"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3956000" y="4848000"/>
            <a:ext cx="525800" cy="124200"/>
            <a:chOff x="3956000" y="4848000"/>
            <a:chExt cx="525800" cy="124200"/>
          </a:xfrm>
        </p:grpSpPr>
        <p:sp>
          <p:nvSpPr>
            <p:cNvPr id="19" name="Google Shape;19;p2"/>
            <p:cNvSpPr/>
            <p:nvPr/>
          </p:nvSpPr>
          <p:spPr>
            <a:xfrm>
              <a:off x="3956000" y="48480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156800" y="48480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357600" y="48480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92" name="Shape 92"/>
        <p:cNvGrpSpPr/>
        <p:nvPr/>
      </p:nvGrpSpPr>
      <p:grpSpPr>
        <a:xfrm>
          <a:off x="0" y="0"/>
          <a:ext cx="0" cy="0"/>
          <a:chOff x="0" y="0"/>
          <a:chExt cx="0" cy="0"/>
        </a:xfrm>
      </p:grpSpPr>
      <p:sp>
        <p:nvSpPr>
          <p:cNvPr id="93" name="Google Shape;93;p11"/>
          <p:cNvSpPr txBox="1"/>
          <p:nvPr>
            <p:ph hasCustomPrompt="1" type="title"/>
          </p:nvPr>
        </p:nvSpPr>
        <p:spPr>
          <a:xfrm>
            <a:off x="1284000" y="1616000"/>
            <a:ext cx="6576000" cy="1414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p:nvPr>
            <p:ph idx="1" type="subTitle"/>
          </p:nvPr>
        </p:nvSpPr>
        <p:spPr>
          <a:xfrm>
            <a:off x="1284000" y="30304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cxnSp>
        <p:nvCxnSpPr>
          <p:cNvPr id="95" name="Google Shape;95;p11"/>
          <p:cNvCxnSpPr/>
          <p:nvPr/>
        </p:nvCxnSpPr>
        <p:spPr>
          <a:xfrm rot="5400000">
            <a:off x="6827138" y="2571738"/>
            <a:ext cx="3733800" cy="0"/>
          </a:xfrm>
          <a:prstGeom prst="straightConnector1">
            <a:avLst/>
          </a:prstGeom>
          <a:noFill/>
          <a:ln cap="flat" cmpd="sng" w="28575">
            <a:solidFill>
              <a:schemeClr val="dk2"/>
            </a:solidFill>
            <a:prstDash val="solid"/>
            <a:round/>
            <a:headEnd len="med" w="med" type="none"/>
            <a:tailEnd len="med" w="med" type="none"/>
          </a:ln>
        </p:spPr>
      </p:cxnSp>
      <p:grpSp>
        <p:nvGrpSpPr>
          <p:cNvPr id="96" name="Google Shape;96;p11"/>
          <p:cNvGrpSpPr/>
          <p:nvPr/>
        </p:nvGrpSpPr>
        <p:grpSpPr>
          <a:xfrm rot="10800000">
            <a:off x="8430763" y="2308838"/>
            <a:ext cx="124200" cy="525800"/>
            <a:chOff x="202025" y="2122800"/>
            <a:chExt cx="124200" cy="525800"/>
          </a:xfrm>
        </p:grpSpPr>
        <p:sp>
          <p:nvSpPr>
            <p:cNvPr id="97" name="Google Shape;97;p11"/>
            <p:cNvSpPr/>
            <p:nvPr/>
          </p:nvSpPr>
          <p:spPr>
            <a:xfrm rot="5400000">
              <a:off x="202025" y="21228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rot="5400000">
              <a:off x="202025" y="23236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rot="5400000">
              <a:off x="202025" y="25244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 name="Google Shape;100;p11"/>
          <p:cNvCxnSpPr/>
          <p:nvPr/>
        </p:nvCxnSpPr>
        <p:spPr>
          <a:xfrm rot="5400000">
            <a:off x="-1416962" y="2571738"/>
            <a:ext cx="3733800" cy="0"/>
          </a:xfrm>
          <a:prstGeom prst="straightConnector1">
            <a:avLst/>
          </a:prstGeom>
          <a:noFill/>
          <a:ln cap="flat" cmpd="sng" w="28575">
            <a:solidFill>
              <a:schemeClr val="dk2"/>
            </a:solidFill>
            <a:prstDash val="solid"/>
            <a:round/>
            <a:headEnd len="med" w="med" type="none"/>
            <a:tailEnd len="med" w="med" type="none"/>
          </a:ln>
        </p:spPr>
      </p:cxnSp>
      <p:grpSp>
        <p:nvGrpSpPr>
          <p:cNvPr id="101" name="Google Shape;101;p11"/>
          <p:cNvGrpSpPr/>
          <p:nvPr/>
        </p:nvGrpSpPr>
        <p:grpSpPr>
          <a:xfrm flipH="1" rot="10800000">
            <a:off x="589013" y="2308838"/>
            <a:ext cx="124200" cy="525800"/>
            <a:chOff x="202025" y="2122800"/>
            <a:chExt cx="124200" cy="525800"/>
          </a:xfrm>
        </p:grpSpPr>
        <p:sp>
          <p:nvSpPr>
            <p:cNvPr id="102" name="Google Shape;102;p11"/>
            <p:cNvSpPr/>
            <p:nvPr/>
          </p:nvSpPr>
          <p:spPr>
            <a:xfrm rot="5400000">
              <a:off x="202025" y="21228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5400000">
              <a:off x="202025" y="23236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rot="5400000">
              <a:off x="202025" y="25244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1"/>
          <p:cNvSpPr/>
          <p:nvPr/>
        </p:nvSpPr>
        <p:spPr>
          <a:xfrm rot="4476573">
            <a:off x="1089387" y="-2760713"/>
            <a:ext cx="2305994" cy="6128022"/>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rot="-5400000">
            <a:off x="4233825" y="209550"/>
            <a:ext cx="619200" cy="92487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rot="-4476573">
            <a:off x="6666012" y="-2760713"/>
            <a:ext cx="2305994" cy="6128022"/>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8" name="Shape 1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9" name="Shape 109"/>
        <p:cNvGrpSpPr/>
        <p:nvPr/>
      </p:nvGrpSpPr>
      <p:grpSpPr>
        <a:xfrm>
          <a:off x="0" y="0"/>
          <a:ext cx="0" cy="0"/>
          <a:chOff x="0" y="0"/>
          <a:chExt cx="0" cy="0"/>
        </a:xfrm>
      </p:grpSpPr>
      <p:sp>
        <p:nvSpPr>
          <p:cNvPr id="110" name="Google Shape;110;p13"/>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13"/>
          <p:cNvSpPr txBox="1"/>
          <p:nvPr>
            <p:ph idx="1" type="subTitle"/>
          </p:nvPr>
        </p:nvSpPr>
        <p:spPr>
          <a:xfrm>
            <a:off x="720000" y="22439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13"/>
          <p:cNvSpPr txBox="1"/>
          <p:nvPr>
            <p:ph idx="2" type="subTitle"/>
          </p:nvPr>
        </p:nvSpPr>
        <p:spPr>
          <a:xfrm>
            <a:off x="3419271" y="22439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13"/>
          <p:cNvSpPr txBox="1"/>
          <p:nvPr>
            <p:ph idx="3" type="subTitle"/>
          </p:nvPr>
        </p:nvSpPr>
        <p:spPr>
          <a:xfrm>
            <a:off x="720000" y="404082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13"/>
          <p:cNvSpPr txBox="1"/>
          <p:nvPr>
            <p:ph idx="4" type="subTitle"/>
          </p:nvPr>
        </p:nvSpPr>
        <p:spPr>
          <a:xfrm>
            <a:off x="3419271" y="404082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 name="Google Shape;115;p13"/>
          <p:cNvSpPr txBox="1"/>
          <p:nvPr>
            <p:ph idx="5" type="subTitle"/>
          </p:nvPr>
        </p:nvSpPr>
        <p:spPr>
          <a:xfrm>
            <a:off x="6118549" y="22439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13"/>
          <p:cNvSpPr txBox="1"/>
          <p:nvPr>
            <p:ph idx="6" type="subTitle"/>
          </p:nvPr>
        </p:nvSpPr>
        <p:spPr>
          <a:xfrm>
            <a:off x="6118549" y="404082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13"/>
          <p:cNvSpPr txBox="1"/>
          <p:nvPr>
            <p:ph hasCustomPrompt="1" idx="7" type="title"/>
          </p:nvPr>
        </p:nvSpPr>
        <p:spPr>
          <a:xfrm>
            <a:off x="818402" y="1136733"/>
            <a:ext cx="734700" cy="4476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8" type="title"/>
          </p:nvPr>
        </p:nvSpPr>
        <p:spPr>
          <a:xfrm>
            <a:off x="818402" y="2941179"/>
            <a:ext cx="734700" cy="4476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9" type="title"/>
          </p:nvPr>
        </p:nvSpPr>
        <p:spPr>
          <a:xfrm>
            <a:off x="3517677" y="1136733"/>
            <a:ext cx="734700" cy="4476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hasCustomPrompt="1" idx="13" type="title"/>
          </p:nvPr>
        </p:nvSpPr>
        <p:spPr>
          <a:xfrm>
            <a:off x="3517677" y="2941179"/>
            <a:ext cx="734700" cy="4476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p:nvPr>
            <p:ph hasCustomPrompt="1" idx="14" type="title"/>
          </p:nvPr>
        </p:nvSpPr>
        <p:spPr>
          <a:xfrm>
            <a:off x="6216952" y="1136733"/>
            <a:ext cx="734700" cy="4476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hasCustomPrompt="1" idx="15" type="title"/>
          </p:nvPr>
        </p:nvSpPr>
        <p:spPr>
          <a:xfrm>
            <a:off x="6216952" y="2941179"/>
            <a:ext cx="734700" cy="4476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16" type="subTitle"/>
          </p:nvPr>
        </p:nvSpPr>
        <p:spPr>
          <a:xfrm>
            <a:off x="720000" y="1641475"/>
            <a:ext cx="2305500" cy="78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13"/>
          <p:cNvSpPr txBox="1"/>
          <p:nvPr>
            <p:ph idx="17" type="subTitle"/>
          </p:nvPr>
        </p:nvSpPr>
        <p:spPr>
          <a:xfrm>
            <a:off x="3419275" y="1641475"/>
            <a:ext cx="2305500" cy="78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 name="Google Shape;125;p13"/>
          <p:cNvSpPr txBox="1"/>
          <p:nvPr>
            <p:ph idx="18" type="subTitle"/>
          </p:nvPr>
        </p:nvSpPr>
        <p:spPr>
          <a:xfrm>
            <a:off x="6118550" y="1641475"/>
            <a:ext cx="2305500" cy="78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6" name="Google Shape;126;p13"/>
          <p:cNvSpPr txBox="1"/>
          <p:nvPr>
            <p:ph idx="19" type="subTitle"/>
          </p:nvPr>
        </p:nvSpPr>
        <p:spPr>
          <a:xfrm>
            <a:off x="720000" y="3438525"/>
            <a:ext cx="2305500" cy="78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7" name="Google Shape;127;p13"/>
          <p:cNvSpPr txBox="1"/>
          <p:nvPr>
            <p:ph idx="20" type="subTitle"/>
          </p:nvPr>
        </p:nvSpPr>
        <p:spPr>
          <a:xfrm>
            <a:off x="3419275" y="3438525"/>
            <a:ext cx="2305500" cy="78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 name="Google Shape;128;p13"/>
          <p:cNvSpPr txBox="1"/>
          <p:nvPr>
            <p:ph idx="21" type="subTitle"/>
          </p:nvPr>
        </p:nvSpPr>
        <p:spPr>
          <a:xfrm>
            <a:off x="6118550" y="3438525"/>
            <a:ext cx="2305500" cy="78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 name="Google Shape;129;p13"/>
          <p:cNvSpPr/>
          <p:nvPr/>
        </p:nvSpPr>
        <p:spPr>
          <a:xfrm rot="-5400000">
            <a:off x="4224225" y="261975"/>
            <a:ext cx="590700" cy="92487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5400000">
            <a:off x="4314750" y="-4314750"/>
            <a:ext cx="619200" cy="92487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3"/>
          <p:cNvCxnSpPr/>
          <p:nvPr/>
        </p:nvCxnSpPr>
        <p:spPr>
          <a:xfrm>
            <a:off x="7105650" y="338100"/>
            <a:ext cx="2441700" cy="0"/>
          </a:xfrm>
          <a:prstGeom prst="straightConnector1">
            <a:avLst/>
          </a:prstGeom>
          <a:noFill/>
          <a:ln cap="flat" cmpd="sng" w="28575">
            <a:solidFill>
              <a:schemeClr val="lt2"/>
            </a:solidFill>
            <a:prstDash val="solid"/>
            <a:round/>
            <a:headEnd len="med" w="med" type="none"/>
            <a:tailEnd len="med" w="med" type="none"/>
          </a:ln>
        </p:spPr>
      </p:cxnSp>
      <p:cxnSp>
        <p:nvCxnSpPr>
          <p:cNvPr id="132" name="Google Shape;132;p13"/>
          <p:cNvCxnSpPr/>
          <p:nvPr/>
        </p:nvCxnSpPr>
        <p:spPr>
          <a:xfrm>
            <a:off x="-180975" y="4862625"/>
            <a:ext cx="2441700" cy="0"/>
          </a:xfrm>
          <a:prstGeom prst="straightConnector1">
            <a:avLst/>
          </a:prstGeom>
          <a:noFill/>
          <a:ln cap="flat" cmpd="sng" w="28575">
            <a:solidFill>
              <a:schemeClr val="lt2"/>
            </a:solidFill>
            <a:prstDash val="solid"/>
            <a:round/>
            <a:headEnd len="med" w="med" type="none"/>
            <a:tailEnd len="med" w="med" type="none"/>
          </a:ln>
        </p:spPr>
      </p:cxnSp>
      <p:grpSp>
        <p:nvGrpSpPr>
          <p:cNvPr id="133" name="Google Shape;133;p13"/>
          <p:cNvGrpSpPr/>
          <p:nvPr/>
        </p:nvGrpSpPr>
        <p:grpSpPr>
          <a:xfrm>
            <a:off x="8721325" y="2122800"/>
            <a:ext cx="124200" cy="525800"/>
            <a:chOff x="8721325" y="2122800"/>
            <a:chExt cx="124200" cy="525800"/>
          </a:xfrm>
        </p:grpSpPr>
        <p:sp>
          <p:nvSpPr>
            <p:cNvPr id="134" name="Google Shape;134;p13"/>
            <p:cNvSpPr/>
            <p:nvPr/>
          </p:nvSpPr>
          <p:spPr>
            <a:xfrm rot="5400000">
              <a:off x="87213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5400000">
              <a:off x="87213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87213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a:off x="202025" y="2122800"/>
            <a:ext cx="124200" cy="525800"/>
            <a:chOff x="202025" y="2122800"/>
            <a:chExt cx="124200" cy="525800"/>
          </a:xfrm>
        </p:grpSpPr>
        <p:sp>
          <p:nvSpPr>
            <p:cNvPr id="138" name="Google Shape;138;p13"/>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1" name="Shape 141"/>
        <p:cNvGrpSpPr/>
        <p:nvPr/>
      </p:nvGrpSpPr>
      <p:grpSpPr>
        <a:xfrm>
          <a:off x="0" y="0"/>
          <a:ext cx="0" cy="0"/>
          <a:chOff x="0" y="0"/>
          <a:chExt cx="0" cy="0"/>
        </a:xfrm>
      </p:grpSpPr>
      <p:sp>
        <p:nvSpPr>
          <p:cNvPr id="142" name="Google Shape;142;p14"/>
          <p:cNvSpPr/>
          <p:nvPr/>
        </p:nvSpPr>
        <p:spPr>
          <a:xfrm>
            <a:off x="-101600" y="-114225"/>
            <a:ext cx="9245700" cy="5257800"/>
          </a:xfrm>
          <a:prstGeom prst="triangle">
            <a:avLst>
              <a:gd fmla="val 50000" name="adj"/>
            </a:avLst>
          </a:prstGeom>
          <a:gradFill>
            <a:gsLst>
              <a:gs pos="0">
                <a:schemeClr val="accent1"/>
              </a:gs>
              <a:gs pos="100000">
                <a:schemeClr val="l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txBox="1"/>
          <p:nvPr>
            <p:ph type="title"/>
          </p:nvPr>
        </p:nvSpPr>
        <p:spPr>
          <a:xfrm>
            <a:off x="2391900" y="3100288"/>
            <a:ext cx="4360200" cy="531900"/>
          </a:xfrm>
          <a:prstGeom prst="rect">
            <a:avLst/>
          </a:prstGeom>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4" name="Google Shape;144;p14"/>
          <p:cNvSpPr txBox="1"/>
          <p:nvPr>
            <p:ph idx="1" type="subTitle"/>
          </p:nvPr>
        </p:nvSpPr>
        <p:spPr>
          <a:xfrm>
            <a:off x="1226400" y="1511313"/>
            <a:ext cx="6691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45" name="Shape 145"/>
        <p:cNvGrpSpPr/>
        <p:nvPr/>
      </p:nvGrpSpPr>
      <p:grpSpPr>
        <a:xfrm>
          <a:off x="0" y="0"/>
          <a:ext cx="0" cy="0"/>
          <a:chOff x="0" y="0"/>
          <a:chExt cx="0" cy="0"/>
        </a:xfrm>
      </p:grpSpPr>
      <p:sp>
        <p:nvSpPr>
          <p:cNvPr id="146" name="Google Shape;146;p15"/>
          <p:cNvSpPr txBox="1"/>
          <p:nvPr>
            <p:ph type="title"/>
          </p:nvPr>
        </p:nvSpPr>
        <p:spPr>
          <a:xfrm>
            <a:off x="883875" y="2281050"/>
            <a:ext cx="3672300" cy="1236300"/>
          </a:xfrm>
          <a:prstGeom prst="rect">
            <a:avLst/>
          </a:prstGeom>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15"/>
          <p:cNvSpPr txBox="1"/>
          <p:nvPr>
            <p:ph hasCustomPrompt="1" idx="2" type="title"/>
          </p:nvPr>
        </p:nvSpPr>
        <p:spPr>
          <a:xfrm>
            <a:off x="883875" y="1022925"/>
            <a:ext cx="1179600" cy="1033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8" name="Google Shape;148;p15"/>
          <p:cNvSpPr txBox="1"/>
          <p:nvPr>
            <p:ph idx="1" type="subTitle"/>
          </p:nvPr>
        </p:nvSpPr>
        <p:spPr>
          <a:xfrm>
            <a:off x="883875" y="3741975"/>
            <a:ext cx="3672300" cy="6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49" name="Shape 149"/>
        <p:cNvGrpSpPr/>
        <p:nvPr/>
      </p:nvGrpSpPr>
      <p:grpSpPr>
        <a:xfrm>
          <a:off x="0" y="0"/>
          <a:ext cx="0" cy="0"/>
          <a:chOff x="0" y="0"/>
          <a:chExt cx="0" cy="0"/>
        </a:xfrm>
      </p:grpSpPr>
      <p:sp>
        <p:nvSpPr>
          <p:cNvPr id="150" name="Google Shape;150;p16"/>
          <p:cNvSpPr txBox="1"/>
          <p:nvPr>
            <p:ph type="title"/>
          </p:nvPr>
        </p:nvSpPr>
        <p:spPr>
          <a:xfrm>
            <a:off x="4803775" y="1881000"/>
            <a:ext cx="3537900" cy="1411500"/>
          </a:xfrm>
          <a:prstGeom prst="rect">
            <a:avLst/>
          </a:prstGeom>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16"/>
          <p:cNvSpPr txBox="1"/>
          <p:nvPr>
            <p:ph hasCustomPrompt="1" idx="2" type="title"/>
          </p:nvPr>
        </p:nvSpPr>
        <p:spPr>
          <a:xfrm>
            <a:off x="7162125" y="699075"/>
            <a:ext cx="1179600" cy="10335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2" name="Google Shape;152;p16"/>
          <p:cNvSpPr txBox="1"/>
          <p:nvPr>
            <p:ph idx="1" type="subTitle"/>
          </p:nvPr>
        </p:nvSpPr>
        <p:spPr>
          <a:xfrm>
            <a:off x="4803775" y="3341925"/>
            <a:ext cx="3537900" cy="64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3" name="Shape 153"/>
        <p:cNvGrpSpPr/>
        <p:nvPr/>
      </p:nvGrpSpPr>
      <p:grpSpPr>
        <a:xfrm>
          <a:off x="0" y="0"/>
          <a:ext cx="0" cy="0"/>
          <a:chOff x="0" y="0"/>
          <a:chExt cx="0" cy="0"/>
        </a:xfrm>
      </p:grpSpPr>
      <p:sp>
        <p:nvSpPr>
          <p:cNvPr id="154" name="Google Shape;154;p17"/>
          <p:cNvSpPr txBox="1"/>
          <p:nvPr>
            <p:ph type="title"/>
          </p:nvPr>
        </p:nvSpPr>
        <p:spPr>
          <a:xfrm>
            <a:off x="720000" y="1144825"/>
            <a:ext cx="3169500" cy="16320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35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17"/>
          <p:cNvSpPr txBox="1"/>
          <p:nvPr>
            <p:ph idx="1" type="subTitle"/>
          </p:nvPr>
        </p:nvSpPr>
        <p:spPr>
          <a:xfrm>
            <a:off x="720000" y="3091125"/>
            <a:ext cx="3169500" cy="12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6" name="Google Shape;156;p17"/>
          <p:cNvSpPr/>
          <p:nvPr>
            <p:ph idx="2" type="pic"/>
          </p:nvPr>
        </p:nvSpPr>
        <p:spPr>
          <a:xfrm>
            <a:off x="4433375" y="914125"/>
            <a:ext cx="3942000" cy="3539100"/>
          </a:xfrm>
          <a:prstGeom prst="rect">
            <a:avLst/>
          </a:prstGeom>
          <a:noFill/>
          <a:ln>
            <a:noFill/>
          </a:ln>
        </p:spPr>
      </p:sp>
      <p:grpSp>
        <p:nvGrpSpPr>
          <p:cNvPr id="157" name="Google Shape;157;p17"/>
          <p:cNvGrpSpPr/>
          <p:nvPr/>
        </p:nvGrpSpPr>
        <p:grpSpPr>
          <a:xfrm rot="5400000">
            <a:off x="292975" y="2713825"/>
            <a:ext cx="124200" cy="525800"/>
            <a:chOff x="202025" y="2122800"/>
            <a:chExt cx="124200" cy="525800"/>
          </a:xfrm>
        </p:grpSpPr>
        <p:sp>
          <p:nvSpPr>
            <p:cNvPr id="158" name="Google Shape;158;p17"/>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7"/>
          <p:cNvGrpSpPr/>
          <p:nvPr/>
        </p:nvGrpSpPr>
        <p:grpSpPr>
          <a:xfrm rot="5400000">
            <a:off x="7970125" y="65875"/>
            <a:ext cx="124200" cy="525800"/>
            <a:chOff x="202025" y="2122800"/>
            <a:chExt cx="124200" cy="525800"/>
          </a:xfrm>
        </p:grpSpPr>
        <p:sp>
          <p:nvSpPr>
            <p:cNvPr id="162" name="Google Shape;162;p17"/>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5" name="Shape 165"/>
        <p:cNvGrpSpPr/>
        <p:nvPr/>
      </p:nvGrpSpPr>
      <p:grpSpPr>
        <a:xfrm>
          <a:off x="0" y="0"/>
          <a:ext cx="0" cy="0"/>
          <a:chOff x="0" y="0"/>
          <a:chExt cx="0" cy="0"/>
        </a:xfrm>
      </p:grpSpPr>
      <p:sp>
        <p:nvSpPr>
          <p:cNvPr id="166" name="Google Shape;166;p18"/>
          <p:cNvSpPr txBox="1"/>
          <p:nvPr>
            <p:ph type="title"/>
          </p:nvPr>
        </p:nvSpPr>
        <p:spPr>
          <a:xfrm>
            <a:off x="1371600" y="1392000"/>
            <a:ext cx="3233100" cy="1173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 name="Google Shape;167;p18"/>
          <p:cNvSpPr txBox="1"/>
          <p:nvPr>
            <p:ph idx="1" type="subTitle"/>
          </p:nvPr>
        </p:nvSpPr>
        <p:spPr>
          <a:xfrm>
            <a:off x="1371600" y="2565600"/>
            <a:ext cx="3233100" cy="117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68" name="Google Shape;168;p18"/>
          <p:cNvCxnSpPr/>
          <p:nvPr/>
        </p:nvCxnSpPr>
        <p:spPr>
          <a:xfrm rot="10800000">
            <a:off x="249600" y="-25"/>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169" name="Google Shape;169;p18"/>
          <p:cNvCxnSpPr/>
          <p:nvPr/>
        </p:nvCxnSpPr>
        <p:spPr>
          <a:xfrm rot="10800000">
            <a:off x="249600" y="3632175"/>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170" name="Google Shape;170;p18"/>
          <p:cNvGrpSpPr/>
          <p:nvPr/>
        </p:nvGrpSpPr>
        <p:grpSpPr>
          <a:xfrm>
            <a:off x="187500" y="2286700"/>
            <a:ext cx="124200" cy="525800"/>
            <a:chOff x="202025" y="2122800"/>
            <a:chExt cx="124200" cy="525800"/>
          </a:xfrm>
        </p:grpSpPr>
        <p:sp>
          <p:nvSpPr>
            <p:cNvPr id="171" name="Google Shape;171;p18"/>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8"/>
          <p:cNvSpPr/>
          <p:nvPr/>
        </p:nvSpPr>
        <p:spPr>
          <a:xfrm flipH="1">
            <a:off x="7977165" y="-47625"/>
            <a:ext cx="1172700" cy="5257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75" name="Shape 175"/>
        <p:cNvGrpSpPr/>
        <p:nvPr/>
      </p:nvGrpSpPr>
      <p:grpSpPr>
        <a:xfrm>
          <a:off x="0" y="0"/>
          <a:ext cx="0" cy="0"/>
          <a:chOff x="0" y="0"/>
          <a:chExt cx="0" cy="0"/>
        </a:xfrm>
      </p:grpSpPr>
      <p:sp>
        <p:nvSpPr>
          <p:cNvPr id="176" name="Google Shape;176;p19"/>
          <p:cNvSpPr/>
          <p:nvPr/>
        </p:nvSpPr>
        <p:spPr>
          <a:xfrm rot="5400000">
            <a:off x="2628625" y="-2470000"/>
            <a:ext cx="4842300" cy="100998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type="title"/>
          </p:nvPr>
        </p:nvSpPr>
        <p:spPr>
          <a:xfrm>
            <a:off x="5263588" y="1525975"/>
            <a:ext cx="2761200" cy="12660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19"/>
          <p:cNvSpPr txBox="1"/>
          <p:nvPr>
            <p:ph idx="1" type="subTitle"/>
          </p:nvPr>
        </p:nvSpPr>
        <p:spPr>
          <a:xfrm>
            <a:off x="5263719" y="2715825"/>
            <a:ext cx="27612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79" name="Google Shape;179;p19"/>
          <p:cNvCxnSpPr/>
          <p:nvPr/>
        </p:nvCxnSpPr>
        <p:spPr>
          <a:xfrm rot="10800000">
            <a:off x="370975" y="4953000"/>
            <a:ext cx="8357100" cy="0"/>
          </a:xfrm>
          <a:prstGeom prst="straightConnector1">
            <a:avLst/>
          </a:prstGeom>
          <a:noFill/>
          <a:ln cap="flat" cmpd="sng" w="28575">
            <a:solidFill>
              <a:schemeClr val="lt2"/>
            </a:solidFill>
            <a:prstDash val="solid"/>
            <a:round/>
            <a:headEnd len="med" w="med" type="none"/>
            <a:tailEnd len="med" w="med" type="none"/>
          </a:ln>
        </p:spPr>
      </p:cxnSp>
      <p:grpSp>
        <p:nvGrpSpPr>
          <p:cNvPr id="180" name="Google Shape;180;p19"/>
          <p:cNvGrpSpPr/>
          <p:nvPr/>
        </p:nvGrpSpPr>
        <p:grpSpPr>
          <a:xfrm rot="-5400000">
            <a:off x="2175700" y="4488925"/>
            <a:ext cx="124200" cy="525800"/>
            <a:chOff x="202025" y="2122800"/>
            <a:chExt cx="124200" cy="525800"/>
          </a:xfrm>
        </p:grpSpPr>
        <p:sp>
          <p:nvSpPr>
            <p:cNvPr id="181" name="Google Shape;181;p19"/>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 name="Google Shape;184;p19"/>
          <p:cNvCxnSpPr/>
          <p:nvPr/>
        </p:nvCxnSpPr>
        <p:spPr>
          <a:xfrm rot="10800000">
            <a:off x="269950" y="182675"/>
            <a:ext cx="8341200" cy="0"/>
          </a:xfrm>
          <a:prstGeom prst="straightConnector1">
            <a:avLst/>
          </a:prstGeom>
          <a:noFill/>
          <a:ln cap="flat" cmpd="sng" w="28575">
            <a:solidFill>
              <a:schemeClr val="lt2"/>
            </a:solidFill>
            <a:prstDash val="solid"/>
            <a:round/>
            <a:headEnd len="med" w="med" type="none"/>
            <a:tailEnd len="med" w="med" type="none"/>
          </a:ln>
        </p:spPr>
      </p:cxnSp>
      <p:grpSp>
        <p:nvGrpSpPr>
          <p:cNvPr id="185" name="Google Shape;185;p19"/>
          <p:cNvGrpSpPr/>
          <p:nvPr/>
        </p:nvGrpSpPr>
        <p:grpSpPr>
          <a:xfrm flipH="1" rot="-5400000">
            <a:off x="6682150" y="120950"/>
            <a:ext cx="124200" cy="525800"/>
            <a:chOff x="202025" y="2122800"/>
            <a:chExt cx="124200" cy="525800"/>
          </a:xfrm>
        </p:grpSpPr>
        <p:sp>
          <p:nvSpPr>
            <p:cNvPr id="186" name="Google Shape;186;p19"/>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89" name="Shape 189"/>
        <p:cNvGrpSpPr/>
        <p:nvPr/>
      </p:nvGrpSpPr>
      <p:grpSpPr>
        <a:xfrm>
          <a:off x="0" y="0"/>
          <a:ext cx="0" cy="0"/>
          <a:chOff x="0" y="0"/>
          <a:chExt cx="0" cy="0"/>
        </a:xfrm>
      </p:grpSpPr>
      <p:sp>
        <p:nvSpPr>
          <p:cNvPr id="190" name="Google Shape;190;p20"/>
          <p:cNvSpPr txBox="1"/>
          <p:nvPr>
            <p:ph idx="1" type="subTitle"/>
          </p:nvPr>
        </p:nvSpPr>
        <p:spPr>
          <a:xfrm>
            <a:off x="720000" y="1434300"/>
            <a:ext cx="6207900" cy="300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sp>
        <p:nvSpPr>
          <p:cNvPr id="191" name="Google Shape;191;p20"/>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92" name="Google Shape;192;p20"/>
          <p:cNvCxnSpPr/>
          <p:nvPr/>
        </p:nvCxnSpPr>
        <p:spPr>
          <a:xfrm rot="5400000">
            <a:off x="-1649112" y="2571738"/>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193" name="Google Shape;193;p20"/>
          <p:cNvGrpSpPr/>
          <p:nvPr/>
        </p:nvGrpSpPr>
        <p:grpSpPr>
          <a:xfrm flipH="1" rot="10800000">
            <a:off x="356863" y="2308838"/>
            <a:ext cx="124200" cy="525800"/>
            <a:chOff x="202025" y="2122800"/>
            <a:chExt cx="124200" cy="525800"/>
          </a:xfrm>
        </p:grpSpPr>
        <p:sp>
          <p:nvSpPr>
            <p:cNvPr id="194" name="Google Shape;194;p20"/>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0"/>
          <p:cNvSpPr/>
          <p:nvPr/>
        </p:nvSpPr>
        <p:spPr>
          <a:xfrm rot="-5400000">
            <a:off x="8126100" y="914450"/>
            <a:ext cx="1091700" cy="9441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rot="-5400000">
            <a:off x="8126100" y="3524300"/>
            <a:ext cx="1091700" cy="9441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1439775" y="2414400"/>
            <a:ext cx="6264600" cy="841800"/>
          </a:xfrm>
          <a:prstGeom prst="rect">
            <a:avLst/>
          </a:prstGeom>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3982201" y="1323975"/>
            <a:ext cx="1179600" cy="10335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p:nvPr>
            <p:ph idx="1" type="subTitle"/>
          </p:nvPr>
        </p:nvSpPr>
        <p:spPr>
          <a:xfrm>
            <a:off x="1439775" y="3256200"/>
            <a:ext cx="62646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99" name="Shape 199"/>
        <p:cNvGrpSpPr/>
        <p:nvPr/>
      </p:nvGrpSpPr>
      <p:grpSpPr>
        <a:xfrm>
          <a:off x="0" y="0"/>
          <a:ext cx="0" cy="0"/>
          <a:chOff x="0" y="0"/>
          <a:chExt cx="0" cy="0"/>
        </a:xfrm>
      </p:grpSpPr>
      <p:sp>
        <p:nvSpPr>
          <p:cNvPr id="200" name="Google Shape;200;p21"/>
          <p:cNvSpPr txBox="1"/>
          <p:nvPr>
            <p:ph idx="1" type="subTitle"/>
          </p:nvPr>
        </p:nvSpPr>
        <p:spPr>
          <a:xfrm>
            <a:off x="713225" y="1250550"/>
            <a:ext cx="5531400" cy="13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sp>
        <p:nvSpPr>
          <p:cNvPr id="201" name="Google Shape;201;p21"/>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202" name="Google Shape;202;p21"/>
          <p:cNvCxnSpPr/>
          <p:nvPr/>
        </p:nvCxnSpPr>
        <p:spPr>
          <a:xfrm rot="10800000">
            <a:off x="8355000" y="-520300"/>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203" name="Google Shape;203;p21"/>
          <p:cNvCxnSpPr/>
          <p:nvPr/>
        </p:nvCxnSpPr>
        <p:spPr>
          <a:xfrm rot="10800000">
            <a:off x="4722800" y="-520300"/>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204" name="Google Shape;204;p21"/>
          <p:cNvGrpSpPr/>
          <p:nvPr/>
        </p:nvGrpSpPr>
        <p:grpSpPr>
          <a:xfrm rot="5400000">
            <a:off x="6532275" y="5800"/>
            <a:ext cx="124200" cy="525800"/>
            <a:chOff x="202025" y="2122800"/>
            <a:chExt cx="124200" cy="525800"/>
          </a:xfrm>
        </p:grpSpPr>
        <p:sp>
          <p:nvSpPr>
            <p:cNvPr id="205" name="Google Shape;205;p21"/>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8" name="Google Shape;208;p21"/>
          <p:cNvCxnSpPr/>
          <p:nvPr/>
        </p:nvCxnSpPr>
        <p:spPr>
          <a:xfrm>
            <a:off x="242875" y="3598850"/>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209" name="Google Shape;209;p21"/>
          <p:cNvCxnSpPr/>
          <p:nvPr/>
        </p:nvCxnSpPr>
        <p:spPr>
          <a:xfrm>
            <a:off x="242875" y="-33350"/>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210" name="Google Shape;210;p21"/>
          <p:cNvGrpSpPr/>
          <p:nvPr/>
        </p:nvGrpSpPr>
        <p:grpSpPr>
          <a:xfrm rot="10800000">
            <a:off x="180775" y="2364325"/>
            <a:ext cx="124200" cy="525800"/>
            <a:chOff x="202025" y="2122800"/>
            <a:chExt cx="124200" cy="525800"/>
          </a:xfrm>
        </p:grpSpPr>
        <p:sp>
          <p:nvSpPr>
            <p:cNvPr id="211" name="Google Shape;211;p21"/>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4" name="Shape 214"/>
        <p:cNvGrpSpPr/>
        <p:nvPr/>
      </p:nvGrpSpPr>
      <p:grpSpPr>
        <a:xfrm>
          <a:off x="0" y="0"/>
          <a:ext cx="0" cy="0"/>
          <a:chOff x="0" y="0"/>
          <a:chExt cx="0" cy="0"/>
        </a:xfrm>
      </p:grpSpPr>
      <p:sp>
        <p:nvSpPr>
          <p:cNvPr id="215" name="Google Shape;215;p22"/>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 name="Google Shape;216;p22"/>
          <p:cNvSpPr txBox="1"/>
          <p:nvPr>
            <p:ph idx="1" type="subTitle"/>
          </p:nvPr>
        </p:nvSpPr>
        <p:spPr>
          <a:xfrm>
            <a:off x="4833150" y="3203900"/>
            <a:ext cx="2882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2"/>
          <p:cNvSpPr txBox="1"/>
          <p:nvPr>
            <p:ph idx="2" type="subTitle"/>
          </p:nvPr>
        </p:nvSpPr>
        <p:spPr>
          <a:xfrm>
            <a:off x="1143100" y="3203900"/>
            <a:ext cx="2882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22"/>
          <p:cNvSpPr txBox="1"/>
          <p:nvPr>
            <p:ph idx="3" type="subTitle"/>
          </p:nvPr>
        </p:nvSpPr>
        <p:spPr>
          <a:xfrm>
            <a:off x="1142975" y="2716275"/>
            <a:ext cx="2882100" cy="4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9" name="Google Shape;219;p22"/>
          <p:cNvSpPr txBox="1"/>
          <p:nvPr>
            <p:ph idx="4" type="subTitle"/>
          </p:nvPr>
        </p:nvSpPr>
        <p:spPr>
          <a:xfrm>
            <a:off x="4833150" y="2716275"/>
            <a:ext cx="2882100" cy="4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0" name="Google Shape;220;p22"/>
          <p:cNvSpPr/>
          <p:nvPr/>
        </p:nvSpPr>
        <p:spPr>
          <a:xfrm rot="5400000">
            <a:off x="-89375" y="1341925"/>
            <a:ext cx="897600" cy="7764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flipH="1" rot="-5400000">
            <a:off x="8307000" y="3008800"/>
            <a:ext cx="897600" cy="776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2"/>
          <p:cNvGrpSpPr/>
          <p:nvPr/>
        </p:nvGrpSpPr>
        <p:grpSpPr>
          <a:xfrm>
            <a:off x="229900" y="539500"/>
            <a:ext cx="124200" cy="525800"/>
            <a:chOff x="202025" y="2122800"/>
            <a:chExt cx="124200" cy="525800"/>
          </a:xfrm>
        </p:grpSpPr>
        <p:sp>
          <p:nvSpPr>
            <p:cNvPr id="223" name="Google Shape;223;p22"/>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22"/>
          <p:cNvGrpSpPr/>
          <p:nvPr/>
        </p:nvGrpSpPr>
        <p:grpSpPr>
          <a:xfrm>
            <a:off x="8761000" y="4341100"/>
            <a:ext cx="124200" cy="525800"/>
            <a:chOff x="202025" y="2122800"/>
            <a:chExt cx="124200" cy="525800"/>
          </a:xfrm>
        </p:grpSpPr>
        <p:sp>
          <p:nvSpPr>
            <p:cNvPr id="227" name="Google Shape;227;p22"/>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0" name="Shape 230"/>
        <p:cNvGrpSpPr/>
        <p:nvPr/>
      </p:nvGrpSpPr>
      <p:grpSpPr>
        <a:xfrm>
          <a:off x="0" y="0"/>
          <a:ext cx="0" cy="0"/>
          <a:chOff x="0" y="0"/>
          <a:chExt cx="0" cy="0"/>
        </a:xfrm>
      </p:grpSpPr>
      <p:sp>
        <p:nvSpPr>
          <p:cNvPr id="231" name="Google Shape;231;p23"/>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23"/>
          <p:cNvSpPr txBox="1"/>
          <p:nvPr>
            <p:ph idx="1" type="subTitle"/>
          </p:nvPr>
        </p:nvSpPr>
        <p:spPr>
          <a:xfrm>
            <a:off x="5099673" y="1400900"/>
            <a:ext cx="2947800" cy="320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3"/>
          <p:cNvSpPr txBox="1"/>
          <p:nvPr>
            <p:ph idx="2" type="subTitle"/>
          </p:nvPr>
        </p:nvSpPr>
        <p:spPr>
          <a:xfrm>
            <a:off x="1096527" y="1400900"/>
            <a:ext cx="2947800" cy="320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34" name="Google Shape;234;p23"/>
          <p:cNvCxnSpPr/>
          <p:nvPr/>
        </p:nvCxnSpPr>
        <p:spPr>
          <a:xfrm rot="10800000">
            <a:off x="-28650" y="4769800"/>
            <a:ext cx="9196500" cy="0"/>
          </a:xfrm>
          <a:prstGeom prst="straightConnector1">
            <a:avLst/>
          </a:prstGeom>
          <a:noFill/>
          <a:ln cap="flat" cmpd="sng" w="28575">
            <a:solidFill>
              <a:schemeClr val="lt2"/>
            </a:solidFill>
            <a:prstDash val="solid"/>
            <a:round/>
            <a:headEnd len="med" w="med" type="none"/>
            <a:tailEnd len="med" w="med" type="none"/>
          </a:ln>
        </p:spPr>
      </p:cxnSp>
      <p:sp>
        <p:nvSpPr>
          <p:cNvPr id="235" name="Google Shape;235;p23"/>
          <p:cNvSpPr/>
          <p:nvPr/>
        </p:nvSpPr>
        <p:spPr>
          <a:xfrm rot="5400000">
            <a:off x="36450" y="4415350"/>
            <a:ext cx="597900" cy="708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3"/>
          <p:cNvGrpSpPr/>
          <p:nvPr/>
        </p:nvGrpSpPr>
        <p:grpSpPr>
          <a:xfrm>
            <a:off x="7904975" y="195075"/>
            <a:ext cx="525800" cy="124200"/>
            <a:chOff x="7904975" y="195075"/>
            <a:chExt cx="525800" cy="124200"/>
          </a:xfrm>
        </p:grpSpPr>
        <p:sp>
          <p:nvSpPr>
            <p:cNvPr id="237" name="Google Shape;237;p23"/>
            <p:cNvSpPr/>
            <p:nvPr/>
          </p:nvSpPr>
          <p:spPr>
            <a:xfrm>
              <a:off x="79049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81057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83065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3"/>
          <p:cNvGrpSpPr/>
          <p:nvPr/>
        </p:nvGrpSpPr>
        <p:grpSpPr>
          <a:xfrm>
            <a:off x="720000" y="195075"/>
            <a:ext cx="525800" cy="124200"/>
            <a:chOff x="7904975" y="195075"/>
            <a:chExt cx="525800" cy="124200"/>
          </a:xfrm>
        </p:grpSpPr>
        <p:sp>
          <p:nvSpPr>
            <p:cNvPr id="241" name="Google Shape;241;p23"/>
            <p:cNvSpPr/>
            <p:nvPr/>
          </p:nvSpPr>
          <p:spPr>
            <a:xfrm>
              <a:off x="79049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81057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3065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244" name="Shape 244"/>
        <p:cNvGrpSpPr/>
        <p:nvPr/>
      </p:nvGrpSpPr>
      <p:grpSpPr>
        <a:xfrm>
          <a:off x="0" y="0"/>
          <a:ext cx="0" cy="0"/>
          <a:chOff x="0" y="0"/>
          <a:chExt cx="0" cy="0"/>
        </a:xfrm>
      </p:grpSpPr>
      <p:sp>
        <p:nvSpPr>
          <p:cNvPr id="245" name="Google Shape;245;p24"/>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4"/>
          <p:cNvSpPr txBox="1"/>
          <p:nvPr>
            <p:ph idx="1" type="subTitle"/>
          </p:nvPr>
        </p:nvSpPr>
        <p:spPr>
          <a:xfrm>
            <a:off x="5350735" y="2840000"/>
            <a:ext cx="2759700" cy="15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4"/>
          <p:cNvSpPr txBox="1"/>
          <p:nvPr>
            <p:ph idx="2" type="subTitle"/>
          </p:nvPr>
        </p:nvSpPr>
        <p:spPr>
          <a:xfrm>
            <a:off x="1933788" y="1401725"/>
            <a:ext cx="2759700" cy="15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48" name="Google Shape;248;p24"/>
          <p:cNvCxnSpPr/>
          <p:nvPr/>
        </p:nvCxnSpPr>
        <p:spPr>
          <a:xfrm rot="10800000">
            <a:off x="6689425" y="-520300"/>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249" name="Google Shape;249;p24"/>
          <p:cNvCxnSpPr/>
          <p:nvPr/>
        </p:nvCxnSpPr>
        <p:spPr>
          <a:xfrm rot="10800000">
            <a:off x="3057225" y="-520300"/>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250" name="Google Shape;250;p24"/>
          <p:cNvGrpSpPr/>
          <p:nvPr/>
        </p:nvGrpSpPr>
        <p:grpSpPr>
          <a:xfrm rot="5400000">
            <a:off x="4866700" y="5800"/>
            <a:ext cx="124200" cy="525800"/>
            <a:chOff x="202025" y="2122800"/>
            <a:chExt cx="124200" cy="525800"/>
          </a:xfrm>
        </p:grpSpPr>
        <p:sp>
          <p:nvSpPr>
            <p:cNvPr id="251" name="Google Shape;251;p24"/>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4" name="Google Shape;254;p24"/>
          <p:cNvCxnSpPr/>
          <p:nvPr/>
        </p:nvCxnSpPr>
        <p:spPr>
          <a:xfrm rot="10800000">
            <a:off x="6689425" y="4118375"/>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255" name="Google Shape;255;p24"/>
          <p:cNvCxnSpPr/>
          <p:nvPr/>
        </p:nvCxnSpPr>
        <p:spPr>
          <a:xfrm rot="10800000">
            <a:off x="3057225" y="4118375"/>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256" name="Google Shape;256;p24"/>
          <p:cNvGrpSpPr/>
          <p:nvPr/>
        </p:nvGrpSpPr>
        <p:grpSpPr>
          <a:xfrm rot="5400000">
            <a:off x="4866700" y="4644475"/>
            <a:ext cx="124200" cy="525800"/>
            <a:chOff x="202025" y="2122800"/>
            <a:chExt cx="124200" cy="525800"/>
          </a:xfrm>
        </p:grpSpPr>
        <p:sp>
          <p:nvSpPr>
            <p:cNvPr id="257" name="Google Shape;257;p24"/>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60" name="Shape 260"/>
        <p:cNvGrpSpPr/>
        <p:nvPr/>
      </p:nvGrpSpPr>
      <p:grpSpPr>
        <a:xfrm>
          <a:off x="0" y="0"/>
          <a:ext cx="0" cy="0"/>
          <a:chOff x="0" y="0"/>
          <a:chExt cx="0" cy="0"/>
        </a:xfrm>
      </p:grpSpPr>
      <p:sp>
        <p:nvSpPr>
          <p:cNvPr id="261" name="Google Shape;261;p25"/>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2" name="Google Shape;262;p25"/>
          <p:cNvSpPr txBox="1"/>
          <p:nvPr>
            <p:ph idx="1" type="subTitle"/>
          </p:nvPr>
        </p:nvSpPr>
        <p:spPr>
          <a:xfrm>
            <a:off x="901663" y="2953775"/>
            <a:ext cx="21918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3" name="Google Shape;263;p25"/>
          <p:cNvSpPr txBox="1"/>
          <p:nvPr>
            <p:ph idx="2" type="subTitle"/>
          </p:nvPr>
        </p:nvSpPr>
        <p:spPr>
          <a:xfrm>
            <a:off x="3458109" y="3513200"/>
            <a:ext cx="21918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4" name="Google Shape;264;p25"/>
          <p:cNvSpPr txBox="1"/>
          <p:nvPr>
            <p:ph idx="3" type="subTitle"/>
          </p:nvPr>
        </p:nvSpPr>
        <p:spPr>
          <a:xfrm>
            <a:off x="6014559" y="2953775"/>
            <a:ext cx="21918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5" name="Google Shape;265;p25"/>
          <p:cNvSpPr txBox="1"/>
          <p:nvPr>
            <p:ph idx="4" type="subTitle"/>
          </p:nvPr>
        </p:nvSpPr>
        <p:spPr>
          <a:xfrm>
            <a:off x="909913" y="2451725"/>
            <a:ext cx="2175300" cy="47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6" name="Google Shape;266;p25"/>
          <p:cNvSpPr txBox="1"/>
          <p:nvPr>
            <p:ph idx="5" type="subTitle"/>
          </p:nvPr>
        </p:nvSpPr>
        <p:spPr>
          <a:xfrm>
            <a:off x="3466359" y="3011150"/>
            <a:ext cx="2175300" cy="47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7" name="Google Shape;267;p25"/>
          <p:cNvSpPr txBox="1"/>
          <p:nvPr>
            <p:ph idx="6" type="subTitle"/>
          </p:nvPr>
        </p:nvSpPr>
        <p:spPr>
          <a:xfrm>
            <a:off x="6022809" y="2451725"/>
            <a:ext cx="2175300" cy="47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268" name="Google Shape;268;p25"/>
          <p:cNvCxnSpPr/>
          <p:nvPr/>
        </p:nvCxnSpPr>
        <p:spPr>
          <a:xfrm>
            <a:off x="342900" y="-47625"/>
            <a:ext cx="0" cy="5210100"/>
          </a:xfrm>
          <a:prstGeom prst="straightConnector1">
            <a:avLst/>
          </a:prstGeom>
          <a:noFill/>
          <a:ln cap="flat" cmpd="sng" w="28575">
            <a:solidFill>
              <a:schemeClr val="lt2"/>
            </a:solidFill>
            <a:prstDash val="solid"/>
            <a:round/>
            <a:headEnd len="med" w="med" type="none"/>
            <a:tailEnd len="med" w="med" type="none"/>
          </a:ln>
        </p:spPr>
      </p:cxnSp>
      <p:cxnSp>
        <p:nvCxnSpPr>
          <p:cNvPr id="269" name="Google Shape;269;p25"/>
          <p:cNvCxnSpPr/>
          <p:nvPr/>
        </p:nvCxnSpPr>
        <p:spPr>
          <a:xfrm>
            <a:off x="8772525" y="-47625"/>
            <a:ext cx="0" cy="5210100"/>
          </a:xfrm>
          <a:prstGeom prst="straightConnector1">
            <a:avLst/>
          </a:prstGeom>
          <a:noFill/>
          <a:ln cap="flat" cmpd="sng" w="28575">
            <a:solidFill>
              <a:schemeClr val="lt2"/>
            </a:solidFill>
            <a:prstDash val="solid"/>
            <a:round/>
            <a:headEnd len="med" w="med" type="none"/>
            <a:tailEnd len="med" w="med" type="none"/>
          </a:ln>
        </p:spPr>
      </p:cxnSp>
      <p:grpSp>
        <p:nvGrpSpPr>
          <p:cNvPr id="270" name="Google Shape;270;p25"/>
          <p:cNvGrpSpPr/>
          <p:nvPr/>
        </p:nvGrpSpPr>
        <p:grpSpPr>
          <a:xfrm>
            <a:off x="7904975" y="195075"/>
            <a:ext cx="525800" cy="124200"/>
            <a:chOff x="7904975" y="195075"/>
            <a:chExt cx="525800" cy="124200"/>
          </a:xfrm>
        </p:grpSpPr>
        <p:sp>
          <p:nvSpPr>
            <p:cNvPr id="271" name="Google Shape;271;p25"/>
            <p:cNvSpPr/>
            <p:nvPr/>
          </p:nvSpPr>
          <p:spPr>
            <a:xfrm>
              <a:off x="79049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81057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83065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5"/>
          <p:cNvGrpSpPr/>
          <p:nvPr/>
        </p:nvGrpSpPr>
        <p:grpSpPr>
          <a:xfrm>
            <a:off x="546675" y="195075"/>
            <a:ext cx="525800" cy="124200"/>
            <a:chOff x="546675" y="195075"/>
            <a:chExt cx="525800" cy="124200"/>
          </a:xfrm>
        </p:grpSpPr>
        <p:sp>
          <p:nvSpPr>
            <p:cNvPr id="275" name="Google Shape;275;p25"/>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5"/>
          <p:cNvGrpSpPr/>
          <p:nvPr/>
        </p:nvGrpSpPr>
        <p:grpSpPr>
          <a:xfrm>
            <a:off x="7904975" y="4862200"/>
            <a:ext cx="525800" cy="124200"/>
            <a:chOff x="7904975" y="195075"/>
            <a:chExt cx="525800" cy="124200"/>
          </a:xfrm>
        </p:grpSpPr>
        <p:sp>
          <p:nvSpPr>
            <p:cNvPr id="279" name="Google Shape;279;p25"/>
            <p:cNvSpPr/>
            <p:nvPr/>
          </p:nvSpPr>
          <p:spPr>
            <a:xfrm>
              <a:off x="79049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81057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83065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5"/>
          <p:cNvGrpSpPr/>
          <p:nvPr/>
        </p:nvGrpSpPr>
        <p:grpSpPr>
          <a:xfrm>
            <a:off x="546675" y="4862200"/>
            <a:ext cx="525800" cy="124200"/>
            <a:chOff x="546675" y="195075"/>
            <a:chExt cx="525800" cy="124200"/>
          </a:xfrm>
        </p:grpSpPr>
        <p:sp>
          <p:nvSpPr>
            <p:cNvPr id="283" name="Google Shape;283;p25"/>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86" name="Shape 286"/>
        <p:cNvGrpSpPr/>
        <p:nvPr/>
      </p:nvGrpSpPr>
      <p:grpSpPr>
        <a:xfrm>
          <a:off x="0" y="0"/>
          <a:ext cx="0" cy="0"/>
          <a:chOff x="0" y="0"/>
          <a:chExt cx="0" cy="0"/>
        </a:xfrm>
      </p:grpSpPr>
      <p:sp>
        <p:nvSpPr>
          <p:cNvPr id="287" name="Google Shape;287;p26"/>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8" name="Google Shape;288;p26"/>
          <p:cNvSpPr txBox="1"/>
          <p:nvPr>
            <p:ph idx="1" type="subTitle"/>
          </p:nvPr>
        </p:nvSpPr>
        <p:spPr>
          <a:xfrm>
            <a:off x="795625" y="3198650"/>
            <a:ext cx="22086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9" name="Google Shape;289;p26"/>
          <p:cNvSpPr txBox="1"/>
          <p:nvPr>
            <p:ph idx="2" type="subTitle"/>
          </p:nvPr>
        </p:nvSpPr>
        <p:spPr>
          <a:xfrm>
            <a:off x="3353059" y="3198650"/>
            <a:ext cx="22086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0" name="Google Shape;290;p26"/>
          <p:cNvSpPr txBox="1"/>
          <p:nvPr>
            <p:ph idx="3" type="subTitle"/>
          </p:nvPr>
        </p:nvSpPr>
        <p:spPr>
          <a:xfrm>
            <a:off x="5914639" y="3198650"/>
            <a:ext cx="22086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1" name="Google Shape;291;p26"/>
          <p:cNvSpPr txBox="1"/>
          <p:nvPr>
            <p:ph idx="4" type="subTitle"/>
          </p:nvPr>
        </p:nvSpPr>
        <p:spPr>
          <a:xfrm>
            <a:off x="804025" y="2594600"/>
            <a:ext cx="2191800" cy="47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2" name="Google Shape;292;p26"/>
          <p:cNvSpPr txBox="1"/>
          <p:nvPr>
            <p:ph idx="5" type="subTitle"/>
          </p:nvPr>
        </p:nvSpPr>
        <p:spPr>
          <a:xfrm>
            <a:off x="3361459" y="2594600"/>
            <a:ext cx="2191800" cy="47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3" name="Google Shape;293;p26"/>
          <p:cNvSpPr txBox="1"/>
          <p:nvPr>
            <p:ph idx="6" type="subTitle"/>
          </p:nvPr>
        </p:nvSpPr>
        <p:spPr>
          <a:xfrm>
            <a:off x="5923039" y="2594600"/>
            <a:ext cx="2191800" cy="47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4" name="Shape 294"/>
        <p:cNvGrpSpPr/>
        <p:nvPr/>
      </p:nvGrpSpPr>
      <p:grpSpPr>
        <a:xfrm>
          <a:off x="0" y="0"/>
          <a:ext cx="0" cy="0"/>
          <a:chOff x="0" y="0"/>
          <a:chExt cx="0" cy="0"/>
        </a:xfrm>
      </p:grpSpPr>
      <p:sp>
        <p:nvSpPr>
          <p:cNvPr id="295" name="Google Shape;295;p27"/>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7"/>
          <p:cNvSpPr txBox="1"/>
          <p:nvPr>
            <p:ph idx="1" type="subTitle"/>
          </p:nvPr>
        </p:nvSpPr>
        <p:spPr>
          <a:xfrm>
            <a:off x="2445448" y="2204775"/>
            <a:ext cx="20367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7" name="Google Shape;297;p27"/>
          <p:cNvSpPr txBox="1"/>
          <p:nvPr>
            <p:ph idx="2" type="subTitle"/>
          </p:nvPr>
        </p:nvSpPr>
        <p:spPr>
          <a:xfrm>
            <a:off x="5582589" y="2204775"/>
            <a:ext cx="20367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8" name="Google Shape;298;p27"/>
          <p:cNvSpPr txBox="1"/>
          <p:nvPr>
            <p:ph idx="3" type="subTitle"/>
          </p:nvPr>
        </p:nvSpPr>
        <p:spPr>
          <a:xfrm>
            <a:off x="2445448" y="3638175"/>
            <a:ext cx="20367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9" name="Google Shape;299;p27"/>
          <p:cNvSpPr txBox="1"/>
          <p:nvPr>
            <p:ph idx="4" type="subTitle"/>
          </p:nvPr>
        </p:nvSpPr>
        <p:spPr>
          <a:xfrm>
            <a:off x="5582589" y="3638175"/>
            <a:ext cx="20367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0" name="Google Shape;300;p27"/>
          <p:cNvSpPr txBox="1"/>
          <p:nvPr>
            <p:ph idx="5" type="subTitle"/>
          </p:nvPr>
        </p:nvSpPr>
        <p:spPr>
          <a:xfrm>
            <a:off x="2445448" y="1921175"/>
            <a:ext cx="2036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1" name="Google Shape;301;p27"/>
          <p:cNvSpPr txBox="1"/>
          <p:nvPr>
            <p:ph idx="6" type="subTitle"/>
          </p:nvPr>
        </p:nvSpPr>
        <p:spPr>
          <a:xfrm>
            <a:off x="2445448" y="3354650"/>
            <a:ext cx="2036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2" name="Google Shape;302;p27"/>
          <p:cNvSpPr txBox="1"/>
          <p:nvPr>
            <p:ph idx="7" type="subTitle"/>
          </p:nvPr>
        </p:nvSpPr>
        <p:spPr>
          <a:xfrm>
            <a:off x="5582585" y="1921175"/>
            <a:ext cx="2036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3" name="Google Shape;303;p27"/>
          <p:cNvSpPr txBox="1"/>
          <p:nvPr>
            <p:ph idx="8" type="subTitle"/>
          </p:nvPr>
        </p:nvSpPr>
        <p:spPr>
          <a:xfrm>
            <a:off x="5582585" y="3354650"/>
            <a:ext cx="2036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4" name="Google Shape;304;p27"/>
          <p:cNvSpPr/>
          <p:nvPr/>
        </p:nvSpPr>
        <p:spPr>
          <a:xfrm>
            <a:off x="-9525" y="-47625"/>
            <a:ext cx="1146300" cy="5191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7"/>
          <p:cNvCxnSpPr/>
          <p:nvPr/>
        </p:nvCxnSpPr>
        <p:spPr>
          <a:xfrm rot="10800000">
            <a:off x="8698275" y="-25"/>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306" name="Google Shape;306;p27"/>
          <p:cNvCxnSpPr/>
          <p:nvPr/>
        </p:nvCxnSpPr>
        <p:spPr>
          <a:xfrm rot="10800000">
            <a:off x="8698275" y="3632175"/>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307" name="Google Shape;307;p27"/>
          <p:cNvGrpSpPr/>
          <p:nvPr/>
        </p:nvGrpSpPr>
        <p:grpSpPr>
          <a:xfrm>
            <a:off x="8636175" y="2286700"/>
            <a:ext cx="124200" cy="525800"/>
            <a:chOff x="202025" y="2122800"/>
            <a:chExt cx="124200" cy="525800"/>
          </a:xfrm>
        </p:grpSpPr>
        <p:sp>
          <p:nvSpPr>
            <p:cNvPr id="308" name="Google Shape;308;p27"/>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11" name="Shape 311"/>
        <p:cNvGrpSpPr/>
        <p:nvPr/>
      </p:nvGrpSpPr>
      <p:grpSpPr>
        <a:xfrm>
          <a:off x="0" y="0"/>
          <a:ext cx="0" cy="0"/>
          <a:chOff x="0" y="0"/>
          <a:chExt cx="0" cy="0"/>
        </a:xfrm>
      </p:grpSpPr>
      <p:sp>
        <p:nvSpPr>
          <p:cNvPr id="312" name="Google Shape;312;p28"/>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28"/>
          <p:cNvSpPr txBox="1"/>
          <p:nvPr>
            <p:ph idx="1" type="subTitle"/>
          </p:nvPr>
        </p:nvSpPr>
        <p:spPr>
          <a:xfrm>
            <a:off x="4080670" y="1544943"/>
            <a:ext cx="37068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4" name="Google Shape;314;p28"/>
          <p:cNvSpPr txBox="1"/>
          <p:nvPr>
            <p:ph idx="2" type="subTitle"/>
          </p:nvPr>
        </p:nvSpPr>
        <p:spPr>
          <a:xfrm>
            <a:off x="4080670" y="2312729"/>
            <a:ext cx="37068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 name="Google Shape;315;p28"/>
          <p:cNvSpPr txBox="1"/>
          <p:nvPr>
            <p:ph idx="3" type="subTitle"/>
          </p:nvPr>
        </p:nvSpPr>
        <p:spPr>
          <a:xfrm>
            <a:off x="4080670" y="3080514"/>
            <a:ext cx="37068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28"/>
          <p:cNvSpPr txBox="1"/>
          <p:nvPr>
            <p:ph idx="4" type="subTitle"/>
          </p:nvPr>
        </p:nvSpPr>
        <p:spPr>
          <a:xfrm>
            <a:off x="4080670" y="3848300"/>
            <a:ext cx="3706800" cy="4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 name="Google Shape;317;p28"/>
          <p:cNvSpPr txBox="1"/>
          <p:nvPr>
            <p:ph idx="5" type="subTitle"/>
          </p:nvPr>
        </p:nvSpPr>
        <p:spPr>
          <a:xfrm>
            <a:off x="4080670" y="1340150"/>
            <a:ext cx="3706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8" name="Google Shape;318;p28"/>
          <p:cNvSpPr txBox="1"/>
          <p:nvPr>
            <p:ph idx="6" type="subTitle"/>
          </p:nvPr>
        </p:nvSpPr>
        <p:spPr>
          <a:xfrm>
            <a:off x="4080670" y="2875721"/>
            <a:ext cx="3706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9" name="Google Shape;319;p28"/>
          <p:cNvSpPr txBox="1"/>
          <p:nvPr>
            <p:ph idx="7" type="subTitle"/>
          </p:nvPr>
        </p:nvSpPr>
        <p:spPr>
          <a:xfrm>
            <a:off x="4080670" y="2107936"/>
            <a:ext cx="3706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0" name="Google Shape;320;p28"/>
          <p:cNvSpPr txBox="1"/>
          <p:nvPr>
            <p:ph idx="8" type="subTitle"/>
          </p:nvPr>
        </p:nvSpPr>
        <p:spPr>
          <a:xfrm>
            <a:off x="4080670" y="3643507"/>
            <a:ext cx="3706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321" name="Google Shape;321;p28"/>
          <p:cNvCxnSpPr/>
          <p:nvPr/>
        </p:nvCxnSpPr>
        <p:spPr>
          <a:xfrm rot="10800000">
            <a:off x="8355000" y="-520300"/>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322" name="Google Shape;322;p28"/>
          <p:cNvCxnSpPr/>
          <p:nvPr/>
        </p:nvCxnSpPr>
        <p:spPr>
          <a:xfrm rot="10800000">
            <a:off x="4722800" y="-520300"/>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323" name="Google Shape;323;p28"/>
          <p:cNvGrpSpPr/>
          <p:nvPr/>
        </p:nvGrpSpPr>
        <p:grpSpPr>
          <a:xfrm rot="5400000">
            <a:off x="6532275" y="5800"/>
            <a:ext cx="124200" cy="525800"/>
            <a:chOff x="202025" y="2122800"/>
            <a:chExt cx="124200" cy="525800"/>
          </a:xfrm>
        </p:grpSpPr>
        <p:sp>
          <p:nvSpPr>
            <p:cNvPr id="324" name="Google Shape;324;p28"/>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7" name="Google Shape;327;p28"/>
          <p:cNvCxnSpPr/>
          <p:nvPr/>
        </p:nvCxnSpPr>
        <p:spPr>
          <a:xfrm rot="10800000">
            <a:off x="4402150" y="4061225"/>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328" name="Google Shape;328;p28"/>
          <p:cNvCxnSpPr/>
          <p:nvPr/>
        </p:nvCxnSpPr>
        <p:spPr>
          <a:xfrm rot="10800000">
            <a:off x="769950" y="4061225"/>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329" name="Google Shape;329;p28"/>
          <p:cNvGrpSpPr/>
          <p:nvPr/>
        </p:nvGrpSpPr>
        <p:grpSpPr>
          <a:xfrm rot="5400000">
            <a:off x="2579425" y="4587325"/>
            <a:ext cx="124200" cy="525800"/>
            <a:chOff x="202025" y="2122800"/>
            <a:chExt cx="124200" cy="525800"/>
          </a:xfrm>
        </p:grpSpPr>
        <p:sp>
          <p:nvSpPr>
            <p:cNvPr id="330" name="Google Shape;330;p28"/>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33" name="Shape 333"/>
        <p:cNvGrpSpPr/>
        <p:nvPr/>
      </p:nvGrpSpPr>
      <p:grpSpPr>
        <a:xfrm>
          <a:off x="0" y="0"/>
          <a:ext cx="0" cy="0"/>
          <a:chOff x="0" y="0"/>
          <a:chExt cx="0" cy="0"/>
        </a:xfrm>
      </p:grpSpPr>
      <p:sp>
        <p:nvSpPr>
          <p:cNvPr id="334" name="Google Shape;334;p29"/>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5" name="Google Shape;335;p29"/>
          <p:cNvSpPr txBox="1"/>
          <p:nvPr>
            <p:ph idx="1" type="subTitle"/>
          </p:nvPr>
        </p:nvSpPr>
        <p:spPr>
          <a:xfrm>
            <a:off x="1007265" y="2325488"/>
            <a:ext cx="2052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6" name="Google Shape;336;p29"/>
          <p:cNvSpPr txBox="1"/>
          <p:nvPr>
            <p:ph idx="2" type="subTitle"/>
          </p:nvPr>
        </p:nvSpPr>
        <p:spPr>
          <a:xfrm>
            <a:off x="3544831" y="2325488"/>
            <a:ext cx="2052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7" name="Google Shape;337;p29"/>
          <p:cNvSpPr txBox="1"/>
          <p:nvPr>
            <p:ph idx="3" type="subTitle"/>
          </p:nvPr>
        </p:nvSpPr>
        <p:spPr>
          <a:xfrm>
            <a:off x="1007265" y="4119200"/>
            <a:ext cx="2052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9"/>
          <p:cNvSpPr txBox="1"/>
          <p:nvPr>
            <p:ph idx="4" type="subTitle"/>
          </p:nvPr>
        </p:nvSpPr>
        <p:spPr>
          <a:xfrm>
            <a:off x="3544831" y="4119200"/>
            <a:ext cx="2052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9" name="Google Shape;339;p29"/>
          <p:cNvSpPr txBox="1"/>
          <p:nvPr>
            <p:ph idx="5" type="subTitle"/>
          </p:nvPr>
        </p:nvSpPr>
        <p:spPr>
          <a:xfrm>
            <a:off x="6084435" y="2325488"/>
            <a:ext cx="2052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9"/>
          <p:cNvSpPr txBox="1"/>
          <p:nvPr>
            <p:ph idx="6" type="subTitle"/>
          </p:nvPr>
        </p:nvSpPr>
        <p:spPr>
          <a:xfrm>
            <a:off x="6084435" y="4119200"/>
            <a:ext cx="2052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1" name="Google Shape;341;p29"/>
          <p:cNvSpPr txBox="1"/>
          <p:nvPr>
            <p:ph idx="7" type="subTitle"/>
          </p:nvPr>
        </p:nvSpPr>
        <p:spPr>
          <a:xfrm>
            <a:off x="1007265" y="2064013"/>
            <a:ext cx="20523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2" name="Google Shape;342;p29"/>
          <p:cNvSpPr txBox="1"/>
          <p:nvPr>
            <p:ph idx="8" type="subTitle"/>
          </p:nvPr>
        </p:nvSpPr>
        <p:spPr>
          <a:xfrm>
            <a:off x="3546781" y="2064000"/>
            <a:ext cx="20484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3" name="Google Shape;343;p29"/>
          <p:cNvSpPr txBox="1"/>
          <p:nvPr>
            <p:ph idx="9" type="subTitle"/>
          </p:nvPr>
        </p:nvSpPr>
        <p:spPr>
          <a:xfrm>
            <a:off x="6086385" y="2064000"/>
            <a:ext cx="20484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4" name="Google Shape;344;p29"/>
          <p:cNvSpPr txBox="1"/>
          <p:nvPr>
            <p:ph idx="13" type="subTitle"/>
          </p:nvPr>
        </p:nvSpPr>
        <p:spPr>
          <a:xfrm>
            <a:off x="1007265" y="3856577"/>
            <a:ext cx="20523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5" name="Google Shape;345;p29"/>
          <p:cNvSpPr txBox="1"/>
          <p:nvPr>
            <p:ph idx="14" type="subTitle"/>
          </p:nvPr>
        </p:nvSpPr>
        <p:spPr>
          <a:xfrm>
            <a:off x="3546781" y="3856575"/>
            <a:ext cx="20484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6" name="Google Shape;346;p29"/>
          <p:cNvSpPr txBox="1"/>
          <p:nvPr>
            <p:ph idx="15" type="subTitle"/>
          </p:nvPr>
        </p:nvSpPr>
        <p:spPr>
          <a:xfrm>
            <a:off x="6086385" y="3856575"/>
            <a:ext cx="20484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7" name="Google Shape;347;p29"/>
          <p:cNvSpPr/>
          <p:nvPr/>
        </p:nvSpPr>
        <p:spPr>
          <a:xfrm flipH="1">
            <a:off x="7997700" y="-47625"/>
            <a:ext cx="1146300" cy="51912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29"/>
          <p:cNvCxnSpPr/>
          <p:nvPr/>
        </p:nvCxnSpPr>
        <p:spPr>
          <a:xfrm rot="10800000">
            <a:off x="436200" y="-25"/>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349" name="Google Shape;349;p29"/>
          <p:cNvCxnSpPr/>
          <p:nvPr/>
        </p:nvCxnSpPr>
        <p:spPr>
          <a:xfrm rot="10800000">
            <a:off x="436200" y="3632175"/>
            <a:ext cx="0" cy="1578000"/>
          </a:xfrm>
          <a:prstGeom prst="straightConnector1">
            <a:avLst/>
          </a:prstGeom>
          <a:noFill/>
          <a:ln cap="flat" cmpd="sng" w="28575">
            <a:solidFill>
              <a:schemeClr val="lt2"/>
            </a:solidFill>
            <a:prstDash val="solid"/>
            <a:round/>
            <a:headEnd len="med" w="med" type="none"/>
            <a:tailEnd len="med" w="med" type="none"/>
          </a:ln>
        </p:spPr>
      </p:cxnSp>
      <p:grpSp>
        <p:nvGrpSpPr>
          <p:cNvPr id="350" name="Google Shape;350;p29"/>
          <p:cNvGrpSpPr/>
          <p:nvPr/>
        </p:nvGrpSpPr>
        <p:grpSpPr>
          <a:xfrm flipH="1">
            <a:off x="374100" y="2286700"/>
            <a:ext cx="124200" cy="525800"/>
            <a:chOff x="202025" y="2122800"/>
            <a:chExt cx="124200" cy="525800"/>
          </a:xfrm>
        </p:grpSpPr>
        <p:sp>
          <p:nvSpPr>
            <p:cNvPr id="351" name="Google Shape;351;p29"/>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54" name="Shape 354"/>
        <p:cNvGrpSpPr/>
        <p:nvPr/>
      </p:nvGrpSpPr>
      <p:grpSpPr>
        <a:xfrm>
          <a:off x="0" y="0"/>
          <a:ext cx="0" cy="0"/>
          <a:chOff x="0" y="0"/>
          <a:chExt cx="0" cy="0"/>
        </a:xfrm>
      </p:grpSpPr>
      <p:sp>
        <p:nvSpPr>
          <p:cNvPr id="355" name="Google Shape;355;p30"/>
          <p:cNvSpPr txBox="1"/>
          <p:nvPr>
            <p:ph hasCustomPrompt="1" type="title"/>
          </p:nvPr>
        </p:nvSpPr>
        <p:spPr>
          <a:xfrm>
            <a:off x="871050" y="670225"/>
            <a:ext cx="4323300" cy="7689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6" name="Google Shape;356;p30"/>
          <p:cNvSpPr txBox="1"/>
          <p:nvPr>
            <p:ph idx="1" type="subTitle"/>
          </p:nvPr>
        </p:nvSpPr>
        <p:spPr>
          <a:xfrm>
            <a:off x="871050" y="1428225"/>
            <a:ext cx="4323300" cy="37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57" name="Google Shape;357;p30"/>
          <p:cNvSpPr txBox="1"/>
          <p:nvPr>
            <p:ph hasCustomPrompt="1" idx="2" type="title"/>
          </p:nvPr>
        </p:nvSpPr>
        <p:spPr>
          <a:xfrm>
            <a:off x="871050" y="1967929"/>
            <a:ext cx="4323300" cy="7689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8" name="Google Shape;358;p30"/>
          <p:cNvSpPr txBox="1"/>
          <p:nvPr>
            <p:ph idx="3" type="subTitle"/>
          </p:nvPr>
        </p:nvSpPr>
        <p:spPr>
          <a:xfrm>
            <a:off x="871050" y="2728500"/>
            <a:ext cx="4323300" cy="37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59" name="Google Shape;359;p30"/>
          <p:cNvSpPr txBox="1"/>
          <p:nvPr>
            <p:ph hasCustomPrompt="1" idx="4" type="title"/>
          </p:nvPr>
        </p:nvSpPr>
        <p:spPr>
          <a:xfrm>
            <a:off x="871050" y="3265634"/>
            <a:ext cx="4323300" cy="7689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0" name="Google Shape;360;p30"/>
          <p:cNvSpPr txBox="1"/>
          <p:nvPr>
            <p:ph idx="5" type="subTitle"/>
          </p:nvPr>
        </p:nvSpPr>
        <p:spPr>
          <a:xfrm>
            <a:off x="871050" y="4028776"/>
            <a:ext cx="4323300" cy="37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cxnSp>
        <p:nvCxnSpPr>
          <p:cNvPr id="361" name="Google Shape;361;p30"/>
          <p:cNvCxnSpPr/>
          <p:nvPr/>
        </p:nvCxnSpPr>
        <p:spPr>
          <a:xfrm rot="10800000">
            <a:off x="1165800" y="239825"/>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362" name="Google Shape;362;p30"/>
          <p:cNvGrpSpPr/>
          <p:nvPr/>
        </p:nvGrpSpPr>
        <p:grpSpPr>
          <a:xfrm flipH="1" rot="-5400000">
            <a:off x="4574600" y="178100"/>
            <a:ext cx="124200" cy="525800"/>
            <a:chOff x="202025" y="2122800"/>
            <a:chExt cx="124200" cy="525800"/>
          </a:xfrm>
        </p:grpSpPr>
        <p:sp>
          <p:nvSpPr>
            <p:cNvPr id="363" name="Google Shape;363;p30"/>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6" name="Google Shape;366;p30"/>
          <p:cNvCxnSpPr/>
          <p:nvPr/>
        </p:nvCxnSpPr>
        <p:spPr>
          <a:xfrm rot="10800000">
            <a:off x="1165800" y="4583225"/>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367" name="Google Shape;367;p30"/>
          <p:cNvGrpSpPr/>
          <p:nvPr/>
        </p:nvGrpSpPr>
        <p:grpSpPr>
          <a:xfrm flipH="1" rot="-5400000">
            <a:off x="1366600" y="4521500"/>
            <a:ext cx="124200" cy="525800"/>
            <a:chOff x="202025" y="2122800"/>
            <a:chExt cx="124200" cy="525800"/>
          </a:xfrm>
        </p:grpSpPr>
        <p:sp>
          <p:nvSpPr>
            <p:cNvPr id="368" name="Google Shape;368;p30"/>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4"/>
          <p:cNvSpPr txBox="1"/>
          <p:nvPr>
            <p:ph idx="1" type="body"/>
          </p:nvPr>
        </p:nvSpPr>
        <p:spPr>
          <a:xfrm>
            <a:off x="720000" y="1192411"/>
            <a:ext cx="7704000" cy="461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cxnSp>
        <p:nvCxnSpPr>
          <p:cNvPr id="29" name="Google Shape;29;p4"/>
          <p:cNvCxnSpPr/>
          <p:nvPr/>
        </p:nvCxnSpPr>
        <p:spPr>
          <a:xfrm>
            <a:off x="342900" y="-47625"/>
            <a:ext cx="0" cy="5210100"/>
          </a:xfrm>
          <a:prstGeom prst="straightConnector1">
            <a:avLst/>
          </a:prstGeom>
          <a:noFill/>
          <a:ln cap="flat" cmpd="sng" w="28575">
            <a:solidFill>
              <a:schemeClr val="lt2"/>
            </a:solidFill>
            <a:prstDash val="solid"/>
            <a:round/>
            <a:headEnd len="med" w="med" type="none"/>
            <a:tailEnd len="med" w="med" type="none"/>
          </a:ln>
        </p:spPr>
      </p:cxnSp>
      <p:cxnSp>
        <p:nvCxnSpPr>
          <p:cNvPr id="30" name="Google Shape;30;p4"/>
          <p:cNvCxnSpPr/>
          <p:nvPr/>
        </p:nvCxnSpPr>
        <p:spPr>
          <a:xfrm>
            <a:off x="8772525" y="-47625"/>
            <a:ext cx="0" cy="5210100"/>
          </a:xfrm>
          <a:prstGeom prst="straightConnector1">
            <a:avLst/>
          </a:prstGeom>
          <a:noFill/>
          <a:ln cap="flat" cmpd="sng" w="28575">
            <a:solidFill>
              <a:schemeClr val="lt2"/>
            </a:solidFill>
            <a:prstDash val="solid"/>
            <a:round/>
            <a:headEnd len="med" w="med" type="none"/>
            <a:tailEnd len="med" w="med" type="none"/>
          </a:ln>
        </p:spPr>
      </p:cxnSp>
      <p:grpSp>
        <p:nvGrpSpPr>
          <p:cNvPr id="31" name="Google Shape;31;p4"/>
          <p:cNvGrpSpPr/>
          <p:nvPr/>
        </p:nvGrpSpPr>
        <p:grpSpPr>
          <a:xfrm>
            <a:off x="7904975" y="195075"/>
            <a:ext cx="525800" cy="124200"/>
            <a:chOff x="7904975" y="195075"/>
            <a:chExt cx="525800" cy="124200"/>
          </a:xfrm>
        </p:grpSpPr>
        <p:sp>
          <p:nvSpPr>
            <p:cNvPr id="32" name="Google Shape;32;p4"/>
            <p:cNvSpPr/>
            <p:nvPr/>
          </p:nvSpPr>
          <p:spPr>
            <a:xfrm>
              <a:off x="79049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81057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83065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4"/>
          <p:cNvGrpSpPr/>
          <p:nvPr/>
        </p:nvGrpSpPr>
        <p:grpSpPr>
          <a:xfrm>
            <a:off x="546675" y="195075"/>
            <a:ext cx="525800" cy="124200"/>
            <a:chOff x="546675" y="195075"/>
            <a:chExt cx="525800" cy="124200"/>
          </a:xfrm>
        </p:grpSpPr>
        <p:sp>
          <p:nvSpPr>
            <p:cNvPr id="36" name="Google Shape;36;p4"/>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4"/>
          <p:cNvGrpSpPr/>
          <p:nvPr/>
        </p:nvGrpSpPr>
        <p:grpSpPr>
          <a:xfrm>
            <a:off x="7904975" y="4862200"/>
            <a:ext cx="525800" cy="124200"/>
            <a:chOff x="7904975" y="195075"/>
            <a:chExt cx="525800" cy="124200"/>
          </a:xfrm>
        </p:grpSpPr>
        <p:sp>
          <p:nvSpPr>
            <p:cNvPr id="40" name="Google Shape;40;p4"/>
            <p:cNvSpPr/>
            <p:nvPr/>
          </p:nvSpPr>
          <p:spPr>
            <a:xfrm>
              <a:off x="79049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1057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83065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4"/>
          <p:cNvGrpSpPr/>
          <p:nvPr/>
        </p:nvGrpSpPr>
        <p:grpSpPr>
          <a:xfrm>
            <a:off x="546675" y="4862200"/>
            <a:ext cx="525800" cy="124200"/>
            <a:chOff x="546675" y="195075"/>
            <a:chExt cx="525800" cy="124200"/>
          </a:xfrm>
        </p:grpSpPr>
        <p:sp>
          <p:nvSpPr>
            <p:cNvPr id="44" name="Google Shape;44;p4"/>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71" name="Shape 371"/>
        <p:cNvGrpSpPr/>
        <p:nvPr/>
      </p:nvGrpSpPr>
      <p:grpSpPr>
        <a:xfrm>
          <a:off x="0" y="0"/>
          <a:ext cx="0" cy="0"/>
          <a:chOff x="0" y="0"/>
          <a:chExt cx="0" cy="0"/>
        </a:xfrm>
      </p:grpSpPr>
      <p:sp>
        <p:nvSpPr>
          <p:cNvPr id="372" name="Google Shape;372;p31"/>
          <p:cNvSpPr txBox="1"/>
          <p:nvPr>
            <p:ph hasCustomPrompt="1" type="title"/>
          </p:nvPr>
        </p:nvSpPr>
        <p:spPr>
          <a:xfrm>
            <a:off x="1193513" y="1701000"/>
            <a:ext cx="13989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3" name="Google Shape;373;p31"/>
          <p:cNvSpPr txBox="1"/>
          <p:nvPr>
            <p:ph idx="1" type="subTitle"/>
          </p:nvPr>
        </p:nvSpPr>
        <p:spPr>
          <a:xfrm>
            <a:off x="726263" y="3533925"/>
            <a:ext cx="2333400" cy="97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74" name="Google Shape;374;p31"/>
          <p:cNvSpPr txBox="1"/>
          <p:nvPr>
            <p:ph idx="2" type="subTitle"/>
          </p:nvPr>
        </p:nvSpPr>
        <p:spPr>
          <a:xfrm>
            <a:off x="726263" y="3101850"/>
            <a:ext cx="23334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5" name="Google Shape;375;p31"/>
          <p:cNvSpPr txBox="1"/>
          <p:nvPr>
            <p:ph hasCustomPrompt="1" idx="3" type="title"/>
          </p:nvPr>
        </p:nvSpPr>
        <p:spPr>
          <a:xfrm>
            <a:off x="3856884" y="1701000"/>
            <a:ext cx="13977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6" name="Google Shape;376;p31"/>
          <p:cNvSpPr txBox="1"/>
          <p:nvPr>
            <p:ph idx="4" type="subTitle"/>
          </p:nvPr>
        </p:nvSpPr>
        <p:spPr>
          <a:xfrm>
            <a:off x="3389031" y="3533925"/>
            <a:ext cx="2333400" cy="97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77" name="Google Shape;377;p31"/>
          <p:cNvSpPr txBox="1"/>
          <p:nvPr>
            <p:ph idx="5" type="subTitle"/>
          </p:nvPr>
        </p:nvSpPr>
        <p:spPr>
          <a:xfrm>
            <a:off x="3389158" y="3101850"/>
            <a:ext cx="23334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8" name="Google Shape;378;p31"/>
          <p:cNvSpPr txBox="1"/>
          <p:nvPr>
            <p:ph hasCustomPrompt="1" idx="6" type="title"/>
          </p:nvPr>
        </p:nvSpPr>
        <p:spPr>
          <a:xfrm>
            <a:off x="6552187" y="1701000"/>
            <a:ext cx="13977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9" name="Google Shape;379;p31"/>
          <p:cNvSpPr txBox="1"/>
          <p:nvPr>
            <p:ph idx="7" type="subTitle"/>
          </p:nvPr>
        </p:nvSpPr>
        <p:spPr>
          <a:xfrm>
            <a:off x="6084337" y="3533925"/>
            <a:ext cx="2333400" cy="97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0" name="Google Shape;380;p31"/>
          <p:cNvSpPr txBox="1"/>
          <p:nvPr>
            <p:ph idx="8" type="subTitle"/>
          </p:nvPr>
        </p:nvSpPr>
        <p:spPr>
          <a:xfrm>
            <a:off x="6084337" y="3101850"/>
            <a:ext cx="23334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1" name="Google Shape;381;p31"/>
          <p:cNvSpPr txBox="1"/>
          <p:nvPr>
            <p:ph idx="9"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2" name="Google Shape;382;p31"/>
          <p:cNvGrpSpPr/>
          <p:nvPr/>
        </p:nvGrpSpPr>
        <p:grpSpPr>
          <a:xfrm rot="5400000">
            <a:off x="4825" y="347475"/>
            <a:ext cx="525800" cy="124200"/>
            <a:chOff x="546675" y="195075"/>
            <a:chExt cx="525800" cy="124200"/>
          </a:xfrm>
        </p:grpSpPr>
        <p:sp>
          <p:nvSpPr>
            <p:cNvPr id="383" name="Google Shape;383;p31"/>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31"/>
          <p:cNvGrpSpPr/>
          <p:nvPr/>
        </p:nvGrpSpPr>
        <p:grpSpPr>
          <a:xfrm rot="5400000">
            <a:off x="8501125" y="347475"/>
            <a:ext cx="525800" cy="124200"/>
            <a:chOff x="546675" y="195075"/>
            <a:chExt cx="525800" cy="124200"/>
          </a:xfrm>
        </p:grpSpPr>
        <p:sp>
          <p:nvSpPr>
            <p:cNvPr id="387" name="Google Shape;387;p31"/>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31"/>
          <p:cNvGrpSpPr/>
          <p:nvPr/>
        </p:nvGrpSpPr>
        <p:grpSpPr>
          <a:xfrm rot="5400000">
            <a:off x="4825" y="4643250"/>
            <a:ext cx="525800" cy="124200"/>
            <a:chOff x="546675" y="195075"/>
            <a:chExt cx="525800" cy="124200"/>
          </a:xfrm>
        </p:grpSpPr>
        <p:sp>
          <p:nvSpPr>
            <p:cNvPr id="391" name="Google Shape;391;p31"/>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31"/>
          <p:cNvGrpSpPr/>
          <p:nvPr/>
        </p:nvGrpSpPr>
        <p:grpSpPr>
          <a:xfrm rot="5400000">
            <a:off x="8501125" y="4643250"/>
            <a:ext cx="525800" cy="124200"/>
            <a:chOff x="546675" y="195075"/>
            <a:chExt cx="525800" cy="124200"/>
          </a:xfrm>
        </p:grpSpPr>
        <p:sp>
          <p:nvSpPr>
            <p:cNvPr id="395" name="Google Shape;395;p31"/>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8" name="Google Shape;398;p31"/>
          <p:cNvCxnSpPr/>
          <p:nvPr/>
        </p:nvCxnSpPr>
        <p:spPr>
          <a:xfrm>
            <a:off x="268963" y="923913"/>
            <a:ext cx="0" cy="3149700"/>
          </a:xfrm>
          <a:prstGeom prst="straightConnector1">
            <a:avLst/>
          </a:prstGeom>
          <a:noFill/>
          <a:ln cap="flat" cmpd="sng" w="28575">
            <a:solidFill>
              <a:schemeClr val="lt2"/>
            </a:solidFill>
            <a:prstDash val="solid"/>
            <a:round/>
            <a:headEnd len="med" w="med" type="none"/>
            <a:tailEnd len="med" w="med" type="none"/>
          </a:ln>
        </p:spPr>
      </p:cxnSp>
      <p:cxnSp>
        <p:nvCxnSpPr>
          <p:cNvPr id="399" name="Google Shape;399;p31"/>
          <p:cNvCxnSpPr/>
          <p:nvPr/>
        </p:nvCxnSpPr>
        <p:spPr>
          <a:xfrm>
            <a:off x="8764013" y="923913"/>
            <a:ext cx="0" cy="314970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00" name="Shape 400"/>
        <p:cNvGrpSpPr/>
        <p:nvPr/>
      </p:nvGrpSpPr>
      <p:grpSpPr>
        <a:xfrm>
          <a:off x="0" y="0"/>
          <a:ext cx="0" cy="0"/>
          <a:chOff x="0" y="0"/>
          <a:chExt cx="0" cy="0"/>
        </a:xfrm>
      </p:grpSpPr>
      <p:sp>
        <p:nvSpPr>
          <p:cNvPr id="401" name="Google Shape;401;p32"/>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02" name="Google Shape;402;p32"/>
          <p:cNvCxnSpPr/>
          <p:nvPr/>
        </p:nvCxnSpPr>
        <p:spPr>
          <a:xfrm>
            <a:off x="8451875" y="-75"/>
            <a:ext cx="0" cy="5191200"/>
          </a:xfrm>
          <a:prstGeom prst="straightConnector1">
            <a:avLst/>
          </a:prstGeom>
          <a:noFill/>
          <a:ln cap="flat" cmpd="sng" w="28575">
            <a:solidFill>
              <a:schemeClr val="lt2"/>
            </a:solidFill>
            <a:prstDash val="solid"/>
            <a:round/>
            <a:headEnd len="med" w="med" type="none"/>
            <a:tailEnd len="med" w="med" type="none"/>
          </a:ln>
        </p:spPr>
      </p:cxnSp>
      <p:cxnSp>
        <p:nvCxnSpPr>
          <p:cNvPr id="403" name="Google Shape;403;p32"/>
          <p:cNvCxnSpPr/>
          <p:nvPr/>
        </p:nvCxnSpPr>
        <p:spPr>
          <a:xfrm rot="10800000">
            <a:off x="-39250" y="4651550"/>
            <a:ext cx="9243600" cy="0"/>
          </a:xfrm>
          <a:prstGeom prst="straightConnector1">
            <a:avLst/>
          </a:prstGeom>
          <a:noFill/>
          <a:ln cap="flat" cmpd="sng" w="28575">
            <a:solidFill>
              <a:schemeClr val="lt2"/>
            </a:solidFill>
            <a:prstDash val="solid"/>
            <a:round/>
            <a:headEnd len="med" w="med" type="none"/>
            <a:tailEnd len="med" w="med" type="none"/>
          </a:ln>
        </p:spPr>
      </p:cxnSp>
      <p:grpSp>
        <p:nvGrpSpPr>
          <p:cNvPr id="404" name="Google Shape;404;p32"/>
          <p:cNvGrpSpPr/>
          <p:nvPr/>
        </p:nvGrpSpPr>
        <p:grpSpPr>
          <a:xfrm>
            <a:off x="546675" y="195075"/>
            <a:ext cx="525800" cy="124200"/>
            <a:chOff x="546675" y="195075"/>
            <a:chExt cx="525800" cy="124200"/>
          </a:xfrm>
        </p:grpSpPr>
        <p:sp>
          <p:nvSpPr>
            <p:cNvPr id="405" name="Google Shape;405;p32"/>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32"/>
          <p:cNvGrpSpPr/>
          <p:nvPr/>
        </p:nvGrpSpPr>
        <p:grpSpPr>
          <a:xfrm>
            <a:off x="7771375" y="195075"/>
            <a:ext cx="525800" cy="124200"/>
            <a:chOff x="546675" y="195075"/>
            <a:chExt cx="525800" cy="124200"/>
          </a:xfrm>
        </p:grpSpPr>
        <p:sp>
          <p:nvSpPr>
            <p:cNvPr id="409" name="Google Shape;409;p32"/>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2"/>
          <p:cNvGrpSpPr/>
          <p:nvPr/>
        </p:nvGrpSpPr>
        <p:grpSpPr>
          <a:xfrm>
            <a:off x="546675" y="4864913"/>
            <a:ext cx="525800" cy="124200"/>
            <a:chOff x="546675" y="195075"/>
            <a:chExt cx="525800" cy="124200"/>
          </a:xfrm>
        </p:grpSpPr>
        <p:sp>
          <p:nvSpPr>
            <p:cNvPr id="413" name="Google Shape;413;p32"/>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32"/>
          <p:cNvGrpSpPr/>
          <p:nvPr/>
        </p:nvGrpSpPr>
        <p:grpSpPr>
          <a:xfrm>
            <a:off x="7771375" y="4864913"/>
            <a:ext cx="525800" cy="124200"/>
            <a:chOff x="546675" y="195075"/>
            <a:chExt cx="525800" cy="124200"/>
          </a:xfrm>
        </p:grpSpPr>
        <p:sp>
          <p:nvSpPr>
            <p:cNvPr id="417" name="Google Shape;417;p32"/>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20" name="Shape 420"/>
        <p:cNvGrpSpPr/>
        <p:nvPr/>
      </p:nvGrpSpPr>
      <p:grpSpPr>
        <a:xfrm>
          <a:off x="0" y="0"/>
          <a:ext cx="0" cy="0"/>
          <a:chOff x="0" y="0"/>
          <a:chExt cx="0" cy="0"/>
        </a:xfrm>
      </p:grpSpPr>
      <p:sp>
        <p:nvSpPr>
          <p:cNvPr id="421" name="Google Shape;42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2" name="Google Shape;422;p33"/>
          <p:cNvSpPr/>
          <p:nvPr/>
        </p:nvSpPr>
        <p:spPr>
          <a:xfrm>
            <a:off x="0" y="0"/>
            <a:ext cx="619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flipH="1">
            <a:off x="8524800" y="0"/>
            <a:ext cx="619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33"/>
          <p:cNvGrpSpPr/>
          <p:nvPr/>
        </p:nvGrpSpPr>
        <p:grpSpPr>
          <a:xfrm>
            <a:off x="546675" y="195075"/>
            <a:ext cx="525800" cy="124200"/>
            <a:chOff x="546675" y="195075"/>
            <a:chExt cx="525800" cy="124200"/>
          </a:xfrm>
        </p:grpSpPr>
        <p:sp>
          <p:nvSpPr>
            <p:cNvPr id="425" name="Google Shape;425;p33"/>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3"/>
          <p:cNvGrpSpPr/>
          <p:nvPr/>
        </p:nvGrpSpPr>
        <p:grpSpPr>
          <a:xfrm>
            <a:off x="8167875" y="195075"/>
            <a:ext cx="525800" cy="124200"/>
            <a:chOff x="546675" y="195075"/>
            <a:chExt cx="525800" cy="124200"/>
          </a:xfrm>
        </p:grpSpPr>
        <p:sp>
          <p:nvSpPr>
            <p:cNvPr id="429" name="Google Shape;429;p33"/>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3"/>
          <p:cNvGrpSpPr/>
          <p:nvPr/>
        </p:nvGrpSpPr>
        <p:grpSpPr>
          <a:xfrm>
            <a:off x="7852400" y="4786125"/>
            <a:ext cx="525800" cy="124200"/>
            <a:chOff x="546675" y="195075"/>
            <a:chExt cx="525800" cy="124200"/>
          </a:xfrm>
        </p:grpSpPr>
        <p:sp>
          <p:nvSpPr>
            <p:cNvPr id="433" name="Google Shape;433;p33"/>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33"/>
          <p:cNvGrpSpPr/>
          <p:nvPr/>
        </p:nvGrpSpPr>
        <p:grpSpPr>
          <a:xfrm>
            <a:off x="720000" y="4786125"/>
            <a:ext cx="525800" cy="124200"/>
            <a:chOff x="546675" y="195075"/>
            <a:chExt cx="525800" cy="124200"/>
          </a:xfrm>
        </p:grpSpPr>
        <p:sp>
          <p:nvSpPr>
            <p:cNvPr id="437" name="Google Shape;437;p33"/>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440" name="Shape 440"/>
        <p:cNvGrpSpPr/>
        <p:nvPr/>
      </p:nvGrpSpPr>
      <p:grpSpPr>
        <a:xfrm>
          <a:off x="0" y="0"/>
          <a:ext cx="0" cy="0"/>
          <a:chOff x="0" y="0"/>
          <a:chExt cx="0" cy="0"/>
        </a:xfrm>
      </p:grpSpPr>
      <p:sp>
        <p:nvSpPr>
          <p:cNvPr id="441" name="Google Shape;441;p34"/>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2" name="Google Shape;442;p34"/>
          <p:cNvSpPr/>
          <p:nvPr/>
        </p:nvSpPr>
        <p:spPr>
          <a:xfrm rot="10800000">
            <a:off x="8049700" y="-47625"/>
            <a:ext cx="2163900" cy="2700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1113350" y="2442900"/>
            <a:ext cx="2163900" cy="27006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4"/>
          <p:cNvGrpSpPr/>
          <p:nvPr/>
        </p:nvGrpSpPr>
        <p:grpSpPr>
          <a:xfrm rot="5400000">
            <a:off x="148625" y="2117900"/>
            <a:ext cx="525800" cy="124200"/>
            <a:chOff x="546675" y="195075"/>
            <a:chExt cx="525800" cy="124200"/>
          </a:xfrm>
        </p:grpSpPr>
        <p:sp>
          <p:nvSpPr>
            <p:cNvPr id="445" name="Google Shape;445;p34"/>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4"/>
          <p:cNvGrpSpPr/>
          <p:nvPr/>
        </p:nvGrpSpPr>
        <p:grpSpPr>
          <a:xfrm rot="5400000">
            <a:off x="8540150" y="3024000"/>
            <a:ext cx="525800" cy="124200"/>
            <a:chOff x="546675" y="195075"/>
            <a:chExt cx="525800" cy="124200"/>
          </a:xfrm>
        </p:grpSpPr>
        <p:sp>
          <p:nvSpPr>
            <p:cNvPr id="449" name="Google Shape;449;p34"/>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2" name="Google Shape;452;p34"/>
          <p:cNvCxnSpPr/>
          <p:nvPr/>
        </p:nvCxnSpPr>
        <p:spPr>
          <a:xfrm rot="10800000">
            <a:off x="411525" y="-25"/>
            <a:ext cx="0" cy="1578000"/>
          </a:xfrm>
          <a:prstGeom prst="straightConnector1">
            <a:avLst/>
          </a:prstGeom>
          <a:noFill/>
          <a:ln cap="flat" cmpd="sng" w="28575">
            <a:solidFill>
              <a:schemeClr val="lt2"/>
            </a:solidFill>
            <a:prstDash val="solid"/>
            <a:round/>
            <a:headEnd len="med" w="med" type="none"/>
            <a:tailEnd len="med" w="med" type="none"/>
          </a:ln>
        </p:spPr>
      </p:cxnSp>
      <p:cxnSp>
        <p:nvCxnSpPr>
          <p:cNvPr id="453" name="Google Shape;453;p34"/>
          <p:cNvCxnSpPr/>
          <p:nvPr/>
        </p:nvCxnSpPr>
        <p:spPr>
          <a:xfrm rot="10800000">
            <a:off x="8803050" y="3565500"/>
            <a:ext cx="0" cy="157800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2">
    <p:spTree>
      <p:nvGrpSpPr>
        <p:cNvPr id="454" name="Shape 454"/>
        <p:cNvGrpSpPr/>
        <p:nvPr/>
      </p:nvGrpSpPr>
      <p:grpSpPr>
        <a:xfrm>
          <a:off x="0" y="0"/>
          <a:ext cx="0" cy="0"/>
          <a:chOff x="0" y="0"/>
          <a:chExt cx="0" cy="0"/>
        </a:xfrm>
      </p:grpSpPr>
      <p:sp>
        <p:nvSpPr>
          <p:cNvPr id="455" name="Google Shape;455;p35"/>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35"/>
          <p:cNvSpPr/>
          <p:nvPr/>
        </p:nvSpPr>
        <p:spPr>
          <a:xfrm rot="-5400000">
            <a:off x="8126100" y="67450"/>
            <a:ext cx="1091700" cy="9441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rot="5400000">
            <a:off x="-143262" y="4202925"/>
            <a:ext cx="1091700" cy="94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35"/>
          <p:cNvGrpSpPr/>
          <p:nvPr/>
        </p:nvGrpSpPr>
        <p:grpSpPr>
          <a:xfrm>
            <a:off x="194200" y="320825"/>
            <a:ext cx="525800" cy="124200"/>
            <a:chOff x="546675" y="195075"/>
            <a:chExt cx="525800" cy="124200"/>
          </a:xfrm>
        </p:grpSpPr>
        <p:sp>
          <p:nvSpPr>
            <p:cNvPr id="459" name="Google Shape;459;p35"/>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5"/>
          <p:cNvGrpSpPr/>
          <p:nvPr/>
        </p:nvGrpSpPr>
        <p:grpSpPr>
          <a:xfrm>
            <a:off x="5337800" y="320825"/>
            <a:ext cx="525800" cy="124200"/>
            <a:chOff x="546675" y="195075"/>
            <a:chExt cx="525800" cy="124200"/>
          </a:xfrm>
        </p:grpSpPr>
        <p:sp>
          <p:nvSpPr>
            <p:cNvPr id="463" name="Google Shape;463;p35"/>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35"/>
          <p:cNvGrpSpPr/>
          <p:nvPr/>
        </p:nvGrpSpPr>
        <p:grpSpPr>
          <a:xfrm>
            <a:off x="8526850" y="4854725"/>
            <a:ext cx="525800" cy="124200"/>
            <a:chOff x="546675" y="195075"/>
            <a:chExt cx="525800" cy="124200"/>
          </a:xfrm>
        </p:grpSpPr>
        <p:sp>
          <p:nvSpPr>
            <p:cNvPr id="467" name="Google Shape;467;p35"/>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35"/>
          <p:cNvGrpSpPr/>
          <p:nvPr/>
        </p:nvGrpSpPr>
        <p:grpSpPr>
          <a:xfrm>
            <a:off x="2573725" y="4854725"/>
            <a:ext cx="525800" cy="124200"/>
            <a:chOff x="546675" y="195075"/>
            <a:chExt cx="525800" cy="124200"/>
          </a:xfrm>
        </p:grpSpPr>
        <p:sp>
          <p:nvSpPr>
            <p:cNvPr id="471" name="Google Shape;471;p35"/>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2"/>
        </a:solidFill>
      </p:bgPr>
    </p:bg>
    <p:spTree>
      <p:nvGrpSpPr>
        <p:cNvPr id="474" name="Shape 474"/>
        <p:cNvGrpSpPr/>
        <p:nvPr/>
      </p:nvGrpSpPr>
      <p:grpSpPr>
        <a:xfrm>
          <a:off x="0" y="0"/>
          <a:ext cx="0" cy="0"/>
          <a:chOff x="0" y="0"/>
          <a:chExt cx="0" cy="0"/>
        </a:xfrm>
      </p:grpSpPr>
      <p:sp>
        <p:nvSpPr>
          <p:cNvPr id="475" name="Google Shape;475;p36"/>
          <p:cNvSpPr txBox="1"/>
          <p:nvPr>
            <p:ph type="title"/>
          </p:nvPr>
        </p:nvSpPr>
        <p:spPr>
          <a:xfrm>
            <a:off x="4335050" y="539500"/>
            <a:ext cx="4011900" cy="1353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6" name="Google Shape;476;p36"/>
          <p:cNvSpPr txBox="1"/>
          <p:nvPr>
            <p:ph idx="1" type="subTitle"/>
          </p:nvPr>
        </p:nvSpPr>
        <p:spPr>
          <a:xfrm>
            <a:off x="4354100" y="1850475"/>
            <a:ext cx="40119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7" name="Google Shape;477;p36"/>
          <p:cNvSpPr txBox="1"/>
          <p:nvPr/>
        </p:nvSpPr>
        <p:spPr>
          <a:xfrm>
            <a:off x="4278325" y="3837500"/>
            <a:ext cx="3638100" cy="766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Quicksand"/>
                <a:ea typeface="Quicksand"/>
                <a:cs typeface="Quicksand"/>
                <a:sym typeface="Quicksand"/>
              </a:rPr>
              <a:t>CREDITS:</a:t>
            </a:r>
            <a:r>
              <a:rPr lang="en" sz="1200">
                <a:solidFill>
                  <a:schemeClr val="dk1"/>
                </a:solidFill>
                <a:latin typeface="Quicksand"/>
                <a:ea typeface="Quicksand"/>
                <a:cs typeface="Quicksand"/>
                <a:sym typeface="Quicksand"/>
              </a:rPr>
              <a:t> This presentation template was created by </a:t>
            </a:r>
            <a:r>
              <a:rPr b="1" lang="en" sz="1200" u="sng">
                <a:solidFill>
                  <a:schemeClr val="hlink"/>
                </a:solidFill>
                <a:latin typeface="Quicksand"/>
                <a:ea typeface="Quicksand"/>
                <a:cs typeface="Quicksand"/>
                <a:sym typeface="Quicksand"/>
                <a:hlinkClick r:id="rId2"/>
              </a:rPr>
              <a:t>Slidesgo</a:t>
            </a:r>
            <a:r>
              <a:rPr lang="en" sz="1200">
                <a:solidFill>
                  <a:schemeClr val="dk1"/>
                </a:solidFill>
                <a:latin typeface="Quicksand"/>
                <a:ea typeface="Quicksand"/>
                <a:cs typeface="Quicksand"/>
                <a:sym typeface="Quicksand"/>
              </a:rPr>
              <a:t>, and includes icons by </a:t>
            </a:r>
            <a:r>
              <a:rPr b="1" lang="en" sz="1200" u="sng">
                <a:solidFill>
                  <a:schemeClr val="dk1"/>
                </a:solidFill>
                <a:latin typeface="Quicksand"/>
                <a:ea typeface="Quicksand"/>
                <a:cs typeface="Quicksand"/>
                <a:sym typeface="Quicksand"/>
                <a:hlinkClick r:id="rId3">
                  <a:extLst>
                    <a:ext uri="{A12FA001-AC4F-418D-AE19-62706E023703}">
                      <ahyp:hlinkClr val="tx"/>
                    </a:ext>
                  </a:extLst>
                </a:hlinkClick>
              </a:rPr>
              <a:t>Flaticon</a:t>
            </a:r>
            <a:r>
              <a:rPr lang="en" sz="1200">
                <a:solidFill>
                  <a:schemeClr val="dk1"/>
                </a:solidFill>
                <a:latin typeface="Quicksand"/>
                <a:ea typeface="Quicksand"/>
                <a:cs typeface="Quicksand"/>
                <a:sym typeface="Quicksand"/>
              </a:rPr>
              <a:t>, and infographics &amp; images by </a:t>
            </a:r>
            <a:r>
              <a:rPr b="1" lang="en" sz="1200" u="sng">
                <a:solidFill>
                  <a:schemeClr val="dk1"/>
                </a:solidFill>
                <a:latin typeface="Quicksand"/>
                <a:ea typeface="Quicksand"/>
                <a:cs typeface="Quicksand"/>
                <a:sym typeface="Quicksand"/>
                <a:hlinkClick r:id="rId4">
                  <a:extLst>
                    <a:ext uri="{A12FA001-AC4F-418D-AE19-62706E023703}">
                      <ahyp:hlinkClr val="tx"/>
                    </a:ext>
                  </a:extLst>
                </a:hlinkClick>
              </a:rPr>
              <a:t>Freepik</a:t>
            </a:r>
            <a:r>
              <a:rPr lang="en" sz="1200" u="sng">
                <a:solidFill>
                  <a:schemeClr val="dk1"/>
                </a:solidFill>
                <a:latin typeface="Quicksand"/>
                <a:ea typeface="Quicksand"/>
                <a:cs typeface="Quicksand"/>
                <a:sym typeface="Quicksand"/>
              </a:rPr>
              <a:t> </a:t>
            </a:r>
            <a:endParaRPr b="1" sz="1200" u="sng">
              <a:solidFill>
                <a:schemeClr val="dk1"/>
              </a:solidFill>
              <a:latin typeface="Quicksand"/>
              <a:ea typeface="Quicksand"/>
              <a:cs typeface="Quicksand"/>
              <a:sym typeface="Quicksan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2"/>
        </a:solidFill>
      </p:bgPr>
    </p:bg>
    <p:spTree>
      <p:nvGrpSpPr>
        <p:cNvPr id="478" name="Shape 478"/>
        <p:cNvGrpSpPr/>
        <p:nvPr/>
      </p:nvGrpSpPr>
      <p:grpSpPr>
        <a:xfrm>
          <a:off x="0" y="0"/>
          <a:ext cx="0" cy="0"/>
          <a:chOff x="0" y="0"/>
          <a:chExt cx="0" cy="0"/>
        </a:xfrm>
      </p:grpSpPr>
      <p:sp>
        <p:nvSpPr>
          <p:cNvPr id="479" name="Google Shape;479;p37"/>
          <p:cNvSpPr/>
          <p:nvPr/>
        </p:nvSpPr>
        <p:spPr>
          <a:xfrm>
            <a:off x="3175" y="0"/>
            <a:ext cx="91440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480" name="Shape 480"/>
        <p:cNvGrpSpPr/>
        <p:nvPr/>
      </p:nvGrpSpPr>
      <p:grpSpPr>
        <a:xfrm>
          <a:off x="0" y="0"/>
          <a:ext cx="0" cy="0"/>
          <a:chOff x="0" y="0"/>
          <a:chExt cx="0" cy="0"/>
        </a:xfrm>
      </p:grpSpPr>
      <p:sp>
        <p:nvSpPr>
          <p:cNvPr id="481" name="Google Shape;481;p38"/>
          <p:cNvSpPr/>
          <p:nvPr/>
        </p:nvSpPr>
        <p:spPr>
          <a:xfrm>
            <a:off x="0" y="0"/>
            <a:ext cx="783600" cy="5143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flipH="1" rot="10800000">
            <a:off x="8305800" y="0"/>
            <a:ext cx="783600" cy="5143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5"/>
          <p:cNvSpPr txBox="1"/>
          <p:nvPr>
            <p:ph idx="1" type="subTitle"/>
          </p:nvPr>
        </p:nvSpPr>
        <p:spPr>
          <a:xfrm>
            <a:off x="5055280" y="38659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txBox="1"/>
          <p:nvPr>
            <p:ph idx="2" type="subTitle"/>
          </p:nvPr>
        </p:nvSpPr>
        <p:spPr>
          <a:xfrm>
            <a:off x="1583300" y="38659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5"/>
          <p:cNvSpPr txBox="1"/>
          <p:nvPr>
            <p:ph idx="3" type="subTitle"/>
          </p:nvPr>
        </p:nvSpPr>
        <p:spPr>
          <a:xfrm>
            <a:off x="5055280" y="35579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 name="Google Shape;52;p5"/>
          <p:cNvSpPr txBox="1"/>
          <p:nvPr>
            <p:ph idx="4" type="subTitle"/>
          </p:nvPr>
        </p:nvSpPr>
        <p:spPr>
          <a:xfrm>
            <a:off x="1583300" y="35579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 name="Google Shape;53;p5"/>
          <p:cNvSpPr/>
          <p:nvPr/>
        </p:nvSpPr>
        <p:spPr>
          <a:xfrm rot="-5400000">
            <a:off x="4224225" y="261975"/>
            <a:ext cx="590700" cy="9248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rot="5400000">
            <a:off x="4314750" y="-4314750"/>
            <a:ext cx="619200" cy="92487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
          <p:cNvSpPr txBox="1"/>
          <p:nvPr>
            <p:ph type="title"/>
          </p:nvPr>
        </p:nvSpPr>
        <p:spPr>
          <a:xfrm>
            <a:off x="720000" y="445025"/>
            <a:ext cx="77040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57" name="Google Shape;57;p6"/>
          <p:cNvCxnSpPr/>
          <p:nvPr/>
        </p:nvCxnSpPr>
        <p:spPr>
          <a:xfrm rot="5400000">
            <a:off x="-1649112" y="2571738"/>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58" name="Google Shape;58;p6"/>
          <p:cNvGrpSpPr/>
          <p:nvPr/>
        </p:nvGrpSpPr>
        <p:grpSpPr>
          <a:xfrm flipH="1" rot="10800000">
            <a:off x="356863" y="2308838"/>
            <a:ext cx="124200" cy="525800"/>
            <a:chOff x="202025" y="2122800"/>
            <a:chExt cx="124200" cy="525800"/>
          </a:xfrm>
        </p:grpSpPr>
        <p:sp>
          <p:nvSpPr>
            <p:cNvPr id="59" name="Google Shape;59;p6"/>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 name="Google Shape;62;p6"/>
          <p:cNvCxnSpPr/>
          <p:nvPr/>
        </p:nvCxnSpPr>
        <p:spPr>
          <a:xfrm rot="5400000">
            <a:off x="7035738" y="2571738"/>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63" name="Google Shape;63;p6"/>
          <p:cNvGrpSpPr/>
          <p:nvPr/>
        </p:nvGrpSpPr>
        <p:grpSpPr>
          <a:xfrm rot="10800000">
            <a:off x="8639363" y="2308838"/>
            <a:ext cx="124200" cy="525800"/>
            <a:chOff x="202025" y="2122800"/>
            <a:chExt cx="124200" cy="525800"/>
          </a:xfrm>
        </p:grpSpPr>
        <p:sp>
          <p:nvSpPr>
            <p:cNvPr id="64" name="Google Shape;64;p6"/>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6"/>
          <p:cNvSpPr/>
          <p:nvPr/>
        </p:nvSpPr>
        <p:spPr>
          <a:xfrm rot="10800000">
            <a:off x="1073650" y="-28525"/>
            <a:ext cx="1091700" cy="9441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4112438" y="4202925"/>
            <a:ext cx="1091700" cy="94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720000" y="886050"/>
            <a:ext cx="5169600" cy="572700"/>
          </a:xfrm>
          <a:prstGeom prst="rect">
            <a:avLst/>
          </a:prstGeom>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7"/>
          <p:cNvSpPr txBox="1"/>
          <p:nvPr>
            <p:ph idx="1" type="subTitle"/>
          </p:nvPr>
        </p:nvSpPr>
        <p:spPr>
          <a:xfrm>
            <a:off x="720000" y="1991950"/>
            <a:ext cx="4683600" cy="20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72" name="Google Shape;72;p7"/>
          <p:cNvSpPr/>
          <p:nvPr/>
        </p:nvSpPr>
        <p:spPr>
          <a:xfrm>
            <a:off x="0" y="0"/>
            <a:ext cx="619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flipH="1">
            <a:off x="8524800" y="0"/>
            <a:ext cx="6192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74" name="Shape 74"/>
        <p:cNvGrpSpPr/>
        <p:nvPr/>
      </p:nvGrpSpPr>
      <p:grpSpPr>
        <a:xfrm>
          <a:off x="0" y="0"/>
          <a:ext cx="0" cy="0"/>
          <a:chOff x="0" y="0"/>
          <a:chExt cx="0" cy="0"/>
        </a:xfrm>
      </p:grpSpPr>
      <p:sp>
        <p:nvSpPr>
          <p:cNvPr id="75" name="Google Shape;75;p8"/>
          <p:cNvSpPr txBox="1"/>
          <p:nvPr>
            <p:ph type="title"/>
          </p:nvPr>
        </p:nvSpPr>
        <p:spPr>
          <a:xfrm>
            <a:off x="993975" y="1350500"/>
            <a:ext cx="4508100" cy="2529300"/>
          </a:xfrm>
          <a:prstGeom prst="rect">
            <a:avLst/>
          </a:prstGeom>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81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76" name="Google Shape;76;p8"/>
          <p:cNvCxnSpPr/>
          <p:nvPr/>
        </p:nvCxnSpPr>
        <p:spPr>
          <a:xfrm rot="10800000">
            <a:off x="713225" y="-75"/>
            <a:ext cx="0" cy="5191200"/>
          </a:xfrm>
          <a:prstGeom prst="straightConnector1">
            <a:avLst/>
          </a:prstGeom>
          <a:noFill/>
          <a:ln cap="flat" cmpd="sng" w="28575">
            <a:solidFill>
              <a:schemeClr val="dk2"/>
            </a:solidFill>
            <a:prstDash val="solid"/>
            <a:round/>
            <a:headEnd len="med" w="med" type="none"/>
            <a:tailEnd len="med" w="med" type="none"/>
          </a:ln>
        </p:spPr>
      </p:cxnSp>
      <p:cxnSp>
        <p:nvCxnSpPr>
          <p:cNvPr id="77" name="Google Shape;77;p8"/>
          <p:cNvCxnSpPr/>
          <p:nvPr/>
        </p:nvCxnSpPr>
        <p:spPr>
          <a:xfrm>
            <a:off x="-39250" y="539500"/>
            <a:ext cx="9243600" cy="0"/>
          </a:xfrm>
          <a:prstGeom prst="straightConnector1">
            <a:avLst/>
          </a:prstGeom>
          <a:noFill/>
          <a:ln cap="flat" cmpd="sng" w="28575">
            <a:solidFill>
              <a:schemeClr val="dk2"/>
            </a:solidFill>
            <a:prstDash val="solid"/>
            <a:round/>
            <a:headEnd len="med" w="med" type="none"/>
            <a:tailEnd len="med" w="med" type="none"/>
          </a:ln>
        </p:spPr>
      </p:cxnSp>
      <p:grpSp>
        <p:nvGrpSpPr>
          <p:cNvPr id="78" name="Google Shape;78;p8"/>
          <p:cNvGrpSpPr/>
          <p:nvPr/>
        </p:nvGrpSpPr>
        <p:grpSpPr>
          <a:xfrm>
            <a:off x="8825150" y="732250"/>
            <a:ext cx="124200" cy="525800"/>
            <a:chOff x="202025" y="2122800"/>
            <a:chExt cx="124200" cy="525800"/>
          </a:xfrm>
        </p:grpSpPr>
        <p:sp>
          <p:nvSpPr>
            <p:cNvPr id="79" name="Google Shape;79;p8"/>
            <p:cNvSpPr/>
            <p:nvPr/>
          </p:nvSpPr>
          <p:spPr>
            <a:xfrm rot="5400000">
              <a:off x="202025" y="21228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202025" y="23236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202025" y="25244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8"/>
          <p:cNvGrpSpPr/>
          <p:nvPr/>
        </p:nvGrpSpPr>
        <p:grpSpPr>
          <a:xfrm>
            <a:off x="271050" y="732250"/>
            <a:ext cx="124200" cy="525800"/>
            <a:chOff x="202025" y="2122800"/>
            <a:chExt cx="124200" cy="525800"/>
          </a:xfrm>
        </p:grpSpPr>
        <p:sp>
          <p:nvSpPr>
            <p:cNvPr id="83" name="Google Shape;83;p8"/>
            <p:cNvSpPr/>
            <p:nvPr/>
          </p:nvSpPr>
          <p:spPr>
            <a:xfrm rot="5400000">
              <a:off x="202025" y="21228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202025" y="23236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202025" y="25244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9"/>
          <p:cNvSpPr txBox="1"/>
          <p:nvPr>
            <p:ph type="title"/>
          </p:nvPr>
        </p:nvSpPr>
        <p:spPr>
          <a:xfrm>
            <a:off x="1381050" y="539500"/>
            <a:ext cx="6381900" cy="130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8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8" name="Google Shape;88;p9"/>
          <p:cNvSpPr txBox="1"/>
          <p:nvPr>
            <p:ph idx="1" type="subTitle"/>
          </p:nvPr>
        </p:nvSpPr>
        <p:spPr>
          <a:xfrm>
            <a:off x="1381050" y="1772125"/>
            <a:ext cx="6381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281975" y="4031300"/>
            <a:ext cx="6665100" cy="572700"/>
          </a:xfrm>
          <a:prstGeom prst="rect">
            <a:avLst/>
          </a:prstGeom>
          <a:solidFill>
            <a:srgbClr val="A2D3C7">
              <a:alpha val="70630"/>
            </a:srgbClr>
          </a:solidFill>
          <a:effectLst>
            <a:outerShdw blurRad="57150" rotWithShape="0" algn="bl" dir="5400000" dist="19050">
              <a:schemeClr val="dk1">
                <a:alpha val="50000"/>
              </a:schemeClr>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1" name="Google Shape;91;p10"/>
          <p:cNvSpPr/>
          <p:nvPr>
            <p:ph idx="2" type="pic"/>
          </p:nvPr>
        </p:nvSpPr>
        <p:spPr>
          <a:xfrm>
            <a:off x="-15875" y="-76200"/>
            <a:ext cx="9144000" cy="52197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1pPr>
            <a:lvl2pPr lvl="1"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2pPr>
            <a:lvl3pPr lvl="2"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3pPr>
            <a:lvl4pPr lvl="3"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4pPr>
            <a:lvl5pPr lvl="4"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5pPr>
            <a:lvl6pPr lvl="5"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6pPr>
            <a:lvl7pPr lvl="6"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7pPr>
            <a:lvl8pPr lvl="7"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8pPr>
            <a:lvl9pPr lvl="8" rtl="0">
              <a:spcBef>
                <a:spcPts val="0"/>
              </a:spcBef>
              <a:spcAft>
                <a:spcPts val="0"/>
              </a:spcAft>
              <a:buClr>
                <a:schemeClr val="dk1"/>
              </a:buClr>
              <a:buSzPts val="3500"/>
              <a:buFont typeface="Signika"/>
              <a:buNone/>
              <a:defRPr b="1" sz="3500">
                <a:solidFill>
                  <a:schemeClr val="dk1"/>
                </a:solidFill>
                <a:latin typeface="Signika"/>
                <a:ea typeface="Signika"/>
                <a:cs typeface="Signika"/>
                <a:sym typeface="Signik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1pPr>
            <a:lvl2pPr indent="-317500" lvl="1" marL="9144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2pPr>
            <a:lvl3pPr indent="-317500" lvl="2" marL="13716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3pPr>
            <a:lvl4pPr indent="-317500" lvl="3" marL="18288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4pPr>
            <a:lvl5pPr indent="-317500" lvl="4" marL="22860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5pPr>
            <a:lvl6pPr indent="-317500" lvl="5" marL="27432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6pPr>
            <a:lvl7pPr indent="-317500" lvl="6" marL="32004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7pPr>
            <a:lvl8pPr indent="-317500" lvl="7" marL="36576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8pPr>
            <a:lvl9pPr indent="-317500" lvl="8" marL="4114800">
              <a:lnSpc>
                <a:spcPct val="100000"/>
              </a:lnSpc>
              <a:spcBef>
                <a:spcPts val="1600"/>
              </a:spcBef>
              <a:spcAft>
                <a:spcPts val="1600"/>
              </a:spcAft>
              <a:buClr>
                <a:schemeClr val="dk1"/>
              </a:buClr>
              <a:buSzPts val="1400"/>
              <a:buFont typeface="Quicksand"/>
              <a:buChar char="■"/>
              <a:defRPr b="1">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486" name="Shape 486"/>
        <p:cNvGrpSpPr/>
        <p:nvPr/>
      </p:nvGrpSpPr>
      <p:grpSpPr>
        <a:xfrm>
          <a:off x="0" y="0"/>
          <a:ext cx="0" cy="0"/>
          <a:chOff x="0" y="0"/>
          <a:chExt cx="0" cy="0"/>
        </a:xfrm>
      </p:grpSpPr>
      <p:sp>
        <p:nvSpPr>
          <p:cNvPr id="487" name="Google Shape;487;p39"/>
          <p:cNvSpPr txBox="1"/>
          <p:nvPr>
            <p:ph type="ctrTitle"/>
          </p:nvPr>
        </p:nvSpPr>
        <p:spPr>
          <a:xfrm>
            <a:off x="3324250" y="1376400"/>
            <a:ext cx="5063700" cy="208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Cell2Cell-</a:t>
            </a:r>
            <a:endParaRPr/>
          </a:p>
          <a:p>
            <a:pPr indent="0" lvl="0" marL="0" rtl="0" algn="l">
              <a:spcBef>
                <a:spcPts val="0"/>
              </a:spcBef>
              <a:spcAft>
                <a:spcPts val="0"/>
              </a:spcAft>
              <a:buNone/>
            </a:pPr>
            <a:r>
              <a:rPr lang="en"/>
              <a:t>Part 1 </a:t>
            </a:r>
            <a:endParaRPr/>
          </a:p>
        </p:txBody>
      </p:sp>
      <p:sp>
        <p:nvSpPr>
          <p:cNvPr id="488" name="Google Shape;488;p39"/>
          <p:cNvSpPr txBox="1"/>
          <p:nvPr>
            <p:ph idx="1" type="subTitle"/>
          </p:nvPr>
        </p:nvSpPr>
        <p:spPr>
          <a:xfrm>
            <a:off x="3390975" y="3500275"/>
            <a:ext cx="50637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 </a:t>
            </a:r>
            <a:r>
              <a:rPr b="0" lang="en">
                <a:latin typeface="Quicksand Medium"/>
                <a:ea typeface="Quicksand Medium"/>
                <a:cs typeface="Quicksand Medium"/>
                <a:sym typeface="Quicksand Medium"/>
              </a:rPr>
              <a:t>Amishi Sachdeva, Anoop Kaur, Dakshta Mehta, Krithika Jagannath, Saanika Shahi</a:t>
            </a:r>
            <a:endParaRPr b="0">
              <a:latin typeface="Quicksand Medium"/>
              <a:ea typeface="Quicksand Medium"/>
              <a:cs typeface="Quicksand Medium"/>
              <a:sym typeface="Quicksand Medium"/>
            </a:endParaRPr>
          </a:p>
        </p:txBody>
      </p:sp>
      <p:grpSp>
        <p:nvGrpSpPr>
          <p:cNvPr id="489" name="Google Shape;489;p39"/>
          <p:cNvGrpSpPr/>
          <p:nvPr/>
        </p:nvGrpSpPr>
        <p:grpSpPr>
          <a:xfrm>
            <a:off x="927111" y="643806"/>
            <a:ext cx="799119" cy="3437698"/>
            <a:chOff x="238125" y="1215275"/>
            <a:chExt cx="760125" cy="3269950"/>
          </a:xfrm>
        </p:grpSpPr>
        <p:sp>
          <p:nvSpPr>
            <p:cNvPr id="490" name="Google Shape;490;p39"/>
            <p:cNvSpPr/>
            <p:nvPr/>
          </p:nvSpPr>
          <p:spPr>
            <a:xfrm>
              <a:off x="238125" y="1863300"/>
              <a:ext cx="760125" cy="959950"/>
            </a:xfrm>
            <a:custGeom>
              <a:rect b="b" l="l" r="r" t="t"/>
              <a:pathLst>
                <a:path extrusionOk="0" h="38398" w="30405">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283675" y="1921025"/>
              <a:ext cx="669000" cy="902225"/>
            </a:xfrm>
            <a:custGeom>
              <a:rect b="b" l="l" r="r" t="t"/>
              <a:pathLst>
                <a:path extrusionOk="0" h="36089" w="2676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238125" y="2823225"/>
              <a:ext cx="760125" cy="244050"/>
            </a:xfrm>
            <a:custGeom>
              <a:rect b="b" l="l" r="r" t="t"/>
              <a:pathLst>
                <a:path extrusionOk="0" h="9762" w="30405">
                  <a:moveTo>
                    <a:pt x="0" y="1"/>
                  </a:moveTo>
                  <a:lnTo>
                    <a:pt x="1472" y="9762"/>
                  </a:lnTo>
                  <a:lnTo>
                    <a:pt x="28933" y="9762"/>
                  </a:lnTo>
                  <a:lnTo>
                    <a:pt x="3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283675" y="2823225"/>
              <a:ext cx="669000" cy="244050"/>
            </a:xfrm>
            <a:custGeom>
              <a:rect b="b" l="l" r="r" t="t"/>
              <a:pathLst>
                <a:path extrusionOk="0" h="9762" w="26760">
                  <a:moveTo>
                    <a:pt x="1" y="1"/>
                  </a:moveTo>
                  <a:lnTo>
                    <a:pt x="1189" y="9762"/>
                  </a:lnTo>
                  <a:lnTo>
                    <a:pt x="25572" y="9762"/>
                  </a:lnTo>
                  <a:lnTo>
                    <a:pt x="26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274900" y="3067250"/>
              <a:ext cx="686550" cy="999100"/>
            </a:xfrm>
            <a:custGeom>
              <a:rect b="b" l="l" r="r" t="t"/>
              <a:pathLst>
                <a:path extrusionOk="0" h="39964" w="27462">
                  <a:moveTo>
                    <a:pt x="1" y="1"/>
                  </a:moveTo>
                  <a:lnTo>
                    <a:pt x="1" y="39964"/>
                  </a:lnTo>
                  <a:lnTo>
                    <a:pt x="27462" y="39964"/>
                  </a:lnTo>
                  <a:lnTo>
                    <a:pt x="27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274900" y="4066325"/>
              <a:ext cx="686550" cy="418900"/>
            </a:xfrm>
            <a:custGeom>
              <a:rect b="b" l="l" r="r" t="t"/>
              <a:pathLst>
                <a:path extrusionOk="0" h="16756" w="27462">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699175" y="1737075"/>
              <a:ext cx="147175" cy="126250"/>
            </a:xfrm>
            <a:custGeom>
              <a:rect b="b" l="l" r="r" t="t"/>
              <a:pathLst>
                <a:path extrusionOk="0" h="5050" w="5887">
                  <a:moveTo>
                    <a:pt x="0" y="1"/>
                  </a:moveTo>
                  <a:lnTo>
                    <a:pt x="0" y="5050"/>
                  </a:lnTo>
                  <a:lnTo>
                    <a:pt x="5887" y="5050"/>
                  </a:lnTo>
                  <a:lnTo>
                    <a:pt x="5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729550" y="1215275"/>
              <a:ext cx="86425" cy="521825"/>
            </a:xfrm>
            <a:custGeom>
              <a:rect b="b" l="l" r="r" t="t"/>
              <a:pathLst>
                <a:path extrusionOk="0" h="20873" w="3457">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313375" y="3067250"/>
              <a:ext cx="609600" cy="999100"/>
            </a:xfrm>
            <a:custGeom>
              <a:rect b="b" l="l" r="r" t="t"/>
              <a:pathLst>
                <a:path extrusionOk="0" h="39964" w="24384">
                  <a:moveTo>
                    <a:pt x="1" y="1"/>
                  </a:moveTo>
                  <a:lnTo>
                    <a:pt x="1" y="39964"/>
                  </a:lnTo>
                  <a:lnTo>
                    <a:pt x="24384" y="39964"/>
                  </a:lnTo>
                  <a:lnTo>
                    <a:pt x="2438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313375" y="4066325"/>
              <a:ext cx="609600" cy="351400"/>
            </a:xfrm>
            <a:custGeom>
              <a:rect b="b" l="l" r="r" t="t"/>
              <a:pathLst>
                <a:path extrusionOk="0" h="14056" w="24384">
                  <a:moveTo>
                    <a:pt x="1" y="1"/>
                  </a:moveTo>
                  <a:lnTo>
                    <a:pt x="2282" y="14055"/>
                  </a:lnTo>
                  <a:lnTo>
                    <a:pt x="22413" y="14055"/>
                  </a:lnTo>
                  <a:lnTo>
                    <a:pt x="24384" y="1"/>
                  </a:lnTo>
                  <a:close/>
                </a:path>
              </a:pathLst>
            </a:custGeom>
            <a:solidFill>
              <a:srgbClr val="444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386275" y="2059400"/>
              <a:ext cx="463800" cy="611300"/>
            </a:xfrm>
            <a:custGeom>
              <a:rect b="b" l="l" r="r" t="t"/>
              <a:pathLst>
                <a:path extrusionOk="0" h="24452" w="18552">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447050" y="2170800"/>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699175" y="2170800"/>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447050" y="2297375"/>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572950" y="2297375"/>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699175" y="2297375"/>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447050" y="2423925"/>
              <a:ext cx="79000" cy="67675"/>
            </a:xfrm>
            <a:custGeom>
              <a:rect b="b" l="l" r="r" t="t"/>
              <a:pathLst>
                <a:path extrusionOk="0" h="2707" w="316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572950" y="2423925"/>
              <a:ext cx="79000" cy="67675"/>
            </a:xfrm>
            <a:custGeom>
              <a:rect b="b" l="l" r="r" t="t"/>
              <a:pathLst>
                <a:path extrusionOk="0" h="2707" w="316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699175" y="2423925"/>
              <a:ext cx="79000" cy="67675"/>
            </a:xfrm>
            <a:custGeom>
              <a:rect b="b" l="l" r="r" t="t"/>
              <a:pathLst>
                <a:path extrusionOk="0" h="2707" w="316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394725" y="2866775"/>
              <a:ext cx="443200" cy="143125"/>
            </a:xfrm>
            <a:custGeom>
              <a:rect b="b" l="l" r="r" t="t"/>
              <a:pathLst>
                <a:path extrusionOk="0" h="5725" w="17728">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488900" y="2903225"/>
              <a:ext cx="48275" cy="80350"/>
            </a:xfrm>
            <a:custGeom>
              <a:rect b="b" l="l" r="r" t="t"/>
              <a:pathLst>
                <a:path extrusionOk="0" h="3214" w="1931">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548300" y="2901525"/>
              <a:ext cx="54700" cy="82050"/>
            </a:xfrm>
            <a:custGeom>
              <a:rect b="b" l="l" r="r" t="t"/>
              <a:pathLst>
                <a:path extrusionOk="0" h="3282" w="2188">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611750" y="2901525"/>
              <a:ext cx="55725" cy="83425"/>
            </a:xfrm>
            <a:custGeom>
              <a:rect b="b" l="l" r="r" t="t"/>
              <a:pathLst>
                <a:path extrusionOk="0" h="3337" w="2229">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676225" y="2903225"/>
              <a:ext cx="59100" cy="80025"/>
            </a:xfrm>
            <a:custGeom>
              <a:rect b="b" l="l" r="r" t="t"/>
              <a:pathLst>
                <a:path extrusionOk="0" h="3201" w="2364">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371425" y="3142525"/>
              <a:ext cx="122550" cy="122200"/>
            </a:xfrm>
            <a:custGeom>
              <a:rect b="b" l="l" r="r" t="t"/>
              <a:pathLst>
                <a:path extrusionOk="0" h="4888" w="4902">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557075" y="3142525"/>
              <a:ext cx="122200" cy="122200"/>
            </a:xfrm>
            <a:custGeom>
              <a:rect b="b" l="l" r="r" t="t"/>
              <a:pathLst>
                <a:path extrusionOk="0" h="4888" w="4888">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742375" y="3142525"/>
              <a:ext cx="122550" cy="122200"/>
            </a:xfrm>
            <a:custGeom>
              <a:rect b="b" l="l" r="r" t="t"/>
              <a:pathLst>
                <a:path extrusionOk="0" h="4888" w="4902">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371425" y="3336600"/>
              <a:ext cx="122550" cy="122550"/>
            </a:xfrm>
            <a:custGeom>
              <a:rect b="b" l="l" r="r" t="t"/>
              <a:pathLst>
                <a:path extrusionOk="0" h="4902" w="4902">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557075" y="3336600"/>
              <a:ext cx="122200" cy="122550"/>
            </a:xfrm>
            <a:custGeom>
              <a:rect b="b" l="l" r="r" t="t"/>
              <a:pathLst>
                <a:path extrusionOk="0" h="4902" w="4888">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742375" y="3336600"/>
              <a:ext cx="122550" cy="122550"/>
            </a:xfrm>
            <a:custGeom>
              <a:rect b="b" l="l" r="r" t="t"/>
              <a:pathLst>
                <a:path extrusionOk="0" h="4902" w="4902">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71425" y="3531025"/>
              <a:ext cx="122550" cy="122200"/>
            </a:xfrm>
            <a:custGeom>
              <a:rect b="b" l="l" r="r" t="t"/>
              <a:pathLst>
                <a:path extrusionOk="0" h="4888" w="4902">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a:off x="557075" y="3531025"/>
              <a:ext cx="122200" cy="122200"/>
            </a:xfrm>
            <a:custGeom>
              <a:rect b="b" l="l" r="r" t="t"/>
              <a:pathLst>
                <a:path extrusionOk="0" h="4888" w="4888">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742375" y="3531025"/>
              <a:ext cx="122550" cy="122200"/>
            </a:xfrm>
            <a:custGeom>
              <a:rect b="b" l="l" r="r" t="t"/>
              <a:pathLst>
                <a:path extrusionOk="0" h="4888" w="4902">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371425" y="3725100"/>
              <a:ext cx="122550" cy="122550"/>
            </a:xfrm>
            <a:custGeom>
              <a:rect b="b" l="l" r="r" t="t"/>
              <a:pathLst>
                <a:path extrusionOk="0" h="4902" w="4902">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557075" y="3725100"/>
              <a:ext cx="122200" cy="122550"/>
            </a:xfrm>
            <a:custGeom>
              <a:rect b="b" l="l" r="r" t="t"/>
              <a:pathLst>
                <a:path extrusionOk="0" h="4902" w="4888">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742375" y="3725100"/>
              <a:ext cx="122550" cy="122550"/>
            </a:xfrm>
            <a:custGeom>
              <a:rect b="b" l="l" r="r" t="t"/>
              <a:pathLst>
                <a:path extrusionOk="0" h="4902" w="4902">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371425" y="3919500"/>
              <a:ext cx="122550" cy="122225"/>
            </a:xfrm>
            <a:custGeom>
              <a:rect b="b" l="l" r="r" t="t"/>
              <a:pathLst>
                <a:path extrusionOk="0" h="4889" w="4902">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557075" y="3919500"/>
              <a:ext cx="122200" cy="122225"/>
            </a:xfrm>
            <a:custGeom>
              <a:rect b="b" l="l" r="r" t="t"/>
              <a:pathLst>
                <a:path extrusionOk="0" h="4889" w="4888">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742375" y="3919500"/>
              <a:ext cx="122550" cy="122225"/>
            </a:xfrm>
            <a:custGeom>
              <a:rect b="b" l="l" r="r" t="t"/>
              <a:pathLst>
                <a:path extrusionOk="0" h="4889" w="4902">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510825" y="4275600"/>
              <a:ext cx="214375" cy="60775"/>
            </a:xfrm>
            <a:custGeom>
              <a:rect b="b" l="l" r="r" t="t"/>
              <a:pathLst>
                <a:path extrusionOk="0" h="2431" w="8575">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9"/>
          <p:cNvGrpSpPr/>
          <p:nvPr/>
        </p:nvGrpSpPr>
        <p:grpSpPr>
          <a:xfrm>
            <a:off x="1929480" y="1537499"/>
            <a:ext cx="978470" cy="2543874"/>
            <a:chOff x="2973100" y="1420150"/>
            <a:chExt cx="1125325" cy="2925675"/>
          </a:xfrm>
        </p:grpSpPr>
        <p:sp>
          <p:nvSpPr>
            <p:cNvPr id="533" name="Google Shape;533;p39"/>
            <p:cNvSpPr/>
            <p:nvPr/>
          </p:nvSpPr>
          <p:spPr>
            <a:xfrm>
              <a:off x="3244450" y="1420150"/>
              <a:ext cx="101300" cy="351725"/>
            </a:xfrm>
            <a:custGeom>
              <a:rect b="b" l="l" r="r" t="t"/>
              <a:pathLst>
                <a:path extrusionOk="0" h="14069" w="4052">
                  <a:moveTo>
                    <a:pt x="2026" y="0"/>
                  </a:moveTo>
                  <a:cubicBezTo>
                    <a:pt x="906" y="0"/>
                    <a:pt x="1" y="905"/>
                    <a:pt x="1" y="2025"/>
                  </a:cubicBezTo>
                  <a:lnTo>
                    <a:pt x="1" y="14068"/>
                  </a:lnTo>
                  <a:lnTo>
                    <a:pt x="4051" y="14068"/>
                  </a:lnTo>
                  <a:lnTo>
                    <a:pt x="4051" y="2025"/>
                  </a:lnTo>
                  <a:cubicBezTo>
                    <a:pt x="4051" y="905"/>
                    <a:pt x="3147" y="0"/>
                    <a:pt x="2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2973100" y="1770500"/>
              <a:ext cx="1125325" cy="2575325"/>
            </a:xfrm>
            <a:custGeom>
              <a:rect b="b" l="l" r="r" t="t"/>
              <a:pathLst>
                <a:path extrusionOk="0" h="103013" w="45013">
                  <a:moveTo>
                    <a:pt x="11976" y="0"/>
                  </a:moveTo>
                  <a:cubicBezTo>
                    <a:pt x="5360" y="0"/>
                    <a:pt x="0" y="5360"/>
                    <a:pt x="0" y="11975"/>
                  </a:cubicBezTo>
                  <a:lnTo>
                    <a:pt x="0" y="93764"/>
                  </a:lnTo>
                  <a:cubicBezTo>
                    <a:pt x="0" y="98868"/>
                    <a:pt x="4145" y="103013"/>
                    <a:pt x="9248" y="103013"/>
                  </a:cubicBezTo>
                  <a:lnTo>
                    <a:pt x="35751" y="103013"/>
                  </a:lnTo>
                  <a:cubicBezTo>
                    <a:pt x="40854" y="103013"/>
                    <a:pt x="45013" y="98868"/>
                    <a:pt x="45013" y="93764"/>
                  </a:cubicBezTo>
                  <a:lnTo>
                    <a:pt x="45013" y="11975"/>
                  </a:lnTo>
                  <a:cubicBezTo>
                    <a:pt x="45013" y="5360"/>
                    <a:pt x="39639" y="0"/>
                    <a:pt x="330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3091225" y="2229700"/>
              <a:ext cx="888725" cy="753375"/>
            </a:xfrm>
            <a:custGeom>
              <a:rect b="b" l="l" r="r" t="t"/>
              <a:pathLst>
                <a:path extrusionOk="0" h="30135" w="35549">
                  <a:moveTo>
                    <a:pt x="17768" y="0"/>
                  </a:moveTo>
                  <a:cubicBezTo>
                    <a:pt x="13110" y="0"/>
                    <a:pt x="8452" y="412"/>
                    <a:pt x="3848" y="1236"/>
                  </a:cubicBezTo>
                  <a:lnTo>
                    <a:pt x="1985" y="1573"/>
                  </a:lnTo>
                  <a:cubicBezTo>
                    <a:pt x="797" y="2019"/>
                    <a:pt x="14" y="3139"/>
                    <a:pt x="0" y="4408"/>
                  </a:cubicBezTo>
                  <a:lnTo>
                    <a:pt x="0" y="25726"/>
                  </a:lnTo>
                  <a:cubicBezTo>
                    <a:pt x="14" y="26995"/>
                    <a:pt x="811" y="28116"/>
                    <a:pt x="1999" y="28562"/>
                  </a:cubicBezTo>
                  <a:lnTo>
                    <a:pt x="3862" y="28899"/>
                  </a:lnTo>
                  <a:cubicBezTo>
                    <a:pt x="8466" y="29723"/>
                    <a:pt x="13124" y="30134"/>
                    <a:pt x="17780" y="30134"/>
                  </a:cubicBezTo>
                  <a:cubicBezTo>
                    <a:pt x="22436" y="30134"/>
                    <a:pt x="27090" y="29723"/>
                    <a:pt x="31687" y="28899"/>
                  </a:cubicBezTo>
                  <a:lnTo>
                    <a:pt x="33564" y="28562"/>
                  </a:lnTo>
                  <a:cubicBezTo>
                    <a:pt x="34739" y="28116"/>
                    <a:pt x="35535" y="26995"/>
                    <a:pt x="35549" y="25726"/>
                  </a:cubicBezTo>
                  <a:lnTo>
                    <a:pt x="35549" y="4408"/>
                  </a:lnTo>
                  <a:cubicBezTo>
                    <a:pt x="35522" y="3139"/>
                    <a:pt x="34739" y="2019"/>
                    <a:pt x="33551" y="1573"/>
                  </a:cubicBezTo>
                  <a:lnTo>
                    <a:pt x="31687" y="1236"/>
                  </a:lnTo>
                  <a:cubicBezTo>
                    <a:pt x="27084" y="412"/>
                    <a:pt x="22426" y="0"/>
                    <a:pt x="17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3166825" y="2357450"/>
              <a:ext cx="737525" cy="525200"/>
            </a:xfrm>
            <a:custGeom>
              <a:rect b="b" l="l" r="r" t="t"/>
              <a:pathLst>
                <a:path extrusionOk="0" h="21008" w="29501">
                  <a:moveTo>
                    <a:pt x="2471" y="0"/>
                  </a:moveTo>
                  <a:cubicBezTo>
                    <a:pt x="1108" y="0"/>
                    <a:pt x="1" y="1094"/>
                    <a:pt x="1" y="2471"/>
                  </a:cubicBezTo>
                  <a:lnTo>
                    <a:pt x="1" y="18537"/>
                  </a:lnTo>
                  <a:cubicBezTo>
                    <a:pt x="1" y="19901"/>
                    <a:pt x="1108" y="21008"/>
                    <a:pt x="2471" y="21008"/>
                  </a:cubicBezTo>
                  <a:lnTo>
                    <a:pt x="27030" y="21008"/>
                  </a:lnTo>
                  <a:cubicBezTo>
                    <a:pt x="28393" y="21008"/>
                    <a:pt x="29501" y="19901"/>
                    <a:pt x="29501" y="18537"/>
                  </a:cubicBezTo>
                  <a:lnTo>
                    <a:pt x="29501" y="2471"/>
                  </a:lnTo>
                  <a:cubicBezTo>
                    <a:pt x="29501" y="1094"/>
                    <a:pt x="28393" y="0"/>
                    <a:pt x="270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3167850" y="2829300"/>
              <a:ext cx="735500" cy="53350"/>
            </a:xfrm>
            <a:custGeom>
              <a:rect b="b" l="l" r="r" t="t"/>
              <a:pathLst>
                <a:path extrusionOk="0" h="2134" w="29420">
                  <a:moveTo>
                    <a:pt x="0" y="1"/>
                  </a:moveTo>
                  <a:cubicBezTo>
                    <a:pt x="162" y="1216"/>
                    <a:pt x="1202" y="2134"/>
                    <a:pt x="2430" y="2134"/>
                  </a:cubicBezTo>
                  <a:lnTo>
                    <a:pt x="26989" y="2134"/>
                  </a:lnTo>
                  <a:cubicBezTo>
                    <a:pt x="28217" y="2134"/>
                    <a:pt x="29257" y="1216"/>
                    <a:pt x="29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3121950" y="349085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3430450" y="349085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a:off x="3738950" y="3490850"/>
              <a:ext cx="210300" cy="123550"/>
            </a:xfrm>
            <a:custGeom>
              <a:rect b="b" l="l" r="r" t="t"/>
              <a:pathLst>
                <a:path extrusionOk="0" h="4942"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3121950" y="3674125"/>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3430450" y="3674125"/>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3738950" y="3674125"/>
              <a:ext cx="210300" cy="123550"/>
            </a:xfrm>
            <a:custGeom>
              <a:rect b="b" l="l" r="r" t="t"/>
              <a:pathLst>
                <a:path extrusionOk="0" h="4942"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3121950" y="385740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3430450" y="385740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3738950" y="3857400"/>
              <a:ext cx="210300" cy="123550"/>
            </a:xfrm>
            <a:custGeom>
              <a:rect b="b" l="l" r="r" t="t"/>
              <a:pathLst>
                <a:path extrusionOk="0" h="4942"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121950" y="4040675"/>
              <a:ext cx="210300" cy="123575"/>
            </a:xfrm>
            <a:custGeom>
              <a:rect b="b" l="l" r="r" t="t"/>
              <a:pathLst>
                <a:path extrusionOk="0" h="4943"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3430450" y="4040675"/>
              <a:ext cx="210300" cy="123575"/>
            </a:xfrm>
            <a:custGeom>
              <a:rect b="b" l="l" r="r" t="t"/>
              <a:pathLst>
                <a:path extrusionOk="0" h="4943"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3738950" y="4040675"/>
              <a:ext cx="210300" cy="123575"/>
            </a:xfrm>
            <a:custGeom>
              <a:rect b="b" l="l" r="r" t="t"/>
              <a:pathLst>
                <a:path extrusionOk="0" h="4943"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3766950" y="3085150"/>
              <a:ext cx="154275" cy="295700"/>
            </a:xfrm>
            <a:custGeom>
              <a:rect b="b" l="l" r="r" t="t"/>
              <a:pathLst>
                <a:path extrusionOk="0" h="11828" w="6171">
                  <a:moveTo>
                    <a:pt x="3092" y="0"/>
                  </a:moveTo>
                  <a:cubicBezTo>
                    <a:pt x="1391" y="0"/>
                    <a:pt x="14" y="1378"/>
                    <a:pt x="14" y="3079"/>
                  </a:cubicBezTo>
                  <a:lnTo>
                    <a:pt x="14" y="8749"/>
                  </a:lnTo>
                  <a:cubicBezTo>
                    <a:pt x="1" y="10450"/>
                    <a:pt x="1391" y="11827"/>
                    <a:pt x="3092" y="11827"/>
                  </a:cubicBezTo>
                  <a:cubicBezTo>
                    <a:pt x="4793" y="11827"/>
                    <a:pt x="6171" y="10450"/>
                    <a:pt x="6171" y="8749"/>
                  </a:cubicBezTo>
                  <a:lnTo>
                    <a:pt x="6171" y="3079"/>
                  </a:lnTo>
                  <a:cubicBezTo>
                    <a:pt x="6171" y="1378"/>
                    <a:pt x="4793" y="0"/>
                    <a:pt x="30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3797400" y="3150200"/>
              <a:ext cx="87025" cy="45675"/>
            </a:xfrm>
            <a:custGeom>
              <a:rect b="b" l="l" r="r" t="t"/>
              <a:pathLst>
                <a:path extrusionOk="0" h="1827" w="3481">
                  <a:moveTo>
                    <a:pt x="1787" y="1"/>
                  </a:moveTo>
                  <a:cubicBezTo>
                    <a:pt x="1716" y="1"/>
                    <a:pt x="1645" y="24"/>
                    <a:pt x="1591" y="72"/>
                  </a:cubicBezTo>
                  <a:lnTo>
                    <a:pt x="214" y="1300"/>
                  </a:lnTo>
                  <a:cubicBezTo>
                    <a:pt x="1" y="1513"/>
                    <a:pt x="191" y="1819"/>
                    <a:pt x="427" y="1819"/>
                  </a:cubicBezTo>
                  <a:cubicBezTo>
                    <a:pt x="490" y="1819"/>
                    <a:pt x="556" y="1797"/>
                    <a:pt x="619" y="1746"/>
                  </a:cubicBezTo>
                  <a:lnTo>
                    <a:pt x="1780" y="693"/>
                  </a:lnTo>
                  <a:lnTo>
                    <a:pt x="2954" y="1746"/>
                  </a:lnTo>
                  <a:cubicBezTo>
                    <a:pt x="3008" y="1800"/>
                    <a:pt x="3076" y="1827"/>
                    <a:pt x="3157" y="1827"/>
                  </a:cubicBezTo>
                  <a:cubicBezTo>
                    <a:pt x="3238" y="1827"/>
                    <a:pt x="3319" y="1786"/>
                    <a:pt x="3373" y="1719"/>
                  </a:cubicBezTo>
                  <a:cubicBezTo>
                    <a:pt x="3481" y="1597"/>
                    <a:pt x="3467" y="1422"/>
                    <a:pt x="3346" y="1300"/>
                  </a:cubicBezTo>
                  <a:lnTo>
                    <a:pt x="1982" y="72"/>
                  </a:lnTo>
                  <a:cubicBezTo>
                    <a:pt x="1928" y="24"/>
                    <a:pt x="1857" y="1"/>
                    <a:pt x="17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3801800" y="3270200"/>
              <a:ext cx="87025" cy="45500"/>
            </a:xfrm>
            <a:custGeom>
              <a:rect b="b" l="l" r="r" t="t"/>
              <a:pathLst>
                <a:path extrusionOk="0" h="1820" w="3481">
                  <a:moveTo>
                    <a:pt x="3151" y="0"/>
                  </a:moveTo>
                  <a:cubicBezTo>
                    <a:pt x="3081" y="0"/>
                    <a:pt x="3011" y="27"/>
                    <a:pt x="2954" y="78"/>
                  </a:cubicBezTo>
                  <a:lnTo>
                    <a:pt x="1779" y="1131"/>
                  </a:lnTo>
                  <a:lnTo>
                    <a:pt x="605" y="78"/>
                  </a:lnTo>
                  <a:cubicBezTo>
                    <a:pt x="545" y="27"/>
                    <a:pt x="481" y="5"/>
                    <a:pt x="419" y="5"/>
                  </a:cubicBezTo>
                  <a:cubicBezTo>
                    <a:pt x="190" y="5"/>
                    <a:pt x="0" y="308"/>
                    <a:pt x="213" y="510"/>
                  </a:cubicBezTo>
                  <a:lnTo>
                    <a:pt x="1577" y="1752"/>
                  </a:lnTo>
                  <a:cubicBezTo>
                    <a:pt x="1631" y="1793"/>
                    <a:pt x="1712" y="1820"/>
                    <a:pt x="1779" y="1820"/>
                  </a:cubicBezTo>
                  <a:cubicBezTo>
                    <a:pt x="1847" y="1820"/>
                    <a:pt x="1928" y="1793"/>
                    <a:pt x="1982" y="1752"/>
                  </a:cubicBezTo>
                  <a:lnTo>
                    <a:pt x="3345" y="510"/>
                  </a:lnTo>
                  <a:cubicBezTo>
                    <a:pt x="3467" y="402"/>
                    <a:pt x="3481" y="213"/>
                    <a:pt x="3372" y="105"/>
                  </a:cubicBezTo>
                  <a:cubicBezTo>
                    <a:pt x="3308" y="34"/>
                    <a:pt x="3229"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3314325" y="3132750"/>
              <a:ext cx="152925" cy="86750"/>
            </a:xfrm>
            <a:custGeom>
              <a:rect b="b" l="l" r="r" t="t"/>
              <a:pathLst>
                <a:path extrusionOk="0" h="3470" w="6117">
                  <a:moveTo>
                    <a:pt x="1729" y="0"/>
                  </a:moveTo>
                  <a:cubicBezTo>
                    <a:pt x="784" y="0"/>
                    <a:pt x="1" y="770"/>
                    <a:pt x="1" y="1728"/>
                  </a:cubicBezTo>
                  <a:cubicBezTo>
                    <a:pt x="1" y="2687"/>
                    <a:pt x="784" y="3456"/>
                    <a:pt x="1729" y="3470"/>
                  </a:cubicBezTo>
                  <a:lnTo>
                    <a:pt x="4389" y="3470"/>
                  </a:lnTo>
                  <a:cubicBezTo>
                    <a:pt x="5334" y="3470"/>
                    <a:pt x="6117" y="2687"/>
                    <a:pt x="6117" y="1728"/>
                  </a:cubicBezTo>
                  <a:cubicBezTo>
                    <a:pt x="6117" y="770"/>
                    <a:pt x="5347" y="0"/>
                    <a:pt x="4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3535750" y="3132750"/>
              <a:ext cx="152575" cy="86750"/>
            </a:xfrm>
            <a:custGeom>
              <a:rect b="b" l="l" r="r" t="t"/>
              <a:pathLst>
                <a:path extrusionOk="0" h="3470" w="6103">
                  <a:moveTo>
                    <a:pt x="1729" y="0"/>
                  </a:moveTo>
                  <a:cubicBezTo>
                    <a:pt x="770" y="0"/>
                    <a:pt x="0" y="770"/>
                    <a:pt x="0" y="1728"/>
                  </a:cubicBezTo>
                  <a:cubicBezTo>
                    <a:pt x="0" y="2687"/>
                    <a:pt x="770" y="3456"/>
                    <a:pt x="1729" y="3470"/>
                  </a:cubicBezTo>
                  <a:lnTo>
                    <a:pt x="4375" y="3470"/>
                  </a:lnTo>
                  <a:cubicBezTo>
                    <a:pt x="5333" y="3456"/>
                    <a:pt x="6103" y="2687"/>
                    <a:pt x="6103" y="1728"/>
                  </a:cubicBezTo>
                  <a:cubicBezTo>
                    <a:pt x="6103" y="770"/>
                    <a:pt x="5333" y="0"/>
                    <a:pt x="4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3537100" y="3268750"/>
              <a:ext cx="130975" cy="112175"/>
            </a:xfrm>
            <a:custGeom>
              <a:rect b="b" l="l" r="r" t="t"/>
              <a:pathLst>
                <a:path extrusionOk="0" h="4487" w="5239">
                  <a:moveTo>
                    <a:pt x="2998" y="1"/>
                  </a:moveTo>
                  <a:cubicBezTo>
                    <a:pt x="999" y="1"/>
                    <a:pt x="0" y="2418"/>
                    <a:pt x="1418" y="3822"/>
                  </a:cubicBezTo>
                  <a:cubicBezTo>
                    <a:pt x="1873" y="4281"/>
                    <a:pt x="2435" y="4487"/>
                    <a:pt x="2986" y="4487"/>
                  </a:cubicBezTo>
                  <a:cubicBezTo>
                    <a:pt x="4135" y="4487"/>
                    <a:pt x="5239" y="3593"/>
                    <a:pt x="5239" y="2242"/>
                  </a:cubicBezTo>
                  <a:cubicBezTo>
                    <a:pt x="5239" y="1000"/>
                    <a:pt x="4240"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3321075" y="3268750"/>
              <a:ext cx="131000" cy="112175"/>
            </a:xfrm>
            <a:custGeom>
              <a:rect b="b" l="l" r="r" t="t"/>
              <a:pathLst>
                <a:path extrusionOk="0" h="4487" w="5240">
                  <a:moveTo>
                    <a:pt x="2998" y="1"/>
                  </a:moveTo>
                  <a:cubicBezTo>
                    <a:pt x="1000" y="1"/>
                    <a:pt x="1" y="2418"/>
                    <a:pt x="1405" y="3822"/>
                  </a:cubicBezTo>
                  <a:cubicBezTo>
                    <a:pt x="1864" y="4281"/>
                    <a:pt x="2429" y="4487"/>
                    <a:pt x="2982" y="4487"/>
                  </a:cubicBezTo>
                  <a:cubicBezTo>
                    <a:pt x="4135" y="4487"/>
                    <a:pt x="5239" y="3593"/>
                    <a:pt x="5239" y="2242"/>
                  </a:cubicBezTo>
                  <a:cubicBezTo>
                    <a:pt x="5239" y="1000"/>
                    <a:pt x="4227"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3104725" y="3268750"/>
              <a:ext cx="130975" cy="112275"/>
            </a:xfrm>
            <a:custGeom>
              <a:rect b="b" l="l" r="r" t="t"/>
              <a:pathLst>
                <a:path extrusionOk="0" h="4491" w="5239">
                  <a:moveTo>
                    <a:pt x="2998" y="1"/>
                  </a:moveTo>
                  <a:cubicBezTo>
                    <a:pt x="1000" y="1"/>
                    <a:pt x="1" y="2418"/>
                    <a:pt x="1418" y="3835"/>
                  </a:cubicBezTo>
                  <a:cubicBezTo>
                    <a:pt x="1875" y="4288"/>
                    <a:pt x="2435" y="4491"/>
                    <a:pt x="2984" y="4491"/>
                  </a:cubicBezTo>
                  <a:cubicBezTo>
                    <a:pt x="4136" y="4491"/>
                    <a:pt x="5239" y="3596"/>
                    <a:pt x="5239" y="2242"/>
                  </a:cubicBezTo>
                  <a:cubicBezTo>
                    <a:pt x="5239" y="1000"/>
                    <a:pt x="4240"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3104725" y="3120250"/>
              <a:ext cx="130975" cy="112175"/>
            </a:xfrm>
            <a:custGeom>
              <a:rect b="b" l="l" r="r" t="t"/>
              <a:pathLst>
                <a:path extrusionOk="0" h="4487" w="5239">
                  <a:moveTo>
                    <a:pt x="2998" y="1"/>
                  </a:moveTo>
                  <a:cubicBezTo>
                    <a:pt x="1000" y="1"/>
                    <a:pt x="1" y="2417"/>
                    <a:pt x="1418" y="3821"/>
                  </a:cubicBezTo>
                  <a:cubicBezTo>
                    <a:pt x="1878" y="4281"/>
                    <a:pt x="2441" y="4486"/>
                    <a:pt x="2992" y="4486"/>
                  </a:cubicBezTo>
                  <a:cubicBezTo>
                    <a:pt x="4141" y="4486"/>
                    <a:pt x="5239" y="3592"/>
                    <a:pt x="5239" y="2242"/>
                  </a:cubicBezTo>
                  <a:cubicBezTo>
                    <a:pt x="5239" y="1000"/>
                    <a:pt x="4240"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3133750" y="3141850"/>
              <a:ext cx="80025" cy="68550"/>
            </a:xfrm>
            <a:custGeom>
              <a:rect b="b" l="l" r="r" t="t"/>
              <a:pathLst>
                <a:path extrusionOk="0" h="2742" w="3201">
                  <a:moveTo>
                    <a:pt x="1837" y="298"/>
                  </a:moveTo>
                  <a:cubicBezTo>
                    <a:pt x="2431" y="298"/>
                    <a:pt x="2917" y="784"/>
                    <a:pt x="2917" y="1378"/>
                  </a:cubicBezTo>
                  <a:cubicBezTo>
                    <a:pt x="2917" y="2025"/>
                    <a:pt x="2387" y="2451"/>
                    <a:pt x="1835" y="2451"/>
                  </a:cubicBezTo>
                  <a:cubicBezTo>
                    <a:pt x="1570" y="2451"/>
                    <a:pt x="1300" y="2353"/>
                    <a:pt x="1081" y="2134"/>
                  </a:cubicBezTo>
                  <a:cubicBezTo>
                    <a:pt x="406" y="1459"/>
                    <a:pt x="878" y="298"/>
                    <a:pt x="1837" y="298"/>
                  </a:cubicBezTo>
                  <a:close/>
                  <a:moveTo>
                    <a:pt x="1825" y="0"/>
                  </a:moveTo>
                  <a:cubicBezTo>
                    <a:pt x="1488" y="0"/>
                    <a:pt x="1145" y="126"/>
                    <a:pt x="865" y="406"/>
                  </a:cubicBezTo>
                  <a:cubicBezTo>
                    <a:pt x="1" y="1270"/>
                    <a:pt x="622" y="2741"/>
                    <a:pt x="1837" y="2741"/>
                  </a:cubicBezTo>
                  <a:cubicBezTo>
                    <a:pt x="2593" y="2741"/>
                    <a:pt x="3200" y="2134"/>
                    <a:pt x="3200" y="1378"/>
                  </a:cubicBezTo>
                  <a:cubicBezTo>
                    <a:pt x="3200" y="547"/>
                    <a:pt x="2528" y="0"/>
                    <a:pt x="18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a:off x="3428750" y="1893525"/>
              <a:ext cx="170150" cy="94850"/>
            </a:xfrm>
            <a:custGeom>
              <a:rect b="b" l="l" r="r" t="t"/>
              <a:pathLst>
                <a:path extrusionOk="0" h="3794" w="6806">
                  <a:moveTo>
                    <a:pt x="6084" y="1"/>
                  </a:moveTo>
                  <a:cubicBezTo>
                    <a:pt x="5995" y="1"/>
                    <a:pt x="5905" y="20"/>
                    <a:pt x="5820" y="61"/>
                  </a:cubicBezTo>
                  <a:lnTo>
                    <a:pt x="446" y="2599"/>
                  </a:lnTo>
                  <a:cubicBezTo>
                    <a:pt x="136" y="2748"/>
                    <a:pt x="1" y="3112"/>
                    <a:pt x="149" y="3436"/>
                  </a:cubicBezTo>
                  <a:cubicBezTo>
                    <a:pt x="247" y="3661"/>
                    <a:pt x="479" y="3794"/>
                    <a:pt x="717" y="3794"/>
                  </a:cubicBezTo>
                  <a:cubicBezTo>
                    <a:pt x="808" y="3794"/>
                    <a:pt x="900" y="3774"/>
                    <a:pt x="986" y="3733"/>
                  </a:cubicBezTo>
                  <a:lnTo>
                    <a:pt x="6360" y="1209"/>
                  </a:lnTo>
                  <a:cubicBezTo>
                    <a:pt x="6670" y="1047"/>
                    <a:pt x="6805" y="682"/>
                    <a:pt x="6657" y="371"/>
                  </a:cubicBezTo>
                  <a:cubicBezTo>
                    <a:pt x="6549" y="136"/>
                    <a:pt x="6320" y="1"/>
                    <a:pt x="6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a:off x="3428425" y="1968800"/>
              <a:ext cx="170475" cy="94850"/>
            </a:xfrm>
            <a:custGeom>
              <a:rect b="b" l="l" r="r" t="t"/>
              <a:pathLst>
                <a:path extrusionOk="0" h="3794" w="6819">
                  <a:moveTo>
                    <a:pt x="6097" y="1"/>
                  </a:moveTo>
                  <a:cubicBezTo>
                    <a:pt x="6008" y="1"/>
                    <a:pt x="5918" y="20"/>
                    <a:pt x="5833" y="61"/>
                  </a:cubicBezTo>
                  <a:lnTo>
                    <a:pt x="459" y="2599"/>
                  </a:lnTo>
                  <a:cubicBezTo>
                    <a:pt x="135" y="2747"/>
                    <a:pt x="0" y="3112"/>
                    <a:pt x="162" y="3436"/>
                  </a:cubicBezTo>
                  <a:cubicBezTo>
                    <a:pt x="260" y="3661"/>
                    <a:pt x="492" y="3793"/>
                    <a:pt x="730" y="3793"/>
                  </a:cubicBezTo>
                  <a:cubicBezTo>
                    <a:pt x="821" y="3793"/>
                    <a:pt x="913" y="3774"/>
                    <a:pt x="999" y="3733"/>
                  </a:cubicBezTo>
                  <a:lnTo>
                    <a:pt x="6373" y="1195"/>
                  </a:lnTo>
                  <a:cubicBezTo>
                    <a:pt x="6683" y="1046"/>
                    <a:pt x="6818" y="682"/>
                    <a:pt x="6670" y="371"/>
                  </a:cubicBezTo>
                  <a:cubicBezTo>
                    <a:pt x="6562" y="136"/>
                    <a:pt x="6333" y="1"/>
                    <a:pt x="6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a:off x="3428425" y="2044050"/>
              <a:ext cx="170475" cy="94850"/>
            </a:xfrm>
            <a:custGeom>
              <a:rect b="b" l="l" r="r" t="t"/>
              <a:pathLst>
                <a:path extrusionOk="0" h="3794" w="6819">
                  <a:moveTo>
                    <a:pt x="6099" y="1"/>
                  </a:moveTo>
                  <a:cubicBezTo>
                    <a:pt x="6009" y="1"/>
                    <a:pt x="5918" y="20"/>
                    <a:pt x="5833" y="61"/>
                  </a:cubicBezTo>
                  <a:lnTo>
                    <a:pt x="459" y="2600"/>
                  </a:lnTo>
                  <a:cubicBezTo>
                    <a:pt x="135" y="2735"/>
                    <a:pt x="0" y="3113"/>
                    <a:pt x="162" y="3423"/>
                  </a:cubicBezTo>
                  <a:cubicBezTo>
                    <a:pt x="260" y="3658"/>
                    <a:pt x="493" y="3794"/>
                    <a:pt x="732" y="3794"/>
                  </a:cubicBezTo>
                  <a:cubicBezTo>
                    <a:pt x="823" y="3794"/>
                    <a:pt x="914" y="3774"/>
                    <a:pt x="999" y="3734"/>
                  </a:cubicBezTo>
                  <a:lnTo>
                    <a:pt x="6373" y="1195"/>
                  </a:lnTo>
                  <a:cubicBezTo>
                    <a:pt x="6683" y="1047"/>
                    <a:pt x="6818" y="682"/>
                    <a:pt x="6670" y="358"/>
                  </a:cubicBezTo>
                  <a:cubicBezTo>
                    <a:pt x="6562" y="134"/>
                    <a:pt x="6335" y="1"/>
                    <a:pt x="60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885" name="Shape 885"/>
        <p:cNvGrpSpPr/>
        <p:nvPr/>
      </p:nvGrpSpPr>
      <p:grpSpPr>
        <a:xfrm>
          <a:off x="0" y="0"/>
          <a:ext cx="0" cy="0"/>
          <a:chOff x="0" y="0"/>
          <a:chExt cx="0" cy="0"/>
        </a:xfrm>
      </p:grpSpPr>
      <p:sp>
        <p:nvSpPr>
          <p:cNvPr id="886" name="Google Shape;886;p48"/>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of Logistic Regression</a:t>
            </a:r>
            <a:endParaRPr/>
          </a:p>
        </p:txBody>
      </p:sp>
      <p:graphicFrame>
        <p:nvGraphicFramePr>
          <p:cNvPr id="887" name="Google Shape;887;p48"/>
          <p:cNvGraphicFramePr/>
          <p:nvPr/>
        </p:nvGraphicFramePr>
        <p:xfrm>
          <a:off x="120125" y="847150"/>
          <a:ext cx="3000000" cy="3000000"/>
        </p:xfrm>
        <a:graphic>
          <a:graphicData uri="http://schemas.openxmlformats.org/drawingml/2006/table">
            <a:tbl>
              <a:tblPr>
                <a:noFill/>
                <a:tableStyleId>{09C6B625-EF91-4AA6-BABE-12A79844F8EB}</a:tableStyleId>
              </a:tblPr>
              <a:tblGrid>
                <a:gridCol w="1007475"/>
                <a:gridCol w="1104950"/>
                <a:gridCol w="2532350"/>
                <a:gridCol w="3877100"/>
              </a:tblGrid>
              <a:tr h="487825">
                <a:tc>
                  <a:txBody>
                    <a:bodyPr/>
                    <a:lstStyle/>
                    <a:p>
                      <a:pPr indent="0" lvl="0" marL="0" rtl="0" algn="ctr">
                        <a:spcBef>
                          <a:spcPts val="0"/>
                        </a:spcBef>
                        <a:spcAft>
                          <a:spcPts val="0"/>
                        </a:spcAft>
                        <a:buNone/>
                      </a:pPr>
                      <a:r>
                        <a:rPr b="1" lang="en" sz="1300">
                          <a:latin typeface="Quicksand"/>
                          <a:ea typeface="Quicksand"/>
                          <a:cs typeface="Quicksand"/>
                          <a:sym typeface="Quicksand"/>
                        </a:rPr>
                        <a:t>Variable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Parameter Estimate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Meaning</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Importance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3825">
                <a:tc>
                  <a:txBody>
                    <a:bodyPr/>
                    <a:lstStyle/>
                    <a:p>
                      <a:pPr indent="0" lvl="0" marL="0" rtl="0" algn="l">
                        <a:spcBef>
                          <a:spcPts val="0"/>
                        </a:spcBef>
                        <a:spcAft>
                          <a:spcPts val="0"/>
                        </a:spcAft>
                        <a:buNone/>
                      </a:pPr>
                      <a:r>
                        <a:rPr b="1" lang="en" sz="1100">
                          <a:latin typeface="Quicksand"/>
                          <a:ea typeface="Quicksand"/>
                          <a:cs typeface="Quicksand"/>
                          <a:sym typeface="Quicksand"/>
                        </a:rPr>
                        <a:t>Call to Retention Team (Retcall)</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0.734</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If a customer has made a call to the </a:t>
                      </a:r>
                      <a:r>
                        <a:rPr lang="en" sz="1100">
                          <a:latin typeface="Quicksand Medium"/>
                          <a:ea typeface="Quicksand Medium"/>
                          <a:cs typeface="Quicksand Medium"/>
                          <a:sym typeface="Quicksand Medium"/>
                        </a:rPr>
                        <a:t>retention</a:t>
                      </a:r>
                      <a:r>
                        <a:rPr lang="en" sz="1100">
                          <a:latin typeface="Quicksand Medium"/>
                          <a:ea typeface="Quicksand Medium"/>
                          <a:cs typeface="Quicksand Medium"/>
                          <a:sym typeface="Quicksand Medium"/>
                        </a:rPr>
                        <a:t> team, the odds of churning are as high as </a:t>
                      </a:r>
                      <a:r>
                        <a:rPr b="1" lang="en" sz="1100">
                          <a:latin typeface="Quicksand"/>
                          <a:ea typeface="Quicksand"/>
                          <a:cs typeface="Quicksand"/>
                          <a:sym typeface="Quicksand"/>
                        </a:rPr>
                        <a:t>108%.</a:t>
                      </a:r>
                      <a:endParaRPr b="1" sz="1100">
                        <a:latin typeface="Quicksand"/>
                        <a:ea typeface="Quicksand"/>
                        <a:cs typeface="Quicksand"/>
                        <a:sym typeface="Quicksand"/>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FF0000"/>
                          </a:solidFill>
                          <a:latin typeface="Quicksand"/>
                          <a:ea typeface="Quicksand"/>
                          <a:cs typeface="Quicksand"/>
                          <a:sym typeface="Quicksand"/>
                        </a:rPr>
                        <a:t>HIGH</a:t>
                      </a:r>
                      <a:endParaRPr b="1" sz="1100" u="sng">
                        <a:solidFill>
                          <a:srgbClr val="FF0000"/>
                        </a:solidFill>
                        <a:latin typeface="Quicksand"/>
                        <a:ea typeface="Quicksand"/>
                        <a:cs typeface="Quicksand"/>
                        <a:sym typeface="Quicksand"/>
                      </a:endParaRPr>
                    </a:p>
                    <a:p>
                      <a:pPr indent="0" lvl="0" marL="0" rtl="0" algn="l">
                        <a:spcBef>
                          <a:spcPts val="0"/>
                        </a:spcBef>
                        <a:spcAft>
                          <a:spcPts val="0"/>
                        </a:spcAft>
                        <a:buNone/>
                      </a:pPr>
                      <a:r>
                        <a:rPr lang="en" sz="1100">
                          <a:latin typeface="Quicksand Medium"/>
                          <a:ea typeface="Quicksand Medium"/>
                          <a:cs typeface="Quicksand Medium"/>
                          <a:sym typeface="Quicksand Medium"/>
                        </a:rPr>
                        <a:t>This suggests that customers who contact the retention team are more than twice as likely to cancel their service, highlighting the critical need for effective retention strategies during these interactions.</a:t>
                      </a:r>
                      <a:endParaRPr sz="1100">
                        <a:latin typeface="Quicksand Medium"/>
                        <a:ea typeface="Quicksand Medium"/>
                        <a:cs typeface="Quicksand Medium"/>
                        <a:sym typeface="Quicksand Medium"/>
                      </a:endParaRPr>
                    </a:p>
                  </a:txBody>
                  <a:tcPr marT="91425" marB="91425" marR="91425" marL="91425">
                    <a:lnL cap="flat" cmpd="sng" w="28575">
                      <a:solidFill>
                        <a:schemeClr val="accent5"/>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3825">
                <a:tc>
                  <a:txBody>
                    <a:bodyPr/>
                    <a:lstStyle/>
                    <a:p>
                      <a:pPr indent="0" lvl="0" marL="0" rtl="0" algn="l">
                        <a:spcBef>
                          <a:spcPts val="0"/>
                        </a:spcBef>
                        <a:spcAft>
                          <a:spcPts val="0"/>
                        </a:spcAft>
                        <a:buNone/>
                      </a:pPr>
                      <a:r>
                        <a:rPr b="1" lang="en" sz="1100">
                          <a:latin typeface="Quicksand"/>
                          <a:ea typeface="Quicksand"/>
                          <a:cs typeface="Quicksand"/>
                          <a:sym typeface="Quicksand"/>
                        </a:rPr>
                        <a:t>Refurbished Handset (Refurb)</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0.293</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every handset refurbished, the probability that a customer will churn is </a:t>
                      </a:r>
                      <a:r>
                        <a:rPr b="1" lang="en" sz="1100">
                          <a:latin typeface="Quicksand"/>
                          <a:ea typeface="Quicksand"/>
                          <a:cs typeface="Quicksand"/>
                          <a:sym typeface="Quicksand"/>
                        </a:rPr>
                        <a:t>34%.</a:t>
                      </a:r>
                      <a:endParaRPr b="1" sz="11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FF0000"/>
                          </a:solidFill>
                          <a:latin typeface="Quicksand"/>
                          <a:ea typeface="Quicksand"/>
                          <a:cs typeface="Quicksand"/>
                          <a:sym typeface="Quicksand"/>
                        </a:rPr>
                        <a:t>HIGH</a:t>
                      </a:r>
                      <a:endParaRPr b="1" sz="1100">
                        <a:latin typeface="Quicksand"/>
                        <a:ea typeface="Quicksand"/>
                        <a:cs typeface="Quicksand"/>
                        <a:sym typeface="Quicksand"/>
                      </a:endParaRPr>
                    </a:p>
                    <a:p>
                      <a:pPr indent="0" lvl="0" marL="0" rtl="0" algn="l">
                        <a:spcBef>
                          <a:spcPts val="0"/>
                        </a:spcBef>
                        <a:spcAft>
                          <a:spcPts val="0"/>
                        </a:spcAft>
                        <a:buNone/>
                      </a:pPr>
                      <a:r>
                        <a:rPr lang="en" sz="1100">
                          <a:latin typeface="Quicksand Medium"/>
                          <a:ea typeface="Quicksand Medium"/>
                          <a:cs typeface="Quicksand Medium"/>
                          <a:sym typeface="Quicksand Medium"/>
                        </a:rPr>
                        <a:t>Indicates a possible dissatisfaction with refurbished phones.</a:t>
                      </a:r>
                      <a:endParaRPr sz="1100">
                        <a:latin typeface="Quicksand Medium"/>
                        <a:ea typeface="Quicksand Medium"/>
                        <a:cs typeface="Quicksand Medium"/>
                        <a:sym typeface="Quicksa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3825">
                <a:tc>
                  <a:txBody>
                    <a:bodyPr/>
                    <a:lstStyle/>
                    <a:p>
                      <a:pPr indent="0" lvl="0" marL="0" rtl="0" algn="l">
                        <a:spcBef>
                          <a:spcPts val="0"/>
                        </a:spcBef>
                        <a:spcAft>
                          <a:spcPts val="0"/>
                        </a:spcAft>
                        <a:buNone/>
                      </a:pPr>
                      <a:r>
                        <a:rPr b="1" lang="en" sz="1100">
                          <a:latin typeface="Quicksand"/>
                          <a:ea typeface="Quicksand"/>
                          <a:cs typeface="Quicksand"/>
                          <a:sym typeface="Quicksand"/>
                        </a:rPr>
                        <a:t>Missing Data on Handset Price (Setprcm)</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-0.249</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one unit change in the missing data on handset price, the churn rate </a:t>
                      </a:r>
                      <a:r>
                        <a:rPr b="1" lang="en" sz="1100">
                          <a:latin typeface="Quicksand"/>
                          <a:ea typeface="Quicksand"/>
                          <a:cs typeface="Quicksand"/>
                          <a:sym typeface="Quicksand"/>
                        </a:rPr>
                        <a:t>decreases by 22%</a:t>
                      </a:r>
                      <a:endParaRPr b="1" sz="11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FF0000"/>
                          </a:solidFill>
                          <a:latin typeface="Quicksand"/>
                          <a:ea typeface="Quicksand"/>
                          <a:cs typeface="Quicksand"/>
                          <a:sym typeface="Quicksand"/>
                        </a:rPr>
                        <a:t>HIGH</a:t>
                      </a:r>
                      <a:endParaRPr b="1" sz="1100">
                        <a:latin typeface="Quicksand"/>
                        <a:ea typeface="Quicksand"/>
                        <a:cs typeface="Quicksand"/>
                        <a:sym typeface="Quicksand"/>
                      </a:endParaRPr>
                    </a:p>
                    <a:p>
                      <a:pPr indent="0" lvl="0" marL="0" rtl="0" algn="l">
                        <a:spcBef>
                          <a:spcPts val="0"/>
                        </a:spcBef>
                        <a:spcAft>
                          <a:spcPts val="0"/>
                        </a:spcAft>
                        <a:buNone/>
                      </a:pPr>
                      <a:r>
                        <a:rPr lang="en" sz="1100">
                          <a:latin typeface="Quicksand Medium"/>
                          <a:ea typeface="Quicksand Medium"/>
                          <a:cs typeface="Quicksand Medium"/>
                          <a:sym typeface="Quicksand Medium"/>
                        </a:rPr>
                        <a:t>Incomplete information on handset prices may be linked to lower customer turnover, which could influence data management and transparency policies.</a:t>
                      </a:r>
                      <a:endParaRPr sz="1100">
                        <a:latin typeface="Quicksand Medium"/>
                        <a:ea typeface="Quicksand Medium"/>
                        <a:cs typeface="Quicksand Medium"/>
                        <a:sym typeface="Quicksa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13825">
                <a:tc>
                  <a:txBody>
                    <a:bodyPr/>
                    <a:lstStyle/>
                    <a:p>
                      <a:pPr indent="0" lvl="0" marL="0" rtl="0" algn="l">
                        <a:spcBef>
                          <a:spcPts val="0"/>
                        </a:spcBef>
                        <a:spcAft>
                          <a:spcPts val="0"/>
                        </a:spcAft>
                        <a:buNone/>
                      </a:pPr>
                      <a:r>
                        <a:rPr b="1" lang="en" sz="1100">
                          <a:latin typeface="Quicksand"/>
                          <a:ea typeface="Quicksand"/>
                          <a:cs typeface="Quicksand"/>
                          <a:sym typeface="Quicksand"/>
                        </a:rPr>
                        <a:t>Number of Unique Subscribers (Uniqsubs)</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0.195</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every unique subscriber, there will be a </a:t>
                      </a:r>
                      <a:r>
                        <a:rPr b="1" lang="en" sz="1100">
                          <a:latin typeface="Quicksand"/>
                          <a:ea typeface="Quicksand"/>
                          <a:cs typeface="Quicksand"/>
                          <a:sym typeface="Quicksand"/>
                        </a:rPr>
                        <a:t>21.6% increase</a:t>
                      </a:r>
                      <a:r>
                        <a:rPr lang="en" sz="1100">
                          <a:latin typeface="Quicksand Medium"/>
                          <a:ea typeface="Quicksand Medium"/>
                          <a:cs typeface="Quicksand Medium"/>
                          <a:sym typeface="Quicksand Medium"/>
                        </a:rPr>
                        <a:t> in the customer churn rate.</a:t>
                      </a:r>
                      <a:endParaRPr sz="11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FF0000"/>
                          </a:solidFill>
                          <a:latin typeface="Quicksand"/>
                          <a:ea typeface="Quicksand"/>
                          <a:cs typeface="Quicksand"/>
                          <a:sym typeface="Quicksand"/>
                        </a:rPr>
                        <a:t>HIGH</a:t>
                      </a:r>
                      <a:endParaRPr b="1" sz="1100">
                        <a:latin typeface="Quicksand"/>
                        <a:ea typeface="Quicksand"/>
                        <a:cs typeface="Quicksand"/>
                        <a:sym typeface="Quicksand"/>
                      </a:endParaRPr>
                    </a:p>
                    <a:p>
                      <a:pPr indent="0" lvl="0" marL="0" rtl="0" algn="l">
                        <a:spcBef>
                          <a:spcPts val="0"/>
                        </a:spcBef>
                        <a:spcAft>
                          <a:spcPts val="0"/>
                        </a:spcAft>
                        <a:buNone/>
                      </a:pPr>
                      <a:r>
                        <a:rPr lang="en" sz="1100">
                          <a:latin typeface="Quicksand Medium"/>
                          <a:ea typeface="Quicksand Medium"/>
                          <a:cs typeface="Quicksand Medium"/>
                          <a:sym typeface="Quicksand Medium"/>
                        </a:rPr>
                        <a:t>As the customer base grows, the risk of customers leaving the service increases significantly, which could impact long-term revenue and growth sustainability.</a:t>
                      </a:r>
                      <a:endParaRPr sz="1100">
                        <a:latin typeface="Quicksand Medium"/>
                        <a:ea typeface="Quicksand Medium"/>
                        <a:cs typeface="Quicksand Medium"/>
                        <a:sym typeface="Quicksa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888" name="Google Shape;888;p48"/>
          <p:cNvSpPr txBox="1"/>
          <p:nvPr/>
        </p:nvSpPr>
        <p:spPr>
          <a:xfrm>
            <a:off x="6635750" y="4944850"/>
            <a:ext cx="44556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Quicksand"/>
                <a:ea typeface="Quicksand"/>
                <a:cs typeface="Quicksand"/>
                <a:sym typeface="Quicksand"/>
              </a:rPr>
              <a:t>Detailed explanation in the appendix</a:t>
            </a:r>
            <a:endParaRPr sz="800">
              <a:solidFill>
                <a:schemeClr val="dk1"/>
              </a:solidFill>
              <a:latin typeface="Quicksand"/>
              <a:ea typeface="Quicksand"/>
              <a:cs typeface="Quicksand"/>
              <a:sym typeface="Quicksa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graphicFrame>
        <p:nvGraphicFramePr>
          <p:cNvPr id="893" name="Google Shape;893;p49"/>
          <p:cNvGraphicFramePr/>
          <p:nvPr/>
        </p:nvGraphicFramePr>
        <p:xfrm>
          <a:off x="68725" y="719825"/>
          <a:ext cx="3000000" cy="3000000"/>
        </p:xfrm>
        <a:graphic>
          <a:graphicData uri="http://schemas.openxmlformats.org/drawingml/2006/table">
            <a:tbl>
              <a:tblPr>
                <a:noFill/>
                <a:tableStyleId>{09C6B625-EF91-4AA6-BABE-12A79844F8EB}</a:tableStyleId>
              </a:tblPr>
              <a:tblGrid>
                <a:gridCol w="1527875"/>
                <a:gridCol w="1193050"/>
                <a:gridCol w="2671900"/>
                <a:gridCol w="3472575"/>
              </a:tblGrid>
              <a:tr h="500525">
                <a:tc>
                  <a:txBody>
                    <a:bodyPr/>
                    <a:lstStyle/>
                    <a:p>
                      <a:pPr indent="0" lvl="0" marL="0" rtl="0" algn="ctr">
                        <a:spcBef>
                          <a:spcPts val="0"/>
                        </a:spcBef>
                        <a:spcAft>
                          <a:spcPts val="0"/>
                        </a:spcAft>
                        <a:buNone/>
                      </a:pPr>
                      <a:r>
                        <a:rPr b="1" lang="en" sz="1300">
                          <a:latin typeface="Quicksand"/>
                          <a:ea typeface="Quicksand"/>
                          <a:cs typeface="Quicksand"/>
                          <a:sym typeface="Quicksand"/>
                        </a:rPr>
                        <a:t>Variable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Parameter Estimate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Meaning</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Importance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96550">
                <a:tc>
                  <a:txBody>
                    <a:bodyPr/>
                    <a:lstStyle/>
                    <a:p>
                      <a:pPr indent="0" lvl="0" marL="0" rtl="0" algn="l">
                        <a:spcBef>
                          <a:spcPts val="0"/>
                        </a:spcBef>
                        <a:spcAft>
                          <a:spcPts val="0"/>
                        </a:spcAft>
                        <a:buNone/>
                      </a:pPr>
                      <a:r>
                        <a:rPr b="1" lang="en" sz="1100">
                          <a:latin typeface="Quicksand"/>
                          <a:ea typeface="Quicksand"/>
                          <a:cs typeface="Quicksand"/>
                          <a:sym typeface="Quicksand"/>
                        </a:rPr>
                        <a:t>Low Credit Rating - de (Creditde)</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-0.234</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one unit change in the low credit rating - de, the churn rate </a:t>
                      </a:r>
                      <a:r>
                        <a:rPr b="1" lang="en" sz="1100">
                          <a:latin typeface="Quicksand"/>
                          <a:ea typeface="Quicksand"/>
                          <a:cs typeface="Quicksand"/>
                          <a:sym typeface="Quicksand"/>
                        </a:rPr>
                        <a:t>decreases by 20.9%</a:t>
                      </a:r>
                      <a:endParaRPr b="1" sz="1100">
                        <a:latin typeface="Quicksand"/>
                        <a:ea typeface="Quicksand"/>
                        <a:cs typeface="Quicksand"/>
                        <a:sym typeface="Quicksand"/>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FF0000"/>
                          </a:solidFill>
                          <a:latin typeface="Quicksand"/>
                          <a:ea typeface="Quicksand"/>
                          <a:cs typeface="Quicksand"/>
                          <a:sym typeface="Quicksand"/>
                        </a:rPr>
                        <a:t>HIGH</a:t>
                      </a:r>
                      <a:endParaRPr b="1" sz="1100">
                        <a:latin typeface="Quicksand"/>
                        <a:ea typeface="Quicksand"/>
                        <a:cs typeface="Quicksand"/>
                        <a:sym typeface="Quicksand"/>
                      </a:endParaRPr>
                    </a:p>
                    <a:p>
                      <a:pPr indent="0" lvl="0" marL="0" rtl="0" algn="l">
                        <a:lnSpc>
                          <a:spcPct val="115000"/>
                        </a:lnSpc>
                        <a:spcBef>
                          <a:spcPts val="0"/>
                        </a:spcBef>
                        <a:spcAft>
                          <a:spcPts val="0"/>
                        </a:spcAft>
                        <a:buNone/>
                      </a:pPr>
                      <a:r>
                        <a:rPr lang="en" sz="1100">
                          <a:latin typeface="Quicksand Medium"/>
                          <a:ea typeface="Quicksand Medium"/>
                          <a:cs typeface="Quicksand Medium"/>
                          <a:sym typeface="Quicksand Medium"/>
                        </a:rPr>
                        <a:t>Suggests customers with lower credit ratings are less likely to cancel their services, possibly due to fewer alternative options.</a:t>
                      </a:r>
                      <a:endParaRPr sz="1100" u="sng">
                        <a:solidFill>
                          <a:srgbClr val="FF0000"/>
                        </a:solidFill>
                        <a:latin typeface="Quicksand Medium"/>
                        <a:ea typeface="Quicksand Medium"/>
                        <a:cs typeface="Quicksand Medium"/>
                        <a:sym typeface="Quicksand Medium"/>
                      </a:endParaRPr>
                    </a:p>
                  </a:txBody>
                  <a:tcPr marT="91425" marB="91425" marR="91425" marL="91425">
                    <a:lnL cap="flat" cmpd="sng" w="28575">
                      <a:solidFill>
                        <a:schemeClr val="accent5"/>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5275">
                <a:tc>
                  <a:txBody>
                    <a:bodyPr/>
                    <a:lstStyle/>
                    <a:p>
                      <a:pPr indent="0" lvl="0" marL="0" rtl="0" algn="l">
                        <a:spcBef>
                          <a:spcPts val="0"/>
                        </a:spcBef>
                        <a:spcAft>
                          <a:spcPts val="0"/>
                        </a:spcAft>
                        <a:buNone/>
                      </a:pPr>
                      <a:r>
                        <a:rPr b="1" lang="en" sz="1100">
                          <a:latin typeface="Quicksand"/>
                          <a:ea typeface="Quicksand"/>
                          <a:cs typeface="Quicksand"/>
                          <a:sym typeface="Quicksand"/>
                        </a:rPr>
                        <a:t>Responds to Mail Offers (Mailres)</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Quicksand Medium"/>
                        <a:ea typeface="Quicksand Medium"/>
                        <a:cs typeface="Quicksand Medium"/>
                        <a:sym typeface="Quicksand Medium"/>
                      </a:endParaRPr>
                    </a:p>
                    <a:p>
                      <a:pPr indent="0" lvl="0" marL="0" rtl="0" algn="ctr">
                        <a:spcBef>
                          <a:spcPts val="0"/>
                        </a:spcBef>
                        <a:spcAft>
                          <a:spcPts val="0"/>
                        </a:spcAft>
                        <a:buNone/>
                      </a:pPr>
                      <a:r>
                        <a:rPr lang="en" sz="1300">
                          <a:latin typeface="Quicksand Medium"/>
                          <a:ea typeface="Quicksand Medium"/>
                          <a:cs typeface="Quicksand Medium"/>
                          <a:sym typeface="Quicksand Medium"/>
                        </a:rPr>
                        <a:t>-0.184</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every response to the mail offer, the churn rate </a:t>
                      </a:r>
                      <a:r>
                        <a:rPr b="1" lang="en" sz="1100">
                          <a:latin typeface="Quicksand"/>
                          <a:ea typeface="Quicksand"/>
                          <a:cs typeface="Quicksand"/>
                          <a:sym typeface="Quicksand"/>
                        </a:rPr>
                        <a:t>decreases by 16.8%</a:t>
                      </a:r>
                      <a:endParaRPr b="1" sz="11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FF0000"/>
                          </a:solidFill>
                          <a:latin typeface="Quicksand"/>
                          <a:ea typeface="Quicksand"/>
                          <a:cs typeface="Quicksand"/>
                          <a:sym typeface="Quicksand"/>
                        </a:rPr>
                        <a:t>HIGH</a:t>
                      </a:r>
                      <a:endParaRPr b="1" sz="1100">
                        <a:latin typeface="Quicksand"/>
                        <a:ea typeface="Quicksand"/>
                        <a:cs typeface="Quicksand"/>
                        <a:sym typeface="Quicksand"/>
                      </a:endParaRPr>
                    </a:p>
                    <a:p>
                      <a:pPr indent="0" lvl="0" marL="0" rtl="0" algn="l">
                        <a:lnSpc>
                          <a:spcPct val="115000"/>
                        </a:lnSpc>
                        <a:spcBef>
                          <a:spcPts val="0"/>
                        </a:spcBef>
                        <a:spcAft>
                          <a:spcPts val="0"/>
                        </a:spcAft>
                        <a:buNone/>
                      </a:pPr>
                      <a:r>
                        <a:rPr lang="en" sz="1100">
                          <a:latin typeface="Quicksand Medium"/>
                          <a:ea typeface="Quicksand Medium"/>
                          <a:cs typeface="Quicksand Medium"/>
                          <a:sym typeface="Quicksand Medium"/>
                        </a:rPr>
                        <a:t>Highlights the effectiveness of mail offers in retaining customers.</a:t>
                      </a:r>
                      <a:endParaRPr sz="1100" u="sng">
                        <a:solidFill>
                          <a:srgbClr val="FF0000"/>
                        </a:solidFill>
                        <a:latin typeface="Quicksand Medium"/>
                        <a:ea typeface="Quicksand Medium"/>
                        <a:cs typeface="Quicksand Medium"/>
                        <a:sym typeface="Quicksa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8175">
                <a:tc>
                  <a:txBody>
                    <a:bodyPr/>
                    <a:lstStyle/>
                    <a:p>
                      <a:pPr indent="0" lvl="0" marL="0" rtl="0" algn="l">
                        <a:spcBef>
                          <a:spcPts val="0"/>
                        </a:spcBef>
                        <a:spcAft>
                          <a:spcPts val="0"/>
                        </a:spcAft>
                        <a:buNone/>
                      </a:pPr>
                      <a:r>
                        <a:rPr b="1" lang="en" sz="1100">
                          <a:latin typeface="Quicksand"/>
                          <a:ea typeface="Quicksand"/>
                          <a:cs typeface="Quicksand"/>
                          <a:sym typeface="Quicksand"/>
                        </a:rPr>
                        <a:t>Number of Active Subscribers (Actvsubs)</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-0.183</a:t>
                      </a:r>
                      <a:endParaRPr sz="1300">
                        <a:latin typeface="Quicksand Medium"/>
                        <a:ea typeface="Quicksand Medium"/>
                        <a:cs typeface="Quicksand Medium"/>
                        <a:sym typeface="Quicksand Medium"/>
                      </a:endParaRPr>
                    </a:p>
                    <a:p>
                      <a:pPr indent="0" lvl="0" marL="0" rtl="0" algn="ctr">
                        <a:spcBef>
                          <a:spcPts val="0"/>
                        </a:spcBef>
                        <a:spcAft>
                          <a:spcPts val="0"/>
                        </a:spcAft>
                        <a:buNone/>
                      </a:pPr>
                      <a:r>
                        <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one unit change in the number of active subs, the churn rate </a:t>
                      </a:r>
                      <a:r>
                        <a:rPr b="1" lang="en" sz="1100">
                          <a:latin typeface="Quicksand"/>
                          <a:ea typeface="Quicksand"/>
                          <a:cs typeface="Quicksand"/>
                          <a:sym typeface="Quicksand"/>
                        </a:rPr>
                        <a:t>decreases by 16.7%</a:t>
                      </a:r>
                      <a:endParaRPr b="1">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B45F06"/>
                          </a:solidFill>
                          <a:latin typeface="Quicksand"/>
                          <a:ea typeface="Quicksand"/>
                          <a:cs typeface="Quicksand"/>
                          <a:sym typeface="Quicksand"/>
                        </a:rPr>
                        <a:t>MEDIUM</a:t>
                      </a:r>
                      <a:endParaRPr b="1" sz="1100" u="sng">
                        <a:solidFill>
                          <a:srgbClr val="B45F06"/>
                        </a:solidFill>
                        <a:latin typeface="Quicksand"/>
                        <a:ea typeface="Quicksand"/>
                        <a:cs typeface="Quicksand"/>
                        <a:sym typeface="Quicksand"/>
                      </a:endParaRPr>
                    </a:p>
                    <a:p>
                      <a:pPr indent="0" lvl="0" marL="0" rtl="0" algn="l">
                        <a:lnSpc>
                          <a:spcPct val="115000"/>
                        </a:lnSpc>
                        <a:spcBef>
                          <a:spcPts val="0"/>
                        </a:spcBef>
                        <a:spcAft>
                          <a:spcPts val="0"/>
                        </a:spcAft>
                        <a:buNone/>
                      </a:pPr>
                      <a:r>
                        <a:rPr lang="en" sz="1100">
                          <a:latin typeface="Quicksand Medium"/>
                          <a:ea typeface="Quicksand Medium"/>
                          <a:cs typeface="Quicksand Medium"/>
                          <a:sym typeface="Quicksand Medium"/>
                        </a:rPr>
                        <a:t>Highlights the importance of encouraging customers to maintain multiple subscriptions.</a:t>
                      </a:r>
                      <a:endParaRPr sz="1100" u="sng">
                        <a:solidFill>
                          <a:srgbClr val="FF0000"/>
                        </a:solidFill>
                        <a:latin typeface="Quicksand Medium"/>
                        <a:ea typeface="Quicksand Medium"/>
                        <a:cs typeface="Quicksand Medium"/>
                        <a:sym typeface="Quicksa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8175">
                <a:tc>
                  <a:txBody>
                    <a:bodyPr/>
                    <a:lstStyle/>
                    <a:p>
                      <a:pPr indent="0" lvl="0" marL="0" rtl="0" algn="l">
                        <a:spcBef>
                          <a:spcPts val="0"/>
                        </a:spcBef>
                        <a:spcAft>
                          <a:spcPts val="0"/>
                        </a:spcAft>
                        <a:buNone/>
                      </a:pPr>
                      <a:r>
                        <a:rPr b="1" lang="en" sz="1100">
                          <a:latin typeface="Quicksand"/>
                          <a:ea typeface="Quicksand"/>
                          <a:cs typeface="Quicksand"/>
                          <a:sym typeface="Quicksand"/>
                        </a:rPr>
                        <a:t>Not Married (Marryno)</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-0.162</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one unit change in the not married people, the churn rate </a:t>
                      </a:r>
                      <a:r>
                        <a:rPr b="1" lang="en" sz="1100">
                          <a:latin typeface="Quicksand"/>
                          <a:ea typeface="Quicksand"/>
                          <a:cs typeface="Quicksand"/>
                          <a:sym typeface="Quicksand"/>
                        </a:rPr>
                        <a:t>decreases by 15%</a:t>
                      </a:r>
                      <a:endParaRPr b="1" sz="11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B45F06"/>
                          </a:solidFill>
                          <a:latin typeface="Quicksand"/>
                          <a:ea typeface="Quicksand"/>
                          <a:cs typeface="Quicksand"/>
                          <a:sym typeface="Quicksand"/>
                        </a:rPr>
                        <a:t>MEDIUM</a:t>
                      </a:r>
                      <a:endParaRPr b="1" sz="1100">
                        <a:latin typeface="Quicksand"/>
                        <a:ea typeface="Quicksand"/>
                        <a:cs typeface="Quicksand"/>
                        <a:sym typeface="Quicksand"/>
                      </a:endParaRPr>
                    </a:p>
                    <a:p>
                      <a:pPr indent="0" lvl="0" marL="0" rtl="0" algn="l">
                        <a:spcBef>
                          <a:spcPts val="0"/>
                        </a:spcBef>
                        <a:spcAft>
                          <a:spcPts val="0"/>
                        </a:spcAft>
                        <a:buNone/>
                      </a:pPr>
                      <a:r>
                        <a:rPr lang="en" sz="1100">
                          <a:latin typeface="Quicksand Medium"/>
                          <a:ea typeface="Quicksand Medium"/>
                          <a:cs typeface="Quicksand Medium"/>
                          <a:sym typeface="Quicksand Medium"/>
                        </a:rPr>
                        <a:t>Emphasizes the value of targeting or tailoring services to unmarried individuals to reduce churn.</a:t>
                      </a:r>
                      <a:endParaRPr sz="1100">
                        <a:latin typeface="Quicksand Medium"/>
                        <a:ea typeface="Quicksand Medium"/>
                        <a:cs typeface="Quicksand Medium"/>
                        <a:sym typeface="Quicksa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8175">
                <a:tc>
                  <a:txBody>
                    <a:bodyPr/>
                    <a:lstStyle/>
                    <a:p>
                      <a:pPr indent="0" lvl="0" marL="0" rtl="0" algn="l">
                        <a:spcBef>
                          <a:spcPts val="0"/>
                        </a:spcBef>
                        <a:spcAft>
                          <a:spcPts val="0"/>
                        </a:spcAft>
                        <a:buNone/>
                      </a:pPr>
                      <a:r>
                        <a:rPr b="1" lang="en" sz="1100">
                          <a:latin typeface="Quicksand"/>
                          <a:ea typeface="Quicksand"/>
                          <a:cs typeface="Quicksand"/>
                          <a:sym typeface="Quicksand"/>
                        </a:rPr>
                        <a:t>Number of days of current equipment (Edpdays)</a:t>
                      </a:r>
                      <a:endParaRPr b="1" sz="11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Quicksand Medium"/>
                          <a:ea typeface="Quicksand Medium"/>
                          <a:cs typeface="Quicksand Medium"/>
                          <a:sym typeface="Quicksand Medium"/>
                        </a:rPr>
                        <a:t>0.002</a:t>
                      </a:r>
                      <a:endParaRPr sz="13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Quicksand Medium"/>
                          <a:ea typeface="Quicksand Medium"/>
                          <a:cs typeface="Quicksand Medium"/>
                          <a:sym typeface="Quicksand Medium"/>
                        </a:rPr>
                        <a:t>For every extra month (30 days), a customer's odds of churning versus </a:t>
                      </a:r>
                      <a:r>
                        <a:rPr b="1" lang="en" sz="1100">
                          <a:latin typeface="Quicksand"/>
                          <a:ea typeface="Quicksand"/>
                          <a:cs typeface="Quicksand"/>
                          <a:sym typeface="Quicksand"/>
                        </a:rPr>
                        <a:t>not churning goes up by 8%.</a:t>
                      </a:r>
                      <a:endParaRPr b="1" sz="11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u="sng">
                          <a:solidFill>
                            <a:srgbClr val="B45F06"/>
                          </a:solidFill>
                          <a:latin typeface="Quicksand"/>
                          <a:ea typeface="Quicksand"/>
                          <a:cs typeface="Quicksand"/>
                          <a:sym typeface="Quicksand"/>
                        </a:rPr>
                        <a:t>MEDIUM</a:t>
                      </a:r>
                      <a:endParaRPr b="1" sz="1100">
                        <a:latin typeface="Quicksand"/>
                        <a:ea typeface="Quicksand"/>
                        <a:cs typeface="Quicksand"/>
                        <a:sym typeface="Quicksand"/>
                      </a:endParaRPr>
                    </a:p>
                    <a:p>
                      <a:pPr indent="0" lvl="0" marL="0" rtl="0" algn="l">
                        <a:spcBef>
                          <a:spcPts val="0"/>
                        </a:spcBef>
                        <a:spcAft>
                          <a:spcPts val="0"/>
                        </a:spcAft>
                        <a:buNone/>
                      </a:pPr>
                      <a:r>
                        <a:rPr lang="en" sz="1100">
                          <a:latin typeface="Quicksand Medium"/>
                          <a:ea typeface="Quicksand Medium"/>
                          <a:cs typeface="Quicksand Medium"/>
                          <a:sym typeface="Quicksand Medium"/>
                        </a:rPr>
                        <a:t>Underscores the need for ongoing engagement and retention efforts over time.</a:t>
                      </a:r>
                      <a:endParaRPr sz="1100" u="sng">
                        <a:solidFill>
                          <a:srgbClr val="FF0000"/>
                        </a:solidFill>
                        <a:latin typeface="Quicksand Medium"/>
                        <a:ea typeface="Quicksand Medium"/>
                        <a:cs typeface="Quicksand Medium"/>
                        <a:sym typeface="Quicksand Medium"/>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894" name="Google Shape;894;p49"/>
          <p:cNvSpPr txBox="1"/>
          <p:nvPr>
            <p:ph type="title"/>
          </p:nvPr>
        </p:nvSpPr>
        <p:spPr>
          <a:xfrm>
            <a:off x="720000" y="-12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of Logistic Regression</a:t>
            </a:r>
            <a:endParaRPr/>
          </a:p>
        </p:txBody>
      </p:sp>
      <p:sp>
        <p:nvSpPr>
          <p:cNvPr id="895" name="Google Shape;895;p49"/>
          <p:cNvSpPr txBox="1"/>
          <p:nvPr/>
        </p:nvSpPr>
        <p:spPr>
          <a:xfrm>
            <a:off x="6635750" y="4944850"/>
            <a:ext cx="44556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Quicksand"/>
                <a:ea typeface="Quicksand"/>
                <a:cs typeface="Quicksand"/>
                <a:sym typeface="Quicksand"/>
              </a:rPr>
              <a:t>Detailed explanation in the appendix</a:t>
            </a:r>
            <a:endParaRPr sz="800">
              <a:solidFill>
                <a:schemeClr val="dk1"/>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899" name="Shape 899"/>
        <p:cNvGrpSpPr/>
        <p:nvPr/>
      </p:nvGrpSpPr>
      <p:grpSpPr>
        <a:xfrm>
          <a:off x="0" y="0"/>
          <a:ext cx="0" cy="0"/>
          <a:chOff x="0" y="0"/>
          <a:chExt cx="0" cy="0"/>
        </a:xfrm>
      </p:grpSpPr>
      <p:sp>
        <p:nvSpPr>
          <p:cNvPr id="900" name="Google Shape;900;p50"/>
          <p:cNvSpPr/>
          <p:nvPr/>
        </p:nvSpPr>
        <p:spPr>
          <a:xfrm rot="-5400000">
            <a:off x="741542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0"/>
          <p:cNvSpPr/>
          <p:nvPr/>
        </p:nvSpPr>
        <p:spPr>
          <a:xfrm rot="5400000">
            <a:off x="-12837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0"/>
          <p:cNvSpPr txBox="1"/>
          <p:nvPr>
            <p:ph type="title"/>
          </p:nvPr>
        </p:nvSpPr>
        <p:spPr>
          <a:xfrm>
            <a:off x="433550" y="2414400"/>
            <a:ext cx="754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Comparison of Algorithms</a:t>
            </a:r>
            <a:endParaRPr/>
          </a:p>
        </p:txBody>
      </p:sp>
      <p:sp>
        <p:nvSpPr>
          <p:cNvPr id="903" name="Google Shape;903;p50"/>
          <p:cNvSpPr txBox="1"/>
          <p:nvPr>
            <p:ph idx="2" type="title"/>
          </p:nvPr>
        </p:nvSpPr>
        <p:spPr>
          <a:xfrm>
            <a:off x="3982201" y="1323975"/>
            <a:ext cx="1179600" cy="10335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904" name="Google Shape;904;p50"/>
          <p:cNvCxnSpPr/>
          <p:nvPr/>
        </p:nvCxnSpPr>
        <p:spPr>
          <a:xfrm>
            <a:off x="2773725" y="4494500"/>
            <a:ext cx="3733800" cy="0"/>
          </a:xfrm>
          <a:prstGeom prst="straightConnector1">
            <a:avLst/>
          </a:prstGeom>
          <a:noFill/>
          <a:ln cap="flat" cmpd="sng" w="28575">
            <a:solidFill>
              <a:schemeClr val="lt2"/>
            </a:solidFill>
            <a:prstDash val="solid"/>
            <a:round/>
            <a:headEnd len="med" w="med" type="none"/>
            <a:tailEnd len="med" w="med" type="none"/>
          </a:ln>
        </p:spPr>
      </p:cxnSp>
      <p:cxnSp>
        <p:nvCxnSpPr>
          <p:cNvPr id="905" name="Google Shape;905;p50"/>
          <p:cNvCxnSpPr/>
          <p:nvPr/>
        </p:nvCxnSpPr>
        <p:spPr>
          <a:xfrm>
            <a:off x="2773725" y="649000"/>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906" name="Google Shape;906;p50"/>
          <p:cNvGrpSpPr/>
          <p:nvPr/>
        </p:nvGrpSpPr>
        <p:grpSpPr>
          <a:xfrm rot="5400000">
            <a:off x="4578525" y="4018575"/>
            <a:ext cx="124200" cy="525800"/>
            <a:chOff x="202025" y="2122800"/>
            <a:chExt cx="124200" cy="525800"/>
          </a:xfrm>
        </p:grpSpPr>
        <p:sp>
          <p:nvSpPr>
            <p:cNvPr id="907" name="Google Shape;907;p50"/>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0"/>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0"/>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50"/>
          <p:cNvGrpSpPr/>
          <p:nvPr/>
        </p:nvGrpSpPr>
        <p:grpSpPr>
          <a:xfrm rot="5400000">
            <a:off x="4578525" y="587275"/>
            <a:ext cx="124200" cy="525800"/>
            <a:chOff x="202025" y="2122800"/>
            <a:chExt cx="124200" cy="525800"/>
          </a:xfrm>
        </p:grpSpPr>
        <p:sp>
          <p:nvSpPr>
            <p:cNvPr id="911" name="Google Shape;911;p50"/>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0"/>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50"/>
          <p:cNvGrpSpPr/>
          <p:nvPr/>
        </p:nvGrpSpPr>
        <p:grpSpPr>
          <a:xfrm rot="-712808">
            <a:off x="227192" y="2664380"/>
            <a:ext cx="525791" cy="2261878"/>
            <a:chOff x="238125" y="1215275"/>
            <a:chExt cx="760125" cy="3269950"/>
          </a:xfrm>
        </p:grpSpPr>
        <p:sp>
          <p:nvSpPr>
            <p:cNvPr id="915" name="Google Shape;915;p50"/>
            <p:cNvSpPr/>
            <p:nvPr/>
          </p:nvSpPr>
          <p:spPr>
            <a:xfrm>
              <a:off x="238125" y="1863300"/>
              <a:ext cx="760125" cy="959950"/>
            </a:xfrm>
            <a:custGeom>
              <a:rect b="b" l="l" r="r" t="t"/>
              <a:pathLst>
                <a:path extrusionOk="0" h="38398" w="30405">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0"/>
            <p:cNvSpPr/>
            <p:nvPr/>
          </p:nvSpPr>
          <p:spPr>
            <a:xfrm>
              <a:off x="283675" y="1921025"/>
              <a:ext cx="669000" cy="902225"/>
            </a:xfrm>
            <a:custGeom>
              <a:rect b="b" l="l" r="r" t="t"/>
              <a:pathLst>
                <a:path extrusionOk="0" h="36089" w="2676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0"/>
            <p:cNvSpPr/>
            <p:nvPr/>
          </p:nvSpPr>
          <p:spPr>
            <a:xfrm>
              <a:off x="238125" y="2823225"/>
              <a:ext cx="760125" cy="244050"/>
            </a:xfrm>
            <a:custGeom>
              <a:rect b="b" l="l" r="r" t="t"/>
              <a:pathLst>
                <a:path extrusionOk="0" h="9762" w="30405">
                  <a:moveTo>
                    <a:pt x="0" y="1"/>
                  </a:moveTo>
                  <a:lnTo>
                    <a:pt x="1472" y="9762"/>
                  </a:lnTo>
                  <a:lnTo>
                    <a:pt x="28933" y="9762"/>
                  </a:lnTo>
                  <a:lnTo>
                    <a:pt x="3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p:nvPr/>
          </p:nvSpPr>
          <p:spPr>
            <a:xfrm>
              <a:off x="283675" y="2823225"/>
              <a:ext cx="669000" cy="244050"/>
            </a:xfrm>
            <a:custGeom>
              <a:rect b="b" l="l" r="r" t="t"/>
              <a:pathLst>
                <a:path extrusionOk="0" h="9762" w="26760">
                  <a:moveTo>
                    <a:pt x="1" y="1"/>
                  </a:moveTo>
                  <a:lnTo>
                    <a:pt x="1189" y="9762"/>
                  </a:lnTo>
                  <a:lnTo>
                    <a:pt x="25572" y="9762"/>
                  </a:lnTo>
                  <a:lnTo>
                    <a:pt x="26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0"/>
            <p:cNvSpPr/>
            <p:nvPr/>
          </p:nvSpPr>
          <p:spPr>
            <a:xfrm>
              <a:off x="274900" y="3067250"/>
              <a:ext cx="686550" cy="999100"/>
            </a:xfrm>
            <a:custGeom>
              <a:rect b="b" l="l" r="r" t="t"/>
              <a:pathLst>
                <a:path extrusionOk="0" h="39964" w="27462">
                  <a:moveTo>
                    <a:pt x="1" y="1"/>
                  </a:moveTo>
                  <a:lnTo>
                    <a:pt x="1" y="39964"/>
                  </a:lnTo>
                  <a:lnTo>
                    <a:pt x="27462" y="39964"/>
                  </a:lnTo>
                  <a:lnTo>
                    <a:pt x="27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0"/>
            <p:cNvSpPr/>
            <p:nvPr/>
          </p:nvSpPr>
          <p:spPr>
            <a:xfrm>
              <a:off x="274900" y="4066325"/>
              <a:ext cx="686550" cy="418900"/>
            </a:xfrm>
            <a:custGeom>
              <a:rect b="b" l="l" r="r" t="t"/>
              <a:pathLst>
                <a:path extrusionOk="0" h="16756" w="27462">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0"/>
            <p:cNvSpPr/>
            <p:nvPr/>
          </p:nvSpPr>
          <p:spPr>
            <a:xfrm>
              <a:off x="699175" y="1737075"/>
              <a:ext cx="147175" cy="126250"/>
            </a:xfrm>
            <a:custGeom>
              <a:rect b="b" l="l" r="r" t="t"/>
              <a:pathLst>
                <a:path extrusionOk="0" h="5050" w="5887">
                  <a:moveTo>
                    <a:pt x="0" y="1"/>
                  </a:moveTo>
                  <a:lnTo>
                    <a:pt x="0" y="5050"/>
                  </a:lnTo>
                  <a:lnTo>
                    <a:pt x="5887" y="5050"/>
                  </a:lnTo>
                  <a:lnTo>
                    <a:pt x="5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0"/>
            <p:cNvSpPr/>
            <p:nvPr/>
          </p:nvSpPr>
          <p:spPr>
            <a:xfrm>
              <a:off x="729550" y="1215275"/>
              <a:ext cx="86425" cy="521825"/>
            </a:xfrm>
            <a:custGeom>
              <a:rect b="b" l="l" r="r" t="t"/>
              <a:pathLst>
                <a:path extrusionOk="0" h="20873" w="3457">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0"/>
            <p:cNvSpPr/>
            <p:nvPr/>
          </p:nvSpPr>
          <p:spPr>
            <a:xfrm>
              <a:off x="313375" y="3067250"/>
              <a:ext cx="609600" cy="999100"/>
            </a:xfrm>
            <a:custGeom>
              <a:rect b="b" l="l" r="r" t="t"/>
              <a:pathLst>
                <a:path extrusionOk="0" h="39964" w="24384">
                  <a:moveTo>
                    <a:pt x="1" y="1"/>
                  </a:moveTo>
                  <a:lnTo>
                    <a:pt x="1" y="39964"/>
                  </a:lnTo>
                  <a:lnTo>
                    <a:pt x="24384" y="39964"/>
                  </a:lnTo>
                  <a:lnTo>
                    <a:pt x="2438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0"/>
            <p:cNvSpPr/>
            <p:nvPr/>
          </p:nvSpPr>
          <p:spPr>
            <a:xfrm>
              <a:off x="313375" y="4066325"/>
              <a:ext cx="609600" cy="351400"/>
            </a:xfrm>
            <a:custGeom>
              <a:rect b="b" l="l" r="r" t="t"/>
              <a:pathLst>
                <a:path extrusionOk="0" h="14056" w="24384">
                  <a:moveTo>
                    <a:pt x="1" y="1"/>
                  </a:moveTo>
                  <a:lnTo>
                    <a:pt x="2282" y="14055"/>
                  </a:lnTo>
                  <a:lnTo>
                    <a:pt x="22413" y="14055"/>
                  </a:lnTo>
                  <a:lnTo>
                    <a:pt x="24384" y="1"/>
                  </a:lnTo>
                  <a:close/>
                </a:path>
              </a:pathLst>
            </a:custGeom>
            <a:solidFill>
              <a:srgbClr val="444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0"/>
            <p:cNvSpPr/>
            <p:nvPr/>
          </p:nvSpPr>
          <p:spPr>
            <a:xfrm>
              <a:off x="386275" y="2059400"/>
              <a:ext cx="463800" cy="611300"/>
            </a:xfrm>
            <a:custGeom>
              <a:rect b="b" l="l" r="r" t="t"/>
              <a:pathLst>
                <a:path extrusionOk="0" h="24452" w="18552">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0"/>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0"/>
            <p:cNvSpPr/>
            <p:nvPr/>
          </p:nvSpPr>
          <p:spPr>
            <a:xfrm>
              <a:off x="447050" y="2170800"/>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a:off x="699175" y="2170800"/>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0"/>
            <p:cNvSpPr/>
            <p:nvPr/>
          </p:nvSpPr>
          <p:spPr>
            <a:xfrm>
              <a:off x="447050" y="2297375"/>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0"/>
            <p:cNvSpPr/>
            <p:nvPr/>
          </p:nvSpPr>
          <p:spPr>
            <a:xfrm>
              <a:off x="572950" y="2297375"/>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0"/>
            <p:cNvSpPr/>
            <p:nvPr/>
          </p:nvSpPr>
          <p:spPr>
            <a:xfrm>
              <a:off x="699175" y="2297375"/>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p:nvPr/>
          </p:nvSpPr>
          <p:spPr>
            <a:xfrm>
              <a:off x="447050" y="2423925"/>
              <a:ext cx="79000" cy="67675"/>
            </a:xfrm>
            <a:custGeom>
              <a:rect b="b" l="l" r="r" t="t"/>
              <a:pathLst>
                <a:path extrusionOk="0" h="2707" w="316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0"/>
            <p:cNvSpPr/>
            <p:nvPr/>
          </p:nvSpPr>
          <p:spPr>
            <a:xfrm>
              <a:off x="572950" y="2423925"/>
              <a:ext cx="79000" cy="67675"/>
            </a:xfrm>
            <a:custGeom>
              <a:rect b="b" l="l" r="r" t="t"/>
              <a:pathLst>
                <a:path extrusionOk="0" h="2707" w="316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0"/>
            <p:cNvSpPr/>
            <p:nvPr/>
          </p:nvSpPr>
          <p:spPr>
            <a:xfrm>
              <a:off x="699175" y="2423925"/>
              <a:ext cx="79000" cy="67675"/>
            </a:xfrm>
            <a:custGeom>
              <a:rect b="b" l="l" r="r" t="t"/>
              <a:pathLst>
                <a:path extrusionOk="0" h="2707" w="316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0"/>
            <p:cNvSpPr/>
            <p:nvPr/>
          </p:nvSpPr>
          <p:spPr>
            <a:xfrm>
              <a:off x="394725" y="2866775"/>
              <a:ext cx="443200" cy="143125"/>
            </a:xfrm>
            <a:custGeom>
              <a:rect b="b" l="l" r="r" t="t"/>
              <a:pathLst>
                <a:path extrusionOk="0" h="5725" w="17728">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0"/>
            <p:cNvSpPr/>
            <p:nvPr/>
          </p:nvSpPr>
          <p:spPr>
            <a:xfrm>
              <a:off x="488900" y="2903225"/>
              <a:ext cx="48275" cy="80350"/>
            </a:xfrm>
            <a:custGeom>
              <a:rect b="b" l="l" r="r" t="t"/>
              <a:pathLst>
                <a:path extrusionOk="0" h="3214" w="1931">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0"/>
            <p:cNvSpPr/>
            <p:nvPr/>
          </p:nvSpPr>
          <p:spPr>
            <a:xfrm>
              <a:off x="548300" y="2901525"/>
              <a:ext cx="54700" cy="82050"/>
            </a:xfrm>
            <a:custGeom>
              <a:rect b="b" l="l" r="r" t="t"/>
              <a:pathLst>
                <a:path extrusionOk="0" h="3282" w="2188">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0"/>
            <p:cNvSpPr/>
            <p:nvPr/>
          </p:nvSpPr>
          <p:spPr>
            <a:xfrm>
              <a:off x="611750" y="2901525"/>
              <a:ext cx="55725" cy="83425"/>
            </a:xfrm>
            <a:custGeom>
              <a:rect b="b" l="l" r="r" t="t"/>
              <a:pathLst>
                <a:path extrusionOk="0" h="3337" w="2229">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0"/>
            <p:cNvSpPr/>
            <p:nvPr/>
          </p:nvSpPr>
          <p:spPr>
            <a:xfrm>
              <a:off x="676225" y="2903225"/>
              <a:ext cx="59100" cy="80025"/>
            </a:xfrm>
            <a:custGeom>
              <a:rect b="b" l="l" r="r" t="t"/>
              <a:pathLst>
                <a:path extrusionOk="0" h="3201" w="2364">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0"/>
            <p:cNvSpPr/>
            <p:nvPr/>
          </p:nvSpPr>
          <p:spPr>
            <a:xfrm>
              <a:off x="371425" y="3142525"/>
              <a:ext cx="122550" cy="122200"/>
            </a:xfrm>
            <a:custGeom>
              <a:rect b="b" l="l" r="r" t="t"/>
              <a:pathLst>
                <a:path extrusionOk="0" h="4888" w="4902">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0"/>
            <p:cNvSpPr/>
            <p:nvPr/>
          </p:nvSpPr>
          <p:spPr>
            <a:xfrm>
              <a:off x="557075" y="3142525"/>
              <a:ext cx="122200" cy="122200"/>
            </a:xfrm>
            <a:custGeom>
              <a:rect b="b" l="l" r="r" t="t"/>
              <a:pathLst>
                <a:path extrusionOk="0" h="4888" w="4888">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0"/>
            <p:cNvSpPr/>
            <p:nvPr/>
          </p:nvSpPr>
          <p:spPr>
            <a:xfrm>
              <a:off x="742375" y="3142525"/>
              <a:ext cx="122550" cy="122200"/>
            </a:xfrm>
            <a:custGeom>
              <a:rect b="b" l="l" r="r" t="t"/>
              <a:pathLst>
                <a:path extrusionOk="0" h="4888" w="4902">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0"/>
            <p:cNvSpPr/>
            <p:nvPr/>
          </p:nvSpPr>
          <p:spPr>
            <a:xfrm>
              <a:off x="371425" y="3336600"/>
              <a:ext cx="122550" cy="122550"/>
            </a:xfrm>
            <a:custGeom>
              <a:rect b="b" l="l" r="r" t="t"/>
              <a:pathLst>
                <a:path extrusionOk="0" h="4902" w="4902">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0"/>
            <p:cNvSpPr/>
            <p:nvPr/>
          </p:nvSpPr>
          <p:spPr>
            <a:xfrm>
              <a:off x="557075" y="3336600"/>
              <a:ext cx="122200" cy="122550"/>
            </a:xfrm>
            <a:custGeom>
              <a:rect b="b" l="l" r="r" t="t"/>
              <a:pathLst>
                <a:path extrusionOk="0" h="4902" w="4888">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0"/>
            <p:cNvSpPr/>
            <p:nvPr/>
          </p:nvSpPr>
          <p:spPr>
            <a:xfrm>
              <a:off x="742375" y="3336600"/>
              <a:ext cx="122550" cy="122550"/>
            </a:xfrm>
            <a:custGeom>
              <a:rect b="b" l="l" r="r" t="t"/>
              <a:pathLst>
                <a:path extrusionOk="0" h="4902" w="4902">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0"/>
            <p:cNvSpPr/>
            <p:nvPr/>
          </p:nvSpPr>
          <p:spPr>
            <a:xfrm>
              <a:off x="371425" y="3531025"/>
              <a:ext cx="122550" cy="122200"/>
            </a:xfrm>
            <a:custGeom>
              <a:rect b="b" l="l" r="r" t="t"/>
              <a:pathLst>
                <a:path extrusionOk="0" h="4888" w="4902">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0"/>
            <p:cNvSpPr/>
            <p:nvPr/>
          </p:nvSpPr>
          <p:spPr>
            <a:xfrm>
              <a:off x="557075" y="3531025"/>
              <a:ext cx="122200" cy="122200"/>
            </a:xfrm>
            <a:custGeom>
              <a:rect b="b" l="l" r="r" t="t"/>
              <a:pathLst>
                <a:path extrusionOk="0" h="4888" w="4888">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0"/>
            <p:cNvSpPr/>
            <p:nvPr/>
          </p:nvSpPr>
          <p:spPr>
            <a:xfrm>
              <a:off x="742375" y="3531025"/>
              <a:ext cx="122550" cy="122200"/>
            </a:xfrm>
            <a:custGeom>
              <a:rect b="b" l="l" r="r" t="t"/>
              <a:pathLst>
                <a:path extrusionOk="0" h="4888" w="4902">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0"/>
            <p:cNvSpPr/>
            <p:nvPr/>
          </p:nvSpPr>
          <p:spPr>
            <a:xfrm>
              <a:off x="371425" y="3725100"/>
              <a:ext cx="122550" cy="122550"/>
            </a:xfrm>
            <a:custGeom>
              <a:rect b="b" l="l" r="r" t="t"/>
              <a:pathLst>
                <a:path extrusionOk="0" h="4902" w="4902">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0"/>
            <p:cNvSpPr/>
            <p:nvPr/>
          </p:nvSpPr>
          <p:spPr>
            <a:xfrm>
              <a:off x="557075" y="3725100"/>
              <a:ext cx="122200" cy="122550"/>
            </a:xfrm>
            <a:custGeom>
              <a:rect b="b" l="l" r="r" t="t"/>
              <a:pathLst>
                <a:path extrusionOk="0" h="4902" w="4888">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0"/>
            <p:cNvSpPr/>
            <p:nvPr/>
          </p:nvSpPr>
          <p:spPr>
            <a:xfrm>
              <a:off x="742375" y="3725100"/>
              <a:ext cx="122550" cy="122550"/>
            </a:xfrm>
            <a:custGeom>
              <a:rect b="b" l="l" r="r" t="t"/>
              <a:pathLst>
                <a:path extrusionOk="0" h="4902" w="4902">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0"/>
            <p:cNvSpPr/>
            <p:nvPr/>
          </p:nvSpPr>
          <p:spPr>
            <a:xfrm>
              <a:off x="371425" y="3919500"/>
              <a:ext cx="122550" cy="122225"/>
            </a:xfrm>
            <a:custGeom>
              <a:rect b="b" l="l" r="r" t="t"/>
              <a:pathLst>
                <a:path extrusionOk="0" h="4889" w="4902">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0"/>
            <p:cNvSpPr/>
            <p:nvPr/>
          </p:nvSpPr>
          <p:spPr>
            <a:xfrm>
              <a:off x="557075" y="3919500"/>
              <a:ext cx="122200" cy="122225"/>
            </a:xfrm>
            <a:custGeom>
              <a:rect b="b" l="l" r="r" t="t"/>
              <a:pathLst>
                <a:path extrusionOk="0" h="4889" w="4888">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0"/>
            <p:cNvSpPr/>
            <p:nvPr/>
          </p:nvSpPr>
          <p:spPr>
            <a:xfrm>
              <a:off x="742375" y="3919500"/>
              <a:ext cx="122550" cy="122225"/>
            </a:xfrm>
            <a:custGeom>
              <a:rect b="b" l="l" r="r" t="t"/>
              <a:pathLst>
                <a:path extrusionOk="0" h="4889" w="4902">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0"/>
            <p:cNvSpPr/>
            <p:nvPr/>
          </p:nvSpPr>
          <p:spPr>
            <a:xfrm>
              <a:off x="510825" y="4275600"/>
              <a:ext cx="214375" cy="60775"/>
            </a:xfrm>
            <a:custGeom>
              <a:rect b="b" l="l" r="r" t="t"/>
              <a:pathLst>
                <a:path extrusionOk="0" h="2431" w="8575">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50"/>
          <p:cNvGrpSpPr/>
          <p:nvPr/>
        </p:nvGrpSpPr>
        <p:grpSpPr>
          <a:xfrm rot="448835">
            <a:off x="7926593" y="2027531"/>
            <a:ext cx="875781" cy="1615534"/>
            <a:chOff x="6025000" y="1549275"/>
            <a:chExt cx="1516200" cy="2796900"/>
          </a:xfrm>
        </p:grpSpPr>
        <p:sp>
          <p:nvSpPr>
            <p:cNvPr id="958" name="Google Shape;958;p50"/>
            <p:cNvSpPr/>
            <p:nvPr/>
          </p:nvSpPr>
          <p:spPr>
            <a:xfrm>
              <a:off x="6151250" y="1549275"/>
              <a:ext cx="1282625" cy="2796900"/>
            </a:xfrm>
            <a:custGeom>
              <a:rect b="b" l="l" r="r" t="t"/>
              <a:pathLst>
                <a:path extrusionOk="0" h="111876" w="51305">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0"/>
            <p:cNvSpPr/>
            <p:nvPr/>
          </p:nvSpPr>
          <p:spPr>
            <a:xfrm>
              <a:off x="6298825" y="3389475"/>
              <a:ext cx="248700" cy="124325"/>
            </a:xfrm>
            <a:custGeom>
              <a:rect b="b" l="l" r="r" t="t"/>
              <a:pathLst>
                <a:path extrusionOk="0" h="4973" w="9948">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0"/>
            <p:cNvSpPr/>
            <p:nvPr/>
          </p:nvSpPr>
          <p:spPr>
            <a:xfrm>
              <a:off x="6315725" y="3587225"/>
              <a:ext cx="248675" cy="124025"/>
            </a:xfrm>
            <a:custGeom>
              <a:rect b="b" l="l" r="r" t="t"/>
              <a:pathLst>
                <a:path extrusionOk="0" h="4961" w="9947">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0"/>
            <p:cNvSpPr/>
            <p:nvPr/>
          </p:nvSpPr>
          <p:spPr>
            <a:xfrm>
              <a:off x="6332550" y="3784725"/>
              <a:ext cx="248375" cy="124250"/>
            </a:xfrm>
            <a:custGeom>
              <a:rect b="b" l="l" r="r" t="t"/>
              <a:pathLst>
                <a:path extrusionOk="0" h="4970" w="9935">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0"/>
            <p:cNvSpPr/>
            <p:nvPr/>
          </p:nvSpPr>
          <p:spPr>
            <a:xfrm>
              <a:off x="6349475" y="3982450"/>
              <a:ext cx="248350" cy="124050"/>
            </a:xfrm>
            <a:custGeom>
              <a:rect b="b" l="l" r="r" t="t"/>
              <a:pathLst>
                <a:path extrusionOk="0" h="4962" w="9934">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0"/>
            <p:cNvSpPr/>
            <p:nvPr/>
          </p:nvSpPr>
          <p:spPr>
            <a:xfrm>
              <a:off x="7026100" y="3389475"/>
              <a:ext cx="248375" cy="124325"/>
            </a:xfrm>
            <a:custGeom>
              <a:rect b="b" l="l" r="r" t="t"/>
              <a:pathLst>
                <a:path extrusionOk="0" h="4973" w="9935">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0"/>
            <p:cNvSpPr/>
            <p:nvPr/>
          </p:nvSpPr>
          <p:spPr>
            <a:xfrm>
              <a:off x="7009225" y="3587225"/>
              <a:ext cx="248600" cy="124025"/>
            </a:xfrm>
            <a:custGeom>
              <a:rect b="b" l="l" r="r" t="t"/>
              <a:pathLst>
                <a:path extrusionOk="0" h="4961" w="9944">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0"/>
            <p:cNvSpPr/>
            <p:nvPr/>
          </p:nvSpPr>
          <p:spPr>
            <a:xfrm>
              <a:off x="6992350" y="3784725"/>
              <a:ext cx="248750" cy="124250"/>
            </a:xfrm>
            <a:custGeom>
              <a:rect b="b" l="l" r="r" t="t"/>
              <a:pathLst>
                <a:path extrusionOk="0" h="4970" w="995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0"/>
            <p:cNvSpPr/>
            <p:nvPr/>
          </p:nvSpPr>
          <p:spPr>
            <a:xfrm>
              <a:off x="6975475" y="3982450"/>
              <a:ext cx="248700" cy="124050"/>
            </a:xfrm>
            <a:custGeom>
              <a:rect b="b" l="l" r="r" t="t"/>
              <a:pathLst>
                <a:path extrusionOk="0" h="4962" w="9948">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0"/>
            <p:cNvSpPr/>
            <p:nvPr/>
          </p:nvSpPr>
          <p:spPr>
            <a:xfrm>
              <a:off x="6669350" y="3454400"/>
              <a:ext cx="224475" cy="118825"/>
            </a:xfrm>
            <a:custGeom>
              <a:rect b="b" l="l" r="r" t="t"/>
              <a:pathLst>
                <a:path extrusionOk="0" h="4753" w="8979">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0"/>
            <p:cNvSpPr/>
            <p:nvPr/>
          </p:nvSpPr>
          <p:spPr>
            <a:xfrm>
              <a:off x="6669350" y="3649150"/>
              <a:ext cx="224475" cy="118825"/>
            </a:xfrm>
            <a:custGeom>
              <a:rect b="b" l="l" r="r" t="t"/>
              <a:pathLst>
                <a:path extrusionOk="0" h="4753" w="8979">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0"/>
            <p:cNvSpPr/>
            <p:nvPr/>
          </p:nvSpPr>
          <p:spPr>
            <a:xfrm>
              <a:off x="6669350" y="3844250"/>
              <a:ext cx="224475" cy="118825"/>
            </a:xfrm>
            <a:custGeom>
              <a:rect b="b" l="l" r="r" t="t"/>
              <a:pathLst>
                <a:path extrusionOk="0" h="4753" w="8979">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0"/>
            <p:cNvSpPr/>
            <p:nvPr/>
          </p:nvSpPr>
          <p:spPr>
            <a:xfrm>
              <a:off x="6669350" y="4039000"/>
              <a:ext cx="224475" cy="118825"/>
            </a:xfrm>
            <a:custGeom>
              <a:rect b="b" l="l" r="r" t="t"/>
              <a:pathLst>
                <a:path extrusionOk="0" h="4753" w="8979">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0"/>
            <p:cNvSpPr/>
            <p:nvPr/>
          </p:nvSpPr>
          <p:spPr>
            <a:xfrm>
              <a:off x="6025000" y="1584525"/>
              <a:ext cx="1516200" cy="1786900"/>
            </a:xfrm>
            <a:custGeom>
              <a:rect b="b" l="l" r="r" t="t"/>
              <a:pathLst>
                <a:path extrusionOk="0" h="71476" w="60648">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0"/>
            <p:cNvSpPr/>
            <p:nvPr/>
          </p:nvSpPr>
          <p:spPr>
            <a:xfrm>
              <a:off x="6109400" y="1606800"/>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0"/>
            <p:cNvSpPr/>
            <p:nvPr/>
          </p:nvSpPr>
          <p:spPr>
            <a:xfrm>
              <a:off x="6113429" y="1637534"/>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0"/>
            <p:cNvSpPr/>
            <p:nvPr/>
          </p:nvSpPr>
          <p:spPr>
            <a:xfrm>
              <a:off x="6756775" y="174720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0"/>
            <p:cNvSpPr/>
            <p:nvPr/>
          </p:nvSpPr>
          <p:spPr>
            <a:xfrm>
              <a:off x="6756775" y="1834950"/>
              <a:ext cx="40850" cy="40875"/>
            </a:xfrm>
            <a:custGeom>
              <a:rect b="b" l="l" r="r" t="t"/>
              <a:pathLst>
                <a:path extrusionOk="0" h="1635" w="1634">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0"/>
            <p:cNvSpPr/>
            <p:nvPr/>
          </p:nvSpPr>
          <p:spPr>
            <a:xfrm>
              <a:off x="6756775" y="192305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0"/>
            <p:cNvSpPr/>
            <p:nvPr/>
          </p:nvSpPr>
          <p:spPr>
            <a:xfrm>
              <a:off x="6376025" y="2179900"/>
              <a:ext cx="824600" cy="537375"/>
            </a:xfrm>
            <a:custGeom>
              <a:rect b="b" l="l" r="r" t="t"/>
              <a:pathLst>
                <a:path extrusionOk="0" h="21495" w="32984">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0"/>
            <p:cNvSpPr/>
            <p:nvPr/>
          </p:nvSpPr>
          <p:spPr>
            <a:xfrm>
              <a:off x="6378400" y="3082625"/>
              <a:ext cx="222125" cy="192075"/>
            </a:xfrm>
            <a:custGeom>
              <a:rect b="b" l="l" r="r" t="t"/>
              <a:pathLst>
                <a:path extrusionOk="0" h="7683" w="8885">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0"/>
            <p:cNvSpPr/>
            <p:nvPr/>
          </p:nvSpPr>
          <p:spPr>
            <a:xfrm>
              <a:off x="6465475" y="3152900"/>
              <a:ext cx="38550" cy="66600"/>
            </a:xfrm>
            <a:custGeom>
              <a:rect b="b" l="l" r="r" t="t"/>
              <a:pathLst>
                <a:path extrusionOk="0" h="2664" w="1542">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0"/>
            <p:cNvSpPr/>
            <p:nvPr/>
          </p:nvSpPr>
          <p:spPr>
            <a:xfrm>
              <a:off x="6861050" y="3034275"/>
              <a:ext cx="355100" cy="325300"/>
            </a:xfrm>
            <a:custGeom>
              <a:rect b="b" l="l" r="r" t="t"/>
              <a:pathLst>
                <a:path extrusionOk="0" h="13012" w="14204">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0"/>
            <p:cNvSpPr/>
            <p:nvPr/>
          </p:nvSpPr>
          <p:spPr>
            <a:xfrm>
              <a:off x="6554925" y="3004775"/>
              <a:ext cx="444875" cy="132725"/>
            </a:xfrm>
            <a:custGeom>
              <a:rect b="b" l="l" r="r" t="t"/>
              <a:pathLst>
                <a:path extrusionOk="0" h="5309" w="17795">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0"/>
            <p:cNvSpPr/>
            <p:nvPr/>
          </p:nvSpPr>
          <p:spPr>
            <a:xfrm>
              <a:off x="6638975" y="3051725"/>
              <a:ext cx="276800" cy="20625"/>
            </a:xfrm>
            <a:custGeom>
              <a:rect b="b" l="l" r="r" t="t"/>
              <a:pathLst>
                <a:path extrusionOk="0" h="825" w="11072">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0"/>
            <p:cNvSpPr/>
            <p:nvPr/>
          </p:nvSpPr>
          <p:spPr>
            <a:xfrm>
              <a:off x="7086200" y="3093125"/>
              <a:ext cx="65150" cy="56175"/>
            </a:xfrm>
            <a:custGeom>
              <a:rect b="b" l="l" r="r" t="t"/>
              <a:pathLst>
                <a:path extrusionOk="0" h="2247" w="2606">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0"/>
            <p:cNvSpPr/>
            <p:nvPr/>
          </p:nvSpPr>
          <p:spPr>
            <a:xfrm>
              <a:off x="6931275" y="3209025"/>
              <a:ext cx="48525" cy="71575"/>
            </a:xfrm>
            <a:custGeom>
              <a:rect b="b" l="l" r="r" t="t"/>
              <a:pathLst>
                <a:path extrusionOk="0" h="2863" w="1941">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0"/>
            <p:cNvSpPr/>
            <p:nvPr/>
          </p:nvSpPr>
          <p:spPr>
            <a:xfrm>
              <a:off x="6596775" y="2179900"/>
              <a:ext cx="355775" cy="537375"/>
            </a:xfrm>
            <a:custGeom>
              <a:rect b="b" l="l" r="r" t="t"/>
              <a:pathLst>
                <a:path extrusionOk="0" h="21495" w="14231">
                  <a:moveTo>
                    <a:pt x="10180" y="1"/>
                  </a:moveTo>
                  <a:lnTo>
                    <a:pt x="1" y="21494"/>
                  </a:lnTo>
                  <a:lnTo>
                    <a:pt x="4051" y="21494"/>
                  </a:lnTo>
                  <a:lnTo>
                    <a:pt x="14231" y="1"/>
                  </a:lnTo>
                  <a:close/>
                </a:path>
              </a:pathLst>
            </a:custGeom>
            <a:solidFill>
              <a:srgbClr val="073763">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989" name="Shape 989"/>
        <p:cNvGrpSpPr/>
        <p:nvPr/>
      </p:nvGrpSpPr>
      <p:grpSpPr>
        <a:xfrm>
          <a:off x="0" y="0"/>
          <a:ext cx="0" cy="0"/>
          <a:chOff x="0" y="0"/>
          <a:chExt cx="0" cy="0"/>
        </a:xfrm>
      </p:grpSpPr>
      <p:sp>
        <p:nvSpPr>
          <p:cNvPr id="990" name="Google Shape;990;p51"/>
          <p:cNvSpPr/>
          <p:nvPr/>
        </p:nvSpPr>
        <p:spPr>
          <a:xfrm>
            <a:off x="4315800" y="1063725"/>
            <a:ext cx="645600" cy="57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icksand"/>
              <a:ea typeface="Quicksand"/>
              <a:cs typeface="Quicksand"/>
              <a:sym typeface="Quicksand"/>
            </a:endParaRPr>
          </a:p>
        </p:txBody>
      </p:sp>
      <p:sp>
        <p:nvSpPr>
          <p:cNvPr id="991" name="Google Shape;991;p51"/>
          <p:cNvSpPr txBox="1"/>
          <p:nvPr>
            <p:ph type="title"/>
          </p:nvPr>
        </p:nvSpPr>
        <p:spPr>
          <a:xfrm>
            <a:off x="645500" y="374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a:t>
            </a:r>
            <a:r>
              <a:rPr lang="en"/>
              <a:t>gorithm</a:t>
            </a:r>
            <a:r>
              <a:rPr lang="en"/>
              <a:t> Comparison</a:t>
            </a:r>
            <a:endParaRPr/>
          </a:p>
        </p:txBody>
      </p:sp>
      <p:sp>
        <p:nvSpPr>
          <p:cNvPr id="992" name="Google Shape;992;p51"/>
          <p:cNvSpPr txBox="1"/>
          <p:nvPr>
            <p:ph idx="1" type="subTitle"/>
          </p:nvPr>
        </p:nvSpPr>
        <p:spPr>
          <a:xfrm>
            <a:off x="4579375" y="2334800"/>
            <a:ext cx="4067100" cy="10185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0000"/>
                </a:solidFill>
              </a:rPr>
              <a:t>Decision Tree</a:t>
            </a:r>
            <a:endParaRPr>
              <a:solidFill>
                <a:srgbClr val="000000"/>
              </a:solidFill>
            </a:endParaRPr>
          </a:p>
          <a:p>
            <a:pPr indent="0" lvl="0" marL="0" marR="0" rtl="0" algn="l">
              <a:lnSpc>
                <a:spcPct val="100000"/>
              </a:lnSpc>
              <a:spcBef>
                <a:spcPts val="0"/>
              </a:spcBef>
              <a:spcAft>
                <a:spcPts val="0"/>
              </a:spcAft>
              <a:buNone/>
            </a:pPr>
            <a:r>
              <a:rPr b="0" lang="en" sz="1000">
                <a:solidFill>
                  <a:srgbClr val="000000"/>
                </a:solidFill>
                <a:latin typeface="Quicksand Medium"/>
                <a:ea typeface="Quicksand Medium"/>
                <a:cs typeface="Quicksand Medium"/>
                <a:sym typeface="Quicksand Medium"/>
              </a:rPr>
              <a:t>- </a:t>
            </a:r>
            <a:r>
              <a:rPr lang="en" sz="1000">
                <a:solidFill>
                  <a:srgbClr val="000000"/>
                </a:solidFill>
              </a:rPr>
              <a:t>Precision </a:t>
            </a:r>
            <a:r>
              <a:rPr b="0" lang="en" sz="1000">
                <a:solidFill>
                  <a:srgbClr val="000000"/>
                </a:solidFill>
                <a:latin typeface="Quicksand Medium"/>
                <a:ea typeface="Quicksand Medium"/>
                <a:cs typeface="Quicksand Medium"/>
                <a:sym typeface="Quicksand Medium"/>
              </a:rPr>
              <a:t>= 0.626, </a:t>
            </a:r>
            <a:r>
              <a:rPr lang="en" sz="1000">
                <a:solidFill>
                  <a:srgbClr val="000000"/>
                </a:solidFill>
              </a:rPr>
              <a:t>Recall</a:t>
            </a:r>
            <a:r>
              <a:rPr b="0" lang="en" sz="1000">
                <a:solidFill>
                  <a:srgbClr val="000000"/>
                </a:solidFill>
                <a:latin typeface="Quicksand Medium"/>
                <a:ea typeface="Quicksand Medium"/>
                <a:cs typeface="Quicksand Medium"/>
                <a:sym typeface="Quicksand Medium"/>
              </a:rPr>
              <a:t>= 0.3872, </a:t>
            </a:r>
            <a:r>
              <a:rPr lang="en" sz="1000">
                <a:solidFill>
                  <a:srgbClr val="000000"/>
                </a:solidFill>
              </a:rPr>
              <a:t>AUC </a:t>
            </a:r>
            <a:r>
              <a:rPr b="0" lang="en" sz="1000">
                <a:solidFill>
                  <a:srgbClr val="000000"/>
                </a:solidFill>
                <a:latin typeface="Quicksand Medium"/>
                <a:ea typeface="Quicksand Medium"/>
                <a:cs typeface="Quicksand Medium"/>
                <a:sym typeface="Quicksand Medium"/>
              </a:rPr>
              <a:t>= 0.639, </a:t>
            </a:r>
            <a:r>
              <a:rPr lang="en" sz="1000">
                <a:solidFill>
                  <a:srgbClr val="000000"/>
                </a:solidFill>
              </a:rPr>
              <a:t>Lift </a:t>
            </a:r>
            <a:r>
              <a:rPr b="0" lang="en" sz="1000">
                <a:solidFill>
                  <a:srgbClr val="000000"/>
                </a:solidFill>
                <a:latin typeface="Quicksand Medium"/>
                <a:ea typeface="Quicksand Medium"/>
                <a:cs typeface="Quicksand Medium"/>
                <a:sym typeface="Quicksand Medium"/>
              </a:rPr>
              <a:t>= 1.285</a:t>
            </a:r>
            <a:endParaRPr b="0" sz="1000">
              <a:solidFill>
                <a:srgbClr val="000000"/>
              </a:solidFill>
              <a:latin typeface="Quicksand Medium"/>
              <a:ea typeface="Quicksand Medium"/>
              <a:cs typeface="Quicksand Medium"/>
              <a:sym typeface="Quicksand Medium"/>
            </a:endParaRPr>
          </a:p>
          <a:p>
            <a:pPr indent="0" lvl="0" marL="0" rtl="0" algn="l">
              <a:spcBef>
                <a:spcPts val="0"/>
              </a:spcBef>
              <a:spcAft>
                <a:spcPts val="0"/>
              </a:spcAft>
              <a:buNone/>
            </a:pPr>
            <a:r>
              <a:rPr b="0" lang="en" sz="1000">
                <a:solidFill>
                  <a:srgbClr val="000000"/>
                </a:solidFill>
                <a:latin typeface="Quicksand Medium"/>
                <a:ea typeface="Quicksand Medium"/>
                <a:cs typeface="Quicksand Medium"/>
                <a:sym typeface="Quicksand Medium"/>
              </a:rPr>
              <a:t>- </a:t>
            </a:r>
            <a:r>
              <a:rPr lang="en" sz="1000">
                <a:solidFill>
                  <a:srgbClr val="000000"/>
                </a:solidFill>
              </a:rPr>
              <a:t>Threshold </a:t>
            </a:r>
            <a:r>
              <a:rPr b="0" lang="en" sz="1000">
                <a:solidFill>
                  <a:srgbClr val="000000"/>
                </a:solidFill>
                <a:latin typeface="Quicksand Medium"/>
                <a:ea typeface="Quicksand Medium"/>
                <a:cs typeface="Quicksand Medium"/>
                <a:sym typeface="Quicksand Medium"/>
              </a:rPr>
              <a:t>used is </a:t>
            </a:r>
            <a:r>
              <a:rPr lang="en" sz="1000">
                <a:solidFill>
                  <a:srgbClr val="000000"/>
                </a:solidFill>
              </a:rPr>
              <a:t>0.57 to maximize precision</a:t>
            </a:r>
            <a:r>
              <a:rPr b="0" lang="en" sz="1000">
                <a:solidFill>
                  <a:srgbClr val="000000"/>
                </a:solidFill>
                <a:latin typeface="Quicksand Medium"/>
                <a:ea typeface="Quicksand Medium"/>
                <a:cs typeface="Quicksand Medium"/>
                <a:sym typeface="Quicksand Medium"/>
              </a:rPr>
              <a:t>.</a:t>
            </a:r>
            <a:endParaRPr b="0" sz="1000">
              <a:solidFill>
                <a:srgbClr val="000000"/>
              </a:solidFill>
              <a:latin typeface="Quicksand Medium"/>
              <a:ea typeface="Quicksand Medium"/>
              <a:cs typeface="Quicksand Medium"/>
              <a:sym typeface="Quicksand Medium"/>
            </a:endParaRPr>
          </a:p>
          <a:p>
            <a:pPr indent="0" lvl="0" marL="0" marR="0" rtl="0" algn="l">
              <a:lnSpc>
                <a:spcPct val="100000"/>
              </a:lnSpc>
              <a:spcBef>
                <a:spcPts val="0"/>
              </a:spcBef>
              <a:spcAft>
                <a:spcPts val="0"/>
              </a:spcAft>
              <a:buNone/>
            </a:pPr>
            <a:r>
              <a:rPr b="0" lang="en" sz="1000">
                <a:solidFill>
                  <a:srgbClr val="000000"/>
                </a:solidFill>
                <a:latin typeface="Quicksand Medium"/>
                <a:ea typeface="Quicksand Medium"/>
                <a:cs typeface="Quicksand Medium"/>
                <a:sym typeface="Quicksand Medium"/>
              </a:rPr>
              <a:t>- </a:t>
            </a:r>
            <a:r>
              <a:rPr lang="en" sz="1000">
                <a:solidFill>
                  <a:srgbClr val="000000"/>
                </a:solidFill>
              </a:rPr>
              <a:t>Hyperparameters </a:t>
            </a:r>
            <a:r>
              <a:rPr b="0" lang="en" sz="1000">
                <a:solidFill>
                  <a:srgbClr val="000000"/>
                </a:solidFill>
                <a:latin typeface="Quicksand Medium"/>
                <a:ea typeface="Quicksand Medium"/>
                <a:cs typeface="Quicksand Medium"/>
                <a:sym typeface="Quicksand Medium"/>
              </a:rPr>
              <a:t>used were </a:t>
            </a:r>
            <a:r>
              <a:rPr lang="en" sz="1000">
                <a:solidFill>
                  <a:srgbClr val="000000"/>
                </a:solidFill>
              </a:rPr>
              <a:t>cp=0.0005 with minsplit = 20</a:t>
            </a:r>
            <a:endParaRPr sz="1000">
              <a:solidFill>
                <a:srgbClr val="000000"/>
              </a:solidFill>
            </a:endParaRPr>
          </a:p>
          <a:p>
            <a:pPr indent="0" lvl="0" marL="0" marR="0" rtl="0" algn="l">
              <a:lnSpc>
                <a:spcPct val="100000"/>
              </a:lnSpc>
              <a:spcBef>
                <a:spcPts val="0"/>
              </a:spcBef>
              <a:spcAft>
                <a:spcPts val="0"/>
              </a:spcAft>
              <a:buNone/>
            </a:pPr>
            <a:r>
              <a:t/>
            </a:r>
            <a:endParaRPr b="0" sz="1000">
              <a:solidFill>
                <a:srgbClr val="000000"/>
              </a:solidFill>
              <a:latin typeface="Quicksand Medium"/>
              <a:ea typeface="Quicksand Medium"/>
              <a:cs typeface="Quicksand Medium"/>
              <a:sym typeface="Quicksand Medium"/>
            </a:endParaRPr>
          </a:p>
        </p:txBody>
      </p:sp>
      <p:sp>
        <p:nvSpPr>
          <p:cNvPr id="993" name="Google Shape;993;p51"/>
          <p:cNvSpPr txBox="1"/>
          <p:nvPr>
            <p:ph idx="2" type="subTitle"/>
          </p:nvPr>
        </p:nvSpPr>
        <p:spPr>
          <a:xfrm>
            <a:off x="273100" y="2353625"/>
            <a:ext cx="4265100" cy="10185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0000"/>
                </a:solidFill>
              </a:rPr>
              <a:t>Logistic Regression</a:t>
            </a:r>
            <a:endParaRPr>
              <a:solidFill>
                <a:srgbClr val="000000"/>
              </a:solidFill>
            </a:endParaRPr>
          </a:p>
          <a:p>
            <a:pPr indent="0" lvl="0" marL="0" marR="0" rtl="0" algn="l">
              <a:lnSpc>
                <a:spcPct val="100000"/>
              </a:lnSpc>
              <a:spcBef>
                <a:spcPts val="0"/>
              </a:spcBef>
              <a:spcAft>
                <a:spcPts val="0"/>
              </a:spcAft>
              <a:buNone/>
            </a:pPr>
            <a:r>
              <a:rPr b="0" lang="en" sz="1000">
                <a:solidFill>
                  <a:srgbClr val="000000"/>
                </a:solidFill>
                <a:latin typeface="Quicksand Medium"/>
                <a:ea typeface="Quicksand Medium"/>
                <a:cs typeface="Quicksand Medium"/>
                <a:sym typeface="Quicksand Medium"/>
              </a:rPr>
              <a:t>- </a:t>
            </a:r>
            <a:r>
              <a:rPr lang="en" sz="1000">
                <a:solidFill>
                  <a:srgbClr val="000000"/>
                </a:solidFill>
              </a:rPr>
              <a:t>Precision </a:t>
            </a:r>
            <a:r>
              <a:rPr b="0" lang="en" sz="1000">
                <a:solidFill>
                  <a:srgbClr val="000000"/>
                </a:solidFill>
                <a:latin typeface="Quicksand Medium"/>
                <a:ea typeface="Quicksand Medium"/>
                <a:cs typeface="Quicksand Medium"/>
                <a:sym typeface="Quicksand Medium"/>
              </a:rPr>
              <a:t>= 0.636 and </a:t>
            </a:r>
            <a:r>
              <a:rPr lang="en" sz="1000">
                <a:solidFill>
                  <a:srgbClr val="000000"/>
                </a:solidFill>
              </a:rPr>
              <a:t>Recall </a:t>
            </a:r>
            <a:r>
              <a:rPr b="0" lang="en" sz="1000">
                <a:solidFill>
                  <a:srgbClr val="000000"/>
                </a:solidFill>
                <a:latin typeface="Quicksand Medium"/>
                <a:ea typeface="Quicksand Medium"/>
                <a:cs typeface="Quicksand Medium"/>
                <a:sym typeface="Quicksand Medium"/>
              </a:rPr>
              <a:t>= 0.3. Also, </a:t>
            </a:r>
            <a:r>
              <a:rPr lang="en" sz="1000">
                <a:solidFill>
                  <a:srgbClr val="000000"/>
                </a:solidFill>
              </a:rPr>
              <a:t>AUC</a:t>
            </a:r>
            <a:r>
              <a:rPr b="0" lang="en" sz="1000">
                <a:solidFill>
                  <a:srgbClr val="000000"/>
                </a:solidFill>
                <a:latin typeface="Quicksand Medium"/>
                <a:ea typeface="Quicksand Medium"/>
                <a:cs typeface="Quicksand Medium"/>
                <a:sym typeface="Quicksand Medium"/>
              </a:rPr>
              <a:t>= 0.6108 and </a:t>
            </a:r>
            <a:r>
              <a:rPr lang="en" sz="1000">
                <a:solidFill>
                  <a:srgbClr val="000000"/>
                </a:solidFill>
              </a:rPr>
              <a:t>Lift </a:t>
            </a:r>
            <a:r>
              <a:rPr b="0" lang="en" sz="1000">
                <a:solidFill>
                  <a:srgbClr val="000000"/>
                </a:solidFill>
                <a:latin typeface="Quicksand Medium"/>
                <a:ea typeface="Quicksand Medium"/>
                <a:cs typeface="Quicksand Medium"/>
                <a:sym typeface="Quicksand Medium"/>
              </a:rPr>
              <a:t>= 1.337</a:t>
            </a:r>
            <a:endParaRPr b="0" sz="1000">
              <a:solidFill>
                <a:srgbClr val="000000"/>
              </a:solidFill>
              <a:latin typeface="Quicksand Medium"/>
              <a:ea typeface="Quicksand Medium"/>
              <a:cs typeface="Quicksand Medium"/>
              <a:sym typeface="Quicksand Medium"/>
            </a:endParaRPr>
          </a:p>
          <a:p>
            <a:pPr indent="0" lvl="0" marL="0" marR="0" rtl="0" algn="l">
              <a:lnSpc>
                <a:spcPct val="100000"/>
              </a:lnSpc>
              <a:spcBef>
                <a:spcPts val="0"/>
              </a:spcBef>
              <a:spcAft>
                <a:spcPts val="0"/>
              </a:spcAft>
              <a:buNone/>
            </a:pPr>
            <a:r>
              <a:rPr b="0" lang="en" sz="1000">
                <a:solidFill>
                  <a:srgbClr val="000000"/>
                </a:solidFill>
                <a:latin typeface="Quicksand Medium"/>
                <a:ea typeface="Quicksand Medium"/>
                <a:cs typeface="Quicksand Medium"/>
                <a:sym typeface="Quicksand Medium"/>
              </a:rPr>
              <a:t>- We considered </a:t>
            </a:r>
            <a:r>
              <a:rPr lang="en" sz="1000">
                <a:solidFill>
                  <a:srgbClr val="000000"/>
                </a:solidFill>
              </a:rPr>
              <a:t>threshold as 0.57</a:t>
            </a:r>
            <a:r>
              <a:rPr b="0" lang="en" sz="1000">
                <a:solidFill>
                  <a:srgbClr val="000000"/>
                </a:solidFill>
                <a:latin typeface="Quicksand Medium"/>
                <a:ea typeface="Quicksand Medium"/>
                <a:cs typeface="Quicksand Medium"/>
                <a:sym typeface="Quicksand Medium"/>
              </a:rPr>
              <a:t> to maximize precision. </a:t>
            </a:r>
            <a:endParaRPr b="0" sz="1000">
              <a:solidFill>
                <a:srgbClr val="000000"/>
              </a:solidFill>
              <a:latin typeface="Quicksand Medium"/>
              <a:ea typeface="Quicksand Medium"/>
              <a:cs typeface="Quicksand Medium"/>
              <a:sym typeface="Quicksand Medium"/>
            </a:endParaRPr>
          </a:p>
          <a:p>
            <a:pPr indent="0" lvl="0" marL="0" marR="0" rtl="0" algn="l">
              <a:lnSpc>
                <a:spcPct val="100000"/>
              </a:lnSpc>
              <a:spcBef>
                <a:spcPts val="0"/>
              </a:spcBef>
              <a:spcAft>
                <a:spcPts val="0"/>
              </a:spcAft>
              <a:buNone/>
            </a:pPr>
            <a:r>
              <a:rPr b="0" lang="en" sz="1000">
                <a:solidFill>
                  <a:srgbClr val="000000"/>
                </a:solidFill>
                <a:latin typeface="Quicksand Medium"/>
                <a:ea typeface="Quicksand Medium"/>
                <a:cs typeface="Quicksand Medium"/>
                <a:sym typeface="Quicksand Medium"/>
              </a:rPr>
              <a:t>- </a:t>
            </a:r>
            <a:r>
              <a:rPr lang="en" sz="1000">
                <a:solidFill>
                  <a:srgbClr val="000000"/>
                </a:solidFill>
              </a:rPr>
              <a:t>Hyperparameter </a:t>
            </a:r>
            <a:r>
              <a:rPr b="0" lang="en" sz="1000">
                <a:solidFill>
                  <a:srgbClr val="000000"/>
                </a:solidFill>
                <a:latin typeface="Quicksand Medium"/>
                <a:ea typeface="Quicksand Medium"/>
                <a:cs typeface="Quicksand Medium"/>
                <a:sym typeface="Quicksand Medium"/>
              </a:rPr>
              <a:t>max iteration as 500</a:t>
            </a:r>
            <a:r>
              <a:rPr b="0" lang="en" sz="1000">
                <a:solidFill>
                  <a:srgbClr val="000000"/>
                </a:solidFill>
                <a:latin typeface="Quicksand Medium"/>
                <a:ea typeface="Quicksand Medium"/>
                <a:cs typeface="Quicksand Medium"/>
                <a:sym typeface="Quicksand Medium"/>
              </a:rPr>
              <a:t> </a:t>
            </a:r>
            <a:endParaRPr b="0" sz="1000">
              <a:solidFill>
                <a:srgbClr val="000000"/>
              </a:solidFill>
              <a:latin typeface="Quicksand Medium"/>
              <a:ea typeface="Quicksand Medium"/>
              <a:cs typeface="Quicksand Medium"/>
              <a:sym typeface="Quicksand Medium"/>
            </a:endParaRPr>
          </a:p>
        </p:txBody>
      </p:sp>
      <p:sp>
        <p:nvSpPr>
          <p:cNvPr id="994" name="Google Shape;994;p51"/>
          <p:cNvSpPr txBox="1"/>
          <p:nvPr>
            <p:ph idx="2" type="subTitle"/>
          </p:nvPr>
        </p:nvSpPr>
        <p:spPr>
          <a:xfrm flipH="1" rot="-850">
            <a:off x="441725" y="3338450"/>
            <a:ext cx="8489400" cy="1504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1200">
                <a:solidFill>
                  <a:srgbClr val="000000"/>
                </a:solidFill>
                <a:latin typeface="Quicksand Medium"/>
                <a:ea typeface="Quicksand Medium"/>
                <a:cs typeface="Quicksand Medium"/>
                <a:sym typeface="Quicksand Medium"/>
              </a:rPr>
              <a:t>We computed Precision and recall from the confusion matrix above and based on the observed values, </a:t>
            </a:r>
            <a:r>
              <a:rPr lang="en" sz="1200">
                <a:solidFill>
                  <a:srgbClr val="000000"/>
                </a:solidFill>
              </a:rPr>
              <a:t>Decision Tree </a:t>
            </a:r>
            <a:r>
              <a:rPr b="0" lang="en" sz="1200">
                <a:solidFill>
                  <a:srgbClr val="000000"/>
                </a:solidFill>
                <a:latin typeface="Quicksand Medium"/>
                <a:ea typeface="Quicksand Medium"/>
                <a:cs typeface="Quicksand Medium"/>
                <a:sym typeface="Quicksand Medium"/>
              </a:rPr>
              <a:t>demonstrates </a:t>
            </a:r>
            <a:r>
              <a:rPr lang="en" sz="1200">
                <a:solidFill>
                  <a:srgbClr val="000000"/>
                </a:solidFill>
              </a:rPr>
              <a:t>higher </a:t>
            </a:r>
            <a:r>
              <a:rPr lang="en" sz="1200">
                <a:solidFill>
                  <a:srgbClr val="000000"/>
                </a:solidFill>
              </a:rPr>
              <a:t>recall </a:t>
            </a:r>
            <a:r>
              <a:rPr lang="en" sz="1200">
                <a:solidFill>
                  <a:srgbClr val="000000"/>
                </a:solidFill>
              </a:rPr>
              <a:t>than Logistic Regression</a:t>
            </a:r>
            <a:r>
              <a:rPr b="0" lang="en" sz="1200">
                <a:solidFill>
                  <a:srgbClr val="000000"/>
                </a:solidFill>
                <a:latin typeface="Quicksand Medium"/>
                <a:ea typeface="Quicksand Medium"/>
                <a:cs typeface="Quicksand Medium"/>
                <a:sym typeface="Quicksand Medium"/>
              </a:rPr>
              <a:t>. However, </a:t>
            </a:r>
            <a:r>
              <a:rPr lang="en" sz="1200">
                <a:solidFill>
                  <a:srgbClr val="000000"/>
                </a:solidFill>
              </a:rPr>
              <a:t>Logistic Regression</a:t>
            </a:r>
            <a:r>
              <a:rPr b="0" lang="en" sz="1200">
                <a:solidFill>
                  <a:srgbClr val="000000"/>
                </a:solidFill>
                <a:latin typeface="Quicksand Medium"/>
                <a:ea typeface="Quicksand Medium"/>
                <a:cs typeface="Quicksand Medium"/>
                <a:sym typeface="Quicksand Medium"/>
              </a:rPr>
              <a:t> exhibits significantly </a:t>
            </a:r>
            <a:r>
              <a:rPr lang="en" sz="1200">
                <a:solidFill>
                  <a:srgbClr val="000000"/>
                </a:solidFill>
              </a:rPr>
              <a:t>higher precision</a:t>
            </a:r>
            <a:r>
              <a:rPr b="0" lang="en" sz="1200">
                <a:solidFill>
                  <a:srgbClr val="000000"/>
                </a:solidFill>
                <a:latin typeface="Quicksand Medium"/>
                <a:ea typeface="Quicksand Medium"/>
                <a:cs typeface="Quicksand Medium"/>
                <a:sym typeface="Quicksand Medium"/>
              </a:rPr>
              <a:t> than </a:t>
            </a:r>
            <a:r>
              <a:rPr b="0" lang="en" sz="1200">
                <a:solidFill>
                  <a:srgbClr val="000000"/>
                </a:solidFill>
                <a:latin typeface="Quicksand Medium"/>
                <a:ea typeface="Quicksand Medium"/>
                <a:cs typeface="Quicksand Medium"/>
                <a:sym typeface="Quicksand Medium"/>
              </a:rPr>
              <a:t>Decision Tree</a:t>
            </a:r>
            <a:r>
              <a:rPr b="0" lang="en" sz="1200">
                <a:solidFill>
                  <a:srgbClr val="000000"/>
                </a:solidFill>
                <a:latin typeface="Quicksand Medium"/>
                <a:ea typeface="Quicksand Medium"/>
                <a:cs typeface="Quicksand Medium"/>
                <a:sym typeface="Quicksand Medium"/>
              </a:rPr>
              <a:t>. For us, as Cell2Cell firm, who will spend a lot on marketing to make sure the customers don’t churn, so we need to determine which evaluation metric should be given precedence. So for us, preventing customer churn is a priority, </a:t>
            </a:r>
            <a:r>
              <a:rPr lang="en" sz="1200">
                <a:solidFill>
                  <a:srgbClr val="000000"/>
                </a:solidFill>
              </a:rPr>
              <a:t>warranting a focus on identifying definitive churners rather than casting a wider net.</a:t>
            </a:r>
            <a:r>
              <a:rPr b="0" lang="en" sz="1200">
                <a:solidFill>
                  <a:srgbClr val="000000"/>
                </a:solidFill>
                <a:latin typeface="Quicksand Medium"/>
                <a:ea typeface="Quicksand Medium"/>
                <a:cs typeface="Quicksand Medium"/>
                <a:sym typeface="Quicksand Medium"/>
              </a:rPr>
              <a:t> Consequently, an </a:t>
            </a:r>
            <a:r>
              <a:rPr lang="en" sz="1200">
                <a:solidFill>
                  <a:srgbClr val="000000"/>
                </a:solidFill>
              </a:rPr>
              <a:t>algorithm with higher precision, such as Logistic Regression in this instance, proves advantageous.</a:t>
            </a:r>
            <a:endParaRPr sz="1200">
              <a:solidFill>
                <a:srgbClr val="000000"/>
              </a:solidFill>
            </a:endParaRPr>
          </a:p>
        </p:txBody>
      </p:sp>
      <p:graphicFrame>
        <p:nvGraphicFramePr>
          <p:cNvPr id="995" name="Google Shape;995;p51"/>
          <p:cNvGraphicFramePr/>
          <p:nvPr/>
        </p:nvGraphicFramePr>
        <p:xfrm>
          <a:off x="4985575" y="1084925"/>
          <a:ext cx="3000000" cy="3000000"/>
        </p:xfrm>
        <a:graphic>
          <a:graphicData uri="http://schemas.openxmlformats.org/drawingml/2006/table">
            <a:tbl>
              <a:tblPr>
                <a:noFill/>
                <a:tableStyleId>{09C6B625-EF91-4AA6-BABE-12A79844F8EB}</a:tableStyleId>
              </a:tblPr>
              <a:tblGrid>
                <a:gridCol w="1523925"/>
                <a:gridCol w="659825"/>
                <a:gridCol w="577675"/>
                <a:gridCol w="573675"/>
              </a:tblGrid>
              <a:tr h="117850">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Decision Tree</a:t>
                      </a:r>
                      <a:endParaRPr b="1" sz="900">
                        <a:latin typeface="Quicksand"/>
                        <a:ea typeface="Quicksand"/>
                        <a:cs typeface="Quicksand"/>
                        <a:sym typeface="Quicksand"/>
                      </a:endParaRPr>
                    </a:p>
                  </a:txBody>
                  <a:tcPr marT="91425" marB="91425" marR="91425" marL="91425"/>
                </a:tc>
                <a:tc gridSpan="3">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True Class</a:t>
                      </a:r>
                      <a:endParaRPr b="1" sz="900">
                        <a:latin typeface="Quicksand"/>
                        <a:ea typeface="Quicksand"/>
                        <a:cs typeface="Quicksand"/>
                        <a:sym typeface="Quicksand"/>
                      </a:endParaRPr>
                    </a:p>
                  </a:txBody>
                  <a:tcPr marT="91425" marB="91425" marR="91425" marL="91425"/>
                </a:tc>
                <a:tc hMerge="1"/>
                <a:tc hMerge="1"/>
              </a:tr>
              <a:tr h="270250">
                <a:tc rowSpan="3">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Predicted Class</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0</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1</a:t>
                      </a:r>
                      <a:endParaRPr b="1" sz="900">
                        <a:latin typeface="Quicksand"/>
                        <a:ea typeface="Quicksand"/>
                        <a:cs typeface="Quicksand"/>
                        <a:sym typeface="Quicksand"/>
                      </a:endParaRPr>
                    </a:p>
                  </a:txBody>
                  <a:tcPr marT="91425" marB="91425" marR="91425" marL="91425"/>
                </a:tc>
              </a:tr>
              <a:tr h="270250">
                <a:tc vMerge="1"/>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0</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2968</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2505</a:t>
                      </a:r>
                      <a:endParaRPr b="1" sz="900">
                        <a:latin typeface="Quicksand"/>
                        <a:ea typeface="Quicksand"/>
                        <a:cs typeface="Quicksand"/>
                        <a:sym typeface="Quicksand"/>
                      </a:endParaRPr>
                    </a:p>
                  </a:txBody>
                  <a:tcPr marT="91425" marB="91425" marR="91425" marL="91425"/>
                </a:tc>
              </a:tr>
              <a:tr h="270250">
                <a:tc vMerge="1"/>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1</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947</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1582</a:t>
                      </a:r>
                      <a:endParaRPr b="1" sz="900">
                        <a:latin typeface="Quicksand"/>
                        <a:ea typeface="Quicksand"/>
                        <a:cs typeface="Quicksand"/>
                        <a:sym typeface="Quicksand"/>
                      </a:endParaRPr>
                    </a:p>
                  </a:txBody>
                  <a:tcPr marT="91425" marB="91425" marR="91425" marL="91425"/>
                </a:tc>
              </a:tr>
            </a:tbl>
          </a:graphicData>
        </a:graphic>
      </p:graphicFrame>
      <p:graphicFrame>
        <p:nvGraphicFramePr>
          <p:cNvPr id="996" name="Google Shape;996;p51"/>
          <p:cNvGraphicFramePr/>
          <p:nvPr/>
        </p:nvGraphicFramePr>
        <p:xfrm>
          <a:off x="738100" y="1084925"/>
          <a:ext cx="3000000" cy="3000000"/>
        </p:xfrm>
        <a:graphic>
          <a:graphicData uri="http://schemas.openxmlformats.org/drawingml/2006/table">
            <a:tbl>
              <a:tblPr>
                <a:noFill/>
                <a:tableStyleId>{09C6B625-EF91-4AA6-BABE-12A79844F8EB}</a:tableStyleId>
              </a:tblPr>
              <a:tblGrid>
                <a:gridCol w="1523925"/>
                <a:gridCol w="659800"/>
                <a:gridCol w="577675"/>
                <a:gridCol w="573700"/>
              </a:tblGrid>
              <a:tr h="270250">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Logistic Regression</a:t>
                      </a:r>
                      <a:endParaRPr b="1" sz="900">
                        <a:latin typeface="Quicksand"/>
                        <a:ea typeface="Quicksand"/>
                        <a:cs typeface="Quicksand"/>
                        <a:sym typeface="Quicksand"/>
                      </a:endParaRPr>
                    </a:p>
                  </a:txBody>
                  <a:tcPr marT="91425" marB="91425" marR="91425" marL="91425"/>
                </a:tc>
                <a:tc gridSpan="3">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True Class</a:t>
                      </a:r>
                      <a:endParaRPr b="1" sz="900">
                        <a:latin typeface="Quicksand"/>
                        <a:ea typeface="Quicksand"/>
                        <a:cs typeface="Quicksand"/>
                        <a:sym typeface="Quicksand"/>
                      </a:endParaRPr>
                    </a:p>
                  </a:txBody>
                  <a:tcPr marT="91425" marB="91425" marR="91425" marL="91425"/>
                </a:tc>
                <a:tc hMerge="1"/>
                <a:tc hMerge="1"/>
              </a:tr>
              <a:tr h="270250">
                <a:tc rowSpan="3">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Predicted Class</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0</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1</a:t>
                      </a:r>
                      <a:endParaRPr b="1" sz="900">
                        <a:latin typeface="Quicksand"/>
                        <a:ea typeface="Quicksand"/>
                        <a:cs typeface="Quicksand"/>
                        <a:sym typeface="Quicksand"/>
                      </a:endParaRPr>
                    </a:p>
                  </a:txBody>
                  <a:tcPr marT="91425" marB="91425" marR="91425" marL="91425"/>
                </a:tc>
              </a:tr>
              <a:tr h="270250">
                <a:tc vMerge="1"/>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0</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3212</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2859</a:t>
                      </a:r>
                      <a:endParaRPr b="1" sz="900">
                        <a:latin typeface="Quicksand"/>
                        <a:ea typeface="Quicksand"/>
                        <a:cs typeface="Quicksand"/>
                        <a:sym typeface="Quicksand"/>
                      </a:endParaRPr>
                    </a:p>
                  </a:txBody>
                  <a:tcPr marT="91425" marB="91425" marR="91425" marL="91425"/>
                </a:tc>
              </a:tr>
              <a:tr h="270250">
                <a:tc vMerge="1"/>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1</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703</a:t>
                      </a:r>
                      <a:endParaRPr b="1" sz="900">
                        <a:latin typeface="Quicksand"/>
                        <a:ea typeface="Quicksand"/>
                        <a:cs typeface="Quicksand"/>
                        <a:sym typeface="Quicksand"/>
                      </a:endParaRPr>
                    </a:p>
                  </a:txBody>
                  <a:tcPr marT="91425" marB="91425" marR="91425" marL="91425"/>
                </a:tc>
                <a:tc>
                  <a:txBody>
                    <a:bodyPr/>
                    <a:lstStyle/>
                    <a:p>
                      <a:pPr indent="0" lvl="0" marL="0" rtl="0" algn="l">
                        <a:lnSpc>
                          <a:spcPct val="50000"/>
                        </a:lnSpc>
                        <a:spcBef>
                          <a:spcPts val="0"/>
                        </a:spcBef>
                        <a:spcAft>
                          <a:spcPts val="0"/>
                        </a:spcAft>
                        <a:buNone/>
                      </a:pPr>
                      <a:r>
                        <a:rPr b="1" lang="en" sz="900">
                          <a:latin typeface="Quicksand"/>
                          <a:ea typeface="Quicksand"/>
                          <a:cs typeface="Quicksand"/>
                          <a:sym typeface="Quicksand"/>
                        </a:rPr>
                        <a:t>1226</a:t>
                      </a:r>
                      <a:endParaRPr b="1" sz="900">
                        <a:latin typeface="Quicksand"/>
                        <a:ea typeface="Quicksand"/>
                        <a:cs typeface="Quicksand"/>
                        <a:sym typeface="Quicksand"/>
                      </a:endParaRPr>
                    </a:p>
                  </a:txBody>
                  <a:tcPr marT="91425" marB="91425" marR="91425" marL="91425"/>
                </a:tc>
              </a:tr>
            </a:tbl>
          </a:graphicData>
        </a:graphic>
      </p:graphicFrame>
      <p:pic>
        <p:nvPicPr>
          <p:cNvPr id="997" name="Google Shape;997;p51"/>
          <p:cNvPicPr preferRelativeResize="0"/>
          <p:nvPr/>
        </p:nvPicPr>
        <p:blipFill>
          <a:blip r:embed="rId3">
            <a:alphaModFix/>
          </a:blip>
          <a:stretch>
            <a:fillRect/>
          </a:stretch>
        </p:blipFill>
        <p:spPr>
          <a:xfrm>
            <a:off x="50250" y="1084925"/>
            <a:ext cx="645499" cy="645499"/>
          </a:xfrm>
          <a:prstGeom prst="rect">
            <a:avLst/>
          </a:prstGeom>
          <a:noFill/>
          <a:ln>
            <a:noFill/>
          </a:ln>
        </p:spPr>
      </p:pic>
      <p:pic>
        <p:nvPicPr>
          <p:cNvPr id="998" name="Google Shape;998;p51"/>
          <p:cNvPicPr preferRelativeResize="0"/>
          <p:nvPr/>
        </p:nvPicPr>
        <p:blipFill>
          <a:blip r:embed="rId4">
            <a:alphaModFix/>
          </a:blip>
          <a:stretch>
            <a:fillRect/>
          </a:stretch>
        </p:blipFill>
        <p:spPr>
          <a:xfrm>
            <a:off x="4315850" y="1027325"/>
            <a:ext cx="645499" cy="645499"/>
          </a:xfrm>
          <a:prstGeom prst="rect">
            <a:avLst/>
          </a:prstGeom>
          <a:noFill/>
          <a:ln>
            <a:noFill/>
          </a:ln>
        </p:spPr>
      </p:pic>
      <p:sp>
        <p:nvSpPr>
          <p:cNvPr id="999" name="Google Shape;999;p51"/>
          <p:cNvSpPr/>
          <p:nvPr/>
        </p:nvSpPr>
        <p:spPr>
          <a:xfrm>
            <a:off x="8353126" y="117575"/>
            <a:ext cx="645600" cy="6456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latin typeface="Quicksand"/>
              <a:ea typeface="Quicksand"/>
              <a:cs typeface="Quicksand"/>
              <a:sym typeface="Quicksand"/>
            </a:endParaRPr>
          </a:p>
        </p:txBody>
      </p:sp>
      <p:sp>
        <p:nvSpPr>
          <p:cNvPr id="1000" name="Google Shape;1000;p51"/>
          <p:cNvSpPr txBox="1"/>
          <p:nvPr/>
        </p:nvSpPr>
        <p:spPr>
          <a:xfrm>
            <a:off x="4315800" y="4778775"/>
            <a:ext cx="49959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icksand"/>
                <a:ea typeface="Quicksand"/>
                <a:cs typeface="Quicksand"/>
                <a:sym typeface="Quicksand"/>
              </a:rPr>
              <a:t>* Detailed explanation about precision-driven approach in the notes section</a:t>
            </a:r>
            <a:endParaRPr b="1" sz="1000">
              <a:solidFill>
                <a:schemeClr val="dk1"/>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1004" name="Shape 1004"/>
        <p:cNvGrpSpPr/>
        <p:nvPr/>
      </p:nvGrpSpPr>
      <p:grpSpPr>
        <a:xfrm>
          <a:off x="0" y="0"/>
          <a:ext cx="0" cy="0"/>
          <a:chOff x="0" y="0"/>
          <a:chExt cx="0" cy="0"/>
        </a:xfrm>
      </p:grpSpPr>
      <p:sp>
        <p:nvSpPr>
          <p:cNvPr id="1005" name="Google Shape;100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1006" name="Google Shape;1006;p52"/>
          <p:cNvSpPr txBox="1"/>
          <p:nvPr>
            <p:ph idx="2" type="subTitle"/>
          </p:nvPr>
        </p:nvSpPr>
        <p:spPr>
          <a:xfrm>
            <a:off x="1260625" y="1177850"/>
            <a:ext cx="7650600" cy="3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200">
                <a:solidFill>
                  <a:srgbClr val="000000"/>
                </a:solidFill>
                <a:latin typeface="Quicksand Medium"/>
                <a:ea typeface="Quicksand Medium"/>
                <a:cs typeface="Quicksand Medium"/>
                <a:sym typeface="Quicksand Medium"/>
              </a:rPr>
              <a:t>Other reasons to proceed with Logistic Regression are- </a:t>
            </a:r>
            <a:endParaRPr b="0" sz="1200">
              <a:solidFill>
                <a:srgbClr val="000000"/>
              </a:solidFill>
              <a:latin typeface="Quicksand Medium"/>
              <a:ea typeface="Quicksand Medium"/>
              <a:cs typeface="Quicksand Medium"/>
              <a:sym typeface="Quicksand Medium"/>
            </a:endParaRPr>
          </a:p>
          <a:p>
            <a:pPr indent="-304800" lvl="0" marL="457200" rtl="0" algn="l">
              <a:spcBef>
                <a:spcPts val="0"/>
              </a:spcBef>
              <a:spcAft>
                <a:spcPts val="0"/>
              </a:spcAft>
              <a:buSzPts val="1200"/>
              <a:buAutoNum type="arabicPeriod"/>
            </a:pPr>
            <a:r>
              <a:rPr lang="en" sz="1200">
                <a:solidFill>
                  <a:srgbClr val="000000"/>
                </a:solidFill>
              </a:rPr>
              <a:t>Interpretability</a:t>
            </a:r>
            <a:r>
              <a:rPr b="0" lang="en" sz="1200">
                <a:solidFill>
                  <a:srgbClr val="000000"/>
                </a:solidFill>
                <a:latin typeface="Quicksand Medium"/>
                <a:ea typeface="Quicksand Medium"/>
                <a:cs typeface="Quicksand Medium"/>
                <a:sym typeface="Quicksand Medium"/>
              </a:rPr>
              <a:t>: </a:t>
            </a:r>
            <a:r>
              <a:rPr b="0" lang="en" sz="1200">
                <a:solidFill>
                  <a:srgbClr val="000000"/>
                </a:solidFill>
                <a:latin typeface="Quicksand Medium"/>
                <a:ea typeface="Quicksand Medium"/>
                <a:cs typeface="Quicksand Medium"/>
                <a:sym typeface="Quicksand Medium"/>
              </a:rPr>
              <a:t>Logistic Regression</a:t>
            </a:r>
            <a:r>
              <a:rPr b="0" lang="en" sz="1200">
                <a:solidFill>
                  <a:srgbClr val="000000"/>
                </a:solidFill>
                <a:latin typeface="Quicksand Medium"/>
                <a:ea typeface="Quicksand Medium"/>
                <a:cs typeface="Quicksand Medium"/>
                <a:sym typeface="Quicksand Medium"/>
              </a:rPr>
              <a:t> is </a:t>
            </a:r>
            <a:r>
              <a:rPr lang="en" sz="1200">
                <a:solidFill>
                  <a:srgbClr val="000000"/>
                </a:solidFill>
              </a:rPr>
              <a:t>more interpretable,</a:t>
            </a:r>
            <a:r>
              <a:rPr b="0" lang="en" sz="1200">
                <a:solidFill>
                  <a:srgbClr val="000000"/>
                </a:solidFill>
                <a:latin typeface="Quicksand Medium"/>
                <a:ea typeface="Quicksand Medium"/>
                <a:cs typeface="Quicksand Medium"/>
                <a:sym typeface="Quicksand Medium"/>
              </a:rPr>
              <a:t> </a:t>
            </a:r>
            <a:r>
              <a:rPr b="0" lang="en" sz="1200">
                <a:solidFill>
                  <a:srgbClr val="000000"/>
                </a:solidFill>
                <a:latin typeface="Quicksand Medium"/>
                <a:ea typeface="Quicksand Medium"/>
                <a:cs typeface="Quicksand Medium"/>
                <a:sym typeface="Quicksand Medium"/>
              </a:rPr>
              <a:t>which would be required in this case </a:t>
            </a:r>
            <a:r>
              <a:rPr lang="en" sz="1200">
                <a:solidFill>
                  <a:srgbClr val="000000"/>
                </a:solidFill>
              </a:rPr>
              <a:t>as customers may ask for justification</a:t>
            </a:r>
            <a:r>
              <a:rPr b="0" lang="en" sz="1200">
                <a:solidFill>
                  <a:srgbClr val="000000"/>
                </a:solidFill>
                <a:latin typeface="Quicksand Medium"/>
                <a:ea typeface="Quicksand Medium"/>
                <a:cs typeface="Quicksand Medium"/>
                <a:sym typeface="Quicksand Medium"/>
              </a:rPr>
              <a:t> as to why certain people received a promotional offer and they did not.</a:t>
            </a:r>
            <a:endParaRPr b="0" sz="1200">
              <a:solidFill>
                <a:srgbClr val="000000"/>
              </a:solidFill>
              <a:latin typeface="Quicksand Medium"/>
              <a:ea typeface="Quicksand Medium"/>
              <a:cs typeface="Quicksand Medium"/>
              <a:sym typeface="Quicksand Medium"/>
            </a:endParaRPr>
          </a:p>
          <a:p>
            <a:pPr indent="-304800" lvl="0" marL="457200" rtl="0" algn="l">
              <a:spcBef>
                <a:spcPts val="0"/>
              </a:spcBef>
              <a:spcAft>
                <a:spcPts val="0"/>
              </a:spcAft>
              <a:buSzPts val="1200"/>
              <a:buAutoNum type="arabicPeriod"/>
            </a:pPr>
            <a:r>
              <a:rPr lang="en" sz="1200">
                <a:solidFill>
                  <a:srgbClr val="000000"/>
                </a:solidFill>
              </a:rPr>
              <a:t>Avoiding Overfitting:</a:t>
            </a:r>
            <a:r>
              <a:rPr b="0" lang="en" sz="1200">
                <a:solidFill>
                  <a:srgbClr val="000000"/>
                </a:solidFill>
                <a:latin typeface="Quicksand Medium"/>
                <a:ea typeface="Quicksand Medium"/>
                <a:cs typeface="Quicksand Medium"/>
                <a:sym typeface="Quicksand Medium"/>
              </a:rPr>
              <a:t> Decision Trees are prone to overfitting, especially when the tree grows too large and captures noise in the data. Logistic Regression, with </a:t>
            </a:r>
            <a:r>
              <a:rPr lang="en" sz="1200">
                <a:solidFill>
                  <a:srgbClr val="000000"/>
                </a:solidFill>
              </a:rPr>
              <a:t>its linear decision boundary, is less prone to overfitting,</a:t>
            </a:r>
            <a:r>
              <a:rPr b="0" lang="en" sz="1200">
                <a:solidFill>
                  <a:srgbClr val="000000"/>
                </a:solidFill>
                <a:latin typeface="Quicksand Medium"/>
                <a:ea typeface="Quicksand Medium"/>
                <a:cs typeface="Quicksand Medium"/>
                <a:sym typeface="Quicksand Medium"/>
              </a:rPr>
              <a:t> making it more </a:t>
            </a:r>
            <a:r>
              <a:rPr lang="en" sz="1200">
                <a:solidFill>
                  <a:srgbClr val="000000"/>
                </a:solidFill>
              </a:rPr>
              <a:t>robust </a:t>
            </a:r>
            <a:r>
              <a:rPr b="0" lang="en" sz="1200">
                <a:solidFill>
                  <a:srgbClr val="000000"/>
                </a:solidFill>
                <a:latin typeface="Quicksand Medium"/>
                <a:ea typeface="Quicksand Medium"/>
                <a:cs typeface="Quicksand Medium"/>
                <a:sym typeface="Quicksand Medium"/>
              </a:rPr>
              <a:t>when dealing with noisy or complex datasets.</a:t>
            </a:r>
            <a:endParaRPr b="0" sz="1200">
              <a:solidFill>
                <a:srgbClr val="000000"/>
              </a:solidFill>
              <a:latin typeface="Quicksand Medium"/>
              <a:ea typeface="Quicksand Medium"/>
              <a:cs typeface="Quicksand Medium"/>
              <a:sym typeface="Quicksand Medium"/>
            </a:endParaRPr>
          </a:p>
          <a:p>
            <a:pPr indent="-304800" lvl="0" marL="457200" rtl="0" algn="l">
              <a:spcBef>
                <a:spcPts val="0"/>
              </a:spcBef>
              <a:spcAft>
                <a:spcPts val="0"/>
              </a:spcAft>
              <a:buSzPts val="1200"/>
              <a:buAutoNum type="arabicPeriod"/>
            </a:pPr>
            <a:r>
              <a:rPr lang="en" sz="1200">
                <a:solidFill>
                  <a:srgbClr val="000000"/>
                </a:solidFill>
              </a:rPr>
              <a:t>Performance in Imbalanced Datasets</a:t>
            </a:r>
            <a:r>
              <a:rPr b="0" lang="en" sz="1200">
                <a:solidFill>
                  <a:srgbClr val="000000"/>
                </a:solidFill>
                <a:latin typeface="Quicksand Medium"/>
                <a:ea typeface="Quicksand Medium"/>
                <a:cs typeface="Quicksand Medium"/>
                <a:sym typeface="Quicksand Medium"/>
              </a:rPr>
              <a:t>: Logistic Regression can </a:t>
            </a:r>
            <a:r>
              <a:rPr lang="en" sz="1200">
                <a:solidFill>
                  <a:srgbClr val="000000"/>
                </a:solidFill>
              </a:rPr>
              <a:t>handle class imbalance more effectively</a:t>
            </a:r>
            <a:r>
              <a:rPr b="0" lang="en" sz="1200">
                <a:solidFill>
                  <a:srgbClr val="000000"/>
                </a:solidFill>
                <a:latin typeface="Quicksand Medium"/>
                <a:ea typeface="Quicksand Medium"/>
                <a:cs typeface="Quicksand Medium"/>
                <a:sym typeface="Quicksand Medium"/>
              </a:rPr>
              <a:t> compared to Decision Trees. Techniques like class weighting or cost-sensitive learning can be easily implemented in Logistic Regression to address class imbalance issues.</a:t>
            </a:r>
            <a:endParaRPr b="0" sz="1200">
              <a:solidFill>
                <a:srgbClr val="000000"/>
              </a:solidFill>
              <a:latin typeface="Quicksand Medium"/>
              <a:ea typeface="Quicksand Medium"/>
              <a:cs typeface="Quicksand Medium"/>
              <a:sym typeface="Quicksand Medium"/>
            </a:endParaRPr>
          </a:p>
          <a:p>
            <a:pPr indent="-304800" lvl="0" marL="457200" rtl="0" algn="l">
              <a:spcBef>
                <a:spcPts val="0"/>
              </a:spcBef>
              <a:spcAft>
                <a:spcPts val="0"/>
              </a:spcAft>
              <a:buClr>
                <a:srgbClr val="000000"/>
              </a:buClr>
              <a:buSzPts val="1200"/>
              <a:buFont typeface="Quicksand Medium"/>
              <a:buAutoNum type="arabicPeriod"/>
            </a:pPr>
            <a:r>
              <a:rPr b="0" lang="en" sz="1200">
                <a:solidFill>
                  <a:srgbClr val="000000"/>
                </a:solidFill>
                <a:latin typeface="Quicksand Medium"/>
                <a:ea typeface="Quicksand Medium"/>
                <a:cs typeface="Quicksand Medium"/>
                <a:sym typeface="Quicksand Medium"/>
              </a:rPr>
              <a:t>Logistic regression provides the output as probability </a:t>
            </a:r>
            <a:r>
              <a:rPr b="0" lang="en" sz="1200">
                <a:solidFill>
                  <a:srgbClr val="000000"/>
                </a:solidFill>
                <a:latin typeface="Quicksand Medium"/>
                <a:ea typeface="Quicksand Medium"/>
                <a:cs typeface="Quicksand Medium"/>
                <a:sym typeface="Quicksand Medium"/>
              </a:rPr>
              <a:t>which</a:t>
            </a:r>
            <a:r>
              <a:rPr b="0" lang="en" sz="1200">
                <a:solidFill>
                  <a:srgbClr val="000000"/>
                </a:solidFill>
                <a:latin typeface="Quicksand Medium"/>
                <a:ea typeface="Quicksand Medium"/>
                <a:cs typeface="Quicksand Medium"/>
                <a:sym typeface="Quicksand Medium"/>
              </a:rPr>
              <a:t> helps us in tailoring for specific threshold and be more specific on which particular customers we want to target. </a:t>
            </a:r>
            <a:endParaRPr b="0" sz="1200">
              <a:solidFill>
                <a:srgbClr val="000000"/>
              </a:solidFill>
              <a:latin typeface="Quicksand Medium"/>
              <a:ea typeface="Quicksand Medium"/>
              <a:cs typeface="Quicksand Medium"/>
              <a:sym typeface="Quicksand Medium"/>
            </a:endParaRPr>
          </a:p>
          <a:p>
            <a:pPr indent="0" lvl="0" marL="457200" rtl="0" algn="l">
              <a:spcBef>
                <a:spcPts val="0"/>
              </a:spcBef>
              <a:spcAft>
                <a:spcPts val="0"/>
              </a:spcAft>
              <a:buNone/>
            </a:pPr>
            <a:r>
              <a:t/>
            </a:r>
            <a:endParaRPr b="0" sz="1200">
              <a:solidFill>
                <a:srgbClr val="000000"/>
              </a:solidFill>
              <a:latin typeface="Quicksand Medium"/>
              <a:ea typeface="Quicksand Medium"/>
              <a:cs typeface="Quicksand Medium"/>
              <a:sym typeface="Quicksand Medium"/>
            </a:endParaRPr>
          </a:p>
          <a:p>
            <a:pPr indent="0" lvl="0" marL="0" rtl="0" algn="l">
              <a:spcBef>
                <a:spcPts val="0"/>
              </a:spcBef>
              <a:spcAft>
                <a:spcPts val="0"/>
              </a:spcAft>
              <a:buNone/>
            </a:pPr>
            <a:r>
              <a:rPr b="0" lang="en" sz="1200">
                <a:solidFill>
                  <a:srgbClr val="000000"/>
                </a:solidFill>
                <a:latin typeface="Quicksand Medium"/>
                <a:ea typeface="Quicksand Medium"/>
                <a:cs typeface="Quicksand Medium"/>
                <a:sym typeface="Quicksand Medium"/>
              </a:rPr>
              <a:t>There are several factors where Decision tree performs better than Logistic Regression in terms of capturing complex, nonlinear relationships between predictors and outcomes, making them suitable for datasets with intricate decision boundaries or interactions among predictors.  Based on our efforts to handle outliers during data preprocessing and the desire for a scalable model without overfitting concerns, we recommend proceeding with Logistic Regression over Decision Tree for determining the churn rate.</a:t>
            </a:r>
            <a:endParaRPr b="0" sz="1200">
              <a:solidFill>
                <a:srgbClr val="000000"/>
              </a:solidFill>
              <a:latin typeface="Quicksand Medium"/>
              <a:ea typeface="Quicksand Medium"/>
              <a:cs typeface="Quicksand Medium"/>
              <a:sym typeface="Quicksand Medium"/>
            </a:endParaRPr>
          </a:p>
        </p:txBody>
      </p:sp>
      <p:sp>
        <p:nvSpPr>
          <p:cNvPr id="1007" name="Google Shape;1007;p52"/>
          <p:cNvSpPr/>
          <p:nvPr/>
        </p:nvSpPr>
        <p:spPr>
          <a:xfrm>
            <a:off x="384711" y="1311575"/>
            <a:ext cx="776400" cy="776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8" name="Google Shape;1008;p52"/>
          <p:cNvPicPr preferRelativeResize="0"/>
          <p:nvPr/>
        </p:nvPicPr>
        <p:blipFill>
          <a:blip r:embed="rId3">
            <a:alphaModFix/>
          </a:blip>
          <a:stretch>
            <a:fillRect/>
          </a:stretch>
        </p:blipFill>
        <p:spPr>
          <a:xfrm>
            <a:off x="384700" y="1311575"/>
            <a:ext cx="776400" cy="77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1012" name="Shape 1012"/>
        <p:cNvGrpSpPr/>
        <p:nvPr/>
      </p:nvGrpSpPr>
      <p:grpSpPr>
        <a:xfrm>
          <a:off x="0" y="0"/>
          <a:ext cx="0" cy="0"/>
          <a:chOff x="0" y="0"/>
          <a:chExt cx="0" cy="0"/>
        </a:xfrm>
      </p:grpSpPr>
      <p:sp>
        <p:nvSpPr>
          <p:cNvPr id="1013" name="Google Shape;1013;p53"/>
          <p:cNvSpPr/>
          <p:nvPr/>
        </p:nvSpPr>
        <p:spPr>
          <a:xfrm rot="-5400000">
            <a:off x="741542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3"/>
          <p:cNvSpPr/>
          <p:nvPr/>
        </p:nvSpPr>
        <p:spPr>
          <a:xfrm rot="5400000">
            <a:off x="-12837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3"/>
          <p:cNvSpPr txBox="1"/>
          <p:nvPr>
            <p:ph type="title"/>
          </p:nvPr>
        </p:nvSpPr>
        <p:spPr>
          <a:xfrm>
            <a:off x="798150" y="2414400"/>
            <a:ext cx="754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Suggested Offer</a:t>
            </a:r>
            <a:endParaRPr/>
          </a:p>
        </p:txBody>
      </p:sp>
      <p:sp>
        <p:nvSpPr>
          <p:cNvPr id="1016" name="Google Shape;1016;p53"/>
          <p:cNvSpPr txBox="1"/>
          <p:nvPr>
            <p:ph idx="2" type="title"/>
          </p:nvPr>
        </p:nvSpPr>
        <p:spPr>
          <a:xfrm>
            <a:off x="3982201" y="1323975"/>
            <a:ext cx="1179600" cy="10335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cxnSp>
        <p:nvCxnSpPr>
          <p:cNvPr id="1017" name="Google Shape;1017;p53"/>
          <p:cNvCxnSpPr/>
          <p:nvPr/>
        </p:nvCxnSpPr>
        <p:spPr>
          <a:xfrm>
            <a:off x="2773725" y="4494500"/>
            <a:ext cx="3733800" cy="0"/>
          </a:xfrm>
          <a:prstGeom prst="straightConnector1">
            <a:avLst/>
          </a:prstGeom>
          <a:noFill/>
          <a:ln cap="flat" cmpd="sng" w="28575">
            <a:solidFill>
              <a:schemeClr val="lt2"/>
            </a:solidFill>
            <a:prstDash val="solid"/>
            <a:round/>
            <a:headEnd len="med" w="med" type="none"/>
            <a:tailEnd len="med" w="med" type="none"/>
          </a:ln>
        </p:spPr>
      </p:cxnSp>
      <p:cxnSp>
        <p:nvCxnSpPr>
          <p:cNvPr id="1018" name="Google Shape;1018;p53"/>
          <p:cNvCxnSpPr/>
          <p:nvPr/>
        </p:nvCxnSpPr>
        <p:spPr>
          <a:xfrm>
            <a:off x="2773725" y="649000"/>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1019" name="Google Shape;1019;p53"/>
          <p:cNvGrpSpPr/>
          <p:nvPr/>
        </p:nvGrpSpPr>
        <p:grpSpPr>
          <a:xfrm rot="5400000">
            <a:off x="4578525" y="4018575"/>
            <a:ext cx="124200" cy="525800"/>
            <a:chOff x="202025" y="2122800"/>
            <a:chExt cx="124200" cy="525800"/>
          </a:xfrm>
        </p:grpSpPr>
        <p:sp>
          <p:nvSpPr>
            <p:cNvPr id="1020" name="Google Shape;1020;p53"/>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3"/>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3"/>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53"/>
          <p:cNvGrpSpPr/>
          <p:nvPr/>
        </p:nvGrpSpPr>
        <p:grpSpPr>
          <a:xfrm rot="5400000">
            <a:off x="4578525" y="587275"/>
            <a:ext cx="124200" cy="525800"/>
            <a:chOff x="202025" y="2122800"/>
            <a:chExt cx="124200" cy="525800"/>
          </a:xfrm>
        </p:grpSpPr>
        <p:sp>
          <p:nvSpPr>
            <p:cNvPr id="1024" name="Google Shape;1024;p53"/>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3"/>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3"/>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53"/>
          <p:cNvGrpSpPr/>
          <p:nvPr/>
        </p:nvGrpSpPr>
        <p:grpSpPr>
          <a:xfrm rot="-712808">
            <a:off x="227192" y="2664380"/>
            <a:ext cx="525791" cy="2261878"/>
            <a:chOff x="238125" y="1215275"/>
            <a:chExt cx="760125" cy="3269950"/>
          </a:xfrm>
        </p:grpSpPr>
        <p:sp>
          <p:nvSpPr>
            <p:cNvPr id="1028" name="Google Shape;1028;p53"/>
            <p:cNvSpPr/>
            <p:nvPr/>
          </p:nvSpPr>
          <p:spPr>
            <a:xfrm>
              <a:off x="238125" y="1863300"/>
              <a:ext cx="760125" cy="959950"/>
            </a:xfrm>
            <a:custGeom>
              <a:rect b="b" l="l" r="r" t="t"/>
              <a:pathLst>
                <a:path extrusionOk="0" h="38398" w="30405">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3"/>
            <p:cNvSpPr/>
            <p:nvPr/>
          </p:nvSpPr>
          <p:spPr>
            <a:xfrm>
              <a:off x="283675" y="1921025"/>
              <a:ext cx="669000" cy="902225"/>
            </a:xfrm>
            <a:custGeom>
              <a:rect b="b" l="l" r="r" t="t"/>
              <a:pathLst>
                <a:path extrusionOk="0" h="36089" w="2676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3"/>
            <p:cNvSpPr/>
            <p:nvPr/>
          </p:nvSpPr>
          <p:spPr>
            <a:xfrm>
              <a:off x="238125" y="2823225"/>
              <a:ext cx="760125" cy="244050"/>
            </a:xfrm>
            <a:custGeom>
              <a:rect b="b" l="l" r="r" t="t"/>
              <a:pathLst>
                <a:path extrusionOk="0" h="9762" w="30405">
                  <a:moveTo>
                    <a:pt x="0" y="1"/>
                  </a:moveTo>
                  <a:lnTo>
                    <a:pt x="1472" y="9762"/>
                  </a:lnTo>
                  <a:lnTo>
                    <a:pt x="28933" y="9762"/>
                  </a:lnTo>
                  <a:lnTo>
                    <a:pt x="3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3"/>
            <p:cNvSpPr/>
            <p:nvPr/>
          </p:nvSpPr>
          <p:spPr>
            <a:xfrm>
              <a:off x="283675" y="2823225"/>
              <a:ext cx="669000" cy="244050"/>
            </a:xfrm>
            <a:custGeom>
              <a:rect b="b" l="l" r="r" t="t"/>
              <a:pathLst>
                <a:path extrusionOk="0" h="9762" w="26760">
                  <a:moveTo>
                    <a:pt x="1" y="1"/>
                  </a:moveTo>
                  <a:lnTo>
                    <a:pt x="1189" y="9762"/>
                  </a:lnTo>
                  <a:lnTo>
                    <a:pt x="25572" y="9762"/>
                  </a:lnTo>
                  <a:lnTo>
                    <a:pt x="26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3"/>
            <p:cNvSpPr/>
            <p:nvPr/>
          </p:nvSpPr>
          <p:spPr>
            <a:xfrm>
              <a:off x="274900" y="3067250"/>
              <a:ext cx="686550" cy="999100"/>
            </a:xfrm>
            <a:custGeom>
              <a:rect b="b" l="l" r="r" t="t"/>
              <a:pathLst>
                <a:path extrusionOk="0" h="39964" w="27462">
                  <a:moveTo>
                    <a:pt x="1" y="1"/>
                  </a:moveTo>
                  <a:lnTo>
                    <a:pt x="1" y="39964"/>
                  </a:lnTo>
                  <a:lnTo>
                    <a:pt x="27462" y="39964"/>
                  </a:lnTo>
                  <a:lnTo>
                    <a:pt x="27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3"/>
            <p:cNvSpPr/>
            <p:nvPr/>
          </p:nvSpPr>
          <p:spPr>
            <a:xfrm>
              <a:off x="274900" y="4066325"/>
              <a:ext cx="686550" cy="418900"/>
            </a:xfrm>
            <a:custGeom>
              <a:rect b="b" l="l" r="r" t="t"/>
              <a:pathLst>
                <a:path extrusionOk="0" h="16756" w="27462">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3"/>
            <p:cNvSpPr/>
            <p:nvPr/>
          </p:nvSpPr>
          <p:spPr>
            <a:xfrm>
              <a:off x="699175" y="1737075"/>
              <a:ext cx="147175" cy="126250"/>
            </a:xfrm>
            <a:custGeom>
              <a:rect b="b" l="l" r="r" t="t"/>
              <a:pathLst>
                <a:path extrusionOk="0" h="5050" w="5887">
                  <a:moveTo>
                    <a:pt x="0" y="1"/>
                  </a:moveTo>
                  <a:lnTo>
                    <a:pt x="0" y="5050"/>
                  </a:lnTo>
                  <a:lnTo>
                    <a:pt x="5887" y="5050"/>
                  </a:lnTo>
                  <a:lnTo>
                    <a:pt x="5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3"/>
            <p:cNvSpPr/>
            <p:nvPr/>
          </p:nvSpPr>
          <p:spPr>
            <a:xfrm>
              <a:off x="729550" y="1215275"/>
              <a:ext cx="86425" cy="521825"/>
            </a:xfrm>
            <a:custGeom>
              <a:rect b="b" l="l" r="r" t="t"/>
              <a:pathLst>
                <a:path extrusionOk="0" h="20873" w="3457">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3"/>
            <p:cNvSpPr/>
            <p:nvPr/>
          </p:nvSpPr>
          <p:spPr>
            <a:xfrm>
              <a:off x="313375" y="3067250"/>
              <a:ext cx="609600" cy="999100"/>
            </a:xfrm>
            <a:custGeom>
              <a:rect b="b" l="l" r="r" t="t"/>
              <a:pathLst>
                <a:path extrusionOk="0" h="39964" w="24384">
                  <a:moveTo>
                    <a:pt x="1" y="1"/>
                  </a:moveTo>
                  <a:lnTo>
                    <a:pt x="1" y="39964"/>
                  </a:lnTo>
                  <a:lnTo>
                    <a:pt x="24384" y="39964"/>
                  </a:lnTo>
                  <a:lnTo>
                    <a:pt x="2438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3"/>
            <p:cNvSpPr/>
            <p:nvPr/>
          </p:nvSpPr>
          <p:spPr>
            <a:xfrm>
              <a:off x="313375" y="4066325"/>
              <a:ext cx="609600" cy="351400"/>
            </a:xfrm>
            <a:custGeom>
              <a:rect b="b" l="l" r="r" t="t"/>
              <a:pathLst>
                <a:path extrusionOk="0" h="14056" w="24384">
                  <a:moveTo>
                    <a:pt x="1" y="1"/>
                  </a:moveTo>
                  <a:lnTo>
                    <a:pt x="2282" y="14055"/>
                  </a:lnTo>
                  <a:lnTo>
                    <a:pt x="22413" y="14055"/>
                  </a:lnTo>
                  <a:lnTo>
                    <a:pt x="24384" y="1"/>
                  </a:lnTo>
                  <a:close/>
                </a:path>
              </a:pathLst>
            </a:custGeom>
            <a:solidFill>
              <a:srgbClr val="444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3"/>
            <p:cNvSpPr/>
            <p:nvPr/>
          </p:nvSpPr>
          <p:spPr>
            <a:xfrm>
              <a:off x="386275" y="2059400"/>
              <a:ext cx="463800" cy="611300"/>
            </a:xfrm>
            <a:custGeom>
              <a:rect b="b" l="l" r="r" t="t"/>
              <a:pathLst>
                <a:path extrusionOk="0" h="24452" w="18552">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3"/>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3"/>
            <p:cNvSpPr/>
            <p:nvPr/>
          </p:nvSpPr>
          <p:spPr>
            <a:xfrm>
              <a:off x="447050" y="2170800"/>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3"/>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3"/>
            <p:cNvSpPr/>
            <p:nvPr/>
          </p:nvSpPr>
          <p:spPr>
            <a:xfrm>
              <a:off x="699175" y="2170800"/>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3"/>
            <p:cNvSpPr/>
            <p:nvPr/>
          </p:nvSpPr>
          <p:spPr>
            <a:xfrm>
              <a:off x="447050" y="2297375"/>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3"/>
            <p:cNvSpPr/>
            <p:nvPr/>
          </p:nvSpPr>
          <p:spPr>
            <a:xfrm>
              <a:off x="572950" y="2297375"/>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3"/>
            <p:cNvSpPr/>
            <p:nvPr/>
          </p:nvSpPr>
          <p:spPr>
            <a:xfrm>
              <a:off x="699175" y="2297375"/>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3"/>
            <p:cNvSpPr/>
            <p:nvPr/>
          </p:nvSpPr>
          <p:spPr>
            <a:xfrm>
              <a:off x="447050" y="2423925"/>
              <a:ext cx="79000" cy="67675"/>
            </a:xfrm>
            <a:custGeom>
              <a:rect b="b" l="l" r="r" t="t"/>
              <a:pathLst>
                <a:path extrusionOk="0" h="2707" w="316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3"/>
            <p:cNvSpPr/>
            <p:nvPr/>
          </p:nvSpPr>
          <p:spPr>
            <a:xfrm>
              <a:off x="572950" y="2423925"/>
              <a:ext cx="79000" cy="67675"/>
            </a:xfrm>
            <a:custGeom>
              <a:rect b="b" l="l" r="r" t="t"/>
              <a:pathLst>
                <a:path extrusionOk="0" h="2707" w="316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3"/>
            <p:cNvSpPr/>
            <p:nvPr/>
          </p:nvSpPr>
          <p:spPr>
            <a:xfrm>
              <a:off x="699175" y="2423925"/>
              <a:ext cx="79000" cy="67675"/>
            </a:xfrm>
            <a:custGeom>
              <a:rect b="b" l="l" r="r" t="t"/>
              <a:pathLst>
                <a:path extrusionOk="0" h="2707" w="316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3"/>
            <p:cNvSpPr/>
            <p:nvPr/>
          </p:nvSpPr>
          <p:spPr>
            <a:xfrm>
              <a:off x="394725" y="2866775"/>
              <a:ext cx="443200" cy="143125"/>
            </a:xfrm>
            <a:custGeom>
              <a:rect b="b" l="l" r="r" t="t"/>
              <a:pathLst>
                <a:path extrusionOk="0" h="5725" w="17728">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3"/>
            <p:cNvSpPr/>
            <p:nvPr/>
          </p:nvSpPr>
          <p:spPr>
            <a:xfrm>
              <a:off x="488900" y="2903225"/>
              <a:ext cx="48275" cy="80350"/>
            </a:xfrm>
            <a:custGeom>
              <a:rect b="b" l="l" r="r" t="t"/>
              <a:pathLst>
                <a:path extrusionOk="0" h="3214" w="1931">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3"/>
            <p:cNvSpPr/>
            <p:nvPr/>
          </p:nvSpPr>
          <p:spPr>
            <a:xfrm>
              <a:off x="548300" y="2901525"/>
              <a:ext cx="54700" cy="82050"/>
            </a:xfrm>
            <a:custGeom>
              <a:rect b="b" l="l" r="r" t="t"/>
              <a:pathLst>
                <a:path extrusionOk="0" h="3282" w="2188">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3"/>
            <p:cNvSpPr/>
            <p:nvPr/>
          </p:nvSpPr>
          <p:spPr>
            <a:xfrm>
              <a:off x="611750" y="2901525"/>
              <a:ext cx="55725" cy="83425"/>
            </a:xfrm>
            <a:custGeom>
              <a:rect b="b" l="l" r="r" t="t"/>
              <a:pathLst>
                <a:path extrusionOk="0" h="3337" w="2229">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3"/>
            <p:cNvSpPr/>
            <p:nvPr/>
          </p:nvSpPr>
          <p:spPr>
            <a:xfrm>
              <a:off x="676225" y="2903225"/>
              <a:ext cx="59100" cy="80025"/>
            </a:xfrm>
            <a:custGeom>
              <a:rect b="b" l="l" r="r" t="t"/>
              <a:pathLst>
                <a:path extrusionOk="0" h="3201" w="2364">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3"/>
            <p:cNvSpPr/>
            <p:nvPr/>
          </p:nvSpPr>
          <p:spPr>
            <a:xfrm>
              <a:off x="371425" y="3142525"/>
              <a:ext cx="122550" cy="122200"/>
            </a:xfrm>
            <a:custGeom>
              <a:rect b="b" l="l" r="r" t="t"/>
              <a:pathLst>
                <a:path extrusionOk="0" h="4888" w="4902">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3"/>
            <p:cNvSpPr/>
            <p:nvPr/>
          </p:nvSpPr>
          <p:spPr>
            <a:xfrm>
              <a:off x="557075" y="3142525"/>
              <a:ext cx="122200" cy="122200"/>
            </a:xfrm>
            <a:custGeom>
              <a:rect b="b" l="l" r="r" t="t"/>
              <a:pathLst>
                <a:path extrusionOk="0" h="4888" w="4888">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3"/>
            <p:cNvSpPr/>
            <p:nvPr/>
          </p:nvSpPr>
          <p:spPr>
            <a:xfrm>
              <a:off x="742375" y="3142525"/>
              <a:ext cx="122550" cy="122200"/>
            </a:xfrm>
            <a:custGeom>
              <a:rect b="b" l="l" r="r" t="t"/>
              <a:pathLst>
                <a:path extrusionOk="0" h="4888" w="4902">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3"/>
            <p:cNvSpPr/>
            <p:nvPr/>
          </p:nvSpPr>
          <p:spPr>
            <a:xfrm>
              <a:off x="371425" y="3336600"/>
              <a:ext cx="122550" cy="122550"/>
            </a:xfrm>
            <a:custGeom>
              <a:rect b="b" l="l" r="r" t="t"/>
              <a:pathLst>
                <a:path extrusionOk="0" h="4902" w="4902">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3"/>
            <p:cNvSpPr/>
            <p:nvPr/>
          </p:nvSpPr>
          <p:spPr>
            <a:xfrm>
              <a:off x="557075" y="3336600"/>
              <a:ext cx="122200" cy="122550"/>
            </a:xfrm>
            <a:custGeom>
              <a:rect b="b" l="l" r="r" t="t"/>
              <a:pathLst>
                <a:path extrusionOk="0" h="4902" w="4888">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3"/>
            <p:cNvSpPr/>
            <p:nvPr/>
          </p:nvSpPr>
          <p:spPr>
            <a:xfrm>
              <a:off x="742375" y="3336600"/>
              <a:ext cx="122550" cy="122550"/>
            </a:xfrm>
            <a:custGeom>
              <a:rect b="b" l="l" r="r" t="t"/>
              <a:pathLst>
                <a:path extrusionOk="0" h="4902" w="4902">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3"/>
            <p:cNvSpPr/>
            <p:nvPr/>
          </p:nvSpPr>
          <p:spPr>
            <a:xfrm>
              <a:off x="371425" y="3531025"/>
              <a:ext cx="122550" cy="122200"/>
            </a:xfrm>
            <a:custGeom>
              <a:rect b="b" l="l" r="r" t="t"/>
              <a:pathLst>
                <a:path extrusionOk="0" h="4888" w="4902">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3"/>
            <p:cNvSpPr/>
            <p:nvPr/>
          </p:nvSpPr>
          <p:spPr>
            <a:xfrm>
              <a:off x="557075" y="3531025"/>
              <a:ext cx="122200" cy="122200"/>
            </a:xfrm>
            <a:custGeom>
              <a:rect b="b" l="l" r="r" t="t"/>
              <a:pathLst>
                <a:path extrusionOk="0" h="4888" w="4888">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3"/>
            <p:cNvSpPr/>
            <p:nvPr/>
          </p:nvSpPr>
          <p:spPr>
            <a:xfrm>
              <a:off x="742375" y="3531025"/>
              <a:ext cx="122550" cy="122200"/>
            </a:xfrm>
            <a:custGeom>
              <a:rect b="b" l="l" r="r" t="t"/>
              <a:pathLst>
                <a:path extrusionOk="0" h="4888" w="4902">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3"/>
            <p:cNvSpPr/>
            <p:nvPr/>
          </p:nvSpPr>
          <p:spPr>
            <a:xfrm>
              <a:off x="371425" y="3725100"/>
              <a:ext cx="122550" cy="122550"/>
            </a:xfrm>
            <a:custGeom>
              <a:rect b="b" l="l" r="r" t="t"/>
              <a:pathLst>
                <a:path extrusionOk="0" h="4902" w="4902">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3"/>
            <p:cNvSpPr/>
            <p:nvPr/>
          </p:nvSpPr>
          <p:spPr>
            <a:xfrm>
              <a:off x="557075" y="3725100"/>
              <a:ext cx="122200" cy="122550"/>
            </a:xfrm>
            <a:custGeom>
              <a:rect b="b" l="l" r="r" t="t"/>
              <a:pathLst>
                <a:path extrusionOk="0" h="4902" w="4888">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3"/>
            <p:cNvSpPr/>
            <p:nvPr/>
          </p:nvSpPr>
          <p:spPr>
            <a:xfrm>
              <a:off x="742375" y="3725100"/>
              <a:ext cx="122550" cy="122550"/>
            </a:xfrm>
            <a:custGeom>
              <a:rect b="b" l="l" r="r" t="t"/>
              <a:pathLst>
                <a:path extrusionOk="0" h="4902" w="4902">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3"/>
            <p:cNvSpPr/>
            <p:nvPr/>
          </p:nvSpPr>
          <p:spPr>
            <a:xfrm>
              <a:off x="371425" y="3919500"/>
              <a:ext cx="122550" cy="122225"/>
            </a:xfrm>
            <a:custGeom>
              <a:rect b="b" l="l" r="r" t="t"/>
              <a:pathLst>
                <a:path extrusionOk="0" h="4889" w="4902">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3"/>
            <p:cNvSpPr/>
            <p:nvPr/>
          </p:nvSpPr>
          <p:spPr>
            <a:xfrm>
              <a:off x="557075" y="3919500"/>
              <a:ext cx="122200" cy="122225"/>
            </a:xfrm>
            <a:custGeom>
              <a:rect b="b" l="l" r="r" t="t"/>
              <a:pathLst>
                <a:path extrusionOk="0" h="4889" w="4888">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3"/>
            <p:cNvSpPr/>
            <p:nvPr/>
          </p:nvSpPr>
          <p:spPr>
            <a:xfrm>
              <a:off x="742375" y="3919500"/>
              <a:ext cx="122550" cy="122225"/>
            </a:xfrm>
            <a:custGeom>
              <a:rect b="b" l="l" r="r" t="t"/>
              <a:pathLst>
                <a:path extrusionOk="0" h="4889" w="4902">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3"/>
            <p:cNvSpPr/>
            <p:nvPr/>
          </p:nvSpPr>
          <p:spPr>
            <a:xfrm>
              <a:off x="510825" y="4275600"/>
              <a:ext cx="214375" cy="60775"/>
            </a:xfrm>
            <a:custGeom>
              <a:rect b="b" l="l" r="r" t="t"/>
              <a:pathLst>
                <a:path extrusionOk="0" h="2431" w="8575">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53"/>
          <p:cNvGrpSpPr/>
          <p:nvPr/>
        </p:nvGrpSpPr>
        <p:grpSpPr>
          <a:xfrm rot="448835">
            <a:off x="7926593" y="2027531"/>
            <a:ext cx="875781" cy="1615534"/>
            <a:chOff x="6025000" y="1549275"/>
            <a:chExt cx="1516200" cy="2796900"/>
          </a:xfrm>
        </p:grpSpPr>
        <p:sp>
          <p:nvSpPr>
            <p:cNvPr id="1071" name="Google Shape;1071;p53"/>
            <p:cNvSpPr/>
            <p:nvPr/>
          </p:nvSpPr>
          <p:spPr>
            <a:xfrm>
              <a:off x="6151250" y="1549275"/>
              <a:ext cx="1282625" cy="2796900"/>
            </a:xfrm>
            <a:custGeom>
              <a:rect b="b" l="l" r="r" t="t"/>
              <a:pathLst>
                <a:path extrusionOk="0" h="111876" w="51305">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3"/>
            <p:cNvSpPr/>
            <p:nvPr/>
          </p:nvSpPr>
          <p:spPr>
            <a:xfrm>
              <a:off x="6298825" y="3389475"/>
              <a:ext cx="248700" cy="124325"/>
            </a:xfrm>
            <a:custGeom>
              <a:rect b="b" l="l" r="r" t="t"/>
              <a:pathLst>
                <a:path extrusionOk="0" h="4973" w="9948">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3"/>
            <p:cNvSpPr/>
            <p:nvPr/>
          </p:nvSpPr>
          <p:spPr>
            <a:xfrm>
              <a:off x="6315725" y="3587225"/>
              <a:ext cx="248675" cy="124025"/>
            </a:xfrm>
            <a:custGeom>
              <a:rect b="b" l="l" r="r" t="t"/>
              <a:pathLst>
                <a:path extrusionOk="0" h="4961" w="9947">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3"/>
            <p:cNvSpPr/>
            <p:nvPr/>
          </p:nvSpPr>
          <p:spPr>
            <a:xfrm>
              <a:off x="6332550" y="3784725"/>
              <a:ext cx="248375" cy="124250"/>
            </a:xfrm>
            <a:custGeom>
              <a:rect b="b" l="l" r="r" t="t"/>
              <a:pathLst>
                <a:path extrusionOk="0" h="4970" w="9935">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3"/>
            <p:cNvSpPr/>
            <p:nvPr/>
          </p:nvSpPr>
          <p:spPr>
            <a:xfrm>
              <a:off x="6349475" y="3982450"/>
              <a:ext cx="248350" cy="124050"/>
            </a:xfrm>
            <a:custGeom>
              <a:rect b="b" l="l" r="r" t="t"/>
              <a:pathLst>
                <a:path extrusionOk="0" h="4962" w="9934">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3"/>
            <p:cNvSpPr/>
            <p:nvPr/>
          </p:nvSpPr>
          <p:spPr>
            <a:xfrm>
              <a:off x="7026100" y="3389475"/>
              <a:ext cx="248375" cy="124325"/>
            </a:xfrm>
            <a:custGeom>
              <a:rect b="b" l="l" r="r" t="t"/>
              <a:pathLst>
                <a:path extrusionOk="0" h="4973" w="9935">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3"/>
            <p:cNvSpPr/>
            <p:nvPr/>
          </p:nvSpPr>
          <p:spPr>
            <a:xfrm>
              <a:off x="7009225" y="3587225"/>
              <a:ext cx="248600" cy="124025"/>
            </a:xfrm>
            <a:custGeom>
              <a:rect b="b" l="l" r="r" t="t"/>
              <a:pathLst>
                <a:path extrusionOk="0" h="4961" w="9944">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3"/>
            <p:cNvSpPr/>
            <p:nvPr/>
          </p:nvSpPr>
          <p:spPr>
            <a:xfrm>
              <a:off x="6992350" y="3784725"/>
              <a:ext cx="248750" cy="124250"/>
            </a:xfrm>
            <a:custGeom>
              <a:rect b="b" l="l" r="r" t="t"/>
              <a:pathLst>
                <a:path extrusionOk="0" h="4970" w="995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3"/>
            <p:cNvSpPr/>
            <p:nvPr/>
          </p:nvSpPr>
          <p:spPr>
            <a:xfrm>
              <a:off x="6975475" y="3982450"/>
              <a:ext cx="248700" cy="124050"/>
            </a:xfrm>
            <a:custGeom>
              <a:rect b="b" l="l" r="r" t="t"/>
              <a:pathLst>
                <a:path extrusionOk="0" h="4962" w="9948">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3"/>
            <p:cNvSpPr/>
            <p:nvPr/>
          </p:nvSpPr>
          <p:spPr>
            <a:xfrm>
              <a:off x="6669350" y="3454400"/>
              <a:ext cx="224475" cy="118825"/>
            </a:xfrm>
            <a:custGeom>
              <a:rect b="b" l="l" r="r" t="t"/>
              <a:pathLst>
                <a:path extrusionOk="0" h="4753" w="8979">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3"/>
            <p:cNvSpPr/>
            <p:nvPr/>
          </p:nvSpPr>
          <p:spPr>
            <a:xfrm>
              <a:off x="6669350" y="3649150"/>
              <a:ext cx="224475" cy="118825"/>
            </a:xfrm>
            <a:custGeom>
              <a:rect b="b" l="l" r="r" t="t"/>
              <a:pathLst>
                <a:path extrusionOk="0" h="4753" w="8979">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3"/>
            <p:cNvSpPr/>
            <p:nvPr/>
          </p:nvSpPr>
          <p:spPr>
            <a:xfrm>
              <a:off x="6669350" y="3844250"/>
              <a:ext cx="224475" cy="118825"/>
            </a:xfrm>
            <a:custGeom>
              <a:rect b="b" l="l" r="r" t="t"/>
              <a:pathLst>
                <a:path extrusionOk="0" h="4753" w="8979">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3"/>
            <p:cNvSpPr/>
            <p:nvPr/>
          </p:nvSpPr>
          <p:spPr>
            <a:xfrm>
              <a:off x="6669350" y="4039000"/>
              <a:ext cx="224475" cy="118825"/>
            </a:xfrm>
            <a:custGeom>
              <a:rect b="b" l="l" r="r" t="t"/>
              <a:pathLst>
                <a:path extrusionOk="0" h="4753" w="8979">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3"/>
            <p:cNvSpPr/>
            <p:nvPr/>
          </p:nvSpPr>
          <p:spPr>
            <a:xfrm>
              <a:off x="6025000" y="1584525"/>
              <a:ext cx="1516200" cy="1786900"/>
            </a:xfrm>
            <a:custGeom>
              <a:rect b="b" l="l" r="r" t="t"/>
              <a:pathLst>
                <a:path extrusionOk="0" h="71476" w="60648">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3"/>
            <p:cNvSpPr/>
            <p:nvPr/>
          </p:nvSpPr>
          <p:spPr>
            <a:xfrm>
              <a:off x="6109400" y="1606800"/>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3"/>
            <p:cNvSpPr/>
            <p:nvPr/>
          </p:nvSpPr>
          <p:spPr>
            <a:xfrm>
              <a:off x="6113429" y="1637534"/>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3"/>
            <p:cNvSpPr/>
            <p:nvPr/>
          </p:nvSpPr>
          <p:spPr>
            <a:xfrm>
              <a:off x="6756775" y="174720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3"/>
            <p:cNvSpPr/>
            <p:nvPr/>
          </p:nvSpPr>
          <p:spPr>
            <a:xfrm>
              <a:off x="6756775" y="1834950"/>
              <a:ext cx="40850" cy="40875"/>
            </a:xfrm>
            <a:custGeom>
              <a:rect b="b" l="l" r="r" t="t"/>
              <a:pathLst>
                <a:path extrusionOk="0" h="1635" w="1634">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3"/>
            <p:cNvSpPr/>
            <p:nvPr/>
          </p:nvSpPr>
          <p:spPr>
            <a:xfrm>
              <a:off x="6756775" y="192305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3"/>
            <p:cNvSpPr/>
            <p:nvPr/>
          </p:nvSpPr>
          <p:spPr>
            <a:xfrm>
              <a:off x="6376025" y="2179900"/>
              <a:ext cx="824600" cy="537375"/>
            </a:xfrm>
            <a:custGeom>
              <a:rect b="b" l="l" r="r" t="t"/>
              <a:pathLst>
                <a:path extrusionOk="0" h="21495" w="32984">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3"/>
            <p:cNvSpPr/>
            <p:nvPr/>
          </p:nvSpPr>
          <p:spPr>
            <a:xfrm>
              <a:off x="6378400" y="3082625"/>
              <a:ext cx="222125" cy="192075"/>
            </a:xfrm>
            <a:custGeom>
              <a:rect b="b" l="l" r="r" t="t"/>
              <a:pathLst>
                <a:path extrusionOk="0" h="7683" w="8885">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3"/>
            <p:cNvSpPr/>
            <p:nvPr/>
          </p:nvSpPr>
          <p:spPr>
            <a:xfrm>
              <a:off x="6465475" y="3152900"/>
              <a:ext cx="38550" cy="66600"/>
            </a:xfrm>
            <a:custGeom>
              <a:rect b="b" l="l" r="r" t="t"/>
              <a:pathLst>
                <a:path extrusionOk="0" h="2664" w="1542">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3"/>
            <p:cNvSpPr/>
            <p:nvPr/>
          </p:nvSpPr>
          <p:spPr>
            <a:xfrm>
              <a:off x="6861050" y="3034275"/>
              <a:ext cx="355100" cy="325300"/>
            </a:xfrm>
            <a:custGeom>
              <a:rect b="b" l="l" r="r" t="t"/>
              <a:pathLst>
                <a:path extrusionOk="0" h="13012" w="14204">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3"/>
            <p:cNvSpPr/>
            <p:nvPr/>
          </p:nvSpPr>
          <p:spPr>
            <a:xfrm>
              <a:off x="6554925" y="3004775"/>
              <a:ext cx="444875" cy="132725"/>
            </a:xfrm>
            <a:custGeom>
              <a:rect b="b" l="l" r="r" t="t"/>
              <a:pathLst>
                <a:path extrusionOk="0" h="5309" w="17795">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3"/>
            <p:cNvSpPr/>
            <p:nvPr/>
          </p:nvSpPr>
          <p:spPr>
            <a:xfrm>
              <a:off x="6638975" y="3051725"/>
              <a:ext cx="276800" cy="20625"/>
            </a:xfrm>
            <a:custGeom>
              <a:rect b="b" l="l" r="r" t="t"/>
              <a:pathLst>
                <a:path extrusionOk="0" h="825" w="11072">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3"/>
            <p:cNvSpPr/>
            <p:nvPr/>
          </p:nvSpPr>
          <p:spPr>
            <a:xfrm>
              <a:off x="7086200" y="3093125"/>
              <a:ext cx="65150" cy="56175"/>
            </a:xfrm>
            <a:custGeom>
              <a:rect b="b" l="l" r="r" t="t"/>
              <a:pathLst>
                <a:path extrusionOk="0" h="2247" w="2606">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3"/>
            <p:cNvSpPr/>
            <p:nvPr/>
          </p:nvSpPr>
          <p:spPr>
            <a:xfrm>
              <a:off x="6931275" y="3209025"/>
              <a:ext cx="48525" cy="71575"/>
            </a:xfrm>
            <a:custGeom>
              <a:rect b="b" l="l" r="r" t="t"/>
              <a:pathLst>
                <a:path extrusionOk="0" h="2863" w="1941">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3"/>
            <p:cNvSpPr/>
            <p:nvPr/>
          </p:nvSpPr>
          <p:spPr>
            <a:xfrm>
              <a:off x="6596775" y="2179900"/>
              <a:ext cx="355775" cy="537375"/>
            </a:xfrm>
            <a:custGeom>
              <a:rect b="b" l="l" r="r" t="t"/>
              <a:pathLst>
                <a:path extrusionOk="0" h="21495" w="14231">
                  <a:moveTo>
                    <a:pt x="10180" y="1"/>
                  </a:moveTo>
                  <a:lnTo>
                    <a:pt x="1" y="21494"/>
                  </a:lnTo>
                  <a:lnTo>
                    <a:pt x="4051" y="21494"/>
                  </a:lnTo>
                  <a:lnTo>
                    <a:pt x="14231" y="1"/>
                  </a:lnTo>
                  <a:close/>
                </a:path>
              </a:pathLst>
            </a:custGeom>
            <a:solidFill>
              <a:srgbClr val="073763">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1102" name="Shape 1102"/>
        <p:cNvGrpSpPr/>
        <p:nvPr/>
      </p:nvGrpSpPr>
      <p:grpSpPr>
        <a:xfrm>
          <a:off x="0" y="0"/>
          <a:ext cx="0" cy="0"/>
          <a:chOff x="0" y="0"/>
          <a:chExt cx="0" cy="0"/>
        </a:xfrm>
      </p:grpSpPr>
      <p:sp>
        <p:nvSpPr>
          <p:cNvPr id="1103" name="Google Shape;1103;p54"/>
          <p:cNvSpPr txBox="1"/>
          <p:nvPr>
            <p:ph type="title"/>
          </p:nvPr>
        </p:nvSpPr>
        <p:spPr>
          <a:xfrm>
            <a:off x="180450" y="134000"/>
            <a:ext cx="878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Churn Probability and Proactive Offer Strategies</a:t>
            </a:r>
            <a:endParaRPr sz="3200"/>
          </a:p>
        </p:txBody>
      </p:sp>
      <p:cxnSp>
        <p:nvCxnSpPr>
          <p:cNvPr id="1104" name="Google Shape;1104;p54"/>
          <p:cNvCxnSpPr/>
          <p:nvPr/>
        </p:nvCxnSpPr>
        <p:spPr>
          <a:xfrm>
            <a:off x="2705100" y="773225"/>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1105" name="Google Shape;1105;p54"/>
          <p:cNvGrpSpPr/>
          <p:nvPr/>
        </p:nvGrpSpPr>
        <p:grpSpPr>
          <a:xfrm rot="503704">
            <a:off x="8129740" y="4924703"/>
            <a:ext cx="525808" cy="124202"/>
            <a:chOff x="546675" y="195075"/>
            <a:chExt cx="525800" cy="124200"/>
          </a:xfrm>
        </p:grpSpPr>
        <p:sp>
          <p:nvSpPr>
            <p:cNvPr id="1106" name="Google Shape;1106;p54"/>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4"/>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4"/>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54"/>
          <p:cNvGrpSpPr/>
          <p:nvPr/>
        </p:nvGrpSpPr>
        <p:grpSpPr>
          <a:xfrm rot="503704">
            <a:off x="8376590" y="2899828"/>
            <a:ext cx="525808" cy="124202"/>
            <a:chOff x="546675" y="195075"/>
            <a:chExt cx="525800" cy="124200"/>
          </a:xfrm>
        </p:grpSpPr>
        <p:sp>
          <p:nvSpPr>
            <p:cNvPr id="1110" name="Google Shape;1110;p54"/>
            <p:cNvSpPr/>
            <p:nvPr/>
          </p:nvSpPr>
          <p:spPr>
            <a:xfrm>
              <a:off x="5466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4"/>
            <p:cNvSpPr/>
            <p:nvPr/>
          </p:nvSpPr>
          <p:spPr>
            <a:xfrm>
              <a:off x="7474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4"/>
            <p:cNvSpPr/>
            <p:nvPr/>
          </p:nvSpPr>
          <p:spPr>
            <a:xfrm>
              <a:off x="948275" y="195075"/>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113" name="Google Shape;1113;p54"/>
          <p:cNvGraphicFramePr/>
          <p:nvPr/>
        </p:nvGraphicFramePr>
        <p:xfrm>
          <a:off x="180450" y="917550"/>
          <a:ext cx="3000000" cy="3000000"/>
        </p:xfrm>
        <a:graphic>
          <a:graphicData uri="http://schemas.openxmlformats.org/drawingml/2006/table">
            <a:tbl>
              <a:tblPr>
                <a:noFill/>
                <a:tableStyleId>{09C6B625-EF91-4AA6-BABE-12A79844F8EB}</a:tableStyleId>
              </a:tblPr>
              <a:tblGrid>
                <a:gridCol w="831950"/>
                <a:gridCol w="1129650"/>
                <a:gridCol w="1156600"/>
                <a:gridCol w="3072175"/>
                <a:gridCol w="2592750"/>
              </a:tblGrid>
              <a:tr h="862900">
                <a:tc>
                  <a:txBody>
                    <a:bodyPr/>
                    <a:lstStyle/>
                    <a:p>
                      <a:pPr indent="0" lvl="0" marL="0" rtl="0" algn="ctr">
                        <a:spcBef>
                          <a:spcPts val="0"/>
                        </a:spcBef>
                        <a:spcAft>
                          <a:spcPts val="0"/>
                        </a:spcAft>
                        <a:buNone/>
                      </a:pPr>
                      <a:r>
                        <a:rPr b="1" lang="en" sz="1200">
                          <a:latin typeface="Quicksand"/>
                          <a:ea typeface="Quicksand"/>
                          <a:cs typeface="Quicksand"/>
                          <a:sym typeface="Quicksand"/>
                        </a:rPr>
                        <a:t>Row Number</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Logistic Regression Churn Probability</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Churn Yes/No</a:t>
                      </a:r>
                      <a:endParaRPr b="1" sz="1200">
                        <a:latin typeface="Quicksand"/>
                        <a:ea typeface="Quicksand"/>
                        <a:cs typeface="Quicksand"/>
                        <a:sym typeface="Quicksand"/>
                      </a:endParaRPr>
                    </a:p>
                    <a:p>
                      <a:pPr indent="0" lvl="0" marL="0" rtl="0" algn="ctr">
                        <a:spcBef>
                          <a:spcPts val="0"/>
                        </a:spcBef>
                        <a:spcAft>
                          <a:spcPts val="0"/>
                        </a:spcAft>
                        <a:buNone/>
                      </a:pPr>
                      <a:r>
                        <a:rPr b="1" lang="en" sz="1200">
                          <a:latin typeface="Quicksand"/>
                          <a:ea typeface="Quicksand"/>
                          <a:cs typeface="Quicksand"/>
                          <a:sym typeface="Quicksand"/>
                        </a:rPr>
                        <a:t>(Threshold 0.57)</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Proactive Offer </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Expected Impact on Churn</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553250">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8695</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0.</a:t>
                      </a:r>
                      <a:r>
                        <a:rPr lang="en" sz="1200">
                          <a:latin typeface="Quicksand Medium"/>
                          <a:ea typeface="Quicksand Medium"/>
                          <a:cs typeface="Quicksand Medium"/>
                          <a:sym typeface="Quicksand Medium"/>
                        </a:rPr>
                        <a:t>7321</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Yes</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Offer a basic plan with a </a:t>
                      </a:r>
                      <a:r>
                        <a:rPr b="1" lang="en" sz="1200">
                          <a:latin typeface="Quicksand"/>
                          <a:ea typeface="Quicksand"/>
                          <a:cs typeface="Quicksand"/>
                          <a:sym typeface="Quicksand"/>
                        </a:rPr>
                        <a:t>lower monthly charge and loyalty program</a:t>
                      </a:r>
                      <a:r>
                        <a:rPr lang="en" sz="1200">
                          <a:latin typeface="Quicksand Medium"/>
                          <a:ea typeface="Quicksand Medium"/>
                          <a:cs typeface="Quicksand Medium"/>
                          <a:sym typeface="Quicksand Medium"/>
                        </a:rPr>
                        <a:t> with </a:t>
                      </a:r>
                      <a:r>
                        <a:rPr b="1" lang="en" sz="1200">
                          <a:latin typeface="Quicksand"/>
                          <a:ea typeface="Quicksand"/>
                          <a:cs typeface="Quicksand"/>
                          <a:sym typeface="Quicksand"/>
                        </a:rPr>
                        <a:t>exclusive benefits or discounts </a:t>
                      </a:r>
                      <a:r>
                        <a:rPr lang="en" sz="1200">
                          <a:latin typeface="Quicksand Medium"/>
                          <a:ea typeface="Quicksand Medium"/>
                          <a:cs typeface="Quicksand Medium"/>
                          <a:sym typeface="Quicksand Medium"/>
                        </a:rPr>
                        <a:t>on their next purchase. The goal is to incentivize them to stay with the company.</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Churn probability may decrease as the user receives a plan that better matches their low usage. The company can increase customer satisfaction and reduce the likelihood of them leaving.</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553250">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15747</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0.</a:t>
                      </a:r>
                      <a:r>
                        <a:rPr lang="en" sz="1200">
                          <a:latin typeface="Quicksand Medium"/>
                          <a:ea typeface="Quicksand Medium"/>
                          <a:cs typeface="Quicksand Medium"/>
                          <a:sym typeface="Quicksand Medium"/>
                        </a:rPr>
                        <a:t>7951</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Yes</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Adjust the plan to better fit the user’s usage pattern along with </a:t>
                      </a:r>
                      <a:r>
                        <a:rPr b="1" lang="en" sz="1200">
                          <a:latin typeface="Quicksand"/>
                          <a:ea typeface="Quicksand"/>
                          <a:cs typeface="Quicksand"/>
                          <a:sym typeface="Quicksand"/>
                        </a:rPr>
                        <a:t>l</a:t>
                      </a:r>
                      <a:r>
                        <a:rPr b="1" lang="en" sz="1200">
                          <a:latin typeface="Quicksand"/>
                          <a:ea typeface="Quicksand"/>
                          <a:cs typeface="Quicksand"/>
                          <a:sym typeface="Quicksand"/>
                        </a:rPr>
                        <a:t>oyalty program with exclusive benefits or discounts </a:t>
                      </a:r>
                      <a:r>
                        <a:rPr lang="en" sz="1200">
                          <a:latin typeface="Quicksand Medium"/>
                          <a:ea typeface="Quicksand Medium"/>
                          <a:cs typeface="Quicksand Medium"/>
                          <a:sym typeface="Quicksand Medium"/>
                        </a:rPr>
                        <a:t>on their next purchase. The goal is to incentivize them to stay with the company.</a:t>
                      </a:r>
                      <a:endParaRPr sz="1200">
                        <a:latin typeface="Quicksand Medium"/>
                        <a:ea typeface="Quicksand Medium"/>
                        <a:cs typeface="Quicksand Medium"/>
                        <a:sym typeface="Quicksand Medium"/>
                      </a:endParaRPr>
                    </a:p>
                    <a:p>
                      <a:pPr indent="0" lvl="0" marL="0" marR="0" rtl="0" algn="l">
                        <a:lnSpc>
                          <a:spcPct val="100000"/>
                        </a:lnSpc>
                        <a:spcBef>
                          <a:spcPts val="0"/>
                        </a:spcBef>
                        <a:spcAft>
                          <a:spcPts val="0"/>
                        </a:spcAft>
                        <a:buNone/>
                      </a:pPr>
                      <a:r>
                        <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Churn probability may decrease if the plan is perceived as more suitable for the user’s actual usage. The company can increase customer satisfaction and reduce the likelihood of them leaving.</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114" name="Google Shape;1114;p54"/>
          <p:cNvSpPr txBox="1"/>
          <p:nvPr/>
        </p:nvSpPr>
        <p:spPr>
          <a:xfrm>
            <a:off x="5101400" y="4886975"/>
            <a:ext cx="49959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icksand"/>
                <a:ea typeface="Quicksand"/>
                <a:cs typeface="Quicksand"/>
                <a:sym typeface="Quicksand"/>
              </a:rPr>
              <a:t>* Detailed explanation in the notes section</a:t>
            </a:r>
            <a:endParaRPr b="1" sz="1000">
              <a:solidFill>
                <a:schemeClr val="dk1"/>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graphicFrame>
        <p:nvGraphicFramePr>
          <p:cNvPr id="1119" name="Google Shape;1119;p55"/>
          <p:cNvGraphicFramePr/>
          <p:nvPr/>
        </p:nvGraphicFramePr>
        <p:xfrm>
          <a:off x="237238" y="197688"/>
          <a:ext cx="3000000" cy="3000000"/>
        </p:xfrm>
        <a:graphic>
          <a:graphicData uri="http://schemas.openxmlformats.org/drawingml/2006/table">
            <a:tbl>
              <a:tblPr>
                <a:noFill/>
                <a:tableStyleId>{09C6B625-EF91-4AA6-BABE-12A79844F8EB}</a:tableStyleId>
              </a:tblPr>
              <a:tblGrid>
                <a:gridCol w="876850"/>
                <a:gridCol w="1076250"/>
                <a:gridCol w="1181250"/>
                <a:gridCol w="2853600"/>
                <a:gridCol w="2709850"/>
              </a:tblGrid>
              <a:tr h="873700">
                <a:tc>
                  <a:txBody>
                    <a:bodyPr/>
                    <a:lstStyle/>
                    <a:p>
                      <a:pPr indent="0" lvl="0" marL="0" rtl="0" algn="ctr">
                        <a:spcBef>
                          <a:spcPts val="0"/>
                        </a:spcBef>
                        <a:spcAft>
                          <a:spcPts val="0"/>
                        </a:spcAft>
                        <a:buNone/>
                      </a:pPr>
                      <a:r>
                        <a:rPr b="1" lang="en" sz="1200">
                          <a:latin typeface="Quicksand"/>
                          <a:ea typeface="Quicksand"/>
                          <a:cs typeface="Quicksand"/>
                          <a:sym typeface="Quicksand"/>
                        </a:rPr>
                        <a:t>Row Number</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Logistic Regression Churn Probability</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Churn Yes/No</a:t>
                      </a:r>
                      <a:endParaRPr b="1" sz="1200">
                        <a:latin typeface="Quicksand"/>
                        <a:ea typeface="Quicksand"/>
                        <a:cs typeface="Quicksand"/>
                        <a:sym typeface="Quicksand"/>
                      </a:endParaRPr>
                    </a:p>
                    <a:p>
                      <a:pPr indent="0" lvl="0" marL="0" rtl="0" algn="ctr">
                        <a:spcBef>
                          <a:spcPts val="0"/>
                        </a:spcBef>
                        <a:spcAft>
                          <a:spcPts val="0"/>
                        </a:spcAft>
                        <a:buNone/>
                      </a:pPr>
                      <a:r>
                        <a:rPr b="1" lang="en" sz="1200">
                          <a:latin typeface="Quicksand"/>
                          <a:ea typeface="Quicksand"/>
                          <a:cs typeface="Quicksand"/>
                          <a:sym typeface="Quicksand"/>
                        </a:rPr>
                        <a:t>(Threshold 0.58)</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Proactive Offer</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Quicksand"/>
                          <a:ea typeface="Quicksand"/>
                          <a:cs typeface="Quicksand"/>
                          <a:sym typeface="Quicksand"/>
                        </a:rPr>
                        <a:t>Offer Impact Hypothesis</a:t>
                      </a:r>
                      <a:endParaRPr b="1" sz="1200">
                        <a:latin typeface="Quicksand"/>
                        <a:ea typeface="Quicksand"/>
                        <a:cs typeface="Quicksand"/>
                        <a:sym typeface="Quicks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397950">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29301</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0.</a:t>
                      </a:r>
                      <a:r>
                        <a:rPr lang="en" sz="1200">
                          <a:latin typeface="Quicksand Medium"/>
                          <a:ea typeface="Quicksand Medium"/>
                          <a:cs typeface="Quicksand Medium"/>
                          <a:sym typeface="Quicksand Medium"/>
                        </a:rPr>
                        <a:t>2764</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No</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Suggest </a:t>
                      </a:r>
                      <a:r>
                        <a:rPr b="1" lang="en" sz="1200">
                          <a:latin typeface="Quicksand"/>
                          <a:ea typeface="Quicksand"/>
                          <a:cs typeface="Quicksand"/>
                          <a:sym typeface="Quicksand"/>
                        </a:rPr>
                        <a:t>personalized product recommendations or a referral program </a:t>
                      </a:r>
                      <a:r>
                        <a:rPr lang="en" sz="1200">
                          <a:latin typeface="Quicksand Medium"/>
                          <a:ea typeface="Quicksand Medium"/>
                          <a:cs typeface="Quicksand Medium"/>
                          <a:sym typeface="Quicksand Medium"/>
                        </a:rPr>
                        <a:t>where they can earn rewards for bringing in new customers. The idea is to reinforce their loyalty and engagement with the company.</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The pro-active offer may not have a significant impact on their probability of churn. These users are already less likely to churn, so the offer could reinforce their loyalty but may not drastically change their behavior.</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747425">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34573</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0.</a:t>
                      </a:r>
                      <a:r>
                        <a:rPr lang="en" sz="1200">
                          <a:latin typeface="Quicksand Medium"/>
                          <a:ea typeface="Quicksand Medium"/>
                          <a:cs typeface="Quicksand Medium"/>
                          <a:sym typeface="Quicksand Medium"/>
                        </a:rPr>
                        <a:t>2622</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No</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Suggest an </a:t>
                      </a:r>
                      <a:r>
                        <a:rPr b="1" lang="en" sz="1200">
                          <a:latin typeface="Quicksand"/>
                          <a:ea typeface="Quicksand"/>
                          <a:cs typeface="Quicksand"/>
                          <a:sym typeface="Quicksand"/>
                        </a:rPr>
                        <a:t>upgrade to a plan with higher usage limits</a:t>
                      </a:r>
                      <a:r>
                        <a:rPr lang="en" sz="1200">
                          <a:latin typeface="Quicksand Medium"/>
                          <a:ea typeface="Quicksand Medium"/>
                          <a:cs typeface="Quicksand Medium"/>
                          <a:sym typeface="Quicksand Medium"/>
                        </a:rPr>
                        <a:t> to avoid overage charges along with </a:t>
                      </a:r>
                      <a:r>
                        <a:rPr b="1" lang="en" sz="1200">
                          <a:latin typeface="Quicksand"/>
                          <a:ea typeface="Quicksand"/>
                          <a:cs typeface="Quicksand"/>
                          <a:sym typeface="Quicksand"/>
                        </a:rPr>
                        <a:t>personalized product recommendations </a:t>
                      </a:r>
                      <a:r>
                        <a:rPr lang="en" sz="1200">
                          <a:latin typeface="Quicksand Medium"/>
                          <a:ea typeface="Quicksand Medium"/>
                          <a:cs typeface="Quicksand Medium"/>
                          <a:sym typeface="Quicksand Medium"/>
                        </a:rPr>
                        <a:t>or a </a:t>
                      </a:r>
                      <a:r>
                        <a:rPr b="1" lang="en" sz="1200">
                          <a:latin typeface="Quicksand"/>
                          <a:ea typeface="Quicksand"/>
                          <a:cs typeface="Quicksand"/>
                          <a:sym typeface="Quicksand"/>
                        </a:rPr>
                        <a:t>referral program</a:t>
                      </a:r>
                      <a:r>
                        <a:rPr lang="en" sz="1200">
                          <a:latin typeface="Quicksand Medium"/>
                          <a:ea typeface="Quicksand Medium"/>
                          <a:cs typeface="Quicksand Medium"/>
                          <a:sym typeface="Quicksand Medium"/>
                        </a:rPr>
                        <a:t> where they can earn rewards for bringing in new customers. The idea is to reinforce their loyalty and engagement with the company.</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latin typeface="Quicksand Medium"/>
                          <a:ea typeface="Quicksand Medium"/>
                          <a:cs typeface="Quicksand Medium"/>
                          <a:sym typeface="Quicksand Medium"/>
                        </a:rPr>
                        <a:t>The pro-active offer may not have a significant impact on their probability of churn. These users are already less likely to churn, so the offer could reinforce their loyalty but may not drastically change their behavior.</a:t>
                      </a:r>
                      <a:endParaRPr sz="1200">
                        <a:latin typeface="Quicksand Medium"/>
                        <a:ea typeface="Quicksand Medium"/>
                        <a:cs typeface="Quicksand Medium"/>
                        <a:sym typeface="Quicksa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120" name="Google Shape;1120;p55"/>
          <p:cNvSpPr txBox="1"/>
          <p:nvPr/>
        </p:nvSpPr>
        <p:spPr>
          <a:xfrm>
            <a:off x="3223075" y="3975125"/>
            <a:ext cx="5116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icksand"/>
              <a:ea typeface="Quicksand"/>
              <a:cs typeface="Quicksand"/>
              <a:sym typeface="Quicksand"/>
            </a:endParaRPr>
          </a:p>
        </p:txBody>
      </p:sp>
      <p:sp>
        <p:nvSpPr>
          <p:cNvPr id="1121" name="Google Shape;1121;p55"/>
          <p:cNvSpPr txBox="1"/>
          <p:nvPr/>
        </p:nvSpPr>
        <p:spPr>
          <a:xfrm>
            <a:off x="2572825" y="4592900"/>
            <a:ext cx="50094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icksand"/>
              <a:ea typeface="Quicksand"/>
              <a:cs typeface="Quicksand"/>
              <a:sym typeface="Quicksand"/>
            </a:endParaRPr>
          </a:p>
        </p:txBody>
      </p:sp>
      <p:sp>
        <p:nvSpPr>
          <p:cNvPr id="1122" name="Google Shape;1122;p55"/>
          <p:cNvSpPr txBox="1"/>
          <p:nvPr/>
        </p:nvSpPr>
        <p:spPr>
          <a:xfrm>
            <a:off x="68250" y="4297325"/>
            <a:ext cx="9007500" cy="4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500">
                <a:solidFill>
                  <a:schemeClr val="dk1"/>
                </a:solidFill>
                <a:latin typeface="Quicksand"/>
                <a:ea typeface="Quicksand"/>
                <a:cs typeface="Quicksand"/>
                <a:sym typeface="Quicksand"/>
              </a:rPr>
              <a:t>Each proactive offer is tailored to the user's specific situation based on their usage patterns and charges incurred, aiming to enhance their satisfaction with the service and reduce the likelihood of churn.</a:t>
            </a:r>
            <a:endParaRPr b="1" i="1" sz="1500">
              <a:solidFill>
                <a:schemeClr val="dk1"/>
              </a:solidFill>
              <a:latin typeface="Quicksand"/>
              <a:ea typeface="Quicksand"/>
              <a:cs typeface="Quicksand"/>
              <a:sym typeface="Quicksand"/>
            </a:endParaRPr>
          </a:p>
        </p:txBody>
      </p:sp>
      <p:sp>
        <p:nvSpPr>
          <p:cNvPr id="1123" name="Google Shape;1123;p55"/>
          <p:cNvSpPr txBox="1"/>
          <p:nvPr/>
        </p:nvSpPr>
        <p:spPr>
          <a:xfrm>
            <a:off x="6007300" y="4848000"/>
            <a:ext cx="47367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icksand"/>
                <a:ea typeface="Quicksand"/>
                <a:cs typeface="Quicksand"/>
                <a:sym typeface="Quicksand"/>
              </a:rPr>
              <a:t>* Detailed explanation in the notes section</a:t>
            </a:r>
            <a:endParaRPr b="1" sz="1100">
              <a:solidFill>
                <a:schemeClr val="dk1"/>
              </a:solidFill>
              <a:latin typeface="Quicksand"/>
              <a:ea typeface="Quicksand"/>
              <a:cs typeface="Quicksand"/>
              <a:sym typeface="Quicksa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1127" name="Shape 1127"/>
        <p:cNvGrpSpPr/>
        <p:nvPr/>
      </p:nvGrpSpPr>
      <p:grpSpPr>
        <a:xfrm>
          <a:off x="0" y="0"/>
          <a:ext cx="0" cy="0"/>
          <a:chOff x="0" y="0"/>
          <a:chExt cx="0" cy="0"/>
        </a:xfrm>
      </p:grpSpPr>
      <p:sp>
        <p:nvSpPr>
          <p:cNvPr id="1128" name="Google Shape;1128;p56"/>
          <p:cNvSpPr/>
          <p:nvPr/>
        </p:nvSpPr>
        <p:spPr>
          <a:xfrm rot="-5400000">
            <a:off x="741542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6"/>
          <p:cNvSpPr/>
          <p:nvPr/>
        </p:nvSpPr>
        <p:spPr>
          <a:xfrm rot="5400000">
            <a:off x="-12837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6"/>
          <p:cNvSpPr txBox="1"/>
          <p:nvPr>
            <p:ph type="title"/>
          </p:nvPr>
        </p:nvSpPr>
        <p:spPr>
          <a:xfrm>
            <a:off x="798150" y="2414400"/>
            <a:ext cx="7547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a:t>
            </a:r>
            <a:endParaRPr/>
          </a:p>
        </p:txBody>
      </p:sp>
      <p:sp>
        <p:nvSpPr>
          <p:cNvPr id="1131" name="Google Shape;1131;p56"/>
          <p:cNvSpPr txBox="1"/>
          <p:nvPr>
            <p:ph idx="2" type="title"/>
          </p:nvPr>
        </p:nvSpPr>
        <p:spPr>
          <a:xfrm>
            <a:off x="3982201" y="1323975"/>
            <a:ext cx="1179600" cy="10335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cxnSp>
        <p:nvCxnSpPr>
          <p:cNvPr id="1132" name="Google Shape;1132;p56"/>
          <p:cNvCxnSpPr/>
          <p:nvPr/>
        </p:nvCxnSpPr>
        <p:spPr>
          <a:xfrm>
            <a:off x="2773725" y="4494500"/>
            <a:ext cx="3733800" cy="0"/>
          </a:xfrm>
          <a:prstGeom prst="straightConnector1">
            <a:avLst/>
          </a:prstGeom>
          <a:noFill/>
          <a:ln cap="flat" cmpd="sng" w="28575">
            <a:solidFill>
              <a:schemeClr val="lt2"/>
            </a:solidFill>
            <a:prstDash val="solid"/>
            <a:round/>
            <a:headEnd len="med" w="med" type="none"/>
            <a:tailEnd len="med" w="med" type="none"/>
          </a:ln>
        </p:spPr>
      </p:cxnSp>
      <p:cxnSp>
        <p:nvCxnSpPr>
          <p:cNvPr id="1133" name="Google Shape;1133;p56"/>
          <p:cNvCxnSpPr/>
          <p:nvPr/>
        </p:nvCxnSpPr>
        <p:spPr>
          <a:xfrm>
            <a:off x="2773725" y="649000"/>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1134" name="Google Shape;1134;p56"/>
          <p:cNvGrpSpPr/>
          <p:nvPr/>
        </p:nvGrpSpPr>
        <p:grpSpPr>
          <a:xfrm rot="5400000">
            <a:off x="4578525" y="4018575"/>
            <a:ext cx="124200" cy="525800"/>
            <a:chOff x="202025" y="2122800"/>
            <a:chExt cx="124200" cy="525800"/>
          </a:xfrm>
        </p:grpSpPr>
        <p:sp>
          <p:nvSpPr>
            <p:cNvPr id="1135" name="Google Shape;1135;p56"/>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6"/>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6"/>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56"/>
          <p:cNvGrpSpPr/>
          <p:nvPr/>
        </p:nvGrpSpPr>
        <p:grpSpPr>
          <a:xfrm rot="5400000">
            <a:off x="4578525" y="587275"/>
            <a:ext cx="124200" cy="525800"/>
            <a:chOff x="202025" y="2122800"/>
            <a:chExt cx="124200" cy="525800"/>
          </a:xfrm>
        </p:grpSpPr>
        <p:sp>
          <p:nvSpPr>
            <p:cNvPr id="1139" name="Google Shape;1139;p56"/>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6"/>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6"/>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56"/>
          <p:cNvGrpSpPr/>
          <p:nvPr/>
        </p:nvGrpSpPr>
        <p:grpSpPr>
          <a:xfrm rot="-712808">
            <a:off x="227192" y="2664380"/>
            <a:ext cx="525791" cy="2261878"/>
            <a:chOff x="238125" y="1215275"/>
            <a:chExt cx="760125" cy="3269950"/>
          </a:xfrm>
        </p:grpSpPr>
        <p:sp>
          <p:nvSpPr>
            <p:cNvPr id="1143" name="Google Shape;1143;p56"/>
            <p:cNvSpPr/>
            <p:nvPr/>
          </p:nvSpPr>
          <p:spPr>
            <a:xfrm>
              <a:off x="238125" y="1863300"/>
              <a:ext cx="760125" cy="959950"/>
            </a:xfrm>
            <a:custGeom>
              <a:rect b="b" l="l" r="r" t="t"/>
              <a:pathLst>
                <a:path extrusionOk="0" h="38398" w="30405">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6"/>
            <p:cNvSpPr/>
            <p:nvPr/>
          </p:nvSpPr>
          <p:spPr>
            <a:xfrm>
              <a:off x="283675" y="1921025"/>
              <a:ext cx="669000" cy="902225"/>
            </a:xfrm>
            <a:custGeom>
              <a:rect b="b" l="l" r="r" t="t"/>
              <a:pathLst>
                <a:path extrusionOk="0" h="36089" w="2676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6"/>
            <p:cNvSpPr/>
            <p:nvPr/>
          </p:nvSpPr>
          <p:spPr>
            <a:xfrm>
              <a:off x="238125" y="2823225"/>
              <a:ext cx="760125" cy="244050"/>
            </a:xfrm>
            <a:custGeom>
              <a:rect b="b" l="l" r="r" t="t"/>
              <a:pathLst>
                <a:path extrusionOk="0" h="9762" w="30405">
                  <a:moveTo>
                    <a:pt x="0" y="1"/>
                  </a:moveTo>
                  <a:lnTo>
                    <a:pt x="1472" y="9762"/>
                  </a:lnTo>
                  <a:lnTo>
                    <a:pt x="28933" y="9762"/>
                  </a:lnTo>
                  <a:lnTo>
                    <a:pt x="3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6"/>
            <p:cNvSpPr/>
            <p:nvPr/>
          </p:nvSpPr>
          <p:spPr>
            <a:xfrm>
              <a:off x="283675" y="2823225"/>
              <a:ext cx="669000" cy="244050"/>
            </a:xfrm>
            <a:custGeom>
              <a:rect b="b" l="l" r="r" t="t"/>
              <a:pathLst>
                <a:path extrusionOk="0" h="9762" w="26760">
                  <a:moveTo>
                    <a:pt x="1" y="1"/>
                  </a:moveTo>
                  <a:lnTo>
                    <a:pt x="1189" y="9762"/>
                  </a:lnTo>
                  <a:lnTo>
                    <a:pt x="25572" y="9762"/>
                  </a:lnTo>
                  <a:lnTo>
                    <a:pt x="26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6"/>
            <p:cNvSpPr/>
            <p:nvPr/>
          </p:nvSpPr>
          <p:spPr>
            <a:xfrm>
              <a:off x="274900" y="3067250"/>
              <a:ext cx="686550" cy="999100"/>
            </a:xfrm>
            <a:custGeom>
              <a:rect b="b" l="l" r="r" t="t"/>
              <a:pathLst>
                <a:path extrusionOk="0" h="39964" w="27462">
                  <a:moveTo>
                    <a:pt x="1" y="1"/>
                  </a:moveTo>
                  <a:lnTo>
                    <a:pt x="1" y="39964"/>
                  </a:lnTo>
                  <a:lnTo>
                    <a:pt x="27462" y="39964"/>
                  </a:lnTo>
                  <a:lnTo>
                    <a:pt x="27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6"/>
            <p:cNvSpPr/>
            <p:nvPr/>
          </p:nvSpPr>
          <p:spPr>
            <a:xfrm>
              <a:off x="274900" y="4066325"/>
              <a:ext cx="686550" cy="418900"/>
            </a:xfrm>
            <a:custGeom>
              <a:rect b="b" l="l" r="r" t="t"/>
              <a:pathLst>
                <a:path extrusionOk="0" h="16756" w="27462">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6"/>
            <p:cNvSpPr/>
            <p:nvPr/>
          </p:nvSpPr>
          <p:spPr>
            <a:xfrm>
              <a:off x="699175" y="1737075"/>
              <a:ext cx="147175" cy="126250"/>
            </a:xfrm>
            <a:custGeom>
              <a:rect b="b" l="l" r="r" t="t"/>
              <a:pathLst>
                <a:path extrusionOk="0" h="5050" w="5887">
                  <a:moveTo>
                    <a:pt x="0" y="1"/>
                  </a:moveTo>
                  <a:lnTo>
                    <a:pt x="0" y="5050"/>
                  </a:lnTo>
                  <a:lnTo>
                    <a:pt x="5887" y="5050"/>
                  </a:lnTo>
                  <a:lnTo>
                    <a:pt x="5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6"/>
            <p:cNvSpPr/>
            <p:nvPr/>
          </p:nvSpPr>
          <p:spPr>
            <a:xfrm>
              <a:off x="729550" y="1215275"/>
              <a:ext cx="86425" cy="521825"/>
            </a:xfrm>
            <a:custGeom>
              <a:rect b="b" l="l" r="r" t="t"/>
              <a:pathLst>
                <a:path extrusionOk="0" h="20873" w="3457">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6"/>
            <p:cNvSpPr/>
            <p:nvPr/>
          </p:nvSpPr>
          <p:spPr>
            <a:xfrm>
              <a:off x="313375" y="3067250"/>
              <a:ext cx="609600" cy="999100"/>
            </a:xfrm>
            <a:custGeom>
              <a:rect b="b" l="l" r="r" t="t"/>
              <a:pathLst>
                <a:path extrusionOk="0" h="39964" w="24384">
                  <a:moveTo>
                    <a:pt x="1" y="1"/>
                  </a:moveTo>
                  <a:lnTo>
                    <a:pt x="1" y="39964"/>
                  </a:lnTo>
                  <a:lnTo>
                    <a:pt x="24384" y="39964"/>
                  </a:lnTo>
                  <a:lnTo>
                    <a:pt x="2438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6"/>
            <p:cNvSpPr/>
            <p:nvPr/>
          </p:nvSpPr>
          <p:spPr>
            <a:xfrm>
              <a:off x="313375" y="4066325"/>
              <a:ext cx="609600" cy="351400"/>
            </a:xfrm>
            <a:custGeom>
              <a:rect b="b" l="l" r="r" t="t"/>
              <a:pathLst>
                <a:path extrusionOk="0" h="14056" w="24384">
                  <a:moveTo>
                    <a:pt x="1" y="1"/>
                  </a:moveTo>
                  <a:lnTo>
                    <a:pt x="2282" y="14055"/>
                  </a:lnTo>
                  <a:lnTo>
                    <a:pt x="22413" y="14055"/>
                  </a:lnTo>
                  <a:lnTo>
                    <a:pt x="24384" y="1"/>
                  </a:lnTo>
                  <a:close/>
                </a:path>
              </a:pathLst>
            </a:custGeom>
            <a:solidFill>
              <a:srgbClr val="444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6"/>
            <p:cNvSpPr/>
            <p:nvPr/>
          </p:nvSpPr>
          <p:spPr>
            <a:xfrm>
              <a:off x="386275" y="2059400"/>
              <a:ext cx="463800" cy="611300"/>
            </a:xfrm>
            <a:custGeom>
              <a:rect b="b" l="l" r="r" t="t"/>
              <a:pathLst>
                <a:path extrusionOk="0" h="24452" w="18552">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6"/>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6"/>
            <p:cNvSpPr/>
            <p:nvPr/>
          </p:nvSpPr>
          <p:spPr>
            <a:xfrm>
              <a:off x="447050" y="2170800"/>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6"/>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6"/>
            <p:cNvSpPr/>
            <p:nvPr/>
          </p:nvSpPr>
          <p:spPr>
            <a:xfrm>
              <a:off x="699175" y="2170800"/>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6"/>
            <p:cNvSpPr/>
            <p:nvPr/>
          </p:nvSpPr>
          <p:spPr>
            <a:xfrm>
              <a:off x="447050" y="2297375"/>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6"/>
            <p:cNvSpPr/>
            <p:nvPr/>
          </p:nvSpPr>
          <p:spPr>
            <a:xfrm>
              <a:off x="572950" y="2297375"/>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6"/>
            <p:cNvSpPr/>
            <p:nvPr/>
          </p:nvSpPr>
          <p:spPr>
            <a:xfrm>
              <a:off x="699175" y="2297375"/>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6"/>
            <p:cNvSpPr/>
            <p:nvPr/>
          </p:nvSpPr>
          <p:spPr>
            <a:xfrm>
              <a:off x="447050" y="2423925"/>
              <a:ext cx="79000" cy="67675"/>
            </a:xfrm>
            <a:custGeom>
              <a:rect b="b" l="l" r="r" t="t"/>
              <a:pathLst>
                <a:path extrusionOk="0" h="2707" w="316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6"/>
            <p:cNvSpPr/>
            <p:nvPr/>
          </p:nvSpPr>
          <p:spPr>
            <a:xfrm>
              <a:off x="572950" y="2423925"/>
              <a:ext cx="79000" cy="67675"/>
            </a:xfrm>
            <a:custGeom>
              <a:rect b="b" l="l" r="r" t="t"/>
              <a:pathLst>
                <a:path extrusionOk="0" h="2707" w="316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6"/>
            <p:cNvSpPr/>
            <p:nvPr/>
          </p:nvSpPr>
          <p:spPr>
            <a:xfrm>
              <a:off x="699175" y="2423925"/>
              <a:ext cx="79000" cy="67675"/>
            </a:xfrm>
            <a:custGeom>
              <a:rect b="b" l="l" r="r" t="t"/>
              <a:pathLst>
                <a:path extrusionOk="0" h="2707" w="316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6"/>
            <p:cNvSpPr/>
            <p:nvPr/>
          </p:nvSpPr>
          <p:spPr>
            <a:xfrm>
              <a:off x="394725" y="2866775"/>
              <a:ext cx="443200" cy="143125"/>
            </a:xfrm>
            <a:custGeom>
              <a:rect b="b" l="l" r="r" t="t"/>
              <a:pathLst>
                <a:path extrusionOk="0" h="5725" w="17728">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6"/>
            <p:cNvSpPr/>
            <p:nvPr/>
          </p:nvSpPr>
          <p:spPr>
            <a:xfrm>
              <a:off x="488900" y="2903225"/>
              <a:ext cx="48275" cy="80350"/>
            </a:xfrm>
            <a:custGeom>
              <a:rect b="b" l="l" r="r" t="t"/>
              <a:pathLst>
                <a:path extrusionOk="0" h="3214" w="1931">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6"/>
            <p:cNvSpPr/>
            <p:nvPr/>
          </p:nvSpPr>
          <p:spPr>
            <a:xfrm>
              <a:off x="548300" y="2901525"/>
              <a:ext cx="54700" cy="82050"/>
            </a:xfrm>
            <a:custGeom>
              <a:rect b="b" l="l" r="r" t="t"/>
              <a:pathLst>
                <a:path extrusionOk="0" h="3282" w="2188">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6"/>
            <p:cNvSpPr/>
            <p:nvPr/>
          </p:nvSpPr>
          <p:spPr>
            <a:xfrm>
              <a:off x="611750" y="2901525"/>
              <a:ext cx="55725" cy="83425"/>
            </a:xfrm>
            <a:custGeom>
              <a:rect b="b" l="l" r="r" t="t"/>
              <a:pathLst>
                <a:path extrusionOk="0" h="3337" w="2229">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6"/>
            <p:cNvSpPr/>
            <p:nvPr/>
          </p:nvSpPr>
          <p:spPr>
            <a:xfrm>
              <a:off x="676225" y="2903225"/>
              <a:ext cx="59100" cy="80025"/>
            </a:xfrm>
            <a:custGeom>
              <a:rect b="b" l="l" r="r" t="t"/>
              <a:pathLst>
                <a:path extrusionOk="0" h="3201" w="2364">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6"/>
            <p:cNvSpPr/>
            <p:nvPr/>
          </p:nvSpPr>
          <p:spPr>
            <a:xfrm>
              <a:off x="371425" y="3142525"/>
              <a:ext cx="122550" cy="122200"/>
            </a:xfrm>
            <a:custGeom>
              <a:rect b="b" l="l" r="r" t="t"/>
              <a:pathLst>
                <a:path extrusionOk="0" h="4888" w="4902">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6"/>
            <p:cNvSpPr/>
            <p:nvPr/>
          </p:nvSpPr>
          <p:spPr>
            <a:xfrm>
              <a:off x="557075" y="3142525"/>
              <a:ext cx="122200" cy="122200"/>
            </a:xfrm>
            <a:custGeom>
              <a:rect b="b" l="l" r="r" t="t"/>
              <a:pathLst>
                <a:path extrusionOk="0" h="4888" w="4888">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6"/>
            <p:cNvSpPr/>
            <p:nvPr/>
          </p:nvSpPr>
          <p:spPr>
            <a:xfrm>
              <a:off x="742375" y="3142525"/>
              <a:ext cx="122550" cy="122200"/>
            </a:xfrm>
            <a:custGeom>
              <a:rect b="b" l="l" r="r" t="t"/>
              <a:pathLst>
                <a:path extrusionOk="0" h="4888" w="4902">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6"/>
            <p:cNvSpPr/>
            <p:nvPr/>
          </p:nvSpPr>
          <p:spPr>
            <a:xfrm>
              <a:off x="371425" y="3336600"/>
              <a:ext cx="122550" cy="122550"/>
            </a:xfrm>
            <a:custGeom>
              <a:rect b="b" l="l" r="r" t="t"/>
              <a:pathLst>
                <a:path extrusionOk="0" h="4902" w="4902">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6"/>
            <p:cNvSpPr/>
            <p:nvPr/>
          </p:nvSpPr>
          <p:spPr>
            <a:xfrm>
              <a:off x="557075" y="3336600"/>
              <a:ext cx="122200" cy="122550"/>
            </a:xfrm>
            <a:custGeom>
              <a:rect b="b" l="l" r="r" t="t"/>
              <a:pathLst>
                <a:path extrusionOk="0" h="4902" w="4888">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6"/>
            <p:cNvSpPr/>
            <p:nvPr/>
          </p:nvSpPr>
          <p:spPr>
            <a:xfrm>
              <a:off x="742375" y="3336600"/>
              <a:ext cx="122550" cy="122550"/>
            </a:xfrm>
            <a:custGeom>
              <a:rect b="b" l="l" r="r" t="t"/>
              <a:pathLst>
                <a:path extrusionOk="0" h="4902" w="4902">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6"/>
            <p:cNvSpPr/>
            <p:nvPr/>
          </p:nvSpPr>
          <p:spPr>
            <a:xfrm>
              <a:off x="371425" y="3531025"/>
              <a:ext cx="122550" cy="122200"/>
            </a:xfrm>
            <a:custGeom>
              <a:rect b="b" l="l" r="r" t="t"/>
              <a:pathLst>
                <a:path extrusionOk="0" h="4888" w="4902">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6"/>
            <p:cNvSpPr/>
            <p:nvPr/>
          </p:nvSpPr>
          <p:spPr>
            <a:xfrm>
              <a:off x="557075" y="3531025"/>
              <a:ext cx="122200" cy="122200"/>
            </a:xfrm>
            <a:custGeom>
              <a:rect b="b" l="l" r="r" t="t"/>
              <a:pathLst>
                <a:path extrusionOk="0" h="4888" w="4888">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6"/>
            <p:cNvSpPr/>
            <p:nvPr/>
          </p:nvSpPr>
          <p:spPr>
            <a:xfrm>
              <a:off x="742375" y="3531025"/>
              <a:ext cx="122550" cy="122200"/>
            </a:xfrm>
            <a:custGeom>
              <a:rect b="b" l="l" r="r" t="t"/>
              <a:pathLst>
                <a:path extrusionOk="0" h="4888" w="4902">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6"/>
            <p:cNvSpPr/>
            <p:nvPr/>
          </p:nvSpPr>
          <p:spPr>
            <a:xfrm>
              <a:off x="371425" y="3725100"/>
              <a:ext cx="122550" cy="122550"/>
            </a:xfrm>
            <a:custGeom>
              <a:rect b="b" l="l" r="r" t="t"/>
              <a:pathLst>
                <a:path extrusionOk="0" h="4902" w="4902">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6"/>
            <p:cNvSpPr/>
            <p:nvPr/>
          </p:nvSpPr>
          <p:spPr>
            <a:xfrm>
              <a:off x="557075" y="3725100"/>
              <a:ext cx="122200" cy="122550"/>
            </a:xfrm>
            <a:custGeom>
              <a:rect b="b" l="l" r="r" t="t"/>
              <a:pathLst>
                <a:path extrusionOk="0" h="4902" w="4888">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742375" y="3725100"/>
              <a:ext cx="122550" cy="122550"/>
            </a:xfrm>
            <a:custGeom>
              <a:rect b="b" l="l" r="r" t="t"/>
              <a:pathLst>
                <a:path extrusionOk="0" h="4902" w="4902">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6"/>
            <p:cNvSpPr/>
            <p:nvPr/>
          </p:nvSpPr>
          <p:spPr>
            <a:xfrm>
              <a:off x="371425" y="3919500"/>
              <a:ext cx="122550" cy="122225"/>
            </a:xfrm>
            <a:custGeom>
              <a:rect b="b" l="l" r="r" t="t"/>
              <a:pathLst>
                <a:path extrusionOk="0" h="4889" w="4902">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6"/>
            <p:cNvSpPr/>
            <p:nvPr/>
          </p:nvSpPr>
          <p:spPr>
            <a:xfrm>
              <a:off x="557075" y="3919500"/>
              <a:ext cx="122200" cy="122225"/>
            </a:xfrm>
            <a:custGeom>
              <a:rect b="b" l="l" r="r" t="t"/>
              <a:pathLst>
                <a:path extrusionOk="0" h="4889" w="4888">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742375" y="3919500"/>
              <a:ext cx="122550" cy="122225"/>
            </a:xfrm>
            <a:custGeom>
              <a:rect b="b" l="l" r="r" t="t"/>
              <a:pathLst>
                <a:path extrusionOk="0" h="4889" w="4902">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6"/>
            <p:cNvSpPr/>
            <p:nvPr/>
          </p:nvSpPr>
          <p:spPr>
            <a:xfrm>
              <a:off x="510825" y="4275600"/>
              <a:ext cx="214375" cy="60775"/>
            </a:xfrm>
            <a:custGeom>
              <a:rect b="b" l="l" r="r" t="t"/>
              <a:pathLst>
                <a:path extrusionOk="0" h="2431" w="8575">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56"/>
          <p:cNvGrpSpPr/>
          <p:nvPr/>
        </p:nvGrpSpPr>
        <p:grpSpPr>
          <a:xfrm rot="448835">
            <a:off x="7926593" y="2027531"/>
            <a:ext cx="875781" cy="1615534"/>
            <a:chOff x="6025000" y="1549275"/>
            <a:chExt cx="1516200" cy="2796900"/>
          </a:xfrm>
        </p:grpSpPr>
        <p:sp>
          <p:nvSpPr>
            <p:cNvPr id="1186" name="Google Shape;1186;p56"/>
            <p:cNvSpPr/>
            <p:nvPr/>
          </p:nvSpPr>
          <p:spPr>
            <a:xfrm>
              <a:off x="6151250" y="1549275"/>
              <a:ext cx="1282625" cy="2796900"/>
            </a:xfrm>
            <a:custGeom>
              <a:rect b="b" l="l" r="r" t="t"/>
              <a:pathLst>
                <a:path extrusionOk="0" h="111876" w="51305">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a:off x="6298825" y="3389475"/>
              <a:ext cx="248700" cy="124325"/>
            </a:xfrm>
            <a:custGeom>
              <a:rect b="b" l="l" r="r" t="t"/>
              <a:pathLst>
                <a:path extrusionOk="0" h="4973" w="9948">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6"/>
            <p:cNvSpPr/>
            <p:nvPr/>
          </p:nvSpPr>
          <p:spPr>
            <a:xfrm>
              <a:off x="6315725" y="3587225"/>
              <a:ext cx="248675" cy="124025"/>
            </a:xfrm>
            <a:custGeom>
              <a:rect b="b" l="l" r="r" t="t"/>
              <a:pathLst>
                <a:path extrusionOk="0" h="4961" w="9947">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6"/>
            <p:cNvSpPr/>
            <p:nvPr/>
          </p:nvSpPr>
          <p:spPr>
            <a:xfrm>
              <a:off x="6332550" y="3784725"/>
              <a:ext cx="248375" cy="124250"/>
            </a:xfrm>
            <a:custGeom>
              <a:rect b="b" l="l" r="r" t="t"/>
              <a:pathLst>
                <a:path extrusionOk="0" h="4970" w="9935">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6"/>
            <p:cNvSpPr/>
            <p:nvPr/>
          </p:nvSpPr>
          <p:spPr>
            <a:xfrm>
              <a:off x="6349475" y="3982450"/>
              <a:ext cx="248350" cy="124050"/>
            </a:xfrm>
            <a:custGeom>
              <a:rect b="b" l="l" r="r" t="t"/>
              <a:pathLst>
                <a:path extrusionOk="0" h="4962" w="9934">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6"/>
            <p:cNvSpPr/>
            <p:nvPr/>
          </p:nvSpPr>
          <p:spPr>
            <a:xfrm>
              <a:off x="7026100" y="3389475"/>
              <a:ext cx="248375" cy="124325"/>
            </a:xfrm>
            <a:custGeom>
              <a:rect b="b" l="l" r="r" t="t"/>
              <a:pathLst>
                <a:path extrusionOk="0" h="4973" w="9935">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6"/>
            <p:cNvSpPr/>
            <p:nvPr/>
          </p:nvSpPr>
          <p:spPr>
            <a:xfrm>
              <a:off x="7009225" y="3587225"/>
              <a:ext cx="248600" cy="124025"/>
            </a:xfrm>
            <a:custGeom>
              <a:rect b="b" l="l" r="r" t="t"/>
              <a:pathLst>
                <a:path extrusionOk="0" h="4961" w="9944">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6"/>
            <p:cNvSpPr/>
            <p:nvPr/>
          </p:nvSpPr>
          <p:spPr>
            <a:xfrm>
              <a:off x="6992350" y="3784725"/>
              <a:ext cx="248750" cy="124250"/>
            </a:xfrm>
            <a:custGeom>
              <a:rect b="b" l="l" r="r" t="t"/>
              <a:pathLst>
                <a:path extrusionOk="0" h="4970" w="995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6"/>
            <p:cNvSpPr/>
            <p:nvPr/>
          </p:nvSpPr>
          <p:spPr>
            <a:xfrm>
              <a:off x="6975475" y="3982450"/>
              <a:ext cx="248700" cy="124050"/>
            </a:xfrm>
            <a:custGeom>
              <a:rect b="b" l="l" r="r" t="t"/>
              <a:pathLst>
                <a:path extrusionOk="0" h="4962" w="9948">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6"/>
            <p:cNvSpPr/>
            <p:nvPr/>
          </p:nvSpPr>
          <p:spPr>
            <a:xfrm>
              <a:off x="6669350" y="3454400"/>
              <a:ext cx="224475" cy="118825"/>
            </a:xfrm>
            <a:custGeom>
              <a:rect b="b" l="l" r="r" t="t"/>
              <a:pathLst>
                <a:path extrusionOk="0" h="4753" w="8979">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6"/>
            <p:cNvSpPr/>
            <p:nvPr/>
          </p:nvSpPr>
          <p:spPr>
            <a:xfrm>
              <a:off x="6669350" y="3649150"/>
              <a:ext cx="224475" cy="118825"/>
            </a:xfrm>
            <a:custGeom>
              <a:rect b="b" l="l" r="r" t="t"/>
              <a:pathLst>
                <a:path extrusionOk="0" h="4753" w="8979">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6"/>
            <p:cNvSpPr/>
            <p:nvPr/>
          </p:nvSpPr>
          <p:spPr>
            <a:xfrm>
              <a:off x="6669350" y="3844250"/>
              <a:ext cx="224475" cy="118825"/>
            </a:xfrm>
            <a:custGeom>
              <a:rect b="b" l="l" r="r" t="t"/>
              <a:pathLst>
                <a:path extrusionOk="0" h="4753" w="8979">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6"/>
            <p:cNvSpPr/>
            <p:nvPr/>
          </p:nvSpPr>
          <p:spPr>
            <a:xfrm>
              <a:off x="6669350" y="4039000"/>
              <a:ext cx="224475" cy="118825"/>
            </a:xfrm>
            <a:custGeom>
              <a:rect b="b" l="l" r="r" t="t"/>
              <a:pathLst>
                <a:path extrusionOk="0" h="4753" w="8979">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6"/>
            <p:cNvSpPr/>
            <p:nvPr/>
          </p:nvSpPr>
          <p:spPr>
            <a:xfrm>
              <a:off x="6025000" y="1584525"/>
              <a:ext cx="1516200" cy="1786900"/>
            </a:xfrm>
            <a:custGeom>
              <a:rect b="b" l="l" r="r" t="t"/>
              <a:pathLst>
                <a:path extrusionOk="0" h="71476" w="60648">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6"/>
            <p:cNvSpPr/>
            <p:nvPr/>
          </p:nvSpPr>
          <p:spPr>
            <a:xfrm>
              <a:off x="6109400" y="1606800"/>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6"/>
            <p:cNvSpPr/>
            <p:nvPr/>
          </p:nvSpPr>
          <p:spPr>
            <a:xfrm>
              <a:off x="6113429" y="1637534"/>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6"/>
            <p:cNvSpPr/>
            <p:nvPr/>
          </p:nvSpPr>
          <p:spPr>
            <a:xfrm>
              <a:off x="6756775" y="174720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6"/>
            <p:cNvSpPr/>
            <p:nvPr/>
          </p:nvSpPr>
          <p:spPr>
            <a:xfrm>
              <a:off x="6756775" y="1834950"/>
              <a:ext cx="40850" cy="40875"/>
            </a:xfrm>
            <a:custGeom>
              <a:rect b="b" l="l" r="r" t="t"/>
              <a:pathLst>
                <a:path extrusionOk="0" h="1635" w="1634">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6"/>
            <p:cNvSpPr/>
            <p:nvPr/>
          </p:nvSpPr>
          <p:spPr>
            <a:xfrm>
              <a:off x="6756775" y="192305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6"/>
            <p:cNvSpPr/>
            <p:nvPr/>
          </p:nvSpPr>
          <p:spPr>
            <a:xfrm>
              <a:off x="6376025" y="2179900"/>
              <a:ext cx="824600" cy="537375"/>
            </a:xfrm>
            <a:custGeom>
              <a:rect b="b" l="l" r="r" t="t"/>
              <a:pathLst>
                <a:path extrusionOk="0" h="21495" w="32984">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6"/>
            <p:cNvSpPr/>
            <p:nvPr/>
          </p:nvSpPr>
          <p:spPr>
            <a:xfrm>
              <a:off x="6378400" y="3082625"/>
              <a:ext cx="222125" cy="192075"/>
            </a:xfrm>
            <a:custGeom>
              <a:rect b="b" l="l" r="r" t="t"/>
              <a:pathLst>
                <a:path extrusionOk="0" h="7683" w="8885">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6"/>
            <p:cNvSpPr/>
            <p:nvPr/>
          </p:nvSpPr>
          <p:spPr>
            <a:xfrm>
              <a:off x="6465475" y="3152900"/>
              <a:ext cx="38550" cy="66600"/>
            </a:xfrm>
            <a:custGeom>
              <a:rect b="b" l="l" r="r" t="t"/>
              <a:pathLst>
                <a:path extrusionOk="0" h="2664" w="1542">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6"/>
            <p:cNvSpPr/>
            <p:nvPr/>
          </p:nvSpPr>
          <p:spPr>
            <a:xfrm>
              <a:off x="6861050" y="3034275"/>
              <a:ext cx="355100" cy="325300"/>
            </a:xfrm>
            <a:custGeom>
              <a:rect b="b" l="l" r="r" t="t"/>
              <a:pathLst>
                <a:path extrusionOk="0" h="13012" w="14204">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6"/>
            <p:cNvSpPr/>
            <p:nvPr/>
          </p:nvSpPr>
          <p:spPr>
            <a:xfrm>
              <a:off x="6554925" y="3004775"/>
              <a:ext cx="444875" cy="132725"/>
            </a:xfrm>
            <a:custGeom>
              <a:rect b="b" l="l" r="r" t="t"/>
              <a:pathLst>
                <a:path extrusionOk="0" h="5309" w="17795">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6"/>
            <p:cNvSpPr/>
            <p:nvPr/>
          </p:nvSpPr>
          <p:spPr>
            <a:xfrm>
              <a:off x="6638975" y="3051725"/>
              <a:ext cx="276800" cy="20625"/>
            </a:xfrm>
            <a:custGeom>
              <a:rect b="b" l="l" r="r" t="t"/>
              <a:pathLst>
                <a:path extrusionOk="0" h="825" w="11072">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7086200" y="3093125"/>
              <a:ext cx="65150" cy="56175"/>
            </a:xfrm>
            <a:custGeom>
              <a:rect b="b" l="l" r="r" t="t"/>
              <a:pathLst>
                <a:path extrusionOk="0" h="2247" w="2606">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6"/>
            <p:cNvSpPr/>
            <p:nvPr/>
          </p:nvSpPr>
          <p:spPr>
            <a:xfrm>
              <a:off x="6931275" y="3209025"/>
              <a:ext cx="48525" cy="71575"/>
            </a:xfrm>
            <a:custGeom>
              <a:rect b="b" l="l" r="r" t="t"/>
              <a:pathLst>
                <a:path extrusionOk="0" h="2863" w="1941">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6"/>
            <p:cNvSpPr/>
            <p:nvPr/>
          </p:nvSpPr>
          <p:spPr>
            <a:xfrm>
              <a:off x="6596775" y="2179900"/>
              <a:ext cx="355775" cy="537375"/>
            </a:xfrm>
            <a:custGeom>
              <a:rect b="b" l="l" r="r" t="t"/>
              <a:pathLst>
                <a:path extrusionOk="0" h="21495" w="14231">
                  <a:moveTo>
                    <a:pt x="10180" y="1"/>
                  </a:moveTo>
                  <a:lnTo>
                    <a:pt x="1" y="21494"/>
                  </a:lnTo>
                  <a:lnTo>
                    <a:pt x="4051" y="21494"/>
                  </a:lnTo>
                  <a:lnTo>
                    <a:pt x="14231" y="1"/>
                  </a:lnTo>
                  <a:close/>
                </a:path>
              </a:pathLst>
            </a:custGeom>
            <a:solidFill>
              <a:srgbClr val="073763">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1217" name="Shape 1217"/>
        <p:cNvGrpSpPr/>
        <p:nvPr/>
      </p:nvGrpSpPr>
      <p:grpSpPr>
        <a:xfrm>
          <a:off x="0" y="0"/>
          <a:ext cx="0" cy="0"/>
          <a:chOff x="0" y="0"/>
          <a:chExt cx="0" cy="0"/>
        </a:xfrm>
      </p:grpSpPr>
      <p:sp>
        <p:nvSpPr>
          <p:cNvPr id="1218" name="Google Shape;1218;p57"/>
          <p:cNvSpPr txBox="1"/>
          <p:nvPr>
            <p:ph type="title"/>
          </p:nvPr>
        </p:nvSpPr>
        <p:spPr>
          <a:xfrm>
            <a:off x="157100" y="333200"/>
            <a:ext cx="4526700" cy="6972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3200"/>
              <a:t>Appendix:</a:t>
            </a:r>
            <a:endParaRPr sz="3200"/>
          </a:p>
          <a:p>
            <a:pPr indent="0" lvl="0" marL="0" rtl="0" algn="l">
              <a:spcBef>
                <a:spcPts val="0"/>
              </a:spcBef>
              <a:spcAft>
                <a:spcPts val="0"/>
              </a:spcAft>
              <a:buNone/>
            </a:pPr>
            <a:r>
              <a:rPr lang="en" sz="3200"/>
              <a:t>Relationships</a:t>
            </a:r>
            <a:endParaRPr sz="3200"/>
          </a:p>
        </p:txBody>
      </p:sp>
      <p:sp>
        <p:nvSpPr>
          <p:cNvPr id="1219" name="Google Shape;1219;p57"/>
          <p:cNvSpPr/>
          <p:nvPr/>
        </p:nvSpPr>
        <p:spPr>
          <a:xfrm rot="-5400000">
            <a:off x="3487750" y="-487300"/>
            <a:ext cx="2028900" cy="9360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0" name="Google Shape;1220;p57"/>
          <p:cNvPicPr preferRelativeResize="0"/>
          <p:nvPr/>
        </p:nvPicPr>
        <p:blipFill>
          <a:blip r:embed="rId3">
            <a:alphaModFix/>
          </a:blip>
          <a:stretch>
            <a:fillRect/>
          </a:stretch>
        </p:blipFill>
        <p:spPr>
          <a:xfrm>
            <a:off x="3046043" y="0"/>
            <a:ext cx="6097965" cy="5143501"/>
          </a:xfrm>
          <a:prstGeom prst="rect">
            <a:avLst/>
          </a:prstGeom>
          <a:noFill/>
          <a:ln>
            <a:noFill/>
          </a:ln>
        </p:spPr>
      </p:pic>
      <p:sp>
        <p:nvSpPr>
          <p:cNvPr id="1221" name="Google Shape;1221;p57"/>
          <p:cNvSpPr txBox="1"/>
          <p:nvPr>
            <p:ph idx="1" type="subTitle"/>
          </p:nvPr>
        </p:nvSpPr>
        <p:spPr>
          <a:xfrm>
            <a:off x="0" y="951850"/>
            <a:ext cx="2759400" cy="37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By looking at </a:t>
            </a:r>
            <a:r>
              <a:rPr lang="en" sz="1400"/>
              <a:t>the box plots, we can see that there are not any significant variation in the churn group vs. the non-churn group specifically for variables like Revenue, mean monthly minutes of use, months, mean monthly recurring charge. But if we still had to pick up the relationships between churn and other predicted variables, we can choose number of unique subscribers, number of active subscribers and age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566" name="Shape 566"/>
        <p:cNvGrpSpPr/>
        <p:nvPr/>
      </p:nvGrpSpPr>
      <p:grpSpPr>
        <a:xfrm>
          <a:off x="0" y="0"/>
          <a:ext cx="0" cy="0"/>
          <a:chOff x="0" y="0"/>
          <a:chExt cx="0" cy="0"/>
        </a:xfrm>
      </p:grpSpPr>
      <p:sp>
        <p:nvSpPr>
          <p:cNvPr id="567" name="Google Shape;56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568" name="Google Shape;568;p40"/>
          <p:cNvSpPr txBox="1"/>
          <p:nvPr>
            <p:ph idx="17" type="subTitle"/>
          </p:nvPr>
        </p:nvSpPr>
        <p:spPr>
          <a:xfrm>
            <a:off x="3025475" y="1874350"/>
            <a:ext cx="23055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569" name="Google Shape;569;p40"/>
          <p:cNvSpPr txBox="1"/>
          <p:nvPr>
            <p:ph idx="7" type="title"/>
          </p:nvPr>
        </p:nvSpPr>
        <p:spPr>
          <a:xfrm>
            <a:off x="818400" y="1334950"/>
            <a:ext cx="7629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70" name="Google Shape;570;p40"/>
          <p:cNvSpPr txBox="1"/>
          <p:nvPr>
            <p:ph idx="8" type="title"/>
          </p:nvPr>
        </p:nvSpPr>
        <p:spPr>
          <a:xfrm>
            <a:off x="818400" y="3312164"/>
            <a:ext cx="7629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71" name="Google Shape;571;p40"/>
          <p:cNvSpPr txBox="1"/>
          <p:nvPr>
            <p:ph idx="9" type="title"/>
          </p:nvPr>
        </p:nvSpPr>
        <p:spPr>
          <a:xfrm>
            <a:off x="3146782" y="1334950"/>
            <a:ext cx="7629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72" name="Google Shape;572;p40"/>
          <p:cNvSpPr txBox="1"/>
          <p:nvPr>
            <p:ph idx="13" type="title"/>
          </p:nvPr>
        </p:nvSpPr>
        <p:spPr>
          <a:xfrm>
            <a:off x="3146782" y="3312164"/>
            <a:ext cx="7629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73" name="Google Shape;573;p40"/>
          <p:cNvSpPr txBox="1"/>
          <p:nvPr>
            <p:ph idx="14" type="title"/>
          </p:nvPr>
        </p:nvSpPr>
        <p:spPr>
          <a:xfrm>
            <a:off x="5975539" y="1334950"/>
            <a:ext cx="7629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74" name="Google Shape;574;p40"/>
          <p:cNvSpPr txBox="1"/>
          <p:nvPr>
            <p:ph idx="15" type="title"/>
          </p:nvPr>
        </p:nvSpPr>
        <p:spPr>
          <a:xfrm>
            <a:off x="5975539" y="3312164"/>
            <a:ext cx="7629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575" name="Google Shape;575;p40"/>
          <p:cNvSpPr txBox="1"/>
          <p:nvPr>
            <p:ph idx="16" type="subTitle"/>
          </p:nvPr>
        </p:nvSpPr>
        <p:spPr>
          <a:xfrm>
            <a:off x="719975" y="1874350"/>
            <a:ext cx="23055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576" name="Google Shape;576;p40"/>
          <p:cNvSpPr txBox="1"/>
          <p:nvPr>
            <p:ph idx="18" type="subTitle"/>
          </p:nvPr>
        </p:nvSpPr>
        <p:spPr>
          <a:xfrm>
            <a:off x="5842100" y="1874350"/>
            <a:ext cx="28707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577" name="Google Shape;577;p40"/>
          <p:cNvSpPr txBox="1"/>
          <p:nvPr>
            <p:ph idx="19" type="subTitle"/>
          </p:nvPr>
        </p:nvSpPr>
        <p:spPr>
          <a:xfrm>
            <a:off x="719975" y="3851675"/>
            <a:ext cx="23055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a:t>
            </a:r>
            <a:endParaRPr/>
          </a:p>
        </p:txBody>
      </p:sp>
      <p:sp>
        <p:nvSpPr>
          <p:cNvPr id="578" name="Google Shape;578;p40"/>
          <p:cNvSpPr txBox="1"/>
          <p:nvPr>
            <p:ph idx="20" type="subTitle"/>
          </p:nvPr>
        </p:nvSpPr>
        <p:spPr>
          <a:xfrm>
            <a:off x="3025475" y="3851675"/>
            <a:ext cx="32265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Suggested Offer</a:t>
            </a:r>
            <a:endParaRPr/>
          </a:p>
        </p:txBody>
      </p:sp>
      <p:sp>
        <p:nvSpPr>
          <p:cNvPr id="579" name="Google Shape;579;p40"/>
          <p:cNvSpPr txBox="1"/>
          <p:nvPr>
            <p:ph idx="21" type="subTitle"/>
          </p:nvPr>
        </p:nvSpPr>
        <p:spPr>
          <a:xfrm>
            <a:off x="5842100" y="3851675"/>
            <a:ext cx="23055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58"/>
          <p:cNvSpPr txBox="1"/>
          <p:nvPr>
            <p:ph type="title"/>
          </p:nvPr>
        </p:nvSpPr>
        <p:spPr>
          <a:xfrm>
            <a:off x="720000" y="-12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APPENDIX: </a:t>
            </a:r>
            <a:r>
              <a:rPr lang="en" sz="2400"/>
              <a:t>Features of Logistic Regression </a:t>
            </a:r>
            <a:endParaRPr sz="2400"/>
          </a:p>
        </p:txBody>
      </p:sp>
      <p:graphicFrame>
        <p:nvGraphicFramePr>
          <p:cNvPr id="1227" name="Google Shape;1227;p58"/>
          <p:cNvGraphicFramePr/>
          <p:nvPr/>
        </p:nvGraphicFramePr>
        <p:xfrm>
          <a:off x="90650" y="772975"/>
          <a:ext cx="3000000" cy="3000000"/>
        </p:xfrm>
        <a:graphic>
          <a:graphicData uri="http://schemas.openxmlformats.org/drawingml/2006/table">
            <a:tbl>
              <a:tblPr>
                <a:noFill/>
                <a:tableStyleId>{09C6B625-EF91-4AA6-BABE-12A79844F8EB}</a:tableStyleId>
              </a:tblPr>
              <a:tblGrid>
                <a:gridCol w="1318850"/>
                <a:gridCol w="1097950"/>
                <a:gridCol w="4819700"/>
                <a:gridCol w="1309900"/>
              </a:tblGrid>
              <a:tr h="487825">
                <a:tc>
                  <a:txBody>
                    <a:bodyPr/>
                    <a:lstStyle/>
                    <a:p>
                      <a:pPr indent="0" lvl="0" marL="0" rtl="0" algn="ctr">
                        <a:spcBef>
                          <a:spcPts val="0"/>
                        </a:spcBef>
                        <a:spcAft>
                          <a:spcPts val="0"/>
                        </a:spcAft>
                        <a:buNone/>
                      </a:pPr>
                      <a:r>
                        <a:rPr b="1" lang="en" sz="1300">
                          <a:latin typeface="Quicksand"/>
                          <a:ea typeface="Quicksand"/>
                          <a:cs typeface="Quicksand"/>
                          <a:sym typeface="Quicksand"/>
                        </a:rPr>
                        <a:t>Variable</a:t>
                      </a:r>
                      <a:endParaRPr b="1" sz="1300">
                        <a:latin typeface="Quicksand"/>
                        <a:ea typeface="Quicksand"/>
                        <a:cs typeface="Quicksand"/>
                        <a:sym typeface="Quicksand"/>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Parameter Estimate</a:t>
                      </a:r>
                      <a:endParaRPr b="1" sz="1300">
                        <a:latin typeface="Quicksand"/>
                        <a:ea typeface="Quicksand"/>
                        <a:cs typeface="Quicksand"/>
                        <a:sym typeface="Quicksand"/>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Meaning</a:t>
                      </a:r>
                      <a:endParaRPr b="1" sz="1300">
                        <a:latin typeface="Quicksand"/>
                        <a:ea typeface="Quicksand"/>
                        <a:cs typeface="Quicksand"/>
                        <a:sym typeface="Quicksand"/>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Importance</a:t>
                      </a:r>
                      <a:endParaRPr b="1" sz="1300">
                        <a:latin typeface="Quicksand"/>
                        <a:ea typeface="Quicksand"/>
                        <a:cs typeface="Quicksand"/>
                        <a:sym typeface="Quicksand"/>
                      </a:endParaRPr>
                    </a:p>
                  </a:txBody>
                  <a:tcPr marT="91425" marB="91425" marR="91425" marL="91425"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r>
              <a:tr h="713825">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Age of first household member (</a:t>
                      </a:r>
                      <a:r>
                        <a:rPr lang="en" sz="1100">
                          <a:solidFill>
                            <a:srgbClr val="212121"/>
                          </a:solidFill>
                          <a:latin typeface="Quicksand Light"/>
                          <a:ea typeface="Quicksand Light"/>
                          <a:cs typeface="Quicksand Light"/>
                          <a:sym typeface="Quicksand Light"/>
                        </a:rPr>
                        <a:t>Age1)</a:t>
                      </a:r>
                      <a:endParaRPr sz="1100">
                        <a:solidFill>
                          <a:srgbClr val="212121"/>
                        </a:solidFill>
                        <a:latin typeface="Quicksand Light"/>
                        <a:ea typeface="Quicksand Light"/>
                        <a:cs typeface="Quicksand Light"/>
                        <a:sym typeface="Quicksand Light"/>
                      </a:endParaRPr>
                    </a:p>
                  </a:txBody>
                  <a:tcPr marT="12700" marB="63500" marR="12700" marL="12700" anchor="b">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212121"/>
                          </a:solidFill>
                          <a:latin typeface="Quicksand Light"/>
                          <a:ea typeface="Quicksand Light"/>
                          <a:cs typeface="Quicksand Light"/>
                          <a:sym typeface="Quicksand Light"/>
                        </a:rPr>
                        <a:t>-0.005</a:t>
                      </a:r>
                      <a:endParaRPr sz="1100">
                        <a:solidFill>
                          <a:srgbClr val="212121"/>
                        </a:solidFill>
                        <a:latin typeface="Quicksand Light"/>
                        <a:ea typeface="Quicksand Light"/>
                        <a:cs typeface="Quicksand Light"/>
                        <a:sym typeface="Quicksand Light"/>
                      </a:endParaRPr>
                    </a:p>
                  </a:txBody>
                  <a:tcPr marT="12700" marB="63500" marR="12700" marL="127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For one unit change in the age of 1st household member, the churn rate decreases by 0.57%</a:t>
                      </a:r>
                      <a:endParaRPr sz="1100">
                        <a:solidFill>
                          <a:srgbClr val="212121"/>
                        </a:solidFill>
                        <a:latin typeface="Quicksand Light"/>
                        <a:ea typeface="Quicksand Light"/>
                        <a:cs typeface="Quicksand Light"/>
                        <a:sym typeface="Quicksand Light"/>
                      </a:endParaRPr>
                    </a:p>
                  </a:txBody>
                  <a:tcPr marT="12700" marB="63500" marR="12700" marL="127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u="sng">
                          <a:solidFill>
                            <a:srgbClr val="6AA84F"/>
                          </a:solidFill>
                          <a:latin typeface="Quicksand Light"/>
                          <a:ea typeface="Quicksand Light"/>
                          <a:cs typeface="Quicksand Light"/>
                          <a:sym typeface="Quicksand Light"/>
                        </a:rPr>
                        <a:t>LOW</a:t>
                      </a:r>
                      <a:endParaRPr sz="1100" u="sng">
                        <a:solidFill>
                          <a:srgbClr val="6AA84F"/>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r>
              <a:tr h="629500">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Mean total recurring charge (</a:t>
                      </a:r>
                      <a:r>
                        <a:rPr lang="en" sz="1100">
                          <a:solidFill>
                            <a:srgbClr val="212121"/>
                          </a:solidFill>
                          <a:latin typeface="Quicksand Light"/>
                          <a:ea typeface="Quicksand Light"/>
                          <a:cs typeface="Quicksand Light"/>
                          <a:sym typeface="Quicksand Light"/>
                        </a:rPr>
                        <a:t>Recchrge)</a:t>
                      </a:r>
                      <a:endParaRPr sz="1100">
                        <a:solidFill>
                          <a:srgbClr val="212121"/>
                        </a:solidFill>
                        <a:latin typeface="Quicksand Light"/>
                        <a:ea typeface="Quicksand Light"/>
                        <a:cs typeface="Quicksand Light"/>
                        <a:sym typeface="Quicksand Light"/>
                      </a:endParaRPr>
                    </a:p>
                  </a:txBody>
                  <a:tcPr marT="63500" marB="63500" marR="63500" marL="63500">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212121"/>
                          </a:solidFill>
                          <a:latin typeface="Quicksand Light"/>
                          <a:ea typeface="Quicksand Light"/>
                          <a:cs typeface="Quicksand Light"/>
                          <a:sym typeface="Quicksand Light"/>
                        </a:rPr>
                        <a:t>−0.005</a:t>
                      </a:r>
                      <a:endParaRPr sz="1100">
                        <a:solidFill>
                          <a:srgbClr val="212121"/>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The relationship indicates that for every one-unit increase in the mean total recurring charge, the churn rate for customers decreases by 0.5% suggesting that higher frequency of recharges are associated with lower customer turnover.</a:t>
                      </a:r>
                      <a:endParaRPr sz="1100">
                        <a:solidFill>
                          <a:srgbClr val="212121"/>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u="sng">
                          <a:solidFill>
                            <a:srgbClr val="6AA84F"/>
                          </a:solidFill>
                          <a:latin typeface="Quicksand Light"/>
                          <a:ea typeface="Quicksand Light"/>
                          <a:cs typeface="Quicksand Light"/>
                          <a:sym typeface="Quicksand Light"/>
                        </a:rPr>
                        <a:t>LOW</a:t>
                      </a:r>
                      <a:endParaRPr sz="1100" u="sng">
                        <a:solidFill>
                          <a:srgbClr val="6AA84F"/>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r>
              <a:tr h="713825">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Mean monthly revenue (</a:t>
                      </a:r>
                      <a:r>
                        <a:rPr lang="en" sz="1100">
                          <a:solidFill>
                            <a:srgbClr val="212121"/>
                          </a:solidFill>
                          <a:latin typeface="Quicksand Light"/>
                          <a:ea typeface="Quicksand Light"/>
                          <a:cs typeface="Quicksand Light"/>
                          <a:sym typeface="Quicksand Light"/>
                        </a:rPr>
                        <a:t>Revenue)</a:t>
                      </a:r>
                      <a:endParaRPr sz="1100">
                        <a:solidFill>
                          <a:srgbClr val="212121"/>
                        </a:solidFill>
                        <a:latin typeface="Quicksand Light"/>
                        <a:ea typeface="Quicksand Light"/>
                        <a:cs typeface="Quicksand Light"/>
                        <a:sym typeface="Quicksand Light"/>
                      </a:endParaRPr>
                    </a:p>
                  </a:txBody>
                  <a:tcPr marT="63500" marB="63500" marR="63500" marL="63500">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212121"/>
                          </a:solidFill>
                          <a:latin typeface="Quicksand Light"/>
                          <a:ea typeface="Quicksand Light"/>
                          <a:cs typeface="Quicksand Light"/>
                          <a:sym typeface="Quicksand Light"/>
                        </a:rPr>
                        <a:t> 0.004</a:t>
                      </a:r>
                      <a:endParaRPr sz="1100">
                        <a:solidFill>
                          <a:srgbClr val="212121"/>
                        </a:solidFill>
                        <a:latin typeface="Quicksand Light"/>
                        <a:ea typeface="Quicksand Light"/>
                        <a:cs typeface="Quicksand Light"/>
                        <a:sym typeface="Quicksand Light"/>
                      </a:endParaRPr>
                    </a:p>
                    <a:p>
                      <a:pPr indent="0" lvl="0" marL="0" rtl="0" algn="ctr">
                        <a:lnSpc>
                          <a:spcPct val="120000"/>
                        </a:lnSpc>
                        <a:spcBef>
                          <a:spcPts val="0"/>
                        </a:spcBef>
                        <a:spcAft>
                          <a:spcPts val="0"/>
                        </a:spcAft>
                        <a:buNone/>
                      </a:pPr>
                      <a:r>
                        <a:t/>
                      </a:r>
                      <a:endParaRPr sz="1100">
                        <a:solidFill>
                          <a:srgbClr val="212121"/>
                        </a:solidFill>
                        <a:latin typeface="Quicksand Light"/>
                        <a:ea typeface="Quicksand Light"/>
                        <a:cs typeface="Quicksand Light"/>
                        <a:sym typeface="Quicksand Light"/>
                      </a:endParaRPr>
                    </a:p>
                    <a:p>
                      <a:pPr indent="0" lvl="0" marL="0" rtl="0" algn="ctr">
                        <a:spcBef>
                          <a:spcPts val="0"/>
                        </a:spcBef>
                        <a:spcAft>
                          <a:spcPts val="0"/>
                        </a:spcAft>
                        <a:buNone/>
                      </a:pPr>
                      <a:r>
                        <a:t/>
                      </a:r>
                      <a:endParaRPr sz="1100">
                        <a:solidFill>
                          <a:srgbClr val="212121"/>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For every one-unit increase in revenue, the churn rate for customers in a cellphone company increases by 0.4%, suggesting that higher revenue is associated with slightly higher churn rate.</a:t>
                      </a:r>
                      <a:endParaRPr sz="1100">
                        <a:solidFill>
                          <a:srgbClr val="212121"/>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u="sng">
                          <a:solidFill>
                            <a:srgbClr val="6AA84F"/>
                          </a:solidFill>
                          <a:latin typeface="Quicksand Light"/>
                          <a:ea typeface="Quicksand Light"/>
                          <a:cs typeface="Quicksand Light"/>
                          <a:sym typeface="Quicksand Light"/>
                        </a:rPr>
                        <a:t>LOW</a:t>
                      </a:r>
                      <a:endParaRPr sz="1100" u="sng">
                        <a:solidFill>
                          <a:srgbClr val="6AA84F"/>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r>
              <a:tr h="713825">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Mean number of roaming calls (</a:t>
                      </a:r>
                      <a:r>
                        <a:rPr lang="en" sz="1100">
                          <a:solidFill>
                            <a:srgbClr val="212121"/>
                          </a:solidFill>
                          <a:latin typeface="Quicksand Light"/>
                          <a:ea typeface="Quicksand Light"/>
                          <a:cs typeface="Quicksand Light"/>
                          <a:sym typeface="Quicksand Light"/>
                        </a:rPr>
                        <a:t>Roam)</a:t>
                      </a:r>
                      <a:endParaRPr sz="1100">
                        <a:solidFill>
                          <a:srgbClr val="212121"/>
                        </a:solidFill>
                        <a:latin typeface="Quicksand Light"/>
                        <a:ea typeface="Quicksand Light"/>
                        <a:cs typeface="Quicksand Light"/>
                        <a:sym typeface="Quicksand Light"/>
                      </a:endParaRPr>
                    </a:p>
                  </a:txBody>
                  <a:tcPr marT="12700" marB="63500" marR="12700" marL="12700" anchor="b">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212121"/>
                          </a:solidFill>
                          <a:latin typeface="Quicksand Light"/>
                          <a:ea typeface="Quicksand Light"/>
                          <a:cs typeface="Quicksand Light"/>
                          <a:sym typeface="Quicksand Light"/>
                        </a:rPr>
                        <a:t>0.006</a:t>
                      </a:r>
                      <a:endParaRPr sz="1100">
                        <a:solidFill>
                          <a:srgbClr val="212121"/>
                        </a:solidFill>
                        <a:latin typeface="Quicksand Light"/>
                        <a:ea typeface="Quicksand Light"/>
                        <a:cs typeface="Quicksand Light"/>
                        <a:sym typeface="Quicksand Light"/>
                      </a:endParaRPr>
                    </a:p>
                  </a:txBody>
                  <a:tcPr marT="12700" marB="63500" marR="12700" marL="127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For one unit change in the mean number of roaming calls, the churn rate increases by 0.6%</a:t>
                      </a:r>
                      <a:endParaRPr sz="1100">
                        <a:solidFill>
                          <a:srgbClr val="212121"/>
                        </a:solidFill>
                        <a:latin typeface="Quicksand Light"/>
                        <a:ea typeface="Quicksand Light"/>
                        <a:cs typeface="Quicksand Light"/>
                        <a:sym typeface="Quicksand Light"/>
                      </a:endParaRPr>
                    </a:p>
                  </a:txBody>
                  <a:tcPr marT="12700" marB="63500" marR="12700" marL="127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u="sng">
                          <a:solidFill>
                            <a:srgbClr val="6AA84F"/>
                          </a:solidFill>
                          <a:latin typeface="Quicksand Light"/>
                          <a:ea typeface="Quicksand Light"/>
                          <a:cs typeface="Quicksand Light"/>
                          <a:sym typeface="Quicksand Light"/>
                        </a:rPr>
                        <a:t>LOW</a:t>
                      </a:r>
                      <a:endParaRPr sz="1100" u="sng">
                        <a:solidFill>
                          <a:srgbClr val="6AA84F"/>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r>
              <a:tr h="713825">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Percentage change in revenue (</a:t>
                      </a:r>
                      <a:r>
                        <a:rPr lang="en" sz="1100">
                          <a:solidFill>
                            <a:srgbClr val="212121"/>
                          </a:solidFill>
                          <a:latin typeface="Quicksand Light"/>
                          <a:ea typeface="Quicksand Light"/>
                          <a:cs typeface="Quicksand Light"/>
                          <a:sym typeface="Quicksand Light"/>
                        </a:rPr>
                        <a:t>Changer)</a:t>
                      </a:r>
                      <a:endParaRPr sz="1100">
                        <a:solidFill>
                          <a:srgbClr val="212121"/>
                        </a:solidFill>
                        <a:latin typeface="Quicksand Light"/>
                        <a:ea typeface="Quicksand Light"/>
                        <a:cs typeface="Quicksand Light"/>
                        <a:sym typeface="Quicksand Light"/>
                      </a:endParaRPr>
                    </a:p>
                  </a:txBody>
                  <a:tcPr marT="12700" marB="63500" marR="12700" marL="12700" anchor="b">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212121"/>
                          </a:solidFill>
                          <a:latin typeface="Quicksand Light"/>
                          <a:ea typeface="Quicksand Light"/>
                          <a:cs typeface="Quicksand Light"/>
                          <a:sym typeface="Quicksand Light"/>
                        </a:rPr>
                        <a:t>0.002</a:t>
                      </a:r>
                      <a:endParaRPr sz="1100">
                        <a:solidFill>
                          <a:srgbClr val="212121"/>
                        </a:solidFill>
                        <a:latin typeface="Quicksand Light"/>
                        <a:ea typeface="Quicksand Light"/>
                        <a:cs typeface="Quicksand Light"/>
                        <a:sym typeface="Quicksand Light"/>
                      </a:endParaRPr>
                    </a:p>
                  </a:txBody>
                  <a:tcPr marT="12700" marB="63500" marR="12700" marL="127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12121"/>
                          </a:solidFill>
                          <a:latin typeface="Quicksand Light"/>
                          <a:ea typeface="Quicksand Light"/>
                          <a:cs typeface="Quicksand Light"/>
                          <a:sym typeface="Quicksand Light"/>
                        </a:rPr>
                        <a:t>For one unit change in the % change in revenues, the churn rate increases by 0.2%</a:t>
                      </a:r>
                      <a:endParaRPr sz="1100">
                        <a:solidFill>
                          <a:srgbClr val="212121"/>
                        </a:solidFill>
                        <a:latin typeface="Quicksand Light"/>
                        <a:ea typeface="Quicksand Light"/>
                        <a:cs typeface="Quicksand Light"/>
                        <a:sym typeface="Quicksand Light"/>
                      </a:endParaRPr>
                    </a:p>
                  </a:txBody>
                  <a:tcPr marT="12700" marB="63500" marR="12700" marL="127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100" u="sng">
                          <a:solidFill>
                            <a:srgbClr val="6AA84F"/>
                          </a:solidFill>
                          <a:latin typeface="Quicksand Light"/>
                          <a:ea typeface="Quicksand Light"/>
                          <a:cs typeface="Quicksand Light"/>
                          <a:sym typeface="Quicksand Light"/>
                        </a:rPr>
                        <a:t>LOW</a:t>
                      </a:r>
                      <a:endParaRPr sz="1100" u="sng">
                        <a:solidFill>
                          <a:srgbClr val="6AA84F"/>
                        </a:solidFill>
                        <a:latin typeface="Quicksand Light"/>
                        <a:ea typeface="Quicksand Light"/>
                        <a:cs typeface="Quicksand Light"/>
                        <a:sym typeface="Quicksand Light"/>
                      </a:endParaRPr>
                    </a:p>
                  </a:txBody>
                  <a:tcPr marT="63500" marB="63500" marR="63500" marL="63500" anchor="ctr">
                    <a:lnL cap="flat" cmpd="sng" w="28575">
                      <a:solidFill>
                        <a:schemeClr val="accent5"/>
                      </a:solidFill>
                      <a:prstDash val="solid"/>
                      <a:round/>
                      <a:headEnd len="sm" w="sm" type="none"/>
                      <a:tailEnd len="sm" w="sm" type="none"/>
                    </a:lnL>
                    <a:lnR cap="flat" cmpd="sng" w="28575">
                      <a:solidFill>
                        <a:schemeClr val="accent5"/>
                      </a:solidFill>
                      <a:prstDash val="solid"/>
                      <a:round/>
                      <a:headEnd len="sm" w="sm" type="none"/>
                      <a:tailEnd len="sm" w="sm" type="none"/>
                    </a:lnR>
                    <a:lnT cap="flat" cmpd="sng" w="28575">
                      <a:solidFill>
                        <a:schemeClr val="accent5"/>
                      </a:solidFill>
                      <a:prstDash val="solid"/>
                      <a:round/>
                      <a:headEnd len="sm" w="sm" type="none"/>
                      <a:tailEnd len="sm" w="sm" type="none"/>
                    </a:lnT>
                    <a:lnB cap="flat" cmpd="sng" w="28575">
                      <a:solidFill>
                        <a:schemeClr val="accent5"/>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chemeClr val="lt2"/>
            </a:gs>
          </a:gsLst>
          <a:path path="circle">
            <a:fillToRect b="50%" l="50%" r="50%" t="50%"/>
          </a:path>
          <a:tileRect/>
        </a:gradFill>
      </p:bgPr>
    </p:bg>
    <p:spTree>
      <p:nvGrpSpPr>
        <p:cNvPr id="1231" name="Shape 1231"/>
        <p:cNvGrpSpPr/>
        <p:nvPr/>
      </p:nvGrpSpPr>
      <p:grpSpPr>
        <a:xfrm>
          <a:off x="0" y="0"/>
          <a:ext cx="0" cy="0"/>
          <a:chOff x="0" y="0"/>
          <a:chExt cx="0" cy="0"/>
        </a:xfrm>
      </p:grpSpPr>
      <p:sp>
        <p:nvSpPr>
          <p:cNvPr id="1232" name="Google Shape;1232;p59"/>
          <p:cNvSpPr txBox="1"/>
          <p:nvPr>
            <p:ph type="title"/>
          </p:nvPr>
        </p:nvSpPr>
        <p:spPr>
          <a:xfrm>
            <a:off x="993975" y="1350500"/>
            <a:ext cx="45081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1233" name="Google Shape;1233;p59"/>
          <p:cNvGrpSpPr/>
          <p:nvPr/>
        </p:nvGrpSpPr>
        <p:grpSpPr>
          <a:xfrm>
            <a:off x="1389500" y="-490500"/>
            <a:ext cx="847650" cy="219000"/>
            <a:chOff x="8006950" y="147675"/>
            <a:chExt cx="847650" cy="219000"/>
          </a:xfrm>
        </p:grpSpPr>
        <p:sp>
          <p:nvSpPr>
            <p:cNvPr id="1234" name="Google Shape;1234;p59"/>
            <p:cNvSpPr/>
            <p:nvPr/>
          </p:nvSpPr>
          <p:spPr>
            <a:xfrm>
              <a:off x="8006950" y="147675"/>
              <a:ext cx="219000" cy="219000"/>
            </a:xfrm>
            <a:prstGeom prst="mathMultiply">
              <a:avLst>
                <a:gd fmla="val 16213"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9"/>
            <p:cNvSpPr/>
            <p:nvPr/>
          </p:nvSpPr>
          <p:spPr>
            <a:xfrm>
              <a:off x="8321275" y="147675"/>
              <a:ext cx="219000" cy="219000"/>
            </a:xfrm>
            <a:prstGeom prst="mathMultiply">
              <a:avLst>
                <a:gd fmla="val 16213"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9"/>
            <p:cNvSpPr/>
            <p:nvPr/>
          </p:nvSpPr>
          <p:spPr>
            <a:xfrm>
              <a:off x="8635600" y="147675"/>
              <a:ext cx="219000" cy="219000"/>
            </a:xfrm>
            <a:prstGeom prst="mathMultiply">
              <a:avLst>
                <a:gd fmla="val 16213"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59"/>
          <p:cNvGrpSpPr/>
          <p:nvPr/>
        </p:nvGrpSpPr>
        <p:grpSpPr>
          <a:xfrm>
            <a:off x="7073350" y="-709500"/>
            <a:ext cx="847650" cy="219000"/>
            <a:chOff x="8006950" y="147675"/>
            <a:chExt cx="847650" cy="219000"/>
          </a:xfrm>
        </p:grpSpPr>
        <p:sp>
          <p:nvSpPr>
            <p:cNvPr id="1238" name="Google Shape;1238;p59"/>
            <p:cNvSpPr/>
            <p:nvPr/>
          </p:nvSpPr>
          <p:spPr>
            <a:xfrm>
              <a:off x="8006950" y="147675"/>
              <a:ext cx="219000" cy="219000"/>
            </a:xfrm>
            <a:prstGeom prst="mathMultiply">
              <a:avLst>
                <a:gd fmla="val 16213"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9"/>
            <p:cNvSpPr/>
            <p:nvPr/>
          </p:nvSpPr>
          <p:spPr>
            <a:xfrm>
              <a:off x="8321275" y="147675"/>
              <a:ext cx="219000" cy="219000"/>
            </a:xfrm>
            <a:prstGeom prst="mathMultiply">
              <a:avLst>
                <a:gd fmla="val 16213"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9"/>
            <p:cNvSpPr/>
            <p:nvPr/>
          </p:nvSpPr>
          <p:spPr>
            <a:xfrm>
              <a:off x="8635600" y="147675"/>
              <a:ext cx="219000" cy="219000"/>
            </a:xfrm>
            <a:prstGeom prst="mathMultiply">
              <a:avLst>
                <a:gd fmla="val 16213"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59"/>
          <p:cNvSpPr/>
          <p:nvPr/>
        </p:nvSpPr>
        <p:spPr>
          <a:xfrm>
            <a:off x="4977650" y="-114225"/>
            <a:ext cx="4433100" cy="5257800"/>
          </a:xfrm>
          <a:prstGeom prst="triangle">
            <a:avLst>
              <a:gd fmla="val 50000" name="adj"/>
            </a:avLst>
          </a:prstGeom>
          <a:gradFill>
            <a:gsLst>
              <a:gs pos="0">
                <a:schemeClr val="dk2"/>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59"/>
          <p:cNvGrpSpPr/>
          <p:nvPr/>
        </p:nvGrpSpPr>
        <p:grpSpPr>
          <a:xfrm rot="449035">
            <a:off x="6747314" y="2061386"/>
            <a:ext cx="1290973" cy="2381429"/>
            <a:chOff x="6025000" y="1549275"/>
            <a:chExt cx="1516200" cy="2796900"/>
          </a:xfrm>
        </p:grpSpPr>
        <p:sp>
          <p:nvSpPr>
            <p:cNvPr id="1243" name="Google Shape;1243;p59"/>
            <p:cNvSpPr/>
            <p:nvPr/>
          </p:nvSpPr>
          <p:spPr>
            <a:xfrm>
              <a:off x="6151250" y="1549275"/>
              <a:ext cx="1282625" cy="2796900"/>
            </a:xfrm>
            <a:custGeom>
              <a:rect b="b" l="l" r="r" t="t"/>
              <a:pathLst>
                <a:path extrusionOk="0" h="111876" w="51305">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9"/>
            <p:cNvSpPr/>
            <p:nvPr/>
          </p:nvSpPr>
          <p:spPr>
            <a:xfrm>
              <a:off x="6298825" y="3389475"/>
              <a:ext cx="248700" cy="124325"/>
            </a:xfrm>
            <a:custGeom>
              <a:rect b="b" l="l" r="r" t="t"/>
              <a:pathLst>
                <a:path extrusionOk="0" h="4973" w="9948">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9"/>
            <p:cNvSpPr/>
            <p:nvPr/>
          </p:nvSpPr>
          <p:spPr>
            <a:xfrm>
              <a:off x="6315725" y="3587225"/>
              <a:ext cx="248675" cy="124025"/>
            </a:xfrm>
            <a:custGeom>
              <a:rect b="b" l="l" r="r" t="t"/>
              <a:pathLst>
                <a:path extrusionOk="0" h="4961" w="9947">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9"/>
            <p:cNvSpPr/>
            <p:nvPr/>
          </p:nvSpPr>
          <p:spPr>
            <a:xfrm>
              <a:off x="6332550" y="3784725"/>
              <a:ext cx="248375" cy="124250"/>
            </a:xfrm>
            <a:custGeom>
              <a:rect b="b" l="l" r="r" t="t"/>
              <a:pathLst>
                <a:path extrusionOk="0" h="4970" w="9935">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9"/>
            <p:cNvSpPr/>
            <p:nvPr/>
          </p:nvSpPr>
          <p:spPr>
            <a:xfrm>
              <a:off x="6349475" y="3982450"/>
              <a:ext cx="248350" cy="124050"/>
            </a:xfrm>
            <a:custGeom>
              <a:rect b="b" l="l" r="r" t="t"/>
              <a:pathLst>
                <a:path extrusionOk="0" h="4962" w="9934">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9"/>
            <p:cNvSpPr/>
            <p:nvPr/>
          </p:nvSpPr>
          <p:spPr>
            <a:xfrm>
              <a:off x="7026100" y="3389475"/>
              <a:ext cx="248375" cy="124325"/>
            </a:xfrm>
            <a:custGeom>
              <a:rect b="b" l="l" r="r" t="t"/>
              <a:pathLst>
                <a:path extrusionOk="0" h="4973" w="9935">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9"/>
            <p:cNvSpPr/>
            <p:nvPr/>
          </p:nvSpPr>
          <p:spPr>
            <a:xfrm>
              <a:off x="7009225" y="3587225"/>
              <a:ext cx="248600" cy="124025"/>
            </a:xfrm>
            <a:custGeom>
              <a:rect b="b" l="l" r="r" t="t"/>
              <a:pathLst>
                <a:path extrusionOk="0" h="4961" w="9944">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9"/>
            <p:cNvSpPr/>
            <p:nvPr/>
          </p:nvSpPr>
          <p:spPr>
            <a:xfrm>
              <a:off x="6992350" y="3784725"/>
              <a:ext cx="248750" cy="124250"/>
            </a:xfrm>
            <a:custGeom>
              <a:rect b="b" l="l" r="r" t="t"/>
              <a:pathLst>
                <a:path extrusionOk="0" h="4970" w="995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9"/>
            <p:cNvSpPr/>
            <p:nvPr/>
          </p:nvSpPr>
          <p:spPr>
            <a:xfrm>
              <a:off x="6975475" y="3982450"/>
              <a:ext cx="248700" cy="124050"/>
            </a:xfrm>
            <a:custGeom>
              <a:rect b="b" l="l" r="r" t="t"/>
              <a:pathLst>
                <a:path extrusionOk="0" h="4962" w="9948">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9"/>
            <p:cNvSpPr/>
            <p:nvPr/>
          </p:nvSpPr>
          <p:spPr>
            <a:xfrm>
              <a:off x="6669350" y="3454400"/>
              <a:ext cx="224475" cy="118825"/>
            </a:xfrm>
            <a:custGeom>
              <a:rect b="b" l="l" r="r" t="t"/>
              <a:pathLst>
                <a:path extrusionOk="0" h="4753" w="8979">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9"/>
            <p:cNvSpPr/>
            <p:nvPr/>
          </p:nvSpPr>
          <p:spPr>
            <a:xfrm>
              <a:off x="6669350" y="3649150"/>
              <a:ext cx="224475" cy="118825"/>
            </a:xfrm>
            <a:custGeom>
              <a:rect b="b" l="l" r="r" t="t"/>
              <a:pathLst>
                <a:path extrusionOk="0" h="4753" w="8979">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9"/>
            <p:cNvSpPr/>
            <p:nvPr/>
          </p:nvSpPr>
          <p:spPr>
            <a:xfrm>
              <a:off x="6669350" y="3844250"/>
              <a:ext cx="224475" cy="118825"/>
            </a:xfrm>
            <a:custGeom>
              <a:rect b="b" l="l" r="r" t="t"/>
              <a:pathLst>
                <a:path extrusionOk="0" h="4753" w="8979">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9"/>
            <p:cNvSpPr/>
            <p:nvPr/>
          </p:nvSpPr>
          <p:spPr>
            <a:xfrm>
              <a:off x="6669350" y="4039000"/>
              <a:ext cx="224475" cy="118825"/>
            </a:xfrm>
            <a:custGeom>
              <a:rect b="b" l="l" r="r" t="t"/>
              <a:pathLst>
                <a:path extrusionOk="0" h="4753" w="8979">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9"/>
            <p:cNvSpPr/>
            <p:nvPr/>
          </p:nvSpPr>
          <p:spPr>
            <a:xfrm>
              <a:off x="6025000" y="1584525"/>
              <a:ext cx="1516200" cy="1786900"/>
            </a:xfrm>
            <a:custGeom>
              <a:rect b="b" l="l" r="r" t="t"/>
              <a:pathLst>
                <a:path extrusionOk="0" h="71476" w="60648">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9"/>
            <p:cNvSpPr/>
            <p:nvPr/>
          </p:nvSpPr>
          <p:spPr>
            <a:xfrm>
              <a:off x="6109400" y="1606800"/>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9"/>
            <p:cNvSpPr/>
            <p:nvPr/>
          </p:nvSpPr>
          <p:spPr>
            <a:xfrm>
              <a:off x="6113429" y="1637534"/>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9"/>
            <p:cNvSpPr/>
            <p:nvPr/>
          </p:nvSpPr>
          <p:spPr>
            <a:xfrm>
              <a:off x="6756775" y="174720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9"/>
            <p:cNvSpPr/>
            <p:nvPr/>
          </p:nvSpPr>
          <p:spPr>
            <a:xfrm>
              <a:off x="6756775" y="1834950"/>
              <a:ext cx="40850" cy="40875"/>
            </a:xfrm>
            <a:custGeom>
              <a:rect b="b" l="l" r="r" t="t"/>
              <a:pathLst>
                <a:path extrusionOk="0" h="1635" w="1634">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9"/>
            <p:cNvSpPr/>
            <p:nvPr/>
          </p:nvSpPr>
          <p:spPr>
            <a:xfrm>
              <a:off x="6756775" y="192305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9"/>
            <p:cNvSpPr/>
            <p:nvPr/>
          </p:nvSpPr>
          <p:spPr>
            <a:xfrm>
              <a:off x="6376025" y="2179900"/>
              <a:ext cx="824600" cy="537375"/>
            </a:xfrm>
            <a:custGeom>
              <a:rect b="b" l="l" r="r" t="t"/>
              <a:pathLst>
                <a:path extrusionOk="0" h="21495" w="32984">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9"/>
            <p:cNvSpPr/>
            <p:nvPr/>
          </p:nvSpPr>
          <p:spPr>
            <a:xfrm>
              <a:off x="6378400" y="3082625"/>
              <a:ext cx="222125" cy="192075"/>
            </a:xfrm>
            <a:custGeom>
              <a:rect b="b" l="l" r="r" t="t"/>
              <a:pathLst>
                <a:path extrusionOk="0" h="7683" w="8885">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9"/>
            <p:cNvSpPr/>
            <p:nvPr/>
          </p:nvSpPr>
          <p:spPr>
            <a:xfrm>
              <a:off x="6465475" y="3152900"/>
              <a:ext cx="38550" cy="66600"/>
            </a:xfrm>
            <a:custGeom>
              <a:rect b="b" l="l" r="r" t="t"/>
              <a:pathLst>
                <a:path extrusionOk="0" h="2664" w="1542">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9"/>
            <p:cNvSpPr/>
            <p:nvPr/>
          </p:nvSpPr>
          <p:spPr>
            <a:xfrm>
              <a:off x="6861050" y="3034275"/>
              <a:ext cx="355100" cy="325300"/>
            </a:xfrm>
            <a:custGeom>
              <a:rect b="b" l="l" r="r" t="t"/>
              <a:pathLst>
                <a:path extrusionOk="0" h="13012" w="14204">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9"/>
            <p:cNvSpPr/>
            <p:nvPr/>
          </p:nvSpPr>
          <p:spPr>
            <a:xfrm>
              <a:off x="6554925" y="3004775"/>
              <a:ext cx="444875" cy="132725"/>
            </a:xfrm>
            <a:custGeom>
              <a:rect b="b" l="l" r="r" t="t"/>
              <a:pathLst>
                <a:path extrusionOk="0" h="5309" w="17795">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9"/>
            <p:cNvSpPr/>
            <p:nvPr/>
          </p:nvSpPr>
          <p:spPr>
            <a:xfrm>
              <a:off x="6638975" y="3051725"/>
              <a:ext cx="276800" cy="20625"/>
            </a:xfrm>
            <a:custGeom>
              <a:rect b="b" l="l" r="r" t="t"/>
              <a:pathLst>
                <a:path extrusionOk="0" h="825" w="11072">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9"/>
            <p:cNvSpPr/>
            <p:nvPr/>
          </p:nvSpPr>
          <p:spPr>
            <a:xfrm>
              <a:off x="7086200" y="3093125"/>
              <a:ext cx="65150" cy="56175"/>
            </a:xfrm>
            <a:custGeom>
              <a:rect b="b" l="l" r="r" t="t"/>
              <a:pathLst>
                <a:path extrusionOk="0" h="2247" w="2606">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9"/>
            <p:cNvSpPr/>
            <p:nvPr/>
          </p:nvSpPr>
          <p:spPr>
            <a:xfrm>
              <a:off x="6931275" y="3209025"/>
              <a:ext cx="48525" cy="71575"/>
            </a:xfrm>
            <a:custGeom>
              <a:rect b="b" l="l" r="r" t="t"/>
              <a:pathLst>
                <a:path extrusionOk="0" h="2863" w="1941">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9"/>
            <p:cNvSpPr/>
            <p:nvPr/>
          </p:nvSpPr>
          <p:spPr>
            <a:xfrm>
              <a:off x="6596775" y="2179900"/>
              <a:ext cx="355775" cy="537375"/>
            </a:xfrm>
            <a:custGeom>
              <a:rect b="b" l="l" r="r" t="t"/>
              <a:pathLst>
                <a:path extrusionOk="0" h="21495" w="14231">
                  <a:moveTo>
                    <a:pt x="10180" y="1"/>
                  </a:moveTo>
                  <a:lnTo>
                    <a:pt x="1" y="21494"/>
                  </a:lnTo>
                  <a:lnTo>
                    <a:pt x="4051" y="21494"/>
                  </a:lnTo>
                  <a:lnTo>
                    <a:pt x="14231" y="1"/>
                  </a:lnTo>
                  <a:close/>
                </a:path>
              </a:pathLst>
            </a:custGeom>
            <a:solidFill>
              <a:srgbClr val="073763">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59"/>
          <p:cNvGrpSpPr/>
          <p:nvPr/>
        </p:nvGrpSpPr>
        <p:grpSpPr>
          <a:xfrm rot="5400000">
            <a:off x="2437950" y="3949525"/>
            <a:ext cx="124200" cy="525800"/>
            <a:chOff x="202025" y="2122800"/>
            <a:chExt cx="124200" cy="525800"/>
          </a:xfrm>
        </p:grpSpPr>
        <p:sp>
          <p:nvSpPr>
            <p:cNvPr id="1272" name="Google Shape;1272;p59"/>
            <p:cNvSpPr/>
            <p:nvPr/>
          </p:nvSpPr>
          <p:spPr>
            <a:xfrm rot="5400000">
              <a:off x="202025" y="21228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9"/>
            <p:cNvSpPr/>
            <p:nvPr/>
          </p:nvSpPr>
          <p:spPr>
            <a:xfrm rot="5400000">
              <a:off x="202025" y="23236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9"/>
            <p:cNvSpPr/>
            <p:nvPr/>
          </p:nvSpPr>
          <p:spPr>
            <a:xfrm rot="5400000">
              <a:off x="202025" y="2524400"/>
              <a:ext cx="124200" cy="124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59"/>
          <p:cNvGrpSpPr/>
          <p:nvPr/>
        </p:nvGrpSpPr>
        <p:grpSpPr>
          <a:xfrm rot="-864175">
            <a:off x="6284196" y="2775783"/>
            <a:ext cx="669569" cy="1740778"/>
            <a:chOff x="2973100" y="1420150"/>
            <a:chExt cx="1125325" cy="2925675"/>
          </a:xfrm>
        </p:grpSpPr>
        <p:sp>
          <p:nvSpPr>
            <p:cNvPr id="1276" name="Google Shape;1276;p59"/>
            <p:cNvSpPr/>
            <p:nvPr/>
          </p:nvSpPr>
          <p:spPr>
            <a:xfrm>
              <a:off x="3244450" y="1420150"/>
              <a:ext cx="101300" cy="351725"/>
            </a:xfrm>
            <a:custGeom>
              <a:rect b="b" l="l" r="r" t="t"/>
              <a:pathLst>
                <a:path extrusionOk="0" h="14069" w="4052">
                  <a:moveTo>
                    <a:pt x="2026" y="0"/>
                  </a:moveTo>
                  <a:cubicBezTo>
                    <a:pt x="906" y="0"/>
                    <a:pt x="1" y="905"/>
                    <a:pt x="1" y="2025"/>
                  </a:cubicBezTo>
                  <a:lnTo>
                    <a:pt x="1" y="14068"/>
                  </a:lnTo>
                  <a:lnTo>
                    <a:pt x="4051" y="14068"/>
                  </a:lnTo>
                  <a:lnTo>
                    <a:pt x="4051" y="2025"/>
                  </a:lnTo>
                  <a:cubicBezTo>
                    <a:pt x="4051" y="905"/>
                    <a:pt x="3147" y="0"/>
                    <a:pt x="2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9"/>
            <p:cNvSpPr/>
            <p:nvPr/>
          </p:nvSpPr>
          <p:spPr>
            <a:xfrm>
              <a:off x="2973100" y="1770500"/>
              <a:ext cx="1125325" cy="2575325"/>
            </a:xfrm>
            <a:custGeom>
              <a:rect b="b" l="l" r="r" t="t"/>
              <a:pathLst>
                <a:path extrusionOk="0" h="103013" w="45013">
                  <a:moveTo>
                    <a:pt x="11976" y="0"/>
                  </a:moveTo>
                  <a:cubicBezTo>
                    <a:pt x="5360" y="0"/>
                    <a:pt x="0" y="5360"/>
                    <a:pt x="0" y="11975"/>
                  </a:cubicBezTo>
                  <a:lnTo>
                    <a:pt x="0" y="93764"/>
                  </a:lnTo>
                  <a:cubicBezTo>
                    <a:pt x="0" y="98868"/>
                    <a:pt x="4145" y="103013"/>
                    <a:pt x="9248" y="103013"/>
                  </a:cubicBezTo>
                  <a:lnTo>
                    <a:pt x="35751" y="103013"/>
                  </a:lnTo>
                  <a:cubicBezTo>
                    <a:pt x="40854" y="103013"/>
                    <a:pt x="45013" y="98868"/>
                    <a:pt x="45013" y="93764"/>
                  </a:cubicBezTo>
                  <a:lnTo>
                    <a:pt x="45013" y="11975"/>
                  </a:lnTo>
                  <a:cubicBezTo>
                    <a:pt x="45013" y="5360"/>
                    <a:pt x="39639" y="0"/>
                    <a:pt x="330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9"/>
            <p:cNvSpPr/>
            <p:nvPr/>
          </p:nvSpPr>
          <p:spPr>
            <a:xfrm>
              <a:off x="3091225" y="2229700"/>
              <a:ext cx="888725" cy="753375"/>
            </a:xfrm>
            <a:custGeom>
              <a:rect b="b" l="l" r="r" t="t"/>
              <a:pathLst>
                <a:path extrusionOk="0" h="30135" w="35549">
                  <a:moveTo>
                    <a:pt x="17768" y="0"/>
                  </a:moveTo>
                  <a:cubicBezTo>
                    <a:pt x="13110" y="0"/>
                    <a:pt x="8452" y="412"/>
                    <a:pt x="3848" y="1236"/>
                  </a:cubicBezTo>
                  <a:lnTo>
                    <a:pt x="1985" y="1573"/>
                  </a:lnTo>
                  <a:cubicBezTo>
                    <a:pt x="797" y="2019"/>
                    <a:pt x="14" y="3139"/>
                    <a:pt x="0" y="4408"/>
                  </a:cubicBezTo>
                  <a:lnTo>
                    <a:pt x="0" y="25726"/>
                  </a:lnTo>
                  <a:cubicBezTo>
                    <a:pt x="14" y="26995"/>
                    <a:pt x="811" y="28116"/>
                    <a:pt x="1999" y="28562"/>
                  </a:cubicBezTo>
                  <a:lnTo>
                    <a:pt x="3862" y="28899"/>
                  </a:lnTo>
                  <a:cubicBezTo>
                    <a:pt x="8466" y="29723"/>
                    <a:pt x="13124" y="30134"/>
                    <a:pt x="17780" y="30134"/>
                  </a:cubicBezTo>
                  <a:cubicBezTo>
                    <a:pt x="22436" y="30134"/>
                    <a:pt x="27090" y="29723"/>
                    <a:pt x="31687" y="28899"/>
                  </a:cubicBezTo>
                  <a:lnTo>
                    <a:pt x="33564" y="28562"/>
                  </a:lnTo>
                  <a:cubicBezTo>
                    <a:pt x="34739" y="28116"/>
                    <a:pt x="35535" y="26995"/>
                    <a:pt x="35549" y="25726"/>
                  </a:cubicBezTo>
                  <a:lnTo>
                    <a:pt x="35549" y="4408"/>
                  </a:lnTo>
                  <a:cubicBezTo>
                    <a:pt x="35522" y="3139"/>
                    <a:pt x="34739" y="2019"/>
                    <a:pt x="33551" y="1573"/>
                  </a:cubicBezTo>
                  <a:lnTo>
                    <a:pt x="31687" y="1236"/>
                  </a:lnTo>
                  <a:cubicBezTo>
                    <a:pt x="27084" y="412"/>
                    <a:pt x="22426" y="0"/>
                    <a:pt x="17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9"/>
            <p:cNvSpPr/>
            <p:nvPr/>
          </p:nvSpPr>
          <p:spPr>
            <a:xfrm>
              <a:off x="3166825" y="2357450"/>
              <a:ext cx="737525" cy="525200"/>
            </a:xfrm>
            <a:custGeom>
              <a:rect b="b" l="l" r="r" t="t"/>
              <a:pathLst>
                <a:path extrusionOk="0" h="21008" w="29501">
                  <a:moveTo>
                    <a:pt x="2471" y="0"/>
                  </a:moveTo>
                  <a:cubicBezTo>
                    <a:pt x="1108" y="0"/>
                    <a:pt x="1" y="1094"/>
                    <a:pt x="1" y="2471"/>
                  </a:cubicBezTo>
                  <a:lnTo>
                    <a:pt x="1" y="18537"/>
                  </a:lnTo>
                  <a:cubicBezTo>
                    <a:pt x="1" y="19901"/>
                    <a:pt x="1108" y="21008"/>
                    <a:pt x="2471" y="21008"/>
                  </a:cubicBezTo>
                  <a:lnTo>
                    <a:pt x="27030" y="21008"/>
                  </a:lnTo>
                  <a:cubicBezTo>
                    <a:pt x="28393" y="21008"/>
                    <a:pt x="29501" y="19901"/>
                    <a:pt x="29501" y="18537"/>
                  </a:cubicBezTo>
                  <a:lnTo>
                    <a:pt x="29501" y="2471"/>
                  </a:lnTo>
                  <a:cubicBezTo>
                    <a:pt x="29501" y="1094"/>
                    <a:pt x="28393" y="0"/>
                    <a:pt x="270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9"/>
            <p:cNvSpPr/>
            <p:nvPr/>
          </p:nvSpPr>
          <p:spPr>
            <a:xfrm>
              <a:off x="3167850" y="2829300"/>
              <a:ext cx="735500" cy="53350"/>
            </a:xfrm>
            <a:custGeom>
              <a:rect b="b" l="l" r="r" t="t"/>
              <a:pathLst>
                <a:path extrusionOk="0" h="2134" w="29420">
                  <a:moveTo>
                    <a:pt x="0" y="1"/>
                  </a:moveTo>
                  <a:cubicBezTo>
                    <a:pt x="162" y="1216"/>
                    <a:pt x="1202" y="2134"/>
                    <a:pt x="2430" y="2134"/>
                  </a:cubicBezTo>
                  <a:lnTo>
                    <a:pt x="26989" y="2134"/>
                  </a:lnTo>
                  <a:cubicBezTo>
                    <a:pt x="28217" y="2134"/>
                    <a:pt x="29257" y="1216"/>
                    <a:pt x="29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9"/>
            <p:cNvSpPr/>
            <p:nvPr/>
          </p:nvSpPr>
          <p:spPr>
            <a:xfrm>
              <a:off x="3121950" y="349085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9"/>
            <p:cNvSpPr/>
            <p:nvPr/>
          </p:nvSpPr>
          <p:spPr>
            <a:xfrm>
              <a:off x="3430450" y="349085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9"/>
            <p:cNvSpPr/>
            <p:nvPr/>
          </p:nvSpPr>
          <p:spPr>
            <a:xfrm>
              <a:off x="3738950" y="3490850"/>
              <a:ext cx="210300" cy="123550"/>
            </a:xfrm>
            <a:custGeom>
              <a:rect b="b" l="l" r="r" t="t"/>
              <a:pathLst>
                <a:path extrusionOk="0" h="4942"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9"/>
            <p:cNvSpPr/>
            <p:nvPr/>
          </p:nvSpPr>
          <p:spPr>
            <a:xfrm>
              <a:off x="3121950" y="3674125"/>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9"/>
            <p:cNvSpPr/>
            <p:nvPr/>
          </p:nvSpPr>
          <p:spPr>
            <a:xfrm>
              <a:off x="3430450" y="3674125"/>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9"/>
            <p:cNvSpPr/>
            <p:nvPr/>
          </p:nvSpPr>
          <p:spPr>
            <a:xfrm>
              <a:off x="3738950" y="3674125"/>
              <a:ext cx="210300" cy="123550"/>
            </a:xfrm>
            <a:custGeom>
              <a:rect b="b" l="l" r="r" t="t"/>
              <a:pathLst>
                <a:path extrusionOk="0" h="4942"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9"/>
            <p:cNvSpPr/>
            <p:nvPr/>
          </p:nvSpPr>
          <p:spPr>
            <a:xfrm>
              <a:off x="3121950" y="385740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9"/>
            <p:cNvSpPr/>
            <p:nvPr/>
          </p:nvSpPr>
          <p:spPr>
            <a:xfrm>
              <a:off x="3430450" y="3857400"/>
              <a:ext cx="210300" cy="123550"/>
            </a:xfrm>
            <a:custGeom>
              <a:rect b="b" l="l" r="r" t="t"/>
              <a:pathLst>
                <a:path extrusionOk="0" h="4942"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9"/>
            <p:cNvSpPr/>
            <p:nvPr/>
          </p:nvSpPr>
          <p:spPr>
            <a:xfrm>
              <a:off x="3738950" y="3857400"/>
              <a:ext cx="210300" cy="123550"/>
            </a:xfrm>
            <a:custGeom>
              <a:rect b="b" l="l" r="r" t="t"/>
              <a:pathLst>
                <a:path extrusionOk="0" h="4942"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9"/>
            <p:cNvSpPr/>
            <p:nvPr/>
          </p:nvSpPr>
          <p:spPr>
            <a:xfrm>
              <a:off x="3121950" y="4040675"/>
              <a:ext cx="210300" cy="123575"/>
            </a:xfrm>
            <a:custGeom>
              <a:rect b="b" l="l" r="r" t="t"/>
              <a:pathLst>
                <a:path extrusionOk="0" h="4943" w="8412">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9"/>
            <p:cNvSpPr/>
            <p:nvPr/>
          </p:nvSpPr>
          <p:spPr>
            <a:xfrm>
              <a:off x="3430450" y="4040675"/>
              <a:ext cx="210300" cy="123575"/>
            </a:xfrm>
            <a:custGeom>
              <a:rect b="b" l="l" r="r" t="t"/>
              <a:pathLst>
                <a:path extrusionOk="0" h="4943" w="8412">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9"/>
            <p:cNvSpPr/>
            <p:nvPr/>
          </p:nvSpPr>
          <p:spPr>
            <a:xfrm>
              <a:off x="3738950" y="4040675"/>
              <a:ext cx="210300" cy="123575"/>
            </a:xfrm>
            <a:custGeom>
              <a:rect b="b" l="l" r="r" t="t"/>
              <a:pathLst>
                <a:path extrusionOk="0" h="4943" w="8412">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9"/>
            <p:cNvSpPr/>
            <p:nvPr/>
          </p:nvSpPr>
          <p:spPr>
            <a:xfrm>
              <a:off x="3766950" y="3085150"/>
              <a:ext cx="154275" cy="295700"/>
            </a:xfrm>
            <a:custGeom>
              <a:rect b="b" l="l" r="r" t="t"/>
              <a:pathLst>
                <a:path extrusionOk="0" h="11828" w="6171">
                  <a:moveTo>
                    <a:pt x="3092" y="0"/>
                  </a:moveTo>
                  <a:cubicBezTo>
                    <a:pt x="1391" y="0"/>
                    <a:pt x="14" y="1378"/>
                    <a:pt x="14" y="3079"/>
                  </a:cubicBezTo>
                  <a:lnTo>
                    <a:pt x="14" y="8749"/>
                  </a:lnTo>
                  <a:cubicBezTo>
                    <a:pt x="1" y="10450"/>
                    <a:pt x="1391" y="11827"/>
                    <a:pt x="3092" y="11827"/>
                  </a:cubicBezTo>
                  <a:cubicBezTo>
                    <a:pt x="4793" y="11827"/>
                    <a:pt x="6171" y="10450"/>
                    <a:pt x="6171" y="8749"/>
                  </a:cubicBezTo>
                  <a:lnTo>
                    <a:pt x="6171" y="3079"/>
                  </a:lnTo>
                  <a:cubicBezTo>
                    <a:pt x="6171" y="1378"/>
                    <a:pt x="4793" y="0"/>
                    <a:pt x="30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9"/>
            <p:cNvSpPr/>
            <p:nvPr/>
          </p:nvSpPr>
          <p:spPr>
            <a:xfrm>
              <a:off x="3797400" y="3150200"/>
              <a:ext cx="87025" cy="45675"/>
            </a:xfrm>
            <a:custGeom>
              <a:rect b="b" l="l" r="r" t="t"/>
              <a:pathLst>
                <a:path extrusionOk="0" h="1827" w="3481">
                  <a:moveTo>
                    <a:pt x="1787" y="1"/>
                  </a:moveTo>
                  <a:cubicBezTo>
                    <a:pt x="1716" y="1"/>
                    <a:pt x="1645" y="24"/>
                    <a:pt x="1591" y="72"/>
                  </a:cubicBezTo>
                  <a:lnTo>
                    <a:pt x="214" y="1300"/>
                  </a:lnTo>
                  <a:cubicBezTo>
                    <a:pt x="1" y="1513"/>
                    <a:pt x="191" y="1819"/>
                    <a:pt x="427" y="1819"/>
                  </a:cubicBezTo>
                  <a:cubicBezTo>
                    <a:pt x="490" y="1819"/>
                    <a:pt x="556" y="1797"/>
                    <a:pt x="619" y="1746"/>
                  </a:cubicBezTo>
                  <a:lnTo>
                    <a:pt x="1780" y="693"/>
                  </a:lnTo>
                  <a:lnTo>
                    <a:pt x="2954" y="1746"/>
                  </a:lnTo>
                  <a:cubicBezTo>
                    <a:pt x="3008" y="1800"/>
                    <a:pt x="3076" y="1827"/>
                    <a:pt x="3157" y="1827"/>
                  </a:cubicBezTo>
                  <a:cubicBezTo>
                    <a:pt x="3238" y="1827"/>
                    <a:pt x="3319" y="1786"/>
                    <a:pt x="3373" y="1719"/>
                  </a:cubicBezTo>
                  <a:cubicBezTo>
                    <a:pt x="3481" y="1597"/>
                    <a:pt x="3467" y="1422"/>
                    <a:pt x="3346" y="1300"/>
                  </a:cubicBezTo>
                  <a:lnTo>
                    <a:pt x="1982" y="72"/>
                  </a:lnTo>
                  <a:cubicBezTo>
                    <a:pt x="1928" y="24"/>
                    <a:pt x="1857" y="1"/>
                    <a:pt x="17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9"/>
            <p:cNvSpPr/>
            <p:nvPr/>
          </p:nvSpPr>
          <p:spPr>
            <a:xfrm>
              <a:off x="3801800" y="3270200"/>
              <a:ext cx="87025" cy="45500"/>
            </a:xfrm>
            <a:custGeom>
              <a:rect b="b" l="l" r="r" t="t"/>
              <a:pathLst>
                <a:path extrusionOk="0" h="1820" w="3481">
                  <a:moveTo>
                    <a:pt x="3151" y="0"/>
                  </a:moveTo>
                  <a:cubicBezTo>
                    <a:pt x="3081" y="0"/>
                    <a:pt x="3011" y="27"/>
                    <a:pt x="2954" y="78"/>
                  </a:cubicBezTo>
                  <a:lnTo>
                    <a:pt x="1779" y="1131"/>
                  </a:lnTo>
                  <a:lnTo>
                    <a:pt x="605" y="78"/>
                  </a:lnTo>
                  <a:cubicBezTo>
                    <a:pt x="545" y="27"/>
                    <a:pt x="481" y="5"/>
                    <a:pt x="419" y="5"/>
                  </a:cubicBezTo>
                  <a:cubicBezTo>
                    <a:pt x="190" y="5"/>
                    <a:pt x="0" y="308"/>
                    <a:pt x="213" y="510"/>
                  </a:cubicBezTo>
                  <a:lnTo>
                    <a:pt x="1577" y="1752"/>
                  </a:lnTo>
                  <a:cubicBezTo>
                    <a:pt x="1631" y="1793"/>
                    <a:pt x="1712" y="1820"/>
                    <a:pt x="1779" y="1820"/>
                  </a:cubicBezTo>
                  <a:cubicBezTo>
                    <a:pt x="1847" y="1820"/>
                    <a:pt x="1928" y="1793"/>
                    <a:pt x="1982" y="1752"/>
                  </a:cubicBezTo>
                  <a:lnTo>
                    <a:pt x="3345" y="510"/>
                  </a:lnTo>
                  <a:cubicBezTo>
                    <a:pt x="3467" y="402"/>
                    <a:pt x="3481" y="213"/>
                    <a:pt x="3372" y="105"/>
                  </a:cubicBezTo>
                  <a:cubicBezTo>
                    <a:pt x="3308" y="34"/>
                    <a:pt x="3229"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9"/>
            <p:cNvSpPr/>
            <p:nvPr/>
          </p:nvSpPr>
          <p:spPr>
            <a:xfrm>
              <a:off x="3314325" y="3132750"/>
              <a:ext cx="152925" cy="86750"/>
            </a:xfrm>
            <a:custGeom>
              <a:rect b="b" l="l" r="r" t="t"/>
              <a:pathLst>
                <a:path extrusionOk="0" h="3470" w="6117">
                  <a:moveTo>
                    <a:pt x="1729" y="0"/>
                  </a:moveTo>
                  <a:cubicBezTo>
                    <a:pt x="784" y="0"/>
                    <a:pt x="1" y="770"/>
                    <a:pt x="1" y="1728"/>
                  </a:cubicBezTo>
                  <a:cubicBezTo>
                    <a:pt x="1" y="2687"/>
                    <a:pt x="784" y="3456"/>
                    <a:pt x="1729" y="3470"/>
                  </a:cubicBezTo>
                  <a:lnTo>
                    <a:pt x="4389" y="3470"/>
                  </a:lnTo>
                  <a:cubicBezTo>
                    <a:pt x="5334" y="3470"/>
                    <a:pt x="6117" y="2687"/>
                    <a:pt x="6117" y="1728"/>
                  </a:cubicBezTo>
                  <a:cubicBezTo>
                    <a:pt x="6117" y="770"/>
                    <a:pt x="5347" y="0"/>
                    <a:pt x="4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9"/>
            <p:cNvSpPr/>
            <p:nvPr/>
          </p:nvSpPr>
          <p:spPr>
            <a:xfrm>
              <a:off x="3535750" y="3132750"/>
              <a:ext cx="152575" cy="86750"/>
            </a:xfrm>
            <a:custGeom>
              <a:rect b="b" l="l" r="r" t="t"/>
              <a:pathLst>
                <a:path extrusionOk="0" h="3470" w="6103">
                  <a:moveTo>
                    <a:pt x="1729" y="0"/>
                  </a:moveTo>
                  <a:cubicBezTo>
                    <a:pt x="770" y="0"/>
                    <a:pt x="0" y="770"/>
                    <a:pt x="0" y="1728"/>
                  </a:cubicBezTo>
                  <a:cubicBezTo>
                    <a:pt x="0" y="2687"/>
                    <a:pt x="770" y="3456"/>
                    <a:pt x="1729" y="3470"/>
                  </a:cubicBezTo>
                  <a:lnTo>
                    <a:pt x="4375" y="3470"/>
                  </a:lnTo>
                  <a:cubicBezTo>
                    <a:pt x="5333" y="3456"/>
                    <a:pt x="6103" y="2687"/>
                    <a:pt x="6103" y="1728"/>
                  </a:cubicBezTo>
                  <a:cubicBezTo>
                    <a:pt x="6103" y="770"/>
                    <a:pt x="5333" y="0"/>
                    <a:pt x="4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9"/>
            <p:cNvSpPr/>
            <p:nvPr/>
          </p:nvSpPr>
          <p:spPr>
            <a:xfrm>
              <a:off x="3537100" y="3268750"/>
              <a:ext cx="130975" cy="112175"/>
            </a:xfrm>
            <a:custGeom>
              <a:rect b="b" l="l" r="r" t="t"/>
              <a:pathLst>
                <a:path extrusionOk="0" h="4487" w="5239">
                  <a:moveTo>
                    <a:pt x="2998" y="1"/>
                  </a:moveTo>
                  <a:cubicBezTo>
                    <a:pt x="999" y="1"/>
                    <a:pt x="0" y="2418"/>
                    <a:pt x="1418" y="3822"/>
                  </a:cubicBezTo>
                  <a:cubicBezTo>
                    <a:pt x="1873" y="4281"/>
                    <a:pt x="2435" y="4487"/>
                    <a:pt x="2986" y="4487"/>
                  </a:cubicBezTo>
                  <a:cubicBezTo>
                    <a:pt x="4135" y="4487"/>
                    <a:pt x="5239" y="3593"/>
                    <a:pt x="5239" y="2242"/>
                  </a:cubicBezTo>
                  <a:cubicBezTo>
                    <a:pt x="5239" y="1000"/>
                    <a:pt x="4240"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9"/>
            <p:cNvSpPr/>
            <p:nvPr/>
          </p:nvSpPr>
          <p:spPr>
            <a:xfrm>
              <a:off x="3321075" y="3268750"/>
              <a:ext cx="131000" cy="112175"/>
            </a:xfrm>
            <a:custGeom>
              <a:rect b="b" l="l" r="r" t="t"/>
              <a:pathLst>
                <a:path extrusionOk="0" h="4487" w="5240">
                  <a:moveTo>
                    <a:pt x="2998" y="1"/>
                  </a:moveTo>
                  <a:cubicBezTo>
                    <a:pt x="1000" y="1"/>
                    <a:pt x="1" y="2418"/>
                    <a:pt x="1405" y="3822"/>
                  </a:cubicBezTo>
                  <a:cubicBezTo>
                    <a:pt x="1864" y="4281"/>
                    <a:pt x="2429" y="4487"/>
                    <a:pt x="2982" y="4487"/>
                  </a:cubicBezTo>
                  <a:cubicBezTo>
                    <a:pt x="4135" y="4487"/>
                    <a:pt x="5239" y="3593"/>
                    <a:pt x="5239" y="2242"/>
                  </a:cubicBezTo>
                  <a:cubicBezTo>
                    <a:pt x="5239" y="1000"/>
                    <a:pt x="4227"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9"/>
            <p:cNvSpPr/>
            <p:nvPr/>
          </p:nvSpPr>
          <p:spPr>
            <a:xfrm>
              <a:off x="3104725" y="3268750"/>
              <a:ext cx="130975" cy="112275"/>
            </a:xfrm>
            <a:custGeom>
              <a:rect b="b" l="l" r="r" t="t"/>
              <a:pathLst>
                <a:path extrusionOk="0" h="4491" w="5239">
                  <a:moveTo>
                    <a:pt x="2998" y="1"/>
                  </a:moveTo>
                  <a:cubicBezTo>
                    <a:pt x="1000" y="1"/>
                    <a:pt x="1" y="2418"/>
                    <a:pt x="1418" y="3835"/>
                  </a:cubicBezTo>
                  <a:cubicBezTo>
                    <a:pt x="1875" y="4288"/>
                    <a:pt x="2435" y="4491"/>
                    <a:pt x="2984" y="4491"/>
                  </a:cubicBezTo>
                  <a:cubicBezTo>
                    <a:pt x="4136" y="4491"/>
                    <a:pt x="5239" y="3596"/>
                    <a:pt x="5239" y="2242"/>
                  </a:cubicBezTo>
                  <a:cubicBezTo>
                    <a:pt x="5239" y="1000"/>
                    <a:pt x="4240"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9"/>
            <p:cNvSpPr/>
            <p:nvPr/>
          </p:nvSpPr>
          <p:spPr>
            <a:xfrm>
              <a:off x="3104725" y="3120250"/>
              <a:ext cx="130975" cy="112175"/>
            </a:xfrm>
            <a:custGeom>
              <a:rect b="b" l="l" r="r" t="t"/>
              <a:pathLst>
                <a:path extrusionOk="0" h="4487" w="5239">
                  <a:moveTo>
                    <a:pt x="2998" y="1"/>
                  </a:moveTo>
                  <a:cubicBezTo>
                    <a:pt x="1000" y="1"/>
                    <a:pt x="1" y="2417"/>
                    <a:pt x="1418" y="3821"/>
                  </a:cubicBezTo>
                  <a:cubicBezTo>
                    <a:pt x="1878" y="4281"/>
                    <a:pt x="2441" y="4486"/>
                    <a:pt x="2992" y="4486"/>
                  </a:cubicBezTo>
                  <a:cubicBezTo>
                    <a:pt x="4141" y="4486"/>
                    <a:pt x="5239" y="3592"/>
                    <a:pt x="5239" y="2242"/>
                  </a:cubicBezTo>
                  <a:cubicBezTo>
                    <a:pt x="5239" y="1000"/>
                    <a:pt x="4240" y="1"/>
                    <a:pt x="2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9"/>
            <p:cNvSpPr/>
            <p:nvPr/>
          </p:nvSpPr>
          <p:spPr>
            <a:xfrm>
              <a:off x="3133750" y="3141850"/>
              <a:ext cx="80025" cy="68550"/>
            </a:xfrm>
            <a:custGeom>
              <a:rect b="b" l="l" r="r" t="t"/>
              <a:pathLst>
                <a:path extrusionOk="0" h="2742" w="3201">
                  <a:moveTo>
                    <a:pt x="1837" y="298"/>
                  </a:moveTo>
                  <a:cubicBezTo>
                    <a:pt x="2431" y="298"/>
                    <a:pt x="2917" y="784"/>
                    <a:pt x="2917" y="1378"/>
                  </a:cubicBezTo>
                  <a:cubicBezTo>
                    <a:pt x="2917" y="2025"/>
                    <a:pt x="2387" y="2451"/>
                    <a:pt x="1835" y="2451"/>
                  </a:cubicBezTo>
                  <a:cubicBezTo>
                    <a:pt x="1570" y="2451"/>
                    <a:pt x="1300" y="2353"/>
                    <a:pt x="1081" y="2134"/>
                  </a:cubicBezTo>
                  <a:cubicBezTo>
                    <a:pt x="406" y="1459"/>
                    <a:pt x="878" y="298"/>
                    <a:pt x="1837" y="298"/>
                  </a:cubicBezTo>
                  <a:close/>
                  <a:moveTo>
                    <a:pt x="1825" y="0"/>
                  </a:moveTo>
                  <a:cubicBezTo>
                    <a:pt x="1488" y="0"/>
                    <a:pt x="1145" y="126"/>
                    <a:pt x="865" y="406"/>
                  </a:cubicBezTo>
                  <a:cubicBezTo>
                    <a:pt x="1" y="1270"/>
                    <a:pt x="622" y="2741"/>
                    <a:pt x="1837" y="2741"/>
                  </a:cubicBezTo>
                  <a:cubicBezTo>
                    <a:pt x="2593" y="2741"/>
                    <a:pt x="3200" y="2134"/>
                    <a:pt x="3200" y="1378"/>
                  </a:cubicBezTo>
                  <a:cubicBezTo>
                    <a:pt x="3200" y="547"/>
                    <a:pt x="2528" y="0"/>
                    <a:pt x="18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9"/>
            <p:cNvSpPr/>
            <p:nvPr/>
          </p:nvSpPr>
          <p:spPr>
            <a:xfrm>
              <a:off x="3428750" y="1893525"/>
              <a:ext cx="170150" cy="94850"/>
            </a:xfrm>
            <a:custGeom>
              <a:rect b="b" l="l" r="r" t="t"/>
              <a:pathLst>
                <a:path extrusionOk="0" h="3794" w="6806">
                  <a:moveTo>
                    <a:pt x="6084" y="1"/>
                  </a:moveTo>
                  <a:cubicBezTo>
                    <a:pt x="5995" y="1"/>
                    <a:pt x="5905" y="20"/>
                    <a:pt x="5820" y="61"/>
                  </a:cubicBezTo>
                  <a:lnTo>
                    <a:pt x="446" y="2599"/>
                  </a:lnTo>
                  <a:cubicBezTo>
                    <a:pt x="136" y="2748"/>
                    <a:pt x="1" y="3112"/>
                    <a:pt x="149" y="3436"/>
                  </a:cubicBezTo>
                  <a:cubicBezTo>
                    <a:pt x="247" y="3661"/>
                    <a:pt x="479" y="3794"/>
                    <a:pt x="717" y="3794"/>
                  </a:cubicBezTo>
                  <a:cubicBezTo>
                    <a:pt x="808" y="3794"/>
                    <a:pt x="900" y="3774"/>
                    <a:pt x="986" y="3733"/>
                  </a:cubicBezTo>
                  <a:lnTo>
                    <a:pt x="6360" y="1209"/>
                  </a:lnTo>
                  <a:cubicBezTo>
                    <a:pt x="6670" y="1047"/>
                    <a:pt x="6805" y="682"/>
                    <a:pt x="6657" y="371"/>
                  </a:cubicBezTo>
                  <a:cubicBezTo>
                    <a:pt x="6549" y="136"/>
                    <a:pt x="6320" y="1"/>
                    <a:pt x="60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9"/>
            <p:cNvSpPr/>
            <p:nvPr/>
          </p:nvSpPr>
          <p:spPr>
            <a:xfrm>
              <a:off x="3428425" y="1968800"/>
              <a:ext cx="170475" cy="94850"/>
            </a:xfrm>
            <a:custGeom>
              <a:rect b="b" l="l" r="r" t="t"/>
              <a:pathLst>
                <a:path extrusionOk="0" h="3794" w="6819">
                  <a:moveTo>
                    <a:pt x="6097" y="1"/>
                  </a:moveTo>
                  <a:cubicBezTo>
                    <a:pt x="6008" y="1"/>
                    <a:pt x="5918" y="20"/>
                    <a:pt x="5833" y="61"/>
                  </a:cubicBezTo>
                  <a:lnTo>
                    <a:pt x="459" y="2599"/>
                  </a:lnTo>
                  <a:cubicBezTo>
                    <a:pt x="135" y="2747"/>
                    <a:pt x="0" y="3112"/>
                    <a:pt x="162" y="3436"/>
                  </a:cubicBezTo>
                  <a:cubicBezTo>
                    <a:pt x="260" y="3661"/>
                    <a:pt x="492" y="3793"/>
                    <a:pt x="730" y="3793"/>
                  </a:cubicBezTo>
                  <a:cubicBezTo>
                    <a:pt x="821" y="3793"/>
                    <a:pt x="913" y="3774"/>
                    <a:pt x="999" y="3733"/>
                  </a:cubicBezTo>
                  <a:lnTo>
                    <a:pt x="6373" y="1195"/>
                  </a:lnTo>
                  <a:cubicBezTo>
                    <a:pt x="6683" y="1046"/>
                    <a:pt x="6818" y="682"/>
                    <a:pt x="6670" y="371"/>
                  </a:cubicBezTo>
                  <a:cubicBezTo>
                    <a:pt x="6562" y="136"/>
                    <a:pt x="6333" y="1"/>
                    <a:pt x="6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9"/>
            <p:cNvSpPr/>
            <p:nvPr/>
          </p:nvSpPr>
          <p:spPr>
            <a:xfrm>
              <a:off x="3428425" y="2044050"/>
              <a:ext cx="170475" cy="94850"/>
            </a:xfrm>
            <a:custGeom>
              <a:rect b="b" l="l" r="r" t="t"/>
              <a:pathLst>
                <a:path extrusionOk="0" h="3794" w="6819">
                  <a:moveTo>
                    <a:pt x="6099" y="1"/>
                  </a:moveTo>
                  <a:cubicBezTo>
                    <a:pt x="6009" y="1"/>
                    <a:pt x="5918" y="20"/>
                    <a:pt x="5833" y="61"/>
                  </a:cubicBezTo>
                  <a:lnTo>
                    <a:pt x="459" y="2600"/>
                  </a:lnTo>
                  <a:cubicBezTo>
                    <a:pt x="135" y="2735"/>
                    <a:pt x="0" y="3113"/>
                    <a:pt x="162" y="3423"/>
                  </a:cubicBezTo>
                  <a:cubicBezTo>
                    <a:pt x="260" y="3658"/>
                    <a:pt x="493" y="3794"/>
                    <a:pt x="732" y="3794"/>
                  </a:cubicBezTo>
                  <a:cubicBezTo>
                    <a:pt x="823" y="3794"/>
                    <a:pt x="914" y="3774"/>
                    <a:pt x="999" y="3734"/>
                  </a:cubicBezTo>
                  <a:lnTo>
                    <a:pt x="6373" y="1195"/>
                  </a:lnTo>
                  <a:cubicBezTo>
                    <a:pt x="6683" y="1047"/>
                    <a:pt x="6818" y="682"/>
                    <a:pt x="6670" y="358"/>
                  </a:cubicBezTo>
                  <a:cubicBezTo>
                    <a:pt x="6562" y="134"/>
                    <a:pt x="6335" y="1"/>
                    <a:pt x="60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583" name="Shape 583"/>
        <p:cNvGrpSpPr/>
        <p:nvPr/>
      </p:nvGrpSpPr>
      <p:grpSpPr>
        <a:xfrm>
          <a:off x="0" y="0"/>
          <a:ext cx="0" cy="0"/>
          <a:chOff x="0" y="0"/>
          <a:chExt cx="0" cy="0"/>
        </a:xfrm>
      </p:grpSpPr>
      <p:sp>
        <p:nvSpPr>
          <p:cNvPr id="584" name="Google Shape;584;p41"/>
          <p:cNvSpPr/>
          <p:nvPr/>
        </p:nvSpPr>
        <p:spPr>
          <a:xfrm rot="-5400000">
            <a:off x="741542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rot="5400000">
            <a:off x="-12837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txBox="1"/>
          <p:nvPr>
            <p:ph type="title"/>
          </p:nvPr>
        </p:nvSpPr>
        <p:spPr>
          <a:xfrm>
            <a:off x="1439775" y="2414400"/>
            <a:ext cx="6264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Purpose</a:t>
            </a:r>
            <a:endParaRPr/>
          </a:p>
        </p:txBody>
      </p:sp>
      <p:sp>
        <p:nvSpPr>
          <p:cNvPr id="587" name="Google Shape;587;p41"/>
          <p:cNvSpPr txBox="1"/>
          <p:nvPr>
            <p:ph idx="2" type="title"/>
          </p:nvPr>
        </p:nvSpPr>
        <p:spPr>
          <a:xfrm>
            <a:off x="3982201" y="1323975"/>
            <a:ext cx="1179600" cy="10335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588" name="Google Shape;588;p41"/>
          <p:cNvCxnSpPr/>
          <p:nvPr/>
        </p:nvCxnSpPr>
        <p:spPr>
          <a:xfrm>
            <a:off x="2773725" y="4494500"/>
            <a:ext cx="3733800" cy="0"/>
          </a:xfrm>
          <a:prstGeom prst="straightConnector1">
            <a:avLst/>
          </a:prstGeom>
          <a:noFill/>
          <a:ln cap="flat" cmpd="sng" w="28575">
            <a:solidFill>
              <a:schemeClr val="lt2"/>
            </a:solidFill>
            <a:prstDash val="solid"/>
            <a:round/>
            <a:headEnd len="med" w="med" type="none"/>
            <a:tailEnd len="med" w="med" type="none"/>
          </a:ln>
        </p:spPr>
      </p:cxnSp>
      <p:cxnSp>
        <p:nvCxnSpPr>
          <p:cNvPr id="589" name="Google Shape;589;p41"/>
          <p:cNvCxnSpPr/>
          <p:nvPr/>
        </p:nvCxnSpPr>
        <p:spPr>
          <a:xfrm>
            <a:off x="2773725" y="649000"/>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590" name="Google Shape;590;p41"/>
          <p:cNvGrpSpPr/>
          <p:nvPr/>
        </p:nvGrpSpPr>
        <p:grpSpPr>
          <a:xfrm rot="5400000">
            <a:off x="4578525" y="4018575"/>
            <a:ext cx="124200" cy="525800"/>
            <a:chOff x="202025" y="2122800"/>
            <a:chExt cx="124200" cy="525800"/>
          </a:xfrm>
        </p:grpSpPr>
        <p:sp>
          <p:nvSpPr>
            <p:cNvPr id="591" name="Google Shape;591;p41"/>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41"/>
          <p:cNvGrpSpPr/>
          <p:nvPr/>
        </p:nvGrpSpPr>
        <p:grpSpPr>
          <a:xfrm rot="5400000">
            <a:off x="4578525" y="587275"/>
            <a:ext cx="124200" cy="525800"/>
            <a:chOff x="202025" y="2122800"/>
            <a:chExt cx="124200" cy="525800"/>
          </a:xfrm>
        </p:grpSpPr>
        <p:sp>
          <p:nvSpPr>
            <p:cNvPr id="595" name="Google Shape;595;p41"/>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41"/>
          <p:cNvGrpSpPr/>
          <p:nvPr/>
        </p:nvGrpSpPr>
        <p:grpSpPr>
          <a:xfrm rot="-712808">
            <a:off x="869267" y="1353880"/>
            <a:ext cx="525791" cy="2261878"/>
            <a:chOff x="238125" y="1215275"/>
            <a:chExt cx="760125" cy="3269950"/>
          </a:xfrm>
        </p:grpSpPr>
        <p:sp>
          <p:nvSpPr>
            <p:cNvPr id="599" name="Google Shape;599;p41"/>
            <p:cNvSpPr/>
            <p:nvPr/>
          </p:nvSpPr>
          <p:spPr>
            <a:xfrm>
              <a:off x="238125" y="1863300"/>
              <a:ext cx="760125" cy="959950"/>
            </a:xfrm>
            <a:custGeom>
              <a:rect b="b" l="l" r="r" t="t"/>
              <a:pathLst>
                <a:path extrusionOk="0" h="38398" w="30405">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283675" y="1921025"/>
              <a:ext cx="669000" cy="902225"/>
            </a:xfrm>
            <a:custGeom>
              <a:rect b="b" l="l" r="r" t="t"/>
              <a:pathLst>
                <a:path extrusionOk="0" h="36089" w="2676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238125" y="2823225"/>
              <a:ext cx="760125" cy="244050"/>
            </a:xfrm>
            <a:custGeom>
              <a:rect b="b" l="l" r="r" t="t"/>
              <a:pathLst>
                <a:path extrusionOk="0" h="9762" w="30405">
                  <a:moveTo>
                    <a:pt x="0" y="1"/>
                  </a:moveTo>
                  <a:lnTo>
                    <a:pt x="1472" y="9762"/>
                  </a:lnTo>
                  <a:lnTo>
                    <a:pt x="28933" y="9762"/>
                  </a:lnTo>
                  <a:lnTo>
                    <a:pt x="3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283675" y="2823225"/>
              <a:ext cx="669000" cy="244050"/>
            </a:xfrm>
            <a:custGeom>
              <a:rect b="b" l="l" r="r" t="t"/>
              <a:pathLst>
                <a:path extrusionOk="0" h="9762" w="26760">
                  <a:moveTo>
                    <a:pt x="1" y="1"/>
                  </a:moveTo>
                  <a:lnTo>
                    <a:pt x="1189" y="9762"/>
                  </a:lnTo>
                  <a:lnTo>
                    <a:pt x="25572" y="9762"/>
                  </a:lnTo>
                  <a:lnTo>
                    <a:pt x="26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274900" y="3067250"/>
              <a:ext cx="686550" cy="999100"/>
            </a:xfrm>
            <a:custGeom>
              <a:rect b="b" l="l" r="r" t="t"/>
              <a:pathLst>
                <a:path extrusionOk="0" h="39964" w="27462">
                  <a:moveTo>
                    <a:pt x="1" y="1"/>
                  </a:moveTo>
                  <a:lnTo>
                    <a:pt x="1" y="39964"/>
                  </a:lnTo>
                  <a:lnTo>
                    <a:pt x="27462" y="39964"/>
                  </a:lnTo>
                  <a:lnTo>
                    <a:pt x="27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274900" y="4066325"/>
              <a:ext cx="686550" cy="418900"/>
            </a:xfrm>
            <a:custGeom>
              <a:rect b="b" l="l" r="r" t="t"/>
              <a:pathLst>
                <a:path extrusionOk="0" h="16756" w="27462">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699175" y="1737075"/>
              <a:ext cx="147175" cy="126250"/>
            </a:xfrm>
            <a:custGeom>
              <a:rect b="b" l="l" r="r" t="t"/>
              <a:pathLst>
                <a:path extrusionOk="0" h="5050" w="5887">
                  <a:moveTo>
                    <a:pt x="0" y="1"/>
                  </a:moveTo>
                  <a:lnTo>
                    <a:pt x="0" y="5050"/>
                  </a:lnTo>
                  <a:lnTo>
                    <a:pt x="5887" y="5050"/>
                  </a:lnTo>
                  <a:lnTo>
                    <a:pt x="5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729550" y="1215275"/>
              <a:ext cx="86425" cy="521825"/>
            </a:xfrm>
            <a:custGeom>
              <a:rect b="b" l="l" r="r" t="t"/>
              <a:pathLst>
                <a:path extrusionOk="0" h="20873" w="3457">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313375" y="3067250"/>
              <a:ext cx="609600" cy="999100"/>
            </a:xfrm>
            <a:custGeom>
              <a:rect b="b" l="l" r="r" t="t"/>
              <a:pathLst>
                <a:path extrusionOk="0" h="39964" w="24384">
                  <a:moveTo>
                    <a:pt x="1" y="1"/>
                  </a:moveTo>
                  <a:lnTo>
                    <a:pt x="1" y="39964"/>
                  </a:lnTo>
                  <a:lnTo>
                    <a:pt x="24384" y="39964"/>
                  </a:lnTo>
                  <a:lnTo>
                    <a:pt x="2438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313375" y="4066325"/>
              <a:ext cx="609600" cy="351400"/>
            </a:xfrm>
            <a:custGeom>
              <a:rect b="b" l="l" r="r" t="t"/>
              <a:pathLst>
                <a:path extrusionOk="0" h="14056" w="24384">
                  <a:moveTo>
                    <a:pt x="1" y="1"/>
                  </a:moveTo>
                  <a:lnTo>
                    <a:pt x="2282" y="14055"/>
                  </a:lnTo>
                  <a:lnTo>
                    <a:pt x="22413" y="14055"/>
                  </a:lnTo>
                  <a:lnTo>
                    <a:pt x="24384" y="1"/>
                  </a:lnTo>
                  <a:close/>
                </a:path>
              </a:pathLst>
            </a:custGeom>
            <a:solidFill>
              <a:srgbClr val="444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386275" y="2059400"/>
              <a:ext cx="463800" cy="611300"/>
            </a:xfrm>
            <a:custGeom>
              <a:rect b="b" l="l" r="r" t="t"/>
              <a:pathLst>
                <a:path extrusionOk="0" h="24452" w="18552">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447050" y="2170800"/>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699175" y="2170800"/>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447050" y="2297375"/>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572950" y="2297375"/>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699175" y="2297375"/>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447050" y="2423925"/>
              <a:ext cx="79000" cy="67675"/>
            </a:xfrm>
            <a:custGeom>
              <a:rect b="b" l="l" r="r" t="t"/>
              <a:pathLst>
                <a:path extrusionOk="0" h="2707" w="316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572950" y="2423925"/>
              <a:ext cx="79000" cy="67675"/>
            </a:xfrm>
            <a:custGeom>
              <a:rect b="b" l="l" r="r" t="t"/>
              <a:pathLst>
                <a:path extrusionOk="0" h="2707" w="316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699175" y="2423925"/>
              <a:ext cx="79000" cy="67675"/>
            </a:xfrm>
            <a:custGeom>
              <a:rect b="b" l="l" r="r" t="t"/>
              <a:pathLst>
                <a:path extrusionOk="0" h="2707" w="316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394725" y="2866775"/>
              <a:ext cx="443200" cy="143125"/>
            </a:xfrm>
            <a:custGeom>
              <a:rect b="b" l="l" r="r" t="t"/>
              <a:pathLst>
                <a:path extrusionOk="0" h="5725" w="17728">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488900" y="2903225"/>
              <a:ext cx="48275" cy="80350"/>
            </a:xfrm>
            <a:custGeom>
              <a:rect b="b" l="l" r="r" t="t"/>
              <a:pathLst>
                <a:path extrusionOk="0" h="3214" w="1931">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548300" y="2901525"/>
              <a:ext cx="54700" cy="82050"/>
            </a:xfrm>
            <a:custGeom>
              <a:rect b="b" l="l" r="r" t="t"/>
              <a:pathLst>
                <a:path extrusionOk="0" h="3282" w="2188">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611750" y="2901525"/>
              <a:ext cx="55725" cy="83425"/>
            </a:xfrm>
            <a:custGeom>
              <a:rect b="b" l="l" r="r" t="t"/>
              <a:pathLst>
                <a:path extrusionOk="0" h="3337" w="2229">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676225" y="2903225"/>
              <a:ext cx="59100" cy="80025"/>
            </a:xfrm>
            <a:custGeom>
              <a:rect b="b" l="l" r="r" t="t"/>
              <a:pathLst>
                <a:path extrusionOk="0" h="3201" w="2364">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371425" y="3142525"/>
              <a:ext cx="122550" cy="122200"/>
            </a:xfrm>
            <a:custGeom>
              <a:rect b="b" l="l" r="r" t="t"/>
              <a:pathLst>
                <a:path extrusionOk="0" h="4888" w="4902">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557075" y="3142525"/>
              <a:ext cx="122200" cy="122200"/>
            </a:xfrm>
            <a:custGeom>
              <a:rect b="b" l="l" r="r" t="t"/>
              <a:pathLst>
                <a:path extrusionOk="0" h="4888" w="4888">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742375" y="3142525"/>
              <a:ext cx="122550" cy="122200"/>
            </a:xfrm>
            <a:custGeom>
              <a:rect b="b" l="l" r="r" t="t"/>
              <a:pathLst>
                <a:path extrusionOk="0" h="4888" w="4902">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371425" y="3336600"/>
              <a:ext cx="122550" cy="122550"/>
            </a:xfrm>
            <a:custGeom>
              <a:rect b="b" l="l" r="r" t="t"/>
              <a:pathLst>
                <a:path extrusionOk="0" h="4902" w="4902">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557075" y="3336600"/>
              <a:ext cx="122200" cy="122550"/>
            </a:xfrm>
            <a:custGeom>
              <a:rect b="b" l="l" r="r" t="t"/>
              <a:pathLst>
                <a:path extrusionOk="0" h="4902" w="4888">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742375" y="3336600"/>
              <a:ext cx="122550" cy="122550"/>
            </a:xfrm>
            <a:custGeom>
              <a:rect b="b" l="l" r="r" t="t"/>
              <a:pathLst>
                <a:path extrusionOk="0" h="4902" w="4902">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371425" y="3531025"/>
              <a:ext cx="122550" cy="122200"/>
            </a:xfrm>
            <a:custGeom>
              <a:rect b="b" l="l" r="r" t="t"/>
              <a:pathLst>
                <a:path extrusionOk="0" h="4888" w="4902">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557075" y="3531025"/>
              <a:ext cx="122200" cy="122200"/>
            </a:xfrm>
            <a:custGeom>
              <a:rect b="b" l="l" r="r" t="t"/>
              <a:pathLst>
                <a:path extrusionOk="0" h="4888" w="4888">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742375" y="3531025"/>
              <a:ext cx="122550" cy="122200"/>
            </a:xfrm>
            <a:custGeom>
              <a:rect b="b" l="l" r="r" t="t"/>
              <a:pathLst>
                <a:path extrusionOk="0" h="4888" w="4902">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371425" y="3725100"/>
              <a:ext cx="122550" cy="122550"/>
            </a:xfrm>
            <a:custGeom>
              <a:rect b="b" l="l" r="r" t="t"/>
              <a:pathLst>
                <a:path extrusionOk="0" h="4902" w="4902">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557075" y="3725100"/>
              <a:ext cx="122200" cy="122550"/>
            </a:xfrm>
            <a:custGeom>
              <a:rect b="b" l="l" r="r" t="t"/>
              <a:pathLst>
                <a:path extrusionOk="0" h="4902" w="4888">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742375" y="3725100"/>
              <a:ext cx="122550" cy="122550"/>
            </a:xfrm>
            <a:custGeom>
              <a:rect b="b" l="l" r="r" t="t"/>
              <a:pathLst>
                <a:path extrusionOk="0" h="4902" w="4902">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371425" y="3919500"/>
              <a:ext cx="122550" cy="122225"/>
            </a:xfrm>
            <a:custGeom>
              <a:rect b="b" l="l" r="r" t="t"/>
              <a:pathLst>
                <a:path extrusionOk="0" h="4889" w="4902">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557075" y="3919500"/>
              <a:ext cx="122200" cy="122225"/>
            </a:xfrm>
            <a:custGeom>
              <a:rect b="b" l="l" r="r" t="t"/>
              <a:pathLst>
                <a:path extrusionOk="0" h="4889" w="4888">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742375" y="3919500"/>
              <a:ext cx="122550" cy="122225"/>
            </a:xfrm>
            <a:custGeom>
              <a:rect b="b" l="l" r="r" t="t"/>
              <a:pathLst>
                <a:path extrusionOk="0" h="4889" w="4902">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510825" y="4275600"/>
              <a:ext cx="214375" cy="60775"/>
            </a:xfrm>
            <a:custGeom>
              <a:rect b="b" l="l" r="r" t="t"/>
              <a:pathLst>
                <a:path extrusionOk="0" h="2431" w="8575">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41"/>
          <p:cNvGrpSpPr/>
          <p:nvPr/>
        </p:nvGrpSpPr>
        <p:grpSpPr>
          <a:xfrm rot="448835">
            <a:off x="7623193" y="2118681"/>
            <a:ext cx="875781" cy="1615534"/>
            <a:chOff x="6025000" y="1549275"/>
            <a:chExt cx="1516200" cy="2796900"/>
          </a:xfrm>
        </p:grpSpPr>
        <p:sp>
          <p:nvSpPr>
            <p:cNvPr id="642" name="Google Shape;642;p41"/>
            <p:cNvSpPr/>
            <p:nvPr/>
          </p:nvSpPr>
          <p:spPr>
            <a:xfrm>
              <a:off x="6151250" y="1549275"/>
              <a:ext cx="1282625" cy="2796900"/>
            </a:xfrm>
            <a:custGeom>
              <a:rect b="b" l="l" r="r" t="t"/>
              <a:pathLst>
                <a:path extrusionOk="0" h="111876" w="51305">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6298825" y="3389475"/>
              <a:ext cx="248700" cy="124325"/>
            </a:xfrm>
            <a:custGeom>
              <a:rect b="b" l="l" r="r" t="t"/>
              <a:pathLst>
                <a:path extrusionOk="0" h="4973" w="9948">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6315725" y="3587225"/>
              <a:ext cx="248675" cy="124025"/>
            </a:xfrm>
            <a:custGeom>
              <a:rect b="b" l="l" r="r" t="t"/>
              <a:pathLst>
                <a:path extrusionOk="0" h="4961" w="9947">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6332550" y="3784725"/>
              <a:ext cx="248375" cy="124250"/>
            </a:xfrm>
            <a:custGeom>
              <a:rect b="b" l="l" r="r" t="t"/>
              <a:pathLst>
                <a:path extrusionOk="0" h="4970" w="9935">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6349475" y="3982450"/>
              <a:ext cx="248350" cy="124050"/>
            </a:xfrm>
            <a:custGeom>
              <a:rect b="b" l="l" r="r" t="t"/>
              <a:pathLst>
                <a:path extrusionOk="0" h="4962" w="9934">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7026100" y="3389475"/>
              <a:ext cx="248375" cy="124325"/>
            </a:xfrm>
            <a:custGeom>
              <a:rect b="b" l="l" r="r" t="t"/>
              <a:pathLst>
                <a:path extrusionOk="0" h="4973" w="9935">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7009225" y="3587225"/>
              <a:ext cx="248600" cy="124025"/>
            </a:xfrm>
            <a:custGeom>
              <a:rect b="b" l="l" r="r" t="t"/>
              <a:pathLst>
                <a:path extrusionOk="0" h="4961" w="9944">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6992350" y="3784725"/>
              <a:ext cx="248750" cy="124250"/>
            </a:xfrm>
            <a:custGeom>
              <a:rect b="b" l="l" r="r" t="t"/>
              <a:pathLst>
                <a:path extrusionOk="0" h="4970" w="995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6975475" y="3982450"/>
              <a:ext cx="248700" cy="124050"/>
            </a:xfrm>
            <a:custGeom>
              <a:rect b="b" l="l" r="r" t="t"/>
              <a:pathLst>
                <a:path extrusionOk="0" h="4962" w="9948">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6669350" y="3454400"/>
              <a:ext cx="224475" cy="118825"/>
            </a:xfrm>
            <a:custGeom>
              <a:rect b="b" l="l" r="r" t="t"/>
              <a:pathLst>
                <a:path extrusionOk="0" h="4753" w="8979">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6669350" y="3649150"/>
              <a:ext cx="224475" cy="118825"/>
            </a:xfrm>
            <a:custGeom>
              <a:rect b="b" l="l" r="r" t="t"/>
              <a:pathLst>
                <a:path extrusionOk="0" h="4753" w="8979">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6669350" y="3844250"/>
              <a:ext cx="224475" cy="118825"/>
            </a:xfrm>
            <a:custGeom>
              <a:rect b="b" l="l" r="r" t="t"/>
              <a:pathLst>
                <a:path extrusionOk="0" h="4753" w="8979">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6669350" y="4039000"/>
              <a:ext cx="224475" cy="118825"/>
            </a:xfrm>
            <a:custGeom>
              <a:rect b="b" l="l" r="r" t="t"/>
              <a:pathLst>
                <a:path extrusionOk="0" h="4753" w="8979">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6025000" y="1584525"/>
              <a:ext cx="1516200" cy="1786900"/>
            </a:xfrm>
            <a:custGeom>
              <a:rect b="b" l="l" r="r" t="t"/>
              <a:pathLst>
                <a:path extrusionOk="0" h="71476" w="60648">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6109400" y="1606800"/>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6113429" y="1637534"/>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6756775" y="174720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6756775" y="1834950"/>
              <a:ext cx="40850" cy="40875"/>
            </a:xfrm>
            <a:custGeom>
              <a:rect b="b" l="l" r="r" t="t"/>
              <a:pathLst>
                <a:path extrusionOk="0" h="1635" w="1634">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6756775" y="192305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6376025" y="2179900"/>
              <a:ext cx="824600" cy="537375"/>
            </a:xfrm>
            <a:custGeom>
              <a:rect b="b" l="l" r="r" t="t"/>
              <a:pathLst>
                <a:path extrusionOk="0" h="21495" w="32984">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6378400" y="3082625"/>
              <a:ext cx="222125" cy="192075"/>
            </a:xfrm>
            <a:custGeom>
              <a:rect b="b" l="l" r="r" t="t"/>
              <a:pathLst>
                <a:path extrusionOk="0" h="7683" w="8885">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6465475" y="3152900"/>
              <a:ext cx="38550" cy="66600"/>
            </a:xfrm>
            <a:custGeom>
              <a:rect b="b" l="l" r="r" t="t"/>
              <a:pathLst>
                <a:path extrusionOk="0" h="2664" w="1542">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6861050" y="3034275"/>
              <a:ext cx="355100" cy="325300"/>
            </a:xfrm>
            <a:custGeom>
              <a:rect b="b" l="l" r="r" t="t"/>
              <a:pathLst>
                <a:path extrusionOk="0" h="13012" w="14204">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6554925" y="3004775"/>
              <a:ext cx="444875" cy="132725"/>
            </a:xfrm>
            <a:custGeom>
              <a:rect b="b" l="l" r="r" t="t"/>
              <a:pathLst>
                <a:path extrusionOk="0" h="5309" w="17795">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6638975" y="3051725"/>
              <a:ext cx="276800" cy="20625"/>
            </a:xfrm>
            <a:custGeom>
              <a:rect b="b" l="l" r="r" t="t"/>
              <a:pathLst>
                <a:path extrusionOk="0" h="825" w="11072">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7086200" y="3093125"/>
              <a:ext cx="65150" cy="56175"/>
            </a:xfrm>
            <a:custGeom>
              <a:rect b="b" l="l" r="r" t="t"/>
              <a:pathLst>
                <a:path extrusionOk="0" h="2247" w="2606">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6931275" y="3209025"/>
              <a:ext cx="48525" cy="71575"/>
            </a:xfrm>
            <a:custGeom>
              <a:rect b="b" l="l" r="r" t="t"/>
              <a:pathLst>
                <a:path extrusionOk="0" h="2863" w="1941">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6596775" y="2179900"/>
              <a:ext cx="355775" cy="537375"/>
            </a:xfrm>
            <a:custGeom>
              <a:rect b="b" l="l" r="r" t="t"/>
              <a:pathLst>
                <a:path extrusionOk="0" h="21495" w="14231">
                  <a:moveTo>
                    <a:pt x="10180" y="1"/>
                  </a:moveTo>
                  <a:lnTo>
                    <a:pt x="1" y="21494"/>
                  </a:lnTo>
                  <a:lnTo>
                    <a:pt x="4051" y="21494"/>
                  </a:lnTo>
                  <a:lnTo>
                    <a:pt x="14231" y="1"/>
                  </a:lnTo>
                  <a:close/>
                </a:path>
              </a:pathLst>
            </a:custGeom>
            <a:solidFill>
              <a:srgbClr val="073763">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673" name="Shape 673"/>
        <p:cNvGrpSpPr/>
        <p:nvPr/>
      </p:nvGrpSpPr>
      <p:grpSpPr>
        <a:xfrm>
          <a:off x="0" y="0"/>
          <a:ext cx="0" cy="0"/>
          <a:chOff x="0" y="0"/>
          <a:chExt cx="0" cy="0"/>
        </a:xfrm>
      </p:grpSpPr>
      <p:sp>
        <p:nvSpPr>
          <p:cNvPr id="674" name="Google Shape;674;p42"/>
          <p:cNvSpPr txBox="1"/>
          <p:nvPr>
            <p:ph type="title"/>
          </p:nvPr>
        </p:nvSpPr>
        <p:spPr>
          <a:xfrm>
            <a:off x="1252975" y="0"/>
            <a:ext cx="6381900" cy="9459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4800"/>
              <a:t>Purpose</a:t>
            </a:r>
            <a:endParaRPr sz="4800"/>
          </a:p>
        </p:txBody>
      </p:sp>
      <p:sp>
        <p:nvSpPr>
          <p:cNvPr id="675" name="Google Shape;675;p42"/>
          <p:cNvSpPr/>
          <p:nvPr/>
        </p:nvSpPr>
        <p:spPr>
          <a:xfrm rot="-5400000">
            <a:off x="3487750" y="-487300"/>
            <a:ext cx="2028900" cy="9360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76" name="Google Shape;676;p42"/>
          <p:cNvGraphicFramePr/>
          <p:nvPr/>
        </p:nvGraphicFramePr>
        <p:xfrm>
          <a:off x="110825" y="1825100"/>
          <a:ext cx="3000000" cy="3000000"/>
        </p:xfrm>
        <a:graphic>
          <a:graphicData uri="http://schemas.openxmlformats.org/drawingml/2006/table">
            <a:tbl>
              <a:tblPr>
                <a:noFill/>
                <a:tableStyleId>{09C6B625-EF91-4AA6-BABE-12A79844F8EB}</a:tableStyleId>
              </a:tblPr>
              <a:tblGrid>
                <a:gridCol w="1594500"/>
                <a:gridCol w="4055925"/>
                <a:gridCol w="3271900"/>
              </a:tblGrid>
              <a:tr h="393525">
                <a:tc>
                  <a:txBody>
                    <a:bodyPr/>
                    <a:lstStyle/>
                    <a:p>
                      <a:pPr indent="0" lvl="0" marL="0" rtl="0" algn="ctr">
                        <a:spcBef>
                          <a:spcPts val="0"/>
                        </a:spcBef>
                        <a:spcAft>
                          <a:spcPts val="0"/>
                        </a:spcAft>
                        <a:buNone/>
                      </a:pPr>
                      <a:r>
                        <a:rPr b="1" lang="en" sz="1500">
                          <a:solidFill>
                            <a:schemeClr val="dk1"/>
                          </a:solidFill>
                          <a:latin typeface="Quicksand"/>
                          <a:ea typeface="Quicksand"/>
                          <a:cs typeface="Quicksand"/>
                          <a:sym typeface="Quicksand"/>
                        </a:rPr>
                        <a:t>Variable</a:t>
                      </a:r>
                      <a:endParaRPr b="1" sz="1500">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1"/>
                          </a:solidFill>
                          <a:latin typeface="Quicksand"/>
                          <a:ea typeface="Quicksand"/>
                          <a:cs typeface="Quicksand"/>
                          <a:sym typeface="Quicksand"/>
                        </a:rPr>
                        <a:t>Relationship with Churn</a:t>
                      </a:r>
                      <a:endParaRPr b="1" sz="1500">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1"/>
                          </a:solidFill>
                          <a:latin typeface="Quicksand"/>
                          <a:ea typeface="Quicksand"/>
                          <a:cs typeface="Quicksand"/>
                          <a:sym typeface="Quicksand"/>
                        </a:rPr>
                        <a:t>Evidence</a:t>
                      </a:r>
                      <a:endParaRPr b="1" sz="1500">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r>
              <a:tr h="991125">
                <a:tc>
                  <a:txBody>
                    <a:bodyPr/>
                    <a:lstStyle/>
                    <a:p>
                      <a:pPr indent="0" lvl="0" marL="0" rtl="0" algn="ctr">
                        <a:spcBef>
                          <a:spcPts val="0"/>
                        </a:spcBef>
                        <a:spcAft>
                          <a:spcPts val="0"/>
                        </a:spcAft>
                        <a:buNone/>
                      </a:pPr>
                      <a:r>
                        <a:rPr b="1" lang="en">
                          <a:solidFill>
                            <a:schemeClr val="dk1"/>
                          </a:solidFill>
                          <a:latin typeface="Quicksand"/>
                          <a:ea typeface="Quicksand"/>
                          <a:cs typeface="Quicksand"/>
                          <a:sym typeface="Quicksand"/>
                        </a:rPr>
                        <a:t>Retcall (Call to retention team)</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Quicksand"/>
                          <a:ea typeface="Quicksand"/>
                          <a:cs typeface="Quicksand"/>
                          <a:sym typeface="Quicksand"/>
                        </a:rPr>
                        <a:t>If a customer has made a call to the retention team, the probability of churning is higher, as we can see the number of customers who churn is double.</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l">
                        <a:spcBef>
                          <a:spcPts val="0"/>
                        </a:spcBef>
                        <a:spcAft>
                          <a:spcPts val="0"/>
                        </a:spcAft>
                        <a:buNone/>
                      </a:pPr>
                      <a:r>
                        <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r>
              <a:tr h="939050">
                <a:tc>
                  <a:txBody>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Uniqsubs (No. of Unique Subscribers)</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If number of unique subscribers increases, the churn rate is likely to increase.</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l">
                        <a:spcBef>
                          <a:spcPts val="0"/>
                        </a:spcBef>
                        <a:spcAft>
                          <a:spcPts val="0"/>
                        </a:spcAft>
                        <a:buNone/>
                      </a:pPr>
                      <a:r>
                        <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r>
              <a:tr h="939050">
                <a:tc>
                  <a:txBody>
                    <a:bodyPr/>
                    <a:lstStyle/>
                    <a:p>
                      <a:pPr indent="0" lvl="0" marL="0" rtl="0" algn="ctr">
                        <a:spcBef>
                          <a:spcPts val="0"/>
                        </a:spcBef>
                        <a:spcAft>
                          <a:spcPts val="0"/>
                        </a:spcAft>
                        <a:buNone/>
                      </a:pPr>
                      <a:r>
                        <a:rPr b="1" lang="en">
                          <a:solidFill>
                            <a:schemeClr val="dk1"/>
                          </a:solidFill>
                          <a:latin typeface="Quicksand"/>
                          <a:ea typeface="Quicksand"/>
                          <a:cs typeface="Quicksand"/>
                          <a:sym typeface="Quicksand"/>
                        </a:rPr>
                        <a:t>Age (Age of first household member)</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latin typeface="Quicksand"/>
                          <a:ea typeface="Quicksand"/>
                          <a:cs typeface="Quicksand"/>
                          <a:sym typeface="Quicksand"/>
                        </a:rPr>
                        <a:t>If a customer’s age increases, the customer is likely to stay and a young customer is likely to churn.</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c>
                  <a:txBody>
                    <a:bodyPr/>
                    <a:lstStyle/>
                    <a:p>
                      <a:pPr indent="0" lvl="0" marL="0" rtl="0" algn="l">
                        <a:spcBef>
                          <a:spcPts val="0"/>
                        </a:spcBef>
                        <a:spcAft>
                          <a:spcPts val="0"/>
                        </a:spcAft>
                        <a:buNone/>
                      </a:pPr>
                      <a:r>
                        <a:t/>
                      </a:r>
                      <a:endParaRPr b="1">
                        <a:solidFill>
                          <a:schemeClr val="dk1"/>
                        </a:solidFill>
                        <a:latin typeface="Quicksand"/>
                        <a:ea typeface="Quicksand"/>
                        <a:cs typeface="Quicksand"/>
                        <a:sym typeface="Quicksand"/>
                      </a:endParaRPr>
                    </a:p>
                  </a:txBody>
                  <a:tcPr marT="91425" marB="91425" marR="91425" marL="91425">
                    <a:lnL cap="flat" cmpd="sng" w="28575">
                      <a:solidFill>
                        <a:srgbClr val="A2D3C7"/>
                      </a:solidFill>
                      <a:prstDash val="solid"/>
                      <a:round/>
                      <a:headEnd len="sm" w="sm" type="none"/>
                      <a:tailEnd len="sm" w="sm" type="none"/>
                    </a:lnL>
                    <a:lnR cap="flat" cmpd="sng" w="28575">
                      <a:solidFill>
                        <a:srgbClr val="A2D3C7"/>
                      </a:solidFill>
                      <a:prstDash val="solid"/>
                      <a:round/>
                      <a:headEnd len="sm" w="sm" type="none"/>
                      <a:tailEnd len="sm" w="sm" type="none"/>
                    </a:lnR>
                    <a:lnT cap="flat" cmpd="sng" w="28575">
                      <a:solidFill>
                        <a:srgbClr val="A2D3C7"/>
                      </a:solidFill>
                      <a:prstDash val="solid"/>
                      <a:round/>
                      <a:headEnd len="sm" w="sm" type="none"/>
                      <a:tailEnd len="sm" w="sm" type="none"/>
                    </a:lnT>
                    <a:lnB cap="flat" cmpd="sng" w="28575">
                      <a:solidFill>
                        <a:srgbClr val="A2D3C7"/>
                      </a:solidFill>
                      <a:prstDash val="solid"/>
                      <a:round/>
                      <a:headEnd len="sm" w="sm" type="none"/>
                      <a:tailEnd len="sm" w="sm" type="none"/>
                    </a:lnB>
                  </a:tcPr>
                </a:tc>
              </a:tr>
            </a:tbl>
          </a:graphicData>
        </a:graphic>
      </p:graphicFrame>
      <p:pic>
        <p:nvPicPr>
          <p:cNvPr id="677" name="Google Shape;677;p42"/>
          <p:cNvPicPr preferRelativeResize="0"/>
          <p:nvPr/>
        </p:nvPicPr>
        <p:blipFill>
          <a:blip r:embed="rId3">
            <a:alphaModFix/>
          </a:blip>
          <a:stretch>
            <a:fillRect/>
          </a:stretch>
        </p:blipFill>
        <p:spPr>
          <a:xfrm>
            <a:off x="6621725" y="2350062"/>
            <a:ext cx="1619980" cy="738225"/>
          </a:xfrm>
          <a:prstGeom prst="rect">
            <a:avLst/>
          </a:prstGeom>
          <a:noFill/>
          <a:ln cap="flat" cmpd="sng" w="19050">
            <a:solidFill>
              <a:schemeClr val="dk1"/>
            </a:solidFill>
            <a:prstDash val="solid"/>
            <a:round/>
            <a:headEnd len="sm" w="sm" type="none"/>
            <a:tailEnd len="sm" w="sm" type="none"/>
          </a:ln>
        </p:spPr>
      </p:pic>
      <p:sp>
        <p:nvSpPr>
          <p:cNvPr id="678" name="Google Shape;678;p42"/>
          <p:cNvSpPr txBox="1"/>
          <p:nvPr>
            <p:ph idx="1" type="subTitle"/>
          </p:nvPr>
        </p:nvSpPr>
        <p:spPr>
          <a:xfrm>
            <a:off x="40338" y="816350"/>
            <a:ext cx="90633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By developing a predictive churn model and identifying the key drivers of churn, Cell2Cell can target at-risk customers with tailored offers to retain them. This approach will help Cell2Cell with a data-driven, proactive strategy, thus; improving customer satisfaction and long-term profitability. The following are the 3 relationships between churn and predicted variables:</a:t>
            </a:r>
            <a:endParaRPr sz="1200"/>
          </a:p>
        </p:txBody>
      </p:sp>
      <p:pic>
        <p:nvPicPr>
          <p:cNvPr id="679" name="Google Shape;679;p42"/>
          <p:cNvPicPr preferRelativeResize="0"/>
          <p:nvPr/>
        </p:nvPicPr>
        <p:blipFill>
          <a:blip r:embed="rId4">
            <a:alphaModFix/>
          </a:blip>
          <a:stretch>
            <a:fillRect/>
          </a:stretch>
        </p:blipFill>
        <p:spPr>
          <a:xfrm>
            <a:off x="5930464" y="3178250"/>
            <a:ext cx="2187111" cy="19726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683" name="Shape 683"/>
        <p:cNvGrpSpPr/>
        <p:nvPr/>
      </p:nvGrpSpPr>
      <p:grpSpPr>
        <a:xfrm>
          <a:off x="0" y="0"/>
          <a:ext cx="0" cy="0"/>
          <a:chOff x="0" y="0"/>
          <a:chExt cx="0" cy="0"/>
        </a:xfrm>
      </p:grpSpPr>
      <p:sp>
        <p:nvSpPr>
          <p:cNvPr id="684" name="Google Shape;684;p43"/>
          <p:cNvSpPr txBox="1"/>
          <p:nvPr>
            <p:ph type="title"/>
          </p:nvPr>
        </p:nvSpPr>
        <p:spPr>
          <a:xfrm>
            <a:off x="1252975" y="0"/>
            <a:ext cx="6381900" cy="9459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4800"/>
              <a:t>Feature Selection</a:t>
            </a:r>
            <a:endParaRPr sz="4800"/>
          </a:p>
        </p:txBody>
      </p:sp>
      <p:sp>
        <p:nvSpPr>
          <p:cNvPr id="685" name="Google Shape;685;p43"/>
          <p:cNvSpPr/>
          <p:nvPr/>
        </p:nvSpPr>
        <p:spPr>
          <a:xfrm rot="-5400000">
            <a:off x="3487750" y="-487300"/>
            <a:ext cx="2028900" cy="9360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txBox="1"/>
          <p:nvPr>
            <p:ph idx="1" type="subTitle"/>
          </p:nvPr>
        </p:nvSpPr>
        <p:spPr>
          <a:xfrm>
            <a:off x="5482950" y="800800"/>
            <a:ext cx="3498000" cy="3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a:t>
            </a:r>
            <a:r>
              <a:rPr lang="en" sz="1200"/>
              <a:t>After analyzing the data, we have decided to move forwards with these selected features: </a:t>
            </a:r>
            <a:endParaRPr sz="1200"/>
          </a:p>
          <a:p>
            <a:pPr indent="0" lvl="0" marL="0" rtl="0" algn="l">
              <a:spcBef>
                <a:spcPts val="0"/>
              </a:spcBef>
              <a:spcAft>
                <a:spcPts val="0"/>
              </a:spcAft>
              <a:buNone/>
            </a:pPr>
            <a:r>
              <a:rPr lang="en" sz="1200"/>
              <a:t>Eqpdays, Months, Recchrge, Revenue, Csa, Refurb, Actvsubs, Mailres, Uniqsubs, Mou,Setprcm,Creditde,Roam,Changem,Changer,Marryno, Age1,Mailflag,Retcall</a:t>
            </a:r>
            <a:endParaRPr sz="1200"/>
          </a:p>
          <a:p>
            <a:pPr indent="0" lvl="0" marL="0" rtl="0" algn="l">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l">
              <a:spcBef>
                <a:spcPts val="0"/>
              </a:spcBef>
              <a:spcAft>
                <a:spcPts val="0"/>
              </a:spcAft>
              <a:buNone/>
            </a:pPr>
            <a:r>
              <a:rPr lang="en" sz="1200"/>
              <a:t>- </a:t>
            </a:r>
            <a:r>
              <a:rPr lang="en" sz="1200"/>
              <a:t>We meticulously chose these features by analyzing the correlation matrix and studying scatter plots to comprehend their relationship with the target variable.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 </a:t>
            </a:r>
            <a:r>
              <a:rPr lang="en" sz="1200"/>
              <a:t>These features aid in uncovering underlying patterns within the data and are instrumental in producing accurate results, facilitating us in targeting the appropriate audience.</a:t>
            </a:r>
            <a:endParaRPr sz="1200"/>
          </a:p>
        </p:txBody>
      </p:sp>
      <p:pic>
        <p:nvPicPr>
          <p:cNvPr id="687" name="Google Shape;687;p43"/>
          <p:cNvPicPr preferRelativeResize="0"/>
          <p:nvPr/>
        </p:nvPicPr>
        <p:blipFill>
          <a:blip r:embed="rId3">
            <a:alphaModFix/>
          </a:blip>
          <a:stretch>
            <a:fillRect/>
          </a:stretch>
        </p:blipFill>
        <p:spPr>
          <a:xfrm>
            <a:off x="112275" y="800800"/>
            <a:ext cx="5267024" cy="43402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691" name="Shape 691"/>
        <p:cNvGrpSpPr/>
        <p:nvPr/>
      </p:nvGrpSpPr>
      <p:grpSpPr>
        <a:xfrm>
          <a:off x="0" y="0"/>
          <a:ext cx="0" cy="0"/>
          <a:chOff x="0" y="0"/>
          <a:chExt cx="0" cy="0"/>
        </a:xfrm>
      </p:grpSpPr>
      <p:sp>
        <p:nvSpPr>
          <p:cNvPr id="692" name="Google Shape;692;p44"/>
          <p:cNvSpPr/>
          <p:nvPr/>
        </p:nvSpPr>
        <p:spPr>
          <a:xfrm rot="-5400000">
            <a:off x="741542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p:nvPr/>
        </p:nvSpPr>
        <p:spPr>
          <a:xfrm rot="5400000">
            <a:off x="-12837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txBox="1"/>
          <p:nvPr>
            <p:ph type="title"/>
          </p:nvPr>
        </p:nvSpPr>
        <p:spPr>
          <a:xfrm>
            <a:off x="1439775" y="2414400"/>
            <a:ext cx="6264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695" name="Google Shape;695;p44"/>
          <p:cNvSpPr txBox="1"/>
          <p:nvPr>
            <p:ph idx="2" type="title"/>
          </p:nvPr>
        </p:nvSpPr>
        <p:spPr>
          <a:xfrm>
            <a:off x="3982201" y="1323975"/>
            <a:ext cx="1179600" cy="10335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696" name="Google Shape;696;p44"/>
          <p:cNvCxnSpPr/>
          <p:nvPr/>
        </p:nvCxnSpPr>
        <p:spPr>
          <a:xfrm>
            <a:off x="2773725" y="4494500"/>
            <a:ext cx="3733800" cy="0"/>
          </a:xfrm>
          <a:prstGeom prst="straightConnector1">
            <a:avLst/>
          </a:prstGeom>
          <a:noFill/>
          <a:ln cap="flat" cmpd="sng" w="28575">
            <a:solidFill>
              <a:schemeClr val="lt2"/>
            </a:solidFill>
            <a:prstDash val="solid"/>
            <a:round/>
            <a:headEnd len="med" w="med" type="none"/>
            <a:tailEnd len="med" w="med" type="none"/>
          </a:ln>
        </p:spPr>
      </p:cxnSp>
      <p:cxnSp>
        <p:nvCxnSpPr>
          <p:cNvPr id="697" name="Google Shape;697;p44"/>
          <p:cNvCxnSpPr/>
          <p:nvPr/>
        </p:nvCxnSpPr>
        <p:spPr>
          <a:xfrm>
            <a:off x="2773725" y="649000"/>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698" name="Google Shape;698;p44"/>
          <p:cNvGrpSpPr/>
          <p:nvPr/>
        </p:nvGrpSpPr>
        <p:grpSpPr>
          <a:xfrm rot="5400000">
            <a:off x="4578525" y="4018575"/>
            <a:ext cx="124200" cy="525800"/>
            <a:chOff x="202025" y="2122800"/>
            <a:chExt cx="124200" cy="525800"/>
          </a:xfrm>
        </p:grpSpPr>
        <p:sp>
          <p:nvSpPr>
            <p:cNvPr id="699" name="Google Shape;699;p44"/>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4"/>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44"/>
          <p:cNvGrpSpPr/>
          <p:nvPr/>
        </p:nvGrpSpPr>
        <p:grpSpPr>
          <a:xfrm rot="5400000">
            <a:off x="4578525" y="587275"/>
            <a:ext cx="124200" cy="525800"/>
            <a:chOff x="202025" y="2122800"/>
            <a:chExt cx="124200" cy="525800"/>
          </a:xfrm>
        </p:grpSpPr>
        <p:sp>
          <p:nvSpPr>
            <p:cNvPr id="703" name="Google Shape;703;p44"/>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44"/>
          <p:cNvGrpSpPr/>
          <p:nvPr/>
        </p:nvGrpSpPr>
        <p:grpSpPr>
          <a:xfrm rot="-712808">
            <a:off x="869267" y="1353880"/>
            <a:ext cx="525791" cy="2261878"/>
            <a:chOff x="238125" y="1215275"/>
            <a:chExt cx="760125" cy="3269950"/>
          </a:xfrm>
        </p:grpSpPr>
        <p:sp>
          <p:nvSpPr>
            <p:cNvPr id="707" name="Google Shape;707;p44"/>
            <p:cNvSpPr/>
            <p:nvPr/>
          </p:nvSpPr>
          <p:spPr>
            <a:xfrm>
              <a:off x="238125" y="1863300"/>
              <a:ext cx="760125" cy="959950"/>
            </a:xfrm>
            <a:custGeom>
              <a:rect b="b" l="l" r="r" t="t"/>
              <a:pathLst>
                <a:path extrusionOk="0" h="38398" w="30405">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p:cNvSpPr/>
            <p:nvPr/>
          </p:nvSpPr>
          <p:spPr>
            <a:xfrm>
              <a:off x="283675" y="1921025"/>
              <a:ext cx="669000" cy="902225"/>
            </a:xfrm>
            <a:custGeom>
              <a:rect b="b" l="l" r="r" t="t"/>
              <a:pathLst>
                <a:path extrusionOk="0" h="36089" w="2676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238125" y="2823225"/>
              <a:ext cx="760125" cy="244050"/>
            </a:xfrm>
            <a:custGeom>
              <a:rect b="b" l="l" r="r" t="t"/>
              <a:pathLst>
                <a:path extrusionOk="0" h="9762" w="30405">
                  <a:moveTo>
                    <a:pt x="0" y="1"/>
                  </a:moveTo>
                  <a:lnTo>
                    <a:pt x="1472" y="9762"/>
                  </a:lnTo>
                  <a:lnTo>
                    <a:pt x="28933" y="9762"/>
                  </a:lnTo>
                  <a:lnTo>
                    <a:pt x="3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p:cNvSpPr/>
            <p:nvPr/>
          </p:nvSpPr>
          <p:spPr>
            <a:xfrm>
              <a:off x="283675" y="2823225"/>
              <a:ext cx="669000" cy="244050"/>
            </a:xfrm>
            <a:custGeom>
              <a:rect b="b" l="l" r="r" t="t"/>
              <a:pathLst>
                <a:path extrusionOk="0" h="9762" w="26760">
                  <a:moveTo>
                    <a:pt x="1" y="1"/>
                  </a:moveTo>
                  <a:lnTo>
                    <a:pt x="1189" y="9762"/>
                  </a:lnTo>
                  <a:lnTo>
                    <a:pt x="25572" y="9762"/>
                  </a:lnTo>
                  <a:lnTo>
                    <a:pt x="26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
            <p:cNvSpPr/>
            <p:nvPr/>
          </p:nvSpPr>
          <p:spPr>
            <a:xfrm>
              <a:off x="274900" y="3067250"/>
              <a:ext cx="686550" cy="999100"/>
            </a:xfrm>
            <a:custGeom>
              <a:rect b="b" l="l" r="r" t="t"/>
              <a:pathLst>
                <a:path extrusionOk="0" h="39964" w="27462">
                  <a:moveTo>
                    <a:pt x="1" y="1"/>
                  </a:moveTo>
                  <a:lnTo>
                    <a:pt x="1" y="39964"/>
                  </a:lnTo>
                  <a:lnTo>
                    <a:pt x="27462" y="39964"/>
                  </a:lnTo>
                  <a:lnTo>
                    <a:pt x="27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4"/>
            <p:cNvSpPr/>
            <p:nvPr/>
          </p:nvSpPr>
          <p:spPr>
            <a:xfrm>
              <a:off x="274900" y="4066325"/>
              <a:ext cx="686550" cy="418900"/>
            </a:xfrm>
            <a:custGeom>
              <a:rect b="b" l="l" r="r" t="t"/>
              <a:pathLst>
                <a:path extrusionOk="0" h="16756" w="27462">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a:off x="699175" y="1737075"/>
              <a:ext cx="147175" cy="126250"/>
            </a:xfrm>
            <a:custGeom>
              <a:rect b="b" l="l" r="r" t="t"/>
              <a:pathLst>
                <a:path extrusionOk="0" h="5050" w="5887">
                  <a:moveTo>
                    <a:pt x="0" y="1"/>
                  </a:moveTo>
                  <a:lnTo>
                    <a:pt x="0" y="5050"/>
                  </a:lnTo>
                  <a:lnTo>
                    <a:pt x="5887" y="5050"/>
                  </a:lnTo>
                  <a:lnTo>
                    <a:pt x="5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p:nvPr/>
          </p:nvSpPr>
          <p:spPr>
            <a:xfrm>
              <a:off x="729550" y="1215275"/>
              <a:ext cx="86425" cy="521825"/>
            </a:xfrm>
            <a:custGeom>
              <a:rect b="b" l="l" r="r" t="t"/>
              <a:pathLst>
                <a:path extrusionOk="0" h="20873" w="3457">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p:nvPr/>
          </p:nvSpPr>
          <p:spPr>
            <a:xfrm>
              <a:off x="313375" y="3067250"/>
              <a:ext cx="609600" cy="999100"/>
            </a:xfrm>
            <a:custGeom>
              <a:rect b="b" l="l" r="r" t="t"/>
              <a:pathLst>
                <a:path extrusionOk="0" h="39964" w="24384">
                  <a:moveTo>
                    <a:pt x="1" y="1"/>
                  </a:moveTo>
                  <a:lnTo>
                    <a:pt x="1" y="39964"/>
                  </a:lnTo>
                  <a:lnTo>
                    <a:pt x="24384" y="39964"/>
                  </a:lnTo>
                  <a:lnTo>
                    <a:pt x="2438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4"/>
            <p:cNvSpPr/>
            <p:nvPr/>
          </p:nvSpPr>
          <p:spPr>
            <a:xfrm>
              <a:off x="313375" y="4066325"/>
              <a:ext cx="609600" cy="351400"/>
            </a:xfrm>
            <a:custGeom>
              <a:rect b="b" l="l" r="r" t="t"/>
              <a:pathLst>
                <a:path extrusionOk="0" h="14056" w="24384">
                  <a:moveTo>
                    <a:pt x="1" y="1"/>
                  </a:moveTo>
                  <a:lnTo>
                    <a:pt x="2282" y="14055"/>
                  </a:lnTo>
                  <a:lnTo>
                    <a:pt x="22413" y="14055"/>
                  </a:lnTo>
                  <a:lnTo>
                    <a:pt x="24384" y="1"/>
                  </a:lnTo>
                  <a:close/>
                </a:path>
              </a:pathLst>
            </a:custGeom>
            <a:solidFill>
              <a:srgbClr val="444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p:cNvSpPr/>
            <p:nvPr/>
          </p:nvSpPr>
          <p:spPr>
            <a:xfrm>
              <a:off x="386275" y="2059400"/>
              <a:ext cx="463800" cy="611300"/>
            </a:xfrm>
            <a:custGeom>
              <a:rect b="b" l="l" r="r" t="t"/>
              <a:pathLst>
                <a:path extrusionOk="0" h="24452" w="18552">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p:cNvSpPr/>
            <p:nvPr/>
          </p:nvSpPr>
          <p:spPr>
            <a:xfrm>
              <a:off x="447050" y="2170800"/>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4"/>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4"/>
            <p:cNvSpPr/>
            <p:nvPr/>
          </p:nvSpPr>
          <p:spPr>
            <a:xfrm>
              <a:off x="699175" y="2170800"/>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4"/>
            <p:cNvSpPr/>
            <p:nvPr/>
          </p:nvSpPr>
          <p:spPr>
            <a:xfrm>
              <a:off x="447050" y="2297375"/>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572950" y="2297375"/>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699175" y="2297375"/>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447050" y="2423925"/>
              <a:ext cx="79000" cy="67675"/>
            </a:xfrm>
            <a:custGeom>
              <a:rect b="b" l="l" r="r" t="t"/>
              <a:pathLst>
                <a:path extrusionOk="0" h="2707" w="316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572950" y="2423925"/>
              <a:ext cx="79000" cy="67675"/>
            </a:xfrm>
            <a:custGeom>
              <a:rect b="b" l="l" r="r" t="t"/>
              <a:pathLst>
                <a:path extrusionOk="0" h="2707" w="316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699175" y="2423925"/>
              <a:ext cx="79000" cy="67675"/>
            </a:xfrm>
            <a:custGeom>
              <a:rect b="b" l="l" r="r" t="t"/>
              <a:pathLst>
                <a:path extrusionOk="0" h="2707" w="316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394725" y="2866775"/>
              <a:ext cx="443200" cy="143125"/>
            </a:xfrm>
            <a:custGeom>
              <a:rect b="b" l="l" r="r" t="t"/>
              <a:pathLst>
                <a:path extrusionOk="0" h="5725" w="17728">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488900" y="2903225"/>
              <a:ext cx="48275" cy="80350"/>
            </a:xfrm>
            <a:custGeom>
              <a:rect b="b" l="l" r="r" t="t"/>
              <a:pathLst>
                <a:path extrusionOk="0" h="3214" w="1931">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548300" y="2901525"/>
              <a:ext cx="54700" cy="82050"/>
            </a:xfrm>
            <a:custGeom>
              <a:rect b="b" l="l" r="r" t="t"/>
              <a:pathLst>
                <a:path extrusionOk="0" h="3282" w="2188">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611750" y="2901525"/>
              <a:ext cx="55725" cy="83425"/>
            </a:xfrm>
            <a:custGeom>
              <a:rect b="b" l="l" r="r" t="t"/>
              <a:pathLst>
                <a:path extrusionOk="0" h="3337" w="2229">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676225" y="2903225"/>
              <a:ext cx="59100" cy="80025"/>
            </a:xfrm>
            <a:custGeom>
              <a:rect b="b" l="l" r="r" t="t"/>
              <a:pathLst>
                <a:path extrusionOk="0" h="3201" w="2364">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371425" y="3142525"/>
              <a:ext cx="122550" cy="122200"/>
            </a:xfrm>
            <a:custGeom>
              <a:rect b="b" l="l" r="r" t="t"/>
              <a:pathLst>
                <a:path extrusionOk="0" h="4888" w="4902">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4"/>
            <p:cNvSpPr/>
            <p:nvPr/>
          </p:nvSpPr>
          <p:spPr>
            <a:xfrm>
              <a:off x="557075" y="3142525"/>
              <a:ext cx="122200" cy="122200"/>
            </a:xfrm>
            <a:custGeom>
              <a:rect b="b" l="l" r="r" t="t"/>
              <a:pathLst>
                <a:path extrusionOk="0" h="4888" w="4888">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4"/>
            <p:cNvSpPr/>
            <p:nvPr/>
          </p:nvSpPr>
          <p:spPr>
            <a:xfrm>
              <a:off x="742375" y="3142525"/>
              <a:ext cx="122550" cy="122200"/>
            </a:xfrm>
            <a:custGeom>
              <a:rect b="b" l="l" r="r" t="t"/>
              <a:pathLst>
                <a:path extrusionOk="0" h="4888" w="4902">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371425" y="3336600"/>
              <a:ext cx="122550" cy="122550"/>
            </a:xfrm>
            <a:custGeom>
              <a:rect b="b" l="l" r="r" t="t"/>
              <a:pathLst>
                <a:path extrusionOk="0" h="4902" w="4902">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557075" y="3336600"/>
              <a:ext cx="122200" cy="122550"/>
            </a:xfrm>
            <a:custGeom>
              <a:rect b="b" l="l" r="r" t="t"/>
              <a:pathLst>
                <a:path extrusionOk="0" h="4902" w="4888">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742375" y="3336600"/>
              <a:ext cx="122550" cy="122550"/>
            </a:xfrm>
            <a:custGeom>
              <a:rect b="b" l="l" r="r" t="t"/>
              <a:pathLst>
                <a:path extrusionOk="0" h="4902" w="4902">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371425" y="3531025"/>
              <a:ext cx="122550" cy="122200"/>
            </a:xfrm>
            <a:custGeom>
              <a:rect b="b" l="l" r="r" t="t"/>
              <a:pathLst>
                <a:path extrusionOk="0" h="4888" w="4902">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557075" y="3531025"/>
              <a:ext cx="122200" cy="122200"/>
            </a:xfrm>
            <a:custGeom>
              <a:rect b="b" l="l" r="r" t="t"/>
              <a:pathLst>
                <a:path extrusionOk="0" h="4888" w="4888">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742375" y="3531025"/>
              <a:ext cx="122550" cy="122200"/>
            </a:xfrm>
            <a:custGeom>
              <a:rect b="b" l="l" r="r" t="t"/>
              <a:pathLst>
                <a:path extrusionOk="0" h="4888" w="4902">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371425" y="3725100"/>
              <a:ext cx="122550" cy="122550"/>
            </a:xfrm>
            <a:custGeom>
              <a:rect b="b" l="l" r="r" t="t"/>
              <a:pathLst>
                <a:path extrusionOk="0" h="4902" w="4902">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557075" y="3725100"/>
              <a:ext cx="122200" cy="122550"/>
            </a:xfrm>
            <a:custGeom>
              <a:rect b="b" l="l" r="r" t="t"/>
              <a:pathLst>
                <a:path extrusionOk="0" h="4902" w="4888">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742375" y="3725100"/>
              <a:ext cx="122550" cy="122550"/>
            </a:xfrm>
            <a:custGeom>
              <a:rect b="b" l="l" r="r" t="t"/>
              <a:pathLst>
                <a:path extrusionOk="0" h="4902" w="4902">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4"/>
            <p:cNvSpPr/>
            <p:nvPr/>
          </p:nvSpPr>
          <p:spPr>
            <a:xfrm>
              <a:off x="371425" y="3919500"/>
              <a:ext cx="122550" cy="122225"/>
            </a:xfrm>
            <a:custGeom>
              <a:rect b="b" l="l" r="r" t="t"/>
              <a:pathLst>
                <a:path extrusionOk="0" h="4889" w="4902">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557075" y="3919500"/>
              <a:ext cx="122200" cy="122225"/>
            </a:xfrm>
            <a:custGeom>
              <a:rect b="b" l="l" r="r" t="t"/>
              <a:pathLst>
                <a:path extrusionOk="0" h="4889" w="4888">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742375" y="3919500"/>
              <a:ext cx="122550" cy="122225"/>
            </a:xfrm>
            <a:custGeom>
              <a:rect b="b" l="l" r="r" t="t"/>
              <a:pathLst>
                <a:path extrusionOk="0" h="4889" w="4902">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510825" y="4275600"/>
              <a:ext cx="214375" cy="60775"/>
            </a:xfrm>
            <a:custGeom>
              <a:rect b="b" l="l" r="r" t="t"/>
              <a:pathLst>
                <a:path extrusionOk="0" h="2431" w="8575">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44"/>
          <p:cNvGrpSpPr/>
          <p:nvPr/>
        </p:nvGrpSpPr>
        <p:grpSpPr>
          <a:xfrm rot="448835">
            <a:off x="7623193" y="2118681"/>
            <a:ext cx="875781" cy="1615534"/>
            <a:chOff x="6025000" y="1549275"/>
            <a:chExt cx="1516200" cy="2796900"/>
          </a:xfrm>
        </p:grpSpPr>
        <p:sp>
          <p:nvSpPr>
            <p:cNvPr id="750" name="Google Shape;750;p44"/>
            <p:cNvSpPr/>
            <p:nvPr/>
          </p:nvSpPr>
          <p:spPr>
            <a:xfrm>
              <a:off x="6151250" y="1549275"/>
              <a:ext cx="1282625" cy="2796900"/>
            </a:xfrm>
            <a:custGeom>
              <a:rect b="b" l="l" r="r" t="t"/>
              <a:pathLst>
                <a:path extrusionOk="0" h="111876" w="51305">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6298825" y="3389475"/>
              <a:ext cx="248700" cy="124325"/>
            </a:xfrm>
            <a:custGeom>
              <a:rect b="b" l="l" r="r" t="t"/>
              <a:pathLst>
                <a:path extrusionOk="0" h="4973" w="9948">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6315725" y="3587225"/>
              <a:ext cx="248675" cy="124025"/>
            </a:xfrm>
            <a:custGeom>
              <a:rect b="b" l="l" r="r" t="t"/>
              <a:pathLst>
                <a:path extrusionOk="0" h="4961" w="9947">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6332550" y="3784725"/>
              <a:ext cx="248375" cy="124250"/>
            </a:xfrm>
            <a:custGeom>
              <a:rect b="b" l="l" r="r" t="t"/>
              <a:pathLst>
                <a:path extrusionOk="0" h="4970" w="9935">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6349475" y="3982450"/>
              <a:ext cx="248350" cy="124050"/>
            </a:xfrm>
            <a:custGeom>
              <a:rect b="b" l="l" r="r" t="t"/>
              <a:pathLst>
                <a:path extrusionOk="0" h="4962" w="9934">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7026100" y="3389475"/>
              <a:ext cx="248375" cy="124325"/>
            </a:xfrm>
            <a:custGeom>
              <a:rect b="b" l="l" r="r" t="t"/>
              <a:pathLst>
                <a:path extrusionOk="0" h="4973" w="9935">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7009225" y="3587225"/>
              <a:ext cx="248600" cy="124025"/>
            </a:xfrm>
            <a:custGeom>
              <a:rect b="b" l="l" r="r" t="t"/>
              <a:pathLst>
                <a:path extrusionOk="0" h="4961" w="9944">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6992350" y="3784725"/>
              <a:ext cx="248750" cy="124250"/>
            </a:xfrm>
            <a:custGeom>
              <a:rect b="b" l="l" r="r" t="t"/>
              <a:pathLst>
                <a:path extrusionOk="0" h="4970" w="995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6975475" y="3982450"/>
              <a:ext cx="248700" cy="124050"/>
            </a:xfrm>
            <a:custGeom>
              <a:rect b="b" l="l" r="r" t="t"/>
              <a:pathLst>
                <a:path extrusionOk="0" h="4962" w="9948">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6669350" y="3454400"/>
              <a:ext cx="224475" cy="118825"/>
            </a:xfrm>
            <a:custGeom>
              <a:rect b="b" l="l" r="r" t="t"/>
              <a:pathLst>
                <a:path extrusionOk="0" h="4753" w="8979">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6669350" y="3649150"/>
              <a:ext cx="224475" cy="118825"/>
            </a:xfrm>
            <a:custGeom>
              <a:rect b="b" l="l" r="r" t="t"/>
              <a:pathLst>
                <a:path extrusionOk="0" h="4753" w="8979">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6669350" y="3844250"/>
              <a:ext cx="224475" cy="118825"/>
            </a:xfrm>
            <a:custGeom>
              <a:rect b="b" l="l" r="r" t="t"/>
              <a:pathLst>
                <a:path extrusionOk="0" h="4753" w="8979">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6669350" y="4039000"/>
              <a:ext cx="224475" cy="118825"/>
            </a:xfrm>
            <a:custGeom>
              <a:rect b="b" l="l" r="r" t="t"/>
              <a:pathLst>
                <a:path extrusionOk="0" h="4753" w="8979">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6025000" y="1584525"/>
              <a:ext cx="1516200" cy="1786900"/>
            </a:xfrm>
            <a:custGeom>
              <a:rect b="b" l="l" r="r" t="t"/>
              <a:pathLst>
                <a:path extrusionOk="0" h="71476" w="60648">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6109400" y="1606800"/>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6113429" y="1637534"/>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6756775" y="174720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6756775" y="1834950"/>
              <a:ext cx="40850" cy="40875"/>
            </a:xfrm>
            <a:custGeom>
              <a:rect b="b" l="l" r="r" t="t"/>
              <a:pathLst>
                <a:path extrusionOk="0" h="1635" w="1634">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6756775" y="192305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6376025" y="2179900"/>
              <a:ext cx="824600" cy="537375"/>
            </a:xfrm>
            <a:custGeom>
              <a:rect b="b" l="l" r="r" t="t"/>
              <a:pathLst>
                <a:path extrusionOk="0" h="21495" w="32984">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6378400" y="3082625"/>
              <a:ext cx="222125" cy="192075"/>
            </a:xfrm>
            <a:custGeom>
              <a:rect b="b" l="l" r="r" t="t"/>
              <a:pathLst>
                <a:path extrusionOk="0" h="7683" w="8885">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6465475" y="3152900"/>
              <a:ext cx="38550" cy="66600"/>
            </a:xfrm>
            <a:custGeom>
              <a:rect b="b" l="l" r="r" t="t"/>
              <a:pathLst>
                <a:path extrusionOk="0" h="2664" w="1542">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6861050" y="3034275"/>
              <a:ext cx="355100" cy="325300"/>
            </a:xfrm>
            <a:custGeom>
              <a:rect b="b" l="l" r="r" t="t"/>
              <a:pathLst>
                <a:path extrusionOk="0" h="13012" w="14204">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6554925" y="3004775"/>
              <a:ext cx="444875" cy="132725"/>
            </a:xfrm>
            <a:custGeom>
              <a:rect b="b" l="l" r="r" t="t"/>
              <a:pathLst>
                <a:path extrusionOk="0" h="5309" w="17795">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6638975" y="3051725"/>
              <a:ext cx="276800" cy="20625"/>
            </a:xfrm>
            <a:custGeom>
              <a:rect b="b" l="l" r="r" t="t"/>
              <a:pathLst>
                <a:path extrusionOk="0" h="825" w="11072">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7086200" y="3093125"/>
              <a:ext cx="65150" cy="56175"/>
            </a:xfrm>
            <a:custGeom>
              <a:rect b="b" l="l" r="r" t="t"/>
              <a:pathLst>
                <a:path extrusionOk="0" h="2247" w="2606">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6931275" y="3209025"/>
              <a:ext cx="48525" cy="71575"/>
            </a:xfrm>
            <a:custGeom>
              <a:rect b="b" l="l" r="r" t="t"/>
              <a:pathLst>
                <a:path extrusionOk="0" h="2863" w="1941">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6596775" y="2179900"/>
              <a:ext cx="355775" cy="537375"/>
            </a:xfrm>
            <a:custGeom>
              <a:rect b="b" l="l" r="r" t="t"/>
              <a:pathLst>
                <a:path extrusionOk="0" h="21495" w="14231">
                  <a:moveTo>
                    <a:pt x="10180" y="1"/>
                  </a:moveTo>
                  <a:lnTo>
                    <a:pt x="1" y="21494"/>
                  </a:lnTo>
                  <a:lnTo>
                    <a:pt x="4051" y="21494"/>
                  </a:lnTo>
                  <a:lnTo>
                    <a:pt x="14231" y="1"/>
                  </a:lnTo>
                  <a:close/>
                </a:path>
              </a:pathLst>
            </a:custGeom>
            <a:solidFill>
              <a:srgbClr val="073763">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781" name="Shape 781"/>
        <p:cNvGrpSpPr/>
        <p:nvPr/>
      </p:nvGrpSpPr>
      <p:grpSpPr>
        <a:xfrm>
          <a:off x="0" y="0"/>
          <a:ext cx="0" cy="0"/>
          <a:chOff x="0" y="0"/>
          <a:chExt cx="0" cy="0"/>
        </a:xfrm>
      </p:grpSpPr>
      <p:sp>
        <p:nvSpPr>
          <p:cNvPr id="782" name="Google Shape;782;p45"/>
          <p:cNvSpPr txBox="1"/>
          <p:nvPr>
            <p:ph type="title"/>
          </p:nvPr>
        </p:nvSpPr>
        <p:spPr>
          <a:xfrm>
            <a:off x="118300" y="-49925"/>
            <a:ext cx="8767800" cy="7515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2400"/>
              <a:t>Decision Tree: </a:t>
            </a:r>
            <a:r>
              <a:rPr lang="en" sz="2400"/>
              <a:t>Churn Probabilities &amp; Key Customer Insights</a:t>
            </a:r>
            <a:endParaRPr sz="5400"/>
          </a:p>
        </p:txBody>
      </p:sp>
      <p:sp>
        <p:nvSpPr>
          <p:cNvPr id="783" name="Google Shape;783;p45"/>
          <p:cNvSpPr/>
          <p:nvPr/>
        </p:nvSpPr>
        <p:spPr>
          <a:xfrm rot="-5400000">
            <a:off x="3487750" y="-487300"/>
            <a:ext cx="2028900" cy="9360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4" name="Google Shape;784;p45"/>
          <p:cNvPicPr preferRelativeResize="0"/>
          <p:nvPr/>
        </p:nvPicPr>
        <p:blipFill rotWithShape="1">
          <a:blip r:embed="rId3">
            <a:alphaModFix/>
          </a:blip>
          <a:srcRect b="0" l="3928" r="2525" t="0"/>
          <a:stretch/>
        </p:blipFill>
        <p:spPr>
          <a:xfrm>
            <a:off x="88975" y="755575"/>
            <a:ext cx="4383925" cy="4229500"/>
          </a:xfrm>
          <a:prstGeom prst="rect">
            <a:avLst/>
          </a:prstGeom>
          <a:noFill/>
          <a:ln cap="flat" cmpd="sng" w="38100">
            <a:solidFill>
              <a:srgbClr val="000000"/>
            </a:solidFill>
            <a:prstDash val="solid"/>
            <a:round/>
            <a:headEnd len="sm" w="sm" type="none"/>
            <a:tailEnd len="sm" w="sm" type="none"/>
          </a:ln>
        </p:spPr>
      </p:pic>
      <p:graphicFrame>
        <p:nvGraphicFramePr>
          <p:cNvPr id="785" name="Google Shape;785;p45"/>
          <p:cNvGraphicFramePr/>
          <p:nvPr/>
        </p:nvGraphicFramePr>
        <p:xfrm>
          <a:off x="4576000" y="767388"/>
          <a:ext cx="3000000" cy="3000000"/>
        </p:xfrm>
        <a:graphic>
          <a:graphicData uri="http://schemas.openxmlformats.org/drawingml/2006/table">
            <a:tbl>
              <a:tblPr>
                <a:noFill/>
                <a:tableStyleId>{09C6B625-EF91-4AA6-BABE-12A79844F8EB}</a:tableStyleId>
              </a:tblPr>
              <a:tblGrid>
                <a:gridCol w="769925"/>
                <a:gridCol w="1201125"/>
                <a:gridCol w="2503950"/>
              </a:tblGrid>
              <a:tr h="1103875">
                <a:tc>
                  <a:txBody>
                    <a:bodyPr/>
                    <a:lstStyle/>
                    <a:p>
                      <a:pPr indent="0" lvl="0" marL="0" rtl="0" algn="ctr">
                        <a:spcBef>
                          <a:spcPts val="0"/>
                        </a:spcBef>
                        <a:spcAft>
                          <a:spcPts val="0"/>
                        </a:spcAft>
                        <a:buNone/>
                      </a:pPr>
                      <a:r>
                        <a:rPr b="1" lang="en" sz="1300">
                          <a:latin typeface="Quicksand"/>
                          <a:ea typeface="Quicksand"/>
                          <a:cs typeface="Quicksand"/>
                          <a:sym typeface="Quicksand"/>
                        </a:rPr>
                        <a:t>Churn Rate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Explanation</a:t>
                      </a:r>
                      <a:r>
                        <a:rPr b="1" lang="en" sz="1300">
                          <a:latin typeface="Quicksand"/>
                          <a:ea typeface="Quicksand"/>
                          <a:cs typeface="Quicksand"/>
                          <a:sym typeface="Quicksand"/>
                        </a:rPr>
                        <a:t> </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Detailed Explanation</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A3A3A3"/>
                      </a:solidFill>
                      <a:prstDash val="solid"/>
                      <a:round/>
                      <a:headEnd len="sm" w="sm" type="none"/>
                      <a:tailEnd len="sm" w="sm" type="none"/>
                    </a:lnB>
                  </a:tcPr>
                </a:tc>
              </a:tr>
              <a:tr h="2504825">
                <a:tc>
                  <a:txBody>
                    <a:bodyPr/>
                    <a:lstStyle/>
                    <a:p>
                      <a:pPr indent="0" lvl="0" marL="0" rtl="0" algn="l">
                        <a:lnSpc>
                          <a:spcPct val="115000"/>
                        </a:lnSpc>
                        <a:spcBef>
                          <a:spcPts val="0"/>
                        </a:spcBef>
                        <a:spcAft>
                          <a:spcPts val="0"/>
                        </a:spcAft>
                        <a:buNone/>
                      </a:pPr>
                      <a:r>
                        <a:rPr b="1" lang="en" sz="1200">
                          <a:solidFill>
                            <a:srgbClr val="0D0D0D"/>
                          </a:solidFill>
                          <a:latin typeface="Quicksand"/>
                          <a:ea typeface="Quicksand"/>
                          <a:cs typeface="Quicksand"/>
                          <a:sym typeface="Quicksand"/>
                        </a:rPr>
                        <a:t>12%</a:t>
                      </a:r>
                      <a:endParaRPr b="1" sz="1200">
                        <a:solidFill>
                          <a:srgbClr val="0D0D0D"/>
                        </a:solidFill>
                        <a:latin typeface="Quicksand"/>
                        <a:ea typeface="Quicksand"/>
                        <a:cs typeface="Quicksand"/>
                        <a:sym typeface="Quicksand"/>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0D0D0D"/>
                          </a:solidFill>
                          <a:latin typeface="Quicksand Light"/>
                          <a:ea typeface="Quicksand Light"/>
                          <a:cs typeface="Quicksand Light"/>
                          <a:sym typeface="Quicksand Light"/>
                        </a:rPr>
                        <a:t>With a </a:t>
                      </a:r>
                      <a:r>
                        <a:rPr b="1" lang="en" sz="1200">
                          <a:solidFill>
                            <a:srgbClr val="0D0D0D"/>
                          </a:solidFill>
                          <a:latin typeface="Quicksand"/>
                          <a:ea typeface="Quicksand"/>
                          <a:cs typeface="Quicksand"/>
                          <a:sym typeface="Quicksand"/>
                        </a:rPr>
                        <a:t>0.64</a:t>
                      </a:r>
                      <a:r>
                        <a:rPr lang="en" sz="1200">
                          <a:solidFill>
                            <a:srgbClr val="0D0D0D"/>
                          </a:solidFill>
                          <a:latin typeface="Quicksand Light"/>
                          <a:ea typeface="Quicksand Light"/>
                          <a:cs typeface="Quicksand Light"/>
                          <a:sym typeface="Quicksand Light"/>
                        </a:rPr>
                        <a:t> </a:t>
                      </a:r>
                      <a:r>
                        <a:rPr b="1" lang="en" sz="1200">
                          <a:solidFill>
                            <a:srgbClr val="0D0D0D"/>
                          </a:solidFill>
                          <a:latin typeface="Quicksand"/>
                          <a:ea typeface="Quicksand"/>
                          <a:cs typeface="Quicksand"/>
                          <a:sym typeface="Quicksand"/>
                        </a:rPr>
                        <a:t>probability of churn,</a:t>
                      </a:r>
                      <a:r>
                        <a:rPr lang="en" sz="1200">
                          <a:solidFill>
                            <a:srgbClr val="0D0D0D"/>
                          </a:solidFill>
                          <a:latin typeface="Quicksand Light"/>
                          <a:ea typeface="Quicksand Light"/>
                          <a:cs typeface="Quicksand Light"/>
                          <a:sym typeface="Quicksand Light"/>
                        </a:rPr>
                        <a:t> </a:t>
                      </a:r>
                      <a:r>
                        <a:rPr b="1" lang="en" sz="1200">
                          <a:solidFill>
                            <a:srgbClr val="0D0D0D"/>
                          </a:solidFill>
                          <a:latin typeface="Quicksand"/>
                          <a:ea typeface="Quicksand"/>
                          <a:cs typeface="Quicksand"/>
                          <a:sym typeface="Quicksand"/>
                        </a:rPr>
                        <a:t>12%</a:t>
                      </a:r>
                      <a:r>
                        <a:rPr lang="en" sz="1200">
                          <a:solidFill>
                            <a:srgbClr val="0D0D0D"/>
                          </a:solidFill>
                          <a:latin typeface="Quicksand Light"/>
                          <a:ea typeface="Quicksand Light"/>
                          <a:cs typeface="Quicksand Light"/>
                          <a:sym typeface="Quicksand Light"/>
                        </a:rPr>
                        <a:t> of </a:t>
                      </a:r>
                      <a:r>
                        <a:rPr b="1" lang="en" sz="1200">
                          <a:solidFill>
                            <a:srgbClr val="0D0D0D"/>
                          </a:solidFill>
                          <a:latin typeface="Quicksand"/>
                          <a:ea typeface="Quicksand"/>
                          <a:cs typeface="Quicksand"/>
                          <a:sym typeface="Quicksand"/>
                        </a:rPr>
                        <a:t>customers</a:t>
                      </a:r>
                      <a:r>
                        <a:rPr lang="en" sz="1200">
                          <a:solidFill>
                            <a:srgbClr val="0D0D0D"/>
                          </a:solidFill>
                          <a:latin typeface="Quicksand Light"/>
                          <a:ea typeface="Quicksand Light"/>
                          <a:cs typeface="Quicksand Light"/>
                          <a:sym typeface="Quicksand Light"/>
                        </a:rPr>
                        <a:t>, or </a:t>
                      </a:r>
                      <a:r>
                        <a:rPr b="1" lang="en" sz="1200">
                          <a:solidFill>
                            <a:srgbClr val="0D0D0D"/>
                          </a:solidFill>
                          <a:latin typeface="Quicksand"/>
                          <a:ea typeface="Quicksand"/>
                          <a:cs typeface="Quicksand"/>
                          <a:sym typeface="Quicksand"/>
                        </a:rPr>
                        <a:t>2,768 </a:t>
                      </a:r>
                      <a:r>
                        <a:rPr lang="en" sz="1200">
                          <a:solidFill>
                            <a:srgbClr val="0D0D0D"/>
                          </a:solidFill>
                          <a:latin typeface="Quicksand Light"/>
                          <a:ea typeface="Quicksand Light"/>
                          <a:cs typeface="Quicksand Light"/>
                          <a:sym typeface="Quicksand Light"/>
                        </a:rPr>
                        <a:t>individuals who have </a:t>
                      </a:r>
                      <a:r>
                        <a:rPr b="1" lang="en" sz="1200">
                          <a:solidFill>
                            <a:srgbClr val="0D0D0D"/>
                          </a:solidFill>
                          <a:latin typeface="Quicksand"/>
                          <a:ea typeface="Quicksand"/>
                          <a:cs typeface="Quicksand"/>
                          <a:sym typeface="Quicksand"/>
                        </a:rPr>
                        <a:t>newer devices</a:t>
                      </a:r>
                      <a:r>
                        <a:rPr lang="en" sz="1200">
                          <a:solidFill>
                            <a:srgbClr val="0D0D0D"/>
                          </a:solidFill>
                          <a:latin typeface="Quicksand Light"/>
                          <a:ea typeface="Quicksand Light"/>
                          <a:cs typeface="Quicksand Light"/>
                          <a:sym typeface="Quicksand Light"/>
                        </a:rPr>
                        <a:t> and a </a:t>
                      </a:r>
                      <a:r>
                        <a:rPr b="1" lang="en" sz="1200">
                          <a:solidFill>
                            <a:srgbClr val="0D0D0D"/>
                          </a:solidFill>
                          <a:latin typeface="Quicksand"/>
                          <a:ea typeface="Quicksand"/>
                          <a:cs typeface="Quicksand"/>
                          <a:sym typeface="Quicksand"/>
                        </a:rPr>
                        <a:t>subscription of over a year,</a:t>
                      </a:r>
                      <a:r>
                        <a:rPr lang="en" sz="1200">
                          <a:solidFill>
                            <a:srgbClr val="0D0D0D"/>
                          </a:solidFill>
                          <a:latin typeface="Quicksand Light"/>
                          <a:ea typeface="Quicksand Light"/>
                          <a:cs typeface="Quicksand Light"/>
                          <a:sym typeface="Quicksand Light"/>
                        </a:rPr>
                        <a:t> are at risk of leaving.</a:t>
                      </a:r>
                      <a:endParaRPr sz="1200">
                        <a:solidFill>
                          <a:srgbClr val="0D0D0D"/>
                        </a:solidFill>
                        <a:latin typeface="Quicksand Light"/>
                        <a:ea typeface="Quicksand Light"/>
                        <a:cs typeface="Quicksand Light"/>
                        <a:sym typeface="Quicksand Light"/>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Quicksand Light"/>
                          <a:ea typeface="Quicksand Light"/>
                          <a:cs typeface="Quicksand Light"/>
                          <a:sym typeface="Quicksand Light"/>
                        </a:rPr>
                        <a:t>This segment belongs to the individuals who have been using their </a:t>
                      </a:r>
                      <a:r>
                        <a:rPr b="1" lang="en" sz="1200">
                          <a:latin typeface="Quicksand"/>
                          <a:ea typeface="Quicksand"/>
                          <a:cs typeface="Quicksand"/>
                          <a:sym typeface="Quicksand"/>
                        </a:rPr>
                        <a:t>current equipment for less than 306 days </a:t>
                      </a:r>
                      <a:r>
                        <a:rPr lang="en" sz="1200">
                          <a:latin typeface="Quicksand Light"/>
                          <a:ea typeface="Quicksand Light"/>
                          <a:cs typeface="Quicksand Light"/>
                          <a:sym typeface="Quicksand Light"/>
                        </a:rPr>
                        <a:t>(indicating newer devices) and have been </a:t>
                      </a:r>
                      <a:r>
                        <a:rPr b="1" lang="en" sz="1200">
                          <a:latin typeface="Quicksand"/>
                          <a:ea typeface="Quicksand"/>
                          <a:cs typeface="Quicksand"/>
                          <a:sym typeface="Quicksand"/>
                        </a:rPr>
                        <a:t>subscribers for at least 13 months</a:t>
                      </a:r>
                      <a:r>
                        <a:rPr lang="en" sz="1200">
                          <a:latin typeface="Quicksand Light"/>
                          <a:ea typeface="Quicksand Light"/>
                          <a:cs typeface="Quicksand Light"/>
                          <a:sym typeface="Quicksand Light"/>
                        </a:rPr>
                        <a:t>, there's a </a:t>
                      </a:r>
                      <a:r>
                        <a:rPr b="1" lang="en" sz="1200">
                          <a:latin typeface="Quicksand"/>
                          <a:ea typeface="Quicksand"/>
                          <a:cs typeface="Quicksand"/>
                          <a:sym typeface="Quicksand"/>
                        </a:rPr>
                        <a:t>64% chance</a:t>
                      </a:r>
                      <a:r>
                        <a:rPr lang="en" sz="1200">
                          <a:latin typeface="Quicksand Light"/>
                          <a:ea typeface="Quicksand Light"/>
                          <a:cs typeface="Quicksand Light"/>
                          <a:sym typeface="Quicksand Light"/>
                        </a:rPr>
                        <a:t> they might </a:t>
                      </a:r>
                      <a:r>
                        <a:rPr b="1" lang="en" sz="1200">
                          <a:latin typeface="Quicksand"/>
                          <a:ea typeface="Quicksand"/>
                          <a:cs typeface="Quicksand"/>
                          <a:sym typeface="Quicksand"/>
                        </a:rPr>
                        <a:t>churn.</a:t>
                      </a:r>
                      <a:r>
                        <a:rPr lang="en" sz="1200">
                          <a:latin typeface="Quicksand Light"/>
                          <a:ea typeface="Quicksand Light"/>
                          <a:cs typeface="Quicksand Light"/>
                          <a:sym typeface="Quicksand Light"/>
                        </a:rPr>
                        <a:t> </a:t>
                      </a:r>
                      <a:endParaRPr sz="1200">
                        <a:solidFill>
                          <a:srgbClr val="0D0D0D"/>
                        </a:solidFill>
                        <a:latin typeface="Quicksand Light"/>
                        <a:ea typeface="Quicksand Light"/>
                        <a:cs typeface="Quicksand Light"/>
                        <a:sym typeface="Quicksand Light"/>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r>
            </a:tbl>
          </a:graphicData>
        </a:graphic>
      </p:graphicFrame>
      <p:sp>
        <p:nvSpPr>
          <p:cNvPr id="786" name="Google Shape;786;p45"/>
          <p:cNvSpPr txBox="1"/>
          <p:nvPr/>
        </p:nvSpPr>
        <p:spPr>
          <a:xfrm>
            <a:off x="4576000" y="4441925"/>
            <a:ext cx="49959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icksand"/>
                <a:ea typeface="Quicksand"/>
                <a:cs typeface="Quicksand"/>
                <a:sym typeface="Quicksand"/>
              </a:rPr>
              <a:t>Note</a:t>
            </a:r>
            <a:r>
              <a:rPr lang="en" sz="1000">
                <a:solidFill>
                  <a:schemeClr val="dk1"/>
                </a:solidFill>
                <a:latin typeface="Quicksand"/>
                <a:ea typeface="Quicksand"/>
                <a:cs typeface="Quicksand"/>
                <a:sym typeface="Quicksand"/>
              </a:rPr>
              <a:t>: We chose to focus on top 4 groups from which we can maximize the probability churn rate and number of customers under that leaf node.</a:t>
            </a:r>
            <a:endParaRPr sz="1000">
              <a:solidFill>
                <a:schemeClr val="dk1"/>
              </a:solidFill>
              <a:latin typeface="Quicksand"/>
              <a:ea typeface="Quicksand"/>
              <a:cs typeface="Quicksand"/>
              <a:sym typeface="Quicksand"/>
            </a:endParaRPr>
          </a:p>
          <a:p>
            <a:pPr indent="0" lvl="0" marL="0" rtl="0" algn="l">
              <a:spcBef>
                <a:spcPts val="0"/>
              </a:spcBef>
              <a:spcAft>
                <a:spcPts val="0"/>
              </a:spcAft>
              <a:buNone/>
            </a:pPr>
            <a:r>
              <a:rPr lang="en" sz="1000">
                <a:solidFill>
                  <a:schemeClr val="dk1"/>
                </a:solidFill>
                <a:latin typeface="Quicksand"/>
                <a:ea typeface="Quicksand"/>
                <a:cs typeface="Quicksand"/>
                <a:sym typeface="Quicksand"/>
              </a:rPr>
              <a:t> </a:t>
            </a:r>
            <a:endParaRPr sz="1000">
              <a:solidFill>
                <a:schemeClr val="dk1"/>
              </a:solidFill>
              <a:latin typeface="Quicksand"/>
              <a:ea typeface="Quicksand"/>
              <a:cs typeface="Quicksand"/>
              <a:sym typeface="Quicksand"/>
            </a:endParaRPr>
          </a:p>
          <a:p>
            <a:pPr indent="0" lvl="0" marL="0" rtl="0" algn="l">
              <a:spcBef>
                <a:spcPts val="0"/>
              </a:spcBef>
              <a:spcAft>
                <a:spcPts val="0"/>
              </a:spcAft>
              <a:buNone/>
            </a:pPr>
            <a:r>
              <a:rPr lang="en" sz="1000">
                <a:solidFill>
                  <a:schemeClr val="dk1"/>
                </a:solidFill>
                <a:latin typeface="Quicksand"/>
                <a:ea typeface="Quicksand"/>
                <a:cs typeface="Quicksand"/>
                <a:sym typeface="Quicksand"/>
              </a:rPr>
              <a:t>* Detailed explanation in the notes section</a:t>
            </a:r>
            <a:endParaRPr sz="1000">
              <a:solidFill>
                <a:schemeClr val="dk1"/>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790" name="Shape 790"/>
        <p:cNvGrpSpPr/>
        <p:nvPr/>
      </p:nvGrpSpPr>
      <p:grpSpPr>
        <a:xfrm>
          <a:off x="0" y="0"/>
          <a:ext cx="0" cy="0"/>
          <a:chOff x="0" y="0"/>
          <a:chExt cx="0" cy="0"/>
        </a:xfrm>
      </p:grpSpPr>
      <p:graphicFrame>
        <p:nvGraphicFramePr>
          <p:cNvPr id="791" name="Google Shape;791;p46"/>
          <p:cNvGraphicFramePr/>
          <p:nvPr/>
        </p:nvGraphicFramePr>
        <p:xfrm>
          <a:off x="313575" y="80125"/>
          <a:ext cx="3000000" cy="3000000"/>
        </p:xfrm>
        <a:graphic>
          <a:graphicData uri="http://schemas.openxmlformats.org/drawingml/2006/table">
            <a:tbl>
              <a:tblPr>
                <a:noFill/>
                <a:tableStyleId>{09C6B625-EF91-4AA6-BABE-12A79844F8EB}</a:tableStyleId>
              </a:tblPr>
              <a:tblGrid>
                <a:gridCol w="781025"/>
                <a:gridCol w="1784875"/>
                <a:gridCol w="5575400"/>
              </a:tblGrid>
              <a:tr h="579075">
                <a:tc>
                  <a:txBody>
                    <a:bodyPr/>
                    <a:lstStyle/>
                    <a:p>
                      <a:pPr indent="0" lvl="0" marL="0" rtl="0" algn="ctr">
                        <a:spcBef>
                          <a:spcPts val="0"/>
                        </a:spcBef>
                        <a:spcAft>
                          <a:spcPts val="0"/>
                        </a:spcAft>
                        <a:buNone/>
                      </a:pPr>
                      <a:r>
                        <a:rPr b="1" lang="en" sz="1300">
                          <a:latin typeface="Quicksand"/>
                          <a:ea typeface="Quicksand"/>
                          <a:cs typeface="Quicksand"/>
                          <a:sym typeface="Quicksand"/>
                        </a:rPr>
                        <a:t>Churn Rate</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Explanation</a:t>
                      </a:r>
                      <a:r>
                        <a:rPr b="1" lang="en" sz="1300">
                          <a:latin typeface="Quicksand"/>
                          <a:ea typeface="Quicksand"/>
                          <a:cs typeface="Quicksand"/>
                          <a:sym typeface="Quicksand"/>
                        </a:rPr>
                        <a:t> </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Quicksand"/>
                          <a:ea typeface="Quicksand"/>
                          <a:cs typeface="Quicksand"/>
                          <a:sym typeface="Quicksand"/>
                        </a:rPr>
                        <a:t>Detailed Explanation</a:t>
                      </a:r>
                      <a:endParaRPr b="1" sz="1300">
                        <a:latin typeface="Quicksand"/>
                        <a:ea typeface="Quicksand"/>
                        <a:cs typeface="Quicksand"/>
                        <a:sym typeface="Quicksand"/>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A3A3A3"/>
                      </a:solidFill>
                      <a:prstDash val="solid"/>
                      <a:round/>
                      <a:headEnd len="sm" w="sm" type="none"/>
                      <a:tailEnd len="sm" w="sm" type="none"/>
                    </a:lnB>
                  </a:tcPr>
                </a:tc>
              </a:tr>
              <a:tr h="1656075">
                <a:tc>
                  <a:txBody>
                    <a:bodyPr/>
                    <a:lstStyle/>
                    <a:p>
                      <a:pPr indent="0" lvl="0" marL="0" rtl="0" algn="l">
                        <a:lnSpc>
                          <a:spcPct val="115000"/>
                        </a:lnSpc>
                        <a:spcBef>
                          <a:spcPts val="0"/>
                        </a:spcBef>
                        <a:spcAft>
                          <a:spcPts val="0"/>
                        </a:spcAft>
                        <a:buNone/>
                      </a:pPr>
                      <a:r>
                        <a:rPr b="1" lang="en" sz="900">
                          <a:solidFill>
                            <a:srgbClr val="0D0D0D"/>
                          </a:solidFill>
                        </a:rPr>
                        <a:t>15%</a:t>
                      </a:r>
                      <a:endParaRPr b="1"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D0D0D"/>
                          </a:solidFill>
                        </a:rPr>
                        <a:t>There is a </a:t>
                      </a:r>
                      <a:r>
                        <a:rPr b="1" lang="en" sz="900">
                          <a:solidFill>
                            <a:srgbClr val="0D0D0D"/>
                          </a:solidFill>
                        </a:rPr>
                        <a:t>0.53 probability</a:t>
                      </a:r>
                      <a:r>
                        <a:rPr lang="en" sz="900">
                          <a:solidFill>
                            <a:srgbClr val="0D0D0D"/>
                          </a:solidFill>
                        </a:rPr>
                        <a:t> that </a:t>
                      </a:r>
                      <a:r>
                        <a:rPr b="1" lang="en" sz="900">
                          <a:solidFill>
                            <a:srgbClr val="0D0D0D"/>
                          </a:solidFill>
                        </a:rPr>
                        <a:t>15% of the customer base</a:t>
                      </a:r>
                      <a:r>
                        <a:rPr lang="en" sz="900">
                          <a:solidFill>
                            <a:srgbClr val="0D0D0D"/>
                          </a:solidFill>
                        </a:rPr>
                        <a:t>, translating to </a:t>
                      </a:r>
                      <a:r>
                        <a:rPr b="1" lang="en" sz="900">
                          <a:solidFill>
                            <a:srgbClr val="0D0D0D"/>
                          </a:solidFill>
                        </a:rPr>
                        <a:t>3,617 individuals</a:t>
                      </a:r>
                      <a:r>
                        <a:rPr lang="en" sz="900">
                          <a:solidFill>
                            <a:srgbClr val="0D0D0D"/>
                          </a:solidFill>
                        </a:rPr>
                        <a:t> with new devices and over a year’s loyalty, might churn.</a:t>
                      </a:r>
                      <a:endParaRPr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These customers are characterized by having </a:t>
                      </a:r>
                      <a:r>
                        <a:rPr b="1" lang="en" sz="1000"/>
                        <a:t>relatively new equipment </a:t>
                      </a:r>
                      <a:r>
                        <a:rPr lang="en" sz="1000"/>
                        <a:t>(less than 306 days old) and a </a:t>
                      </a:r>
                      <a:r>
                        <a:rPr b="1" lang="en" sz="1000"/>
                        <a:t>longer relationship</a:t>
                      </a:r>
                      <a:r>
                        <a:rPr lang="en" sz="1000"/>
                        <a:t> with the service provider (13 or more months). They </a:t>
                      </a:r>
                      <a:r>
                        <a:rPr b="1" lang="en" sz="1000"/>
                        <a:t>engage with the service to a significant extent</a:t>
                      </a:r>
                      <a:r>
                        <a:rPr lang="en" sz="1000"/>
                        <a:t>, as indicated by their mean monthly usage (mou) of 0.88 or higher. However, they have </a:t>
                      </a:r>
                      <a:r>
                        <a:rPr b="1" lang="en" sz="1000"/>
                        <a:t>not engaged with the retention team </a:t>
                      </a:r>
                      <a:r>
                        <a:rPr lang="en" sz="1000"/>
                        <a:t>(retcall = 0), despite a </a:t>
                      </a:r>
                      <a:r>
                        <a:rPr b="1" lang="en" sz="1000"/>
                        <a:t>moderate decline in their usage </a:t>
                      </a:r>
                      <a:r>
                        <a:rPr lang="en" sz="1000"/>
                        <a:t>(changem ≥ -92%) and experiencing</a:t>
                      </a:r>
                      <a:r>
                        <a:rPr b="1" lang="en" sz="1000"/>
                        <a:t> minimal changes in their revenue contributions</a:t>
                      </a:r>
                      <a:r>
                        <a:rPr lang="en" sz="1000"/>
                        <a:t> (changer &lt; 6.5%), all while shouldering a </a:t>
                      </a:r>
                      <a:r>
                        <a:rPr b="1" lang="en" sz="1000"/>
                        <a:t>substantial recurring charge</a:t>
                      </a:r>
                      <a:r>
                        <a:rPr lang="en" sz="1000"/>
                        <a:t> (recchrge ≥ $35). This suggests a scenario where customers who are not brand new, yet have not formed a lasting loyalty, might feel their expectations in terms of service and cost are not being met, pushing them towards considering alternative providers.</a:t>
                      </a:r>
                      <a:endParaRPr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r>
              <a:tr h="1305550">
                <a:tc>
                  <a:txBody>
                    <a:bodyPr/>
                    <a:lstStyle/>
                    <a:p>
                      <a:pPr indent="0" lvl="0" marL="0" rtl="0" algn="l">
                        <a:lnSpc>
                          <a:spcPct val="115000"/>
                        </a:lnSpc>
                        <a:spcBef>
                          <a:spcPts val="0"/>
                        </a:spcBef>
                        <a:spcAft>
                          <a:spcPts val="0"/>
                        </a:spcAft>
                        <a:buNone/>
                      </a:pPr>
                      <a:r>
                        <a:rPr b="1" lang="en" sz="900">
                          <a:solidFill>
                            <a:srgbClr val="0D0D0D"/>
                          </a:solidFill>
                        </a:rPr>
                        <a:t>11%</a:t>
                      </a:r>
                      <a:endParaRPr b="1"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D0D0D"/>
                          </a:solidFill>
                        </a:rPr>
                        <a:t>An </a:t>
                      </a:r>
                      <a:r>
                        <a:rPr b="1" lang="en" sz="900">
                          <a:solidFill>
                            <a:srgbClr val="0D0D0D"/>
                          </a:solidFill>
                        </a:rPr>
                        <a:t>11% segment of the custome</a:t>
                      </a:r>
                      <a:r>
                        <a:rPr lang="en" sz="900">
                          <a:solidFill>
                            <a:srgbClr val="0D0D0D"/>
                          </a:solidFill>
                        </a:rPr>
                        <a:t>r pool, which amounts to </a:t>
                      </a:r>
                      <a:r>
                        <a:rPr b="1" lang="en" sz="900">
                          <a:solidFill>
                            <a:srgbClr val="0D0D0D"/>
                          </a:solidFill>
                        </a:rPr>
                        <a:t>2,741 individuals </a:t>
                      </a:r>
                      <a:r>
                        <a:rPr lang="en" sz="900">
                          <a:solidFill>
                            <a:srgbClr val="0D0D0D"/>
                          </a:solidFill>
                        </a:rPr>
                        <a:t>with recent equipment upgrades and more than a year of service, faces a </a:t>
                      </a:r>
                      <a:r>
                        <a:rPr b="1" lang="en" sz="900">
                          <a:solidFill>
                            <a:srgbClr val="0D0D0D"/>
                          </a:solidFill>
                        </a:rPr>
                        <a:t>0.52 probability</a:t>
                      </a:r>
                      <a:r>
                        <a:rPr lang="en" sz="900">
                          <a:solidFill>
                            <a:srgbClr val="0D0D0D"/>
                          </a:solidFill>
                        </a:rPr>
                        <a:t> of churning.</a:t>
                      </a:r>
                      <a:endParaRPr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This segment belongs to customers who </a:t>
                      </a:r>
                      <a:r>
                        <a:rPr lang="en" sz="1000"/>
                        <a:t>have </a:t>
                      </a:r>
                      <a:r>
                        <a:rPr b="1" lang="en" sz="1000"/>
                        <a:t>newer equipment</a:t>
                      </a:r>
                      <a:r>
                        <a:rPr lang="en" sz="1000"/>
                        <a:t> (less than 306 days old) and have been </a:t>
                      </a:r>
                      <a:r>
                        <a:rPr b="1" lang="en" sz="1000"/>
                        <a:t>subscribers for more than a year</a:t>
                      </a:r>
                      <a:r>
                        <a:rPr lang="en" sz="1000"/>
                        <a:t> (13+ months). Being </a:t>
                      </a:r>
                      <a:r>
                        <a:rPr b="1" lang="en" sz="1000"/>
                        <a:t>moderately active</a:t>
                      </a:r>
                      <a:r>
                        <a:rPr lang="en" sz="1000"/>
                        <a:t> (with a mean monthly usage of 0.88 or more) they have</a:t>
                      </a:r>
                      <a:r>
                        <a:rPr b="1" lang="en" sz="1000"/>
                        <a:t> not reached out for support </a:t>
                      </a:r>
                      <a:r>
                        <a:rPr lang="en" sz="1000"/>
                        <a:t>(no retention calls),despite </a:t>
                      </a:r>
                      <a:r>
                        <a:rPr b="1" lang="en" sz="1000"/>
                        <a:t>facing significant monthly charges </a:t>
                      </a:r>
                      <a:r>
                        <a:rPr lang="en" sz="1000"/>
                        <a:t>(at least $35) against a backdrop of </a:t>
                      </a:r>
                      <a:r>
                        <a:rPr b="1" lang="en" sz="1000"/>
                        <a:t>less than expected revenue</a:t>
                      </a:r>
                      <a:r>
                        <a:rPr lang="en" sz="1000"/>
                        <a:t> (under $48). This pattern suggests a disconnection where, despite considerable use and recent equipment updates, the perceived value doesn't align with the cost, leading to customer turnover.</a:t>
                      </a:r>
                      <a:endParaRPr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r>
              <a:tr h="1305550">
                <a:tc>
                  <a:txBody>
                    <a:bodyPr/>
                    <a:lstStyle/>
                    <a:p>
                      <a:pPr indent="0" lvl="0" marL="0" rtl="0" algn="l">
                        <a:lnSpc>
                          <a:spcPct val="115000"/>
                        </a:lnSpc>
                        <a:spcBef>
                          <a:spcPts val="0"/>
                        </a:spcBef>
                        <a:spcAft>
                          <a:spcPts val="0"/>
                        </a:spcAft>
                        <a:buNone/>
                      </a:pPr>
                      <a:r>
                        <a:rPr b="1" lang="en" sz="900">
                          <a:solidFill>
                            <a:srgbClr val="0D0D0D"/>
                          </a:solidFill>
                        </a:rPr>
                        <a:t>7%</a:t>
                      </a:r>
                      <a:endParaRPr b="1"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D0D0D"/>
                          </a:solidFill>
                        </a:rPr>
                        <a:t>A group representing </a:t>
                      </a:r>
                      <a:r>
                        <a:rPr b="1" lang="en" sz="900">
                          <a:solidFill>
                            <a:srgbClr val="0D0D0D"/>
                          </a:solidFill>
                        </a:rPr>
                        <a:t>7% of customers,</a:t>
                      </a:r>
                      <a:r>
                        <a:rPr lang="en" sz="900">
                          <a:solidFill>
                            <a:srgbClr val="0D0D0D"/>
                          </a:solidFill>
                        </a:rPr>
                        <a:t> equaling </a:t>
                      </a:r>
                      <a:r>
                        <a:rPr b="1" lang="en" sz="900">
                          <a:solidFill>
                            <a:srgbClr val="0D0D0D"/>
                          </a:solidFill>
                        </a:rPr>
                        <a:t>1,579 individuals</a:t>
                      </a:r>
                      <a:r>
                        <a:rPr lang="en" sz="900">
                          <a:solidFill>
                            <a:srgbClr val="0D0D0D"/>
                          </a:solidFill>
                        </a:rPr>
                        <a:t> who are well into their service contract with newer devices, have a </a:t>
                      </a:r>
                      <a:r>
                        <a:rPr b="1" lang="en" sz="900">
                          <a:solidFill>
                            <a:srgbClr val="0D0D0D"/>
                          </a:solidFill>
                        </a:rPr>
                        <a:t>0.44 churn probability.</a:t>
                      </a:r>
                      <a:endParaRPr b="1"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These customers have been using their equipment for less than 306 days, suggesting they have </a:t>
                      </a:r>
                      <a:r>
                        <a:rPr b="1" lang="en" sz="1000"/>
                        <a:t>relatively new devices</a:t>
                      </a:r>
                      <a:r>
                        <a:rPr lang="en" sz="1000"/>
                        <a:t>. They have been with the </a:t>
                      </a:r>
                      <a:r>
                        <a:rPr b="1" lang="en" sz="1000"/>
                        <a:t>service for over a year</a:t>
                      </a:r>
                      <a:r>
                        <a:rPr lang="en" sz="1000"/>
                        <a:t> (13+ months) and show </a:t>
                      </a:r>
                      <a:r>
                        <a:rPr b="1" lang="en" sz="1000"/>
                        <a:t>significant usage levels</a:t>
                      </a:r>
                      <a:r>
                        <a:rPr lang="en" sz="1000"/>
                        <a:t> (mou ≥ 0.88), yet they </a:t>
                      </a:r>
                      <a:r>
                        <a:rPr b="1" lang="en" sz="1000"/>
                        <a:t>haven’t initiated contact with the retention team </a:t>
                      </a:r>
                      <a:r>
                        <a:rPr lang="en" sz="1000"/>
                        <a:t>(retcall = 0), despite </a:t>
                      </a:r>
                      <a:r>
                        <a:rPr b="1" lang="en" sz="1000"/>
                        <a:t>experiencing a considerable decrease in usage</a:t>
                      </a:r>
                      <a:r>
                        <a:rPr lang="en" sz="1000"/>
                        <a:t> (changem ≥ -92%). This group also faces </a:t>
                      </a:r>
                      <a:r>
                        <a:rPr b="1" lang="en" sz="1000"/>
                        <a:t>higher recurring charges</a:t>
                      </a:r>
                      <a:r>
                        <a:rPr lang="en" sz="1000"/>
                        <a:t> (recchrge ≥ $35) while </a:t>
                      </a:r>
                      <a:r>
                        <a:rPr b="1" lang="en" sz="1000"/>
                        <a:t>generating lower revenue</a:t>
                      </a:r>
                      <a:r>
                        <a:rPr lang="en" sz="1000"/>
                        <a:t> (revenue &lt; $48), which could indicate that they do not perceive enough value in the services received relative to the costs incurred, leading to their higher likelihood of churning.</a:t>
                      </a:r>
                      <a:endParaRPr sz="900">
                        <a:solidFill>
                          <a:srgbClr val="0D0D0D"/>
                        </a:solidFill>
                      </a:endParaRPr>
                    </a:p>
                  </a:txBody>
                  <a:tcPr marT="50800" marB="50800" marR="50800" marL="50800">
                    <a:lnL cap="flat" cmpd="sng" w="28575">
                      <a:solidFill>
                        <a:srgbClr val="A3A3A3"/>
                      </a:solidFill>
                      <a:prstDash val="solid"/>
                      <a:round/>
                      <a:headEnd len="sm" w="sm" type="none"/>
                      <a:tailEnd len="sm" w="sm" type="none"/>
                    </a:lnL>
                    <a:lnR cap="flat" cmpd="sng" w="28575">
                      <a:solidFill>
                        <a:srgbClr val="A3A3A3"/>
                      </a:solidFill>
                      <a:prstDash val="solid"/>
                      <a:round/>
                      <a:headEnd len="sm" w="sm" type="none"/>
                      <a:tailEnd len="sm" w="sm" type="none"/>
                    </a:lnR>
                    <a:lnT cap="flat" cmpd="sng" w="28575">
                      <a:solidFill>
                        <a:srgbClr val="A3A3A3"/>
                      </a:solidFill>
                      <a:prstDash val="solid"/>
                      <a:round/>
                      <a:headEnd len="sm" w="sm" type="none"/>
                      <a:tailEnd len="sm" w="sm" type="none"/>
                    </a:lnT>
                    <a:lnB cap="flat" cmpd="sng" w="28575">
                      <a:solidFill>
                        <a:srgbClr val="A3A3A3"/>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lt1"/>
            </a:gs>
          </a:gsLst>
          <a:path path="circle">
            <a:fillToRect b="50%" l="50%" r="50%" t="50%"/>
          </a:path>
          <a:tileRect/>
        </a:gradFill>
      </p:bgPr>
    </p:bg>
    <p:spTree>
      <p:nvGrpSpPr>
        <p:cNvPr id="795" name="Shape 795"/>
        <p:cNvGrpSpPr/>
        <p:nvPr/>
      </p:nvGrpSpPr>
      <p:grpSpPr>
        <a:xfrm>
          <a:off x="0" y="0"/>
          <a:ext cx="0" cy="0"/>
          <a:chOff x="0" y="0"/>
          <a:chExt cx="0" cy="0"/>
        </a:xfrm>
      </p:grpSpPr>
      <p:sp>
        <p:nvSpPr>
          <p:cNvPr id="796" name="Google Shape;796;p47"/>
          <p:cNvSpPr/>
          <p:nvPr/>
        </p:nvSpPr>
        <p:spPr>
          <a:xfrm rot="-5400000">
            <a:off x="741542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rot="5400000">
            <a:off x="-128375" y="2014500"/>
            <a:ext cx="1898100" cy="1641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7"/>
          <p:cNvSpPr txBox="1"/>
          <p:nvPr>
            <p:ph type="title"/>
          </p:nvPr>
        </p:nvSpPr>
        <p:spPr>
          <a:xfrm>
            <a:off x="1439775" y="2414400"/>
            <a:ext cx="6264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799" name="Google Shape;799;p47"/>
          <p:cNvSpPr txBox="1"/>
          <p:nvPr>
            <p:ph idx="2" type="title"/>
          </p:nvPr>
        </p:nvSpPr>
        <p:spPr>
          <a:xfrm>
            <a:off x="3982201" y="1323975"/>
            <a:ext cx="1179600" cy="10335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800" name="Google Shape;800;p47"/>
          <p:cNvCxnSpPr/>
          <p:nvPr/>
        </p:nvCxnSpPr>
        <p:spPr>
          <a:xfrm>
            <a:off x="2773725" y="4494500"/>
            <a:ext cx="3733800" cy="0"/>
          </a:xfrm>
          <a:prstGeom prst="straightConnector1">
            <a:avLst/>
          </a:prstGeom>
          <a:noFill/>
          <a:ln cap="flat" cmpd="sng" w="28575">
            <a:solidFill>
              <a:schemeClr val="lt2"/>
            </a:solidFill>
            <a:prstDash val="solid"/>
            <a:round/>
            <a:headEnd len="med" w="med" type="none"/>
            <a:tailEnd len="med" w="med" type="none"/>
          </a:ln>
        </p:spPr>
      </p:cxnSp>
      <p:cxnSp>
        <p:nvCxnSpPr>
          <p:cNvPr id="801" name="Google Shape;801;p47"/>
          <p:cNvCxnSpPr/>
          <p:nvPr/>
        </p:nvCxnSpPr>
        <p:spPr>
          <a:xfrm>
            <a:off x="2773725" y="649000"/>
            <a:ext cx="3733800" cy="0"/>
          </a:xfrm>
          <a:prstGeom prst="straightConnector1">
            <a:avLst/>
          </a:prstGeom>
          <a:noFill/>
          <a:ln cap="flat" cmpd="sng" w="28575">
            <a:solidFill>
              <a:schemeClr val="lt2"/>
            </a:solidFill>
            <a:prstDash val="solid"/>
            <a:round/>
            <a:headEnd len="med" w="med" type="none"/>
            <a:tailEnd len="med" w="med" type="none"/>
          </a:ln>
        </p:spPr>
      </p:cxnSp>
      <p:grpSp>
        <p:nvGrpSpPr>
          <p:cNvPr id="802" name="Google Shape;802;p47"/>
          <p:cNvGrpSpPr/>
          <p:nvPr/>
        </p:nvGrpSpPr>
        <p:grpSpPr>
          <a:xfrm rot="5400000">
            <a:off x="4578525" y="4018575"/>
            <a:ext cx="124200" cy="525800"/>
            <a:chOff x="202025" y="2122800"/>
            <a:chExt cx="124200" cy="525800"/>
          </a:xfrm>
        </p:grpSpPr>
        <p:sp>
          <p:nvSpPr>
            <p:cNvPr id="803" name="Google Shape;803;p47"/>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7"/>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7"/>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47"/>
          <p:cNvGrpSpPr/>
          <p:nvPr/>
        </p:nvGrpSpPr>
        <p:grpSpPr>
          <a:xfrm rot="5400000">
            <a:off x="4578525" y="587275"/>
            <a:ext cx="124200" cy="525800"/>
            <a:chOff x="202025" y="2122800"/>
            <a:chExt cx="124200" cy="525800"/>
          </a:xfrm>
        </p:grpSpPr>
        <p:sp>
          <p:nvSpPr>
            <p:cNvPr id="807" name="Google Shape;807;p47"/>
            <p:cNvSpPr/>
            <p:nvPr/>
          </p:nvSpPr>
          <p:spPr>
            <a:xfrm rot="5400000">
              <a:off x="202025" y="21228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
            <p:cNvSpPr/>
            <p:nvPr/>
          </p:nvSpPr>
          <p:spPr>
            <a:xfrm rot="5400000">
              <a:off x="202025" y="23236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7"/>
            <p:cNvSpPr/>
            <p:nvPr/>
          </p:nvSpPr>
          <p:spPr>
            <a:xfrm rot="5400000">
              <a:off x="202025" y="2524400"/>
              <a:ext cx="124200" cy="124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47"/>
          <p:cNvGrpSpPr/>
          <p:nvPr/>
        </p:nvGrpSpPr>
        <p:grpSpPr>
          <a:xfrm rot="-712808">
            <a:off x="869267" y="1353880"/>
            <a:ext cx="525791" cy="2261878"/>
            <a:chOff x="238125" y="1215275"/>
            <a:chExt cx="760125" cy="3269950"/>
          </a:xfrm>
        </p:grpSpPr>
        <p:sp>
          <p:nvSpPr>
            <p:cNvPr id="811" name="Google Shape;811;p47"/>
            <p:cNvSpPr/>
            <p:nvPr/>
          </p:nvSpPr>
          <p:spPr>
            <a:xfrm>
              <a:off x="238125" y="1863300"/>
              <a:ext cx="760125" cy="959950"/>
            </a:xfrm>
            <a:custGeom>
              <a:rect b="b" l="l" r="r" t="t"/>
              <a:pathLst>
                <a:path extrusionOk="0" h="38398" w="30405">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7"/>
            <p:cNvSpPr/>
            <p:nvPr/>
          </p:nvSpPr>
          <p:spPr>
            <a:xfrm>
              <a:off x="283675" y="1921025"/>
              <a:ext cx="669000" cy="902225"/>
            </a:xfrm>
            <a:custGeom>
              <a:rect b="b" l="l" r="r" t="t"/>
              <a:pathLst>
                <a:path extrusionOk="0" h="36089" w="2676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7"/>
            <p:cNvSpPr/>
            <p:nvPr/>
          </p:nvSpPr>
          <p:spPr>
            <a:xfrm>
              <a:off x="238125" y="2823225"/>
              <a:ext cx="760125" cy="244050"/>
            </a:xfrm>
            <a:custGeom>
              <a:rect b="b" l="l" r="r" t="t"/>
              <a:pathLst>
                <a:path extrusionOk="0" h="9762" w="30405">
                  <a:moveTo>
                    <a:pt x="0" y="1"/>
                  </a:moveTo>
                  <a:lnTo>
                    <a:pt x="1472" y="9762"/>
                  </a:lnTo>
                  <a:lnTo>
                    <a:pt x="28933" y="9762"/>
                  </a:lnTo>
                  <a:lnTo>
                    <a:pt x="3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7"/>
            <p:cNvSpPr/>
            <p:nvPr/>
          </p:nvSpPr>
          <p:spPr>
            <a:xfrm>
              <a:off x="283675" y="2823225"/>
              <a:ext cx="669000" cy="244050"/>
            </a:xfrm>
            <a:custGeom>
              <a:rect b="b" l="l" r="r" t="t"/>
              <a:pathLst>
                <a:path extrusionOk="0" h="9762" w="26760">
                  <a:moveTo>
                    <a:pt x="1" y="1"/>
                  </a:moveTo>
                  <a:lnTo>
                    <a:pt x="1189" y="9762"/>
                  </a:lnTo>
                  <a:lnTo>
                    <a:pt x="25572" y="9762"/>
                  </a:lnTo>
                  <a:lnTo>
                    <a:pt x="26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7"/>
            <p:cNvSpPr/>
            <p:nvPr/>
          </p:nvSpPr>
          <p:spPr>
            <a:xfrm>
              <a:off x="274900" y="3067250"/>
              <a:ext cx="686550" cy="999100"/>
            </a:xfrm>
            <a:custGeom>
              <a:rect b="b" l="l" r="r" t="t"/>
              <a:pathLst>
                <a:path extrusionOk="0" h="39964" w="27462">
                  <a:moveTo>
                    <a:pt x="1" y="1"/>
                  </a:moveTo>
                  <a:lnTo>
                    <a:pt x="1" y="39964"/>
                  </a:lnTo>
                  <a:lnTo>
                    <a:pt x="27462" y="39964"/>
                  </a:lnTo>
                  <a:lnTo>
                    <a:pt x="27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7"/>
            <p:cNvSpPr/>
            <p:nvPr/>
          </p:nvSpPr>
          <p:spPr>
            <a:xfrm>
              <a:off x="274900" y="4066325"/>
              <a:ext cx="686550" cy="418900"/>
            </a:xfrm>
            <a:custGeom>
              <a:rect b="b" l="l" r="r" t="t"/>
              <a:pathLst>
                <a:path extrusionOk="0" h="16756" w="27462">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7"/>
            <p:cNvSpPr/>
            <p:nvPr/>
          </p:nvSpPr>
          <p:spPr>
            <a:xfrm>
              <a:off x="699175" y="1737075"/>
              <a:ext cx="147175" cy="126250"/>
            </a:xfrm>
            <a:custGeom>
              <a:rect b="b" l="l" r="r" t="t"/>
              <a:pathLst>
                <a:path extrusionOk="0" h="5050" w="5887">
                  <a:moveTo>
                    <a:pt x="0" y="1"/>
                  </a:moveTo>
                  <a:lnTo>
                    <a:pt x="0" y="5050"/>
                  </a:lnTo>
                  <a:lnTo>
                    <a:pt x="5887" y="5050"/>
                  </a:lnTo>
                  <a:lnTo>
                    <a:pt x="5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7"/>
            <p:cNvSpPr/>
            <p:nvPr/>
          </p:nvSpPr>
          <p:spPr>
            <a:xfrm>
              <a:off x="729550" y="1215275"/>
              <a:ext cx="86425" cy="521825"/>
            </a:xfrm>
            <a:custGeom>
              <a:rect b="b" l="l" r="r" t="t"/>
              <a:pathLst>
                <a:path extrusionOk="0" h="20873" w="3457">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7"/>
            <p:cNvSpPr/>
            <p:nvPr/>
          </p:nvSpPr>
          <p:spPr>
            <a:xfrm>
              <a:off x="313375" y="3067250"/>
              <a:ext cx="609600" cy="999100"/>
            </a:xfrm>
            <a:custGeom>
              <a:rect b="b" l="l" r="r" t="t"/>
              <a:pathLst>
                <a:path extrusionOk="0" h="39964" w="24384">
                  <a:moveTo>
                    <a:pt x="1" y="1"/>
                  </a:moveTo>
                  <a:lnTo>
                    <a:pt x="1" y="39964"/>
                  </a:lnTo>
                  <a:lnTo>
                    <a:pt x="24384" y="39964"/>
                  </a:lnTo>
                  <a:lnTo>
                    <a:pt x="24384"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7"/>
            <p:cNvSpPr/>
            <p:nvPr/>
          </p:nvSpPr>
          <p:spPr>
            <a:xfrm>
              <a:off x="313375" y="4066325"/>
              <a:ext cx="609600" cy="351400"/>
            </a:xfrm>
            <a:custGeom>
              <a:rect b="b" l="l" r="r" t="t"/>
              <a:pathLst>
                <a:path extrusionOk="0" h="14056" w="24384">
                  <a:moveTo>
                    <a:pt x="1" y="1"/>
                  </a:moveTo>
                  <a:lnTo>
                    <a:pt x="2282" y="14055"/>
                  </a:lnTo>
                  <a:lnTo>
                    <a:pt x="22413" y="14055"/>
                  </a:lnTo>
                  <a:lnTo>
                    <a:pt x="24384" y="1"/>
                  </a:lnTo>
                  <a:close/>
                </a:path>
              </a:pathLst>
            </a:custGeom>
            <a:solidFill>
              <a:srgbClr val="444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7"/>
            <p:cNvSpPr/>
            <p:nvPr/>
          </p:nvSpPr>
          <p:spPr>
            <a:xfrm>
              <a:off x="386275" y="2059400"/>
              <a:ext cx="463800" cy="611300"/>
            </a:xfrm>
            <a:custGeom>
              <a:rect b="b" l="l" r="r" t="t"/>
              <a:pathLst>
                <a:path extrusionOk="0" h="24452" w="18552">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7"/>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7"/>
            <p:cNvSpPr/>
            <p:nvPr/>
          </p:nvSpPr>
          <p:spPr>
            <a:xfrm>
              <a:off x="447050" y="2170800"/>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7"/>
            <p:cNvSpPr/>
            <p:nvPr/>
          </p:nvSpPr>
          <p:spPr>
            <a:xfrm>
              <a:off x="572950" y="2170800"/>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7"/>
            <p:cNvSpPr/>
            <p:nvPr/>
          </p:nvSpPr>
          <p:spPr>
            <a:xfrm>
              <a:off x="699175" y="2170800"/>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7"/>
            <p:cNvSpPr/>
            <p:nvPr/>
          </p:nvSpPr>
          <p:spPr>
            <a:xfrm>
              <a:off x="447050" y="2297375"/>
              <a:ext cx="79000" cy="67650"/>
            </a:xfrm>
            <a:custGeom>
              <a:rect b="b" l="l" r="r" t="t"/>
              <a:pathLst>
                <a:path extrusionOk="0" h="2706" w="316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7"/>
            <p:cNvSpPr/>
            <p:nvPr/>
          </p:nvSpPr>
          <p:spPr>
            <a:xfrm>
              <a:off x="572950" y="2297375"/>
              <a:ext cx="79000" cy="67650"/>
            </a:xfrm>
            <a:custGeom>
              <a:rect b="b" l="l" r="r" t="t"/>
              <a:pathLst>
                <a:path extrusionOk="0" h="2706" w="316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699175" y="2297375"/>
              <a:ext cx="79000" cy="67650"/>
            </a:xfrm>
            <a:custGeom>
              <a:rect b="b" l="l" r="r" t="t"/>
              <a:pathLst>
                <a:path extrusionOk="0" h="2706" w="316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7"/>
            <p:cNvSpPr/>
            <p:nvPr/>
          </p:nvSpPr>
          <p:spPr>
            <a:xfrm>
              <a:off x="447050" y="2423925"/>
              <a:ext cx="79000" cy="67675"/>
            </a:xfrm>
            <a:custGeom>
              <a:rect b="b" l="l" r="r" t="t"/>
              <a:pathLst>
                <a:path extrusionOk="0" h="2707" w="316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p:nvPr/>
          </p:nvSpPr>
          <p:spPr>
            <a:xfrm>
              <a:off x="572950" y="2423925"/>
              <a:ext cx="79000" cy="67675"/>
            </a:xfrm>
            <a:custGeom>
              <a:rect b="b" l="l" r="r" t="t"/>
              <a:pathLst>
                <a:path extrusionOk="0" h="2707" w="316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7"/>
            <p:cNvSpPr/>
            <p:nvPr/>
          </p:nvSpPr>
          <p:spPr>
            <a:xfrm>
              <a:off x="699175" y="2423925"/>
              <a:ext cx="79000" cy="67675"/>
            </a:xfrm>
            <a:custGeom>
              <a:rect b="b" l="l" r="r" t="t"/>
              <a:pathLst>
                <a:path extrusionOk="0" h="2707" w="316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7"/>
            <p:cNvSpPr/>
            <p:nvPr/>
          </p:nvSpPr>
          <p:spPr>
            <a:xfrm>
              <a:off x="394725" y="2866775"/>
              <a:ext cx="443200" cy="143125"/>
            </a:xfrm>
            <a:custGeom>
              <a:rect b="b" l="l" r="r" t="t"/>
              <a:pathLst>
                <a:path extrusionOk="0" h="5725" w="17728">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488900" y="2903225"/>
              <a:ext cx="48275" cy="80350"/>
            </a:xfrm>
            <a:custGeom>
              <a:rect b="b" l="l" r="r" t="t"/>
              <a:pathLst>
                <a:path extrusionOk="0" h="3214" w="1931">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548300" y="2901525"/>
              <a:ext cx="54700" cy="82050"/>
            </a:xfrm>
            <a:custGeom>
              <a:rect b="b" l="l" r="r" t="t"/>
              <a:pathLst>
                <a:path extrusionOk="0" h="3282" w="2188">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p:nvPr/>
          </p:nvSpPr>
          <p:spPr>
            <a:xfrm>
              <a:off x="611750" y="2901525"/>
              <a:ext cx="55725" cy="83425"/>
            </a:xfrm>
            <a:custGeom>
              <a:rect b="b" l="l" r="r" t="t"/>
              <a:pathLst>
                <a:path extrusionOk="0" h="3337" w="2229">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676225" y="2903225"/>
              <a:ext cx="59100" cy="80025"/>
            </a:xfrm>
            <a:custGeom>
              <a:rect b="b" l="l" r="r" t="t"/>
              <a:pathLst>
                <a:path extrusionOk="0" h="3201" w="2364">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371425" y="3142525"/>
              <a:ext cx="122550" cy="122200"/>
            </a:xfrm>
            <a:custGeom>
              <a:rect b="b" l="l" r="r" t="t"/>
              <a:pathLst>
                <a:path extrusionOk="0" h="4888" w="4902">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557075" y="3142525"/>
              <a:ext cx="122200" cy="122200"/>
            </a:xfrm>
            <a:custGeom>
              <a:rect b="b" l="l" r="r" t="t"/>
              <a:pathLst>
                <a:path extrusionOk="0" h="4888" w="4888">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742375" y="3142525"/>
              <a:ext cx="122550" cy="122200"/>
            </a:xfrm>
            <a:custGeom>
              <a:rect b="b" l="l" r="r" t="t"/>
              <a:pathLst>
                <a:path extrusionOk="0" h="4888" w="4902">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371425" y="3336600"/>
              <a:ext cx="122550" cy="122550"/>
            </a:xfrm>
            <a:custGeom>
              <a:rect b="b" l="l" r="r" t="t"/>
              <a:pathLst>
                <a:path extrusionOk="0" h="4902" w="4902">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557075" y="3336600"/>
              <a:ext cx="122200" cy="122550"/>
            </a:xfrm>
            <a:custGeom>
              <a:rect b="b" l="l" r="r" t="t"/>
              <a:pathLst>
                <a:path extrusionOk="0" h="4902" w="4888">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p:nvPr/>
          </p:nvSpPr>
          <p:spPr>
            <a:xfrm>
              <a:off x="742375" y="3336600"/>
              <a:ext cx="122550" cy="122550"/>
            </a:xfrm>
            <a:custGeom>
              <a:rect b="b" l="l" r="r" t="t"/>
              <a:pathLst>
                <a:path extrusionOk="0" h="4902" w="4902">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371425" y="3531025"/>
              <a:ext cx="122550" cy="122200"/>
            </a:xfrm>
            <a:custGeom>
              <a:rect b="b" l="l" r="r" t="t"/>
              <a:pathLst>
                <a:path extrusionOk="0" h="4888" w="4902">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7"/>
            <p:cNvSpPr/>
            <p:nvPr/>
          </p:nvSpPr>
          <p:spPr>
            <a:xfrm>
              <a:off x="557075" y="3531025"/>
              <a:ext cx="122200" cy="122200"/>
            </a:xfrm>
            <a:custGeom>
              <a:rect b="b" l="l" r="r" t="t"/>
              <a:pathLst>
                <a:path extrusionOk="0" h="4888" w="4888">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742375" y="3531025"/>
              <a:ext cx="122550" cy="122200"/>
            </a:xfrm>
            <a:custGeom>
              <a:rect b="b" l="l" r="r" t="t"/>
              <a:pathLst>
                <a:path extrusionOk="0" h="4888" w="4902">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371425" y="3725100"/>
              <a:ext cx="122550" cy="122550"/>
            </a:xfrm>
            <a:custGeom>
              <a:rect b="b" l="l" r="r" t="t"/>
              <a:pathLst>
                <a:path extrusionOk="0" h="4902" w="4902">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557075" y="3725100"/>
              <a:ext cx="122200" cy="122550"/>
            </a:xfrm>
            <a:custGeom>
              <a:rect b="b" l="l" r="r" t="t"/>
              <a:pathLst>
                <a:path extrusionOk="0" h="4902" w="4888">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742375" y="3725100"/>
              <a:ext cx="122550" cy="122550"/>
            </a:xfrm>
            <a:custGeom>
              <a:rect b="b" l="l" r="r" t="t"/>
              <a:pathLst>
                <a:path extrusionOk="0" h="4902" w="4902">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7"/>
            <p:cNvSpPr/>
            <p:nvPr/>
          </p:nvSpPr>
          <p:spPr>
            <a:xfrm>
              <a:off x="371425" y="3919500"/>
              <a:ext cx="122550" cy="122225"/>
            </a:xfrm>
            <a:custGeom>
              <a:rect b="b" l="l" r="r" t="t"/>
              <a:pathLst>
                <a:path extrusionOk="0" h="4889" w="4902">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557075" y="3919500"/>
              <a:ext cx="122200" cy="122225"/>
            </a:xfrm>
            <a:custGeom>
              <a:rect b="b" l="l" r="r" t="t"/>
              <a:pathLst>
                <a:path extrusionOk="0" h="4889" w="4888">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7"/>
            <p:cNvSpPr/>
            <p:nvPr/>
          </p:nvSpPr>
          <p:spPr>
            <a:xfrm>
              <a:off x="742375" y="3919500"/>
              <a:ext cx="122550" cy="122225"/>
            </a:xfrm>
            <a:custGeom>
              <a:rect b="b" l="l" r="r" t="t"/>
              <a:pathLst>
                <a:path extrusionOk="0" h="4889" w="4902">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510825" y="4275600"/>
              <a:ext cx="214375" cy="60775"/>
            </a:xfrm>
            <a:custGeom>
              <a:rect b="b" l="l" r="r" t="t"/>
              <a:pathLst>
                <a:path extrusionOk="0" h="2431" w="8575">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47"/>
          <p:cNvGrpSpPr/>
          <p:nvPr/>
        </p:nvGrpSpPr>
        <p:grpSpPr>
          <a:xfrm rot="448835">
            <a:off x="7623193" y="2118681"/>
            <a:ext cx="875781" cy="1615534"/>
            <a:chOff x="6025000" y="1549275"/>
            <a:chExt cx="1516200" cy="2796900"/>
          </a:xfrm>
        </p:grpSpPr>
        <p:sp>
          <p:nvSpPr>
            <p:cNvPr id="854" name="Google Shape;854;p47"/>
            <p:cNvSpPr/>
            <p:nvPr/>
          </p:nvSpPr>
          <p:spPr>
            <a:xfrm>
              <a:off x="6151250" y="1549275"/>
              <a:ext cx="1282625" cy="2796900"/>
            </a:xfrm>
            <a:custGeom>
              <a:rect b="b" l="l" r="r" t="t"/>
              <a:pathLst>
                <a:path extrusionOk="0" h="111876" w="51305">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6298825" y="3389475"/>
              <a:ext cx="248700" cy="124325"/>
            </a:xfrm>
            <a:custGeom>
              <a:rect b="b" l="l" r="r" t="t"/>
              <a:pathLst>
                <a:path extrusionOk="0" h="4973" w="9948">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6315725" y="3587225"/>
              <a:ext cx="248675" cy="124025"/>
            </a:xfrm>
            <a:custGeom>
              <a:rect b="b" l="l" r="r" t="t"/>
              <a:pathLst>
                <a:path extrusionOk="0" h="4961" w="9947">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6332550" y="3784725"/>
              <a:ext cx="248375" cy="124250"/>
            </a:xfrm>
            <a:custGeom>
              <a:rect b="b" l="l" r="r" t="t"/>
              <a:pathLst>
                <a:path extrusionOk="0" h="4970" w="9935">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6349475" y="3982450"/>
              <a:ext cx="248350" cy="124050"/>
            </a:xfrm>
            <a:custGeom>
              <a:rect b="b" l="l" r="r" t="t"/>
              <a:pathLst>
                <a:path extrusionOk="0" h="4962" w="9934">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7026100" y="3389475"/>
              <a:ext cx="248375" cy="124325"/>
            </a:xfrm>
            <a:custGeom>
              <a:rect b="b" l="l" r="r" t="t"/>
              <a:pathLst>
                <a:path extrusionOk="0" h="4973" w="9935">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7009225" y="3587225"/>
              <a:ext cx="248600" cy="124025"/>
            </a:xfrm>
            <a:custGeom>
              <a:rect b="b" l="l" r="r" t="t"/>
              <a:pathLst>
                <a:path extrusionOk="0" h="4961" w="9944">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7"/>
            <p:cNvSpPr/>
            <p:nvPr/>
          </p:nvSpPr>
          <p:spPr>
            <a:xfrm>
              <a:off x="6992350" y="3784725"/>
              <a:ext cx="248750" cy="124250"/>
            </a:xfrm>
            <a:custGeom>
              <a:rect b="b" l="l" r="r" t="t"/>
              <a:pathLst>
                <a:path extrusionOk="0" h="4970" w="995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6975475" y="3982450"/>
              <a:ext cx="248700" cy="124050"/>
            </a:xfrm>
            <a:custGeom>
              <a:rect b="b" l="l" r="r" t="t"/>
              <a:pathLst>
                <a:path extrusionOk="0" h="4962" w="9948">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6669350" y="3454400"/>
              <a:ext cx="224475" cy="118825"/>
            </a:xfrm>
            <a:custGeom>
              <a:rect b="b" l="l" r="r" t="t"/>
              <a:pathLst>
                <a:path extrusionOk="0" h="4753" w="8979">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6669350" y="3649150"/>
              <a:ext cx="224475" cy="118825"/>
            </a:xfrm>
            <a:custGeom>
              <a:rect b="b" l="l" r="r" t="t"/>
              <a:pathLst>
                <a:path extrusionOk="0" h="4753" w="8979">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6669350" y="3844250"/>
              <a:ext cx="224475" cy="118825"/>
            </a:xfrm>
            <a:custGeom>
              <a:rect b="b" l="l" r="r" t="t"/>
              <a:pathLst>
                <a:path extrusionOk="0" h="4753" w="8979">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6669350" y="4039000"/>
              <a:ext cx="224475" cy="118825"/>
            </a:xfrm>
            <a:custGeom>
              <a:rect b="b" l="l" r="r" t="t"/>
              <a:pathLst>
                <a:path extrusionOk="0" h="4753" w="8979">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6025000" y="1584525"/>
              <a:ext cx="1516200" cy="1786900"/>
            </a:xfrm>
            <a:custGeom>
              <a:rect b="b" l="l" r="r" t="t"/>
              <a:pathLst>
                <a:path extrusionOk="0" h="71476" w="60648">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6109400" y="1606800"/>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7"/>
            <p:cNvSpPr/>
            <p:nvPr/>
          </p:nvSpPr>
          <p:spPr>
            <a:xfrm>
              <a:off x="6113429" y="1637534"/>
              <a:ext cx="1340325" cy="1489175"/>
            </a:xfrm>
            <a:custGeom>
              <a:rect b="b" l="l" r="r" t="t"/>
              <a:pathLst>
                <a:path extrusionOk="0" h="59567" w="53613">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7"/>
            <p:cNvSpPr/>
            <p:nvPr/>
          </p:nvSpPr>
          <p:spPr>
            <a:xfrm>
              <a:off x="6756775" y="174720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6756775" y="1834950"/>
              <a:ext cx="40850" cy="40875"/>
            </a:xfrm>
            <a:custGeom>
              <a:rect b="b" l="l" r="r" t="t"/>
              <a:pathLst>
                <a:path extrusionOk="0" h="1635" w="1634">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6756775" y="1923050"/>
              <a:ext cx="40850" cy="40525"/>
            </a:xfrm>
            <a:custGeom>
              <a:rect b="b" l="l" r="r" t="t"/>
              <a:pathLst>
                <a:path extrusionOk="0" h="1621" w="1634">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6376025" y="2179900"/>
              <a:ext cx="824600" cy="537375"/>
            </a:xfrm>
            <a:custGeom>
              <a:rect b="b" l="l" r="r" t="t"/>
              <a:pathLst>
                <a:path extrusionOk="0" h="21495" w="32984">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6378400" y="3082625"/>
              <a:ext cx="222125" cy="192075"/>
            </a:xfrm>
            <a:custGeom>
              <a:rect b="b" l="l" r="r" t="t"/>
              <a:pathLst>
                <a:path extrusionOk="0" h="7683" w="8885">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7"/>
            <p:cNvSpPr/>
            <p:nvPr/>
          </p:nvSpPr>
          <p:spPr>
            <a:xfrm>
              <a:off x="6465475" y="3152900"/>
              <a:ext cx="38550" cy="66600"/>
            </a:xfrm>
            <a:custGeom>
              <a:rect b="b" l="l" r="r" t="t"/>
              <a:pathLst>
                <a:path extrusionOk="0" h="2664" w="1542">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6861050" y="3034275"/>
              <a:ext cx="355100" cy="325300"/>
            </a:xfrm>
            <a:custGeom>
              <a:rect b="b" l="l" r="r" t="t"/>
              <a:pathLst>
                <a:path extrusionOk="0" h="13012" w="14204">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6554925" y="3004775"/>
              <a:ext cx="444875" cy="132725"/>
            </a:xfrm>
            <a:custGeom>
              <a:rect b="b" l="l" r="r" t="t"/>
              <a:pathLst>
                <a:path extrusionOk="0" h="5309" w="17795">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6638975" y="3051725"/>
              <a:ext cx="276800" cy="20625"/>
            </a:xfrm>
            <a:custGeom>
              <a:rect b="b" l="l" r="r" t="t"/>
              <a:pathLst>
                <a:path extrusionOk="0" h="825" w="11072">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7"/>
            <p:cNvSpPr/>
            <p:nvPr/>
          </p:nvSpPr>
          <p:spPr>
            <a:xfrm>
              <a:off x="7086200" y="3093125"/>
              <a:ext cx="65150" cy="56175"/>
            </a:xfrm>
            <a:custGeom>
              <a:rect b="b" l="l" r="r" t="t"/>
              <a:pathLst>
                <a:path extrusionOk="0" h="2247" w="2606">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6931275" y="3209025"/>
              <a:ext cx="48525" cy="71575"/>
            </a:xfrm>
            <a:custGeom>
              <a:rect b="b" l="l" r="r" t="t"/>
              <a:pathLst>
                <a:path extrusionOk="0" h="2863" w="1941">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a:off x="6596775" y="2179900"/>
              <a:ext cx="355775" cy="537375"/>
            </a:xfrm>
            <a:custGeom>
              <a:rect b="b" l="l" r="r" t="t"/>
              <a:pathLst>
                <a:path extrusionOk="0" h="21495" w="14231">
                  <a:moveTo>
                    <a:pt x="10180" y="1"/>
                  </a:moveTo>
                  <a:lnTo>
                    <a:pt x="1" y="21494"/>
                  </a:lnTo>
                  <a:lnTo>
                    <a:pt x="4051" y="21494"/>
                  </a:lnTo>
                  <a:lnTo>
                    <a:pt x="14231" y="1"/>
                  </a:lnTo>
                  <a:close/>
                </a:path>
              </a:pathLst>
            </a:custGeom>
            <a:solidFill>
              <a:srgbClr val="073763">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ell Phone Evolution by Slidesgo">
  <a:themeElements>
    <a:clrScheme name="Simple Light">
      <a:dk1>
        <a:srgbClr val="434343"/>
      </a:dk1>
      <a:lt1>
        <a:srgbClr val="EDD8BB"/>
      </a:lt1>
      <a:dk2>
        <a:srgbClr val="FEF7E1"/>
      </a:dk2>
      <a:lt2>
        <a:srgbClr val="EF8E7D"/>
      </a:lt2>
      <a:accent1>
        <a:srgbClr val="E2AA87"/>
      </a:accent1>
      <a:accent2>
        <a:srgbClr val="D0E0E3"/>
      </a:accent2>
      <a:accent3>
        <a:srgbClr val="A2D3C7"/>
      </a:accent3>
      <a:accent4>
        <a:srgbClr val="073763"/>
      </a:accent4>
      <a:accent5>
        <a:srgbClr val="999999"/>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