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  <p:sldMasterId id="2147483697" r:id="rId4"/>
  </p:sldMasterIdLst>
  <p:notesMasterIdLst>
    <p:notesMasterId r:id="rId13"/>
  </p:notesMasterIdLst>
  <p:sldIdLst>
    <p:sldId id="257" r:id="rId5"/>
    <p:sldId id="400" r:id="rId6"/>
    <p:sldId id="401" r:id="rId7"/>
    <p:sldId id="402" r:id="rId8"/>
    <p:sldId id="403" r:id="rId9"/>
    <p:sldId id="404" r:id="rId10"/>
    <p:sldId id="405" r:id="rId11"/>
    <p:sldId id="407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51">
          <p15:clr>
            <a:srgbClr val="A4A3A4"/>
          </p15:clr>
        </p15:guide>
        <p15:guide id="2" orient="horz" pos="152">
          <p15:clr>
            <a:srgbClr val="A4A3A4"/>
          </p15:clr>
        </p15:guide>
        <p15:guide id="3" orient="horz" pos="245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pos="146">
          <p15:clr>
            <a:srgbClr val="A4A3A4"/>
          </p15:clr>
        </p15:guide>
        <p15:guide id="6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D64C9"/>
    <a:srgbClr val="246BCA"/>
    <a:srgbClr val="1D5DB6"/>
    <a:srgbClr val="3F7093"/>
    <a:srgbClr val="60ABF9"/>
    <a:srgbClr val="1759B9"/>
    <a:srgbClr val="1F5EB4"/>
    <a:srgbClr val="EAEAEA"/>
    <a:srgbClr val="508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53" autoAdjust="0"/>
    <p:restoredTop sz="91003"/>
  </p:normalViewPr>
  <p:slideViewPr>
    <p:cSldViewPr snapToGrid="0" snapToObjects="1" showGuides="1">
      <p:cViewPr>
        <p:scale>
          <a:sx n="108" d="100"/>
          <a:sy n="108" d="100"/>
        </p:scale>
        <p:origin x="976" y="576"/>
      </p:cViewPr>
      <p:guideLst>
        <p:guide orient="horz" pos="2451"/>
        <p:guide orient="horz" pos="152"/>
        <p:guide orient="horz" pos="245"/>
        <p:guide orient="horz" pos="1620"/>
        <p:guide pos="146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9D225-1EE2-E84B-92CB-0E288B8A9D19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92CE6-CE42-9E46-BCAA-3B057DD4A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08062" y="318248"/>
            <a:ext cx="4842672" cy="3038409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4" name="Date Placeholder 3"/>
          <p:cNvSpPr>
            <a:spLocks noGrp="1"/>
          </p:cNvSpPr>
          <p:nvPr>
            <p:ph type="dt" sz="half" idx="10"/>
          </p:nvPr>
        </p:nvSpPr>
        <p:spPr>
          <a:xfrm>
            <a:off x="7105968" y="4727448"/>
            <a:ext cx="1809432" cy="201168"/>
          </a:xfrm>
        </p:spPr>
        <p:txBody>
          <a:bodyPr/>
          <a:lstStyle/>
          <a:p>
            <a:fld id="{7BD0F09C-33D0-1F42-B8A9-5123C94105A5}" type="datetimeFigureOut">
              <a:rPr lang="en-US" smtClean="0"/>
              <a:t>6/24/17</a:t>
            </a:fld>
            <a:endParaRPr lang="en-US"/>
          </a:p>
        </p:txBody>
      </p:sp>
      <p:sp>
        <p:nvSpPr>
          <p:cNvPr id="9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9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600" y="4727448"/>
            <a:ext cx="210312" cy="201168"/>
          </a:xfrm>
        </p:spPr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5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6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8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6/24/17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91" name="Picture 90" descr="ibm_gr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13" y="4795547"/>
            <a:ext cx="294382" cy="119353"/>
          </a:xfrm>
          <a:prstGeom prst="rect">
            <a:avLst/>
          </a:prstGeom>
        </p:spPr>
      </p:pic>
      <p:pic>
        <p:nvPicPr>
          <p:cNvPr id="9" name="Picture 8" descr="watson_logo_gr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68296"/>
            <a:ext cx="910126" cy="1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2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6"/>
            <a:ext cx="3853233" cy="3948545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/>
          <a:p>
            <a:fld id="{BCFE5051-8846-074F-85CE-9E52CFC1E815}" type="datetime1">
              <a:rPr lang="en-US" noProof="0" smtClean="0"/>
              <a:t>6/24/17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/>
          <a:p>
            <a:fld id="{E4DBDE34-E9B5-E04F-B662-69720E4BCB5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24701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6/24/17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5489529" cy="3368842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6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20497"/>
            <a:ext cx="6965403" cy="545778"/>
          </a:xfrm>
        </p:spPr>
        <p:txBody>
          <a:bodyPr/>
          <a:lstStyle>
            <a:lvl1pPr>
              <a:defRPr sz="2000" b="1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61589" y="4727448"/>
            <a:ext cx="180943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BCFE5051-8846-074F-85CE-9E52CFC1E815}" type="datetime1">
              <a:rPr lang="en-US" smtClean="0"/>
              <a:pPr/>
              <a:t>6/24/17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3755" y="4727448"/>
            <a:ext cx="210312" cy="201168"/>
          </a:xfrm>
        </p:spPr>
        <p:txBody>
          <a:bodyPr/>
          <a:lstStyle>
            <a:lvl1pPr>
              <a:defRPr sz="500" b="0" i="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fld id="{E4DBDE34-E9B5-E04F-B662-69720E4BCB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333754" y="1825644"/>
            <a:ext cx="5489529" cy="290180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spcBef>
                <a:spcPts val="0"/>
              </a:spcBef>
              <a:spcAft>
                <a:spcPts val="1000"/>
              </a:spcAft>
              <a:defRPr sz="1400" strike="noStrike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37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  <a:prstGeom prst="rect">
            <a:avLst/>
          </a:prstGeo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91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1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545068"/>
            <a:ext cx="400982" cy="38354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228599" y="4690281"/>
            <a:ext cx="554269" cy="224619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6/24/17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29768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69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11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45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66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89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6/24/17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1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smtClean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6/24/17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60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62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52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061" y="376816"/>
            <a:ext cx="8418843" cy="394854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04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6381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10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612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4413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002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678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6/24/17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558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Cover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9388"/>
            <a:ext cx="2194560" cy="16002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971" y="4727448"/>
            <a:ext cx="21031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50" name="Group 49"/>
          <p:cNvGrpSpPr>
            <a:grpSpLocks noChangeAspect="1"/>
          </p:cNvGrpSpPr>
          <p:nvPr userDrawn="1"/>
        </p:nvGrpSpPr>
        <p:grpSpPr>
          <a:xfrm>
            <a:off x="228600" y="4797089"/>
            <a:ext cx="290710" cy="117811"/>
            <a:chOff x="1938338" y="2368551"/>
            <a:chExt cx="5260976" cy="2132013"/>
          </a:xfrm>
          <a:solidFill>
            <a:srgbClr val="FFFFFF"/>
          </a:solidFill>
        </p:grpSpPr>
        <p:sp>
          <p:nvSpPr>
            <p:cNvPr id="51" name="Freeform 6"/>
            <p:cNvSpPr>
              <a:spLocks/>
            </p:cNvSpPr>
            <p:nvPr userDrawn="1"/>
          </p:nvSpPr>
          <p:spPr bwMode="auto">
            <a:xfrm>
              <a:off x="5208594" y="2936869"/>
              <a:ext cx="758826" cy="141292"/>
            </a:xfrm>
            <a:custGeom>
              <a:avLst/>
              <a:gdLst>
                <a:gd name="T0" fmla="*/ 0 w 478"/>
                <a:gd name="T1" fmla="*/ 0 h 89"/>
                <a:gd name="T2" fmla="*/ 448 w 478"/>
                <a:gd name="T3" fmla="*/ 0 h 89"/>
                <a:gd name="T4" fmla="*/ 455 w 478"/>
                <a:gd name="T5" fmla="*/ 22 h 89"/>
                <a:gd name="T6" fmla="*/ 461 w 478"/>
                <a:gd name="T7" fmla="*/ 40 h 89"/>
                <a:gd name="T8" fmla="*/ 466 w 478"/>
                <a:gd name="T9" fmla="*/ 56 h 89"/>
                <a:gd name="T10" fmla="*/ 473 w 478"/>
                <a:gd name="T11" fmla="*/ 72 h 89"/>
                <a:gd name="T12" fmla="*/ 478 w 478"/>
                <a:gd name="T13" fmla="*/ 89 h 89"/>
                <a:gd name="T14" fmla="*/ 0 w 478"/>
                <a:gd name="T15" fmla="*/ 89 h 89"/>
                <a:gd name="T16" fmla="*/ 0 w 478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8" h="89">
                  <a:moveTo>
                    <a:pt x="0" y="0"/>
                  </a:moveTo>
                  <a:lnTo>
                    <a:pt x="448" y="0"/>
                  </a:lnTo>
                  <a:lnTo>
                    <a:pt x="455" y="22"/>
                  </a:lnTo>
                  <a:lnTo>
                    <a:pt x="461" y="40"/>
                  </a:lnTo>
                  <a:lnTo>
                    <a:pt x="466" y="56"/>
                  </a:lnTo>
                  <a:lnTo>
                    <a:pt x="473" y="72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2" name="Freeform 7"/>
            <p:cNvSpPr>
              <a:spLocks/>
            </p:cNvSpPr>
            <p:nvPr/>
          </p:nvSpPr>
          <p:spPr bwMode="auto">
            <a:xfrm>
              <a:off x="6156326" y="2936876"/>
              <a:ext cx="758825" cy="141288"/>
            </a:xfrm>
            <a:custGeom>
              <a:avLst/>
              <a:gdLst>
                <a:gd name="T0" fmla="*/ 30 w 478"/>
                <a:gd name="T1" fmla="*/ 0 h 89"/>
                <a:gd name="T2" fmla="*/ 478 w 478"/>
                <a:gd name="T3" fmla="*/ 0 h 89"/>
                <a:gd name="T4" fmla="*/ 478 w 478"/>
                <a:gd name="T5" fmla="*/ 89 h 89"/>
                <a:gd name="T6" fmla="*/ 0 w 478"/>
                <a:gd name="T7" fmla="*/ 89 h 89"/>
                <a:gd name="T8" fmla="*/ 30 w 47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9">
                  <a:moveTo>
                    <a:pt x="30" y="0"/>
                  </a:moveTo>
                  <a:lnTo>
                    <a:pt x="478" y="0"/>
                  </a:lnTo>
                  <a:lnTo>
                    <a:pt x="478" y="89"/>
                  </a:lnTo>
                  <a:lnTo>
                    <a:pt x="0" y="89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3" name="Freeform 8"/>
            <p:cNvSpPr>
              <a:spLocks/>
            </p:cNvSpPr>
            <p:nvPr/>
          </p:nvSpPr>
          <p:spPr bwMode="auto">
            <a:xfrm>
              <a:off x="5635626" y="3221038"/>
              <a:ext cx="427038" cy="141288"/>
            </a:xfrm>
            <a:custGeom>
              <a:avLst/>
              <a:gdLst>
                <a:gd name="T0" fmla="*/ 0 w 269"/>
                <a:gd name="T1" fmla="*/ 0 h 89"/>
                <a:gd name="T2" fmla="*/ 239 w 269"/>
                <a:gd name="T3" fmla="*/ 0 h 89"/>
                <a:gd name="T4" fmla="*/ 242 w 269"/>
                <a:gd name="T5" fmla="*/ 8 h 89"/>
                <a:gd name="T6" fmla="*/ 245 w 269"/>
                <a:gd name="T7" fmla="*/ 19 h 89"/>
                <a:gd name="T8" fmla="*/ 249 w 269"/>
                <a:gd name="T9" fmla="*/ 31 h 89"/>
                <a:gd name="T10" fmla="*/ 254 w 269"/>
                <a:gd name="T11" fmla="*/ 45 h 89"/>
                <a:gd name="T12" fmla="*/ 258 w 269"/>
                <a:gd name="T13" fmla="*/ 58 h 89"/>
                <a:gd name="T14" fmla="*/ 262 w 269"/>
                <a:gd name="T15" fmla="*/ 70 h 89"/>
                <a:gd name="T16" fmla="*/ 266 w 269"/>
                <a:gd name="T17" fmla="*/ 80 h 89"/>
                <a:gd name="T18" fmla="*/ 268 w 269"/>
                <a:gd name="T19" fmla="*/ 87 h 89"/>
                <a:gd name="T20" fmla="*/ 269 w 269"/>
                <a:gd name="T21" fmla="*/ 89 h 89"/>
                <a:gd name="T22" fmla="*/ 30 w 269"/>
                <a:gd name="T23" fmla="*/ 89 h 89"/>
                <a:gd name="T24" fmla="*/ 27 w 269"/>
                <a:gd name="T25" fmla="*/ 82 h 89"/>
                <a:gd name="T26" fmla="*/ 23 w 269"/>
                <a:gd name="T27" fmla="*/ 71 h 89"/>
                <a:gd name="T28" fmla="*/ 19 w 269"/>
                <a:gd name="T29" fmla="*/ 59 h 89"/>
                <a:gd name="T30" fmla="*/ 15 w 269"/>
                <a:gd name="T31" fmla="*/ 45 h 89"/>
                <a:gd name="T32" fmla="*/ 10 w 269"/>
                <a:gd name="T33" fmla="*/ 32 h 89"/>
                <a:gd name="T34" fmla="*/ 6 w 269"/>
                <a:gd name="T35" fmla="*/ 20 h 89"/>
                <a:gd name="T36" fmla="*/ 3 w 269"/>
                <a:gd name="T37" fmla="*/ 10 h 89"/>
                <a:gd name="T38" fmla="*/ 0 w 269"/>
                <a:gd name="T39" fmla="*/ 3 h 89"/>
                <a:gd name="T40" fmla="*/ 0 w 269"/>
                <a:gd name="T4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9" h="89">
                  <a:moveTo>
                    <a:pt x="0" y="0"/>
                  </a:moveTo>
                  <a:lnTo>
                    <a:pt x="239" y="0"/>
                  </a:lnTo>
                  <a:lnTo>
                    <a:pt x="242" y="8"/>
                  </a:lnTo>
                  <a:lnTo>
                    <a:pt x="245" y="19"/>
                  </a:lnTo>
                  <a:lnTo>
                    <a:pt x="249" y="31"/>
                  </a:lnTo>
                  <a:lnTo>
                    <a:pt x="254" y="45"/>
                  </a:lnTo>
                  <a:lnTo>
                    <a:pt x="258" y="58"/>
                  </a:lnTo>
                  <a:lnTo>
                    <a:pt x="262" y="70"/>
                  </a:lnTo>
                  <a:lnTo>
                    <a:pt x="266" y="80"/>
                  </a:lnTo>
                  <a:lnTo>
                    <a:pt x="268" y="87"/>
                  </a:lnTo>
                  <a:lnTo>
                    <a:pt x="269" y="89"/>
                  </a:lnTo>
                  <a:lnTo>
                    <a:pt x="30" y="89"/>
                  </a:lnTo>
                  <a:lnTo>
                    <a:pt x="27" y="82"/>
                  </a:lnTo>
                  <a:lnTo>
                    <a:pt x="23" y="71"/>
                  </a:lnTo>
                  <a:lnTo>
                    <a:pt x="19" y="59"/>
                  </a:lnTo>
                  <a:lnTo>
                    <a:pt x="15" y="45"/>
                  </a:lnTo>
                  <a:lnTo>
                    <a:pt x="10" y="32"/>
                  </a:lnTo>
                  <a:lnTo>
                    <a:pt x="6" y="20"/>
                  </a:lnTo>
                  <a:lnTo>
                    <a:pt x="3" y="10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4" name="Freeform 9"/>
            <p:cNvSpPr>
              <a:spLocks/>
            </p:cNvSpPr>
            <p:nvPr/>
          </p:nvSpPr>
          <p:spPr bwMode="auto">
            <a:xfrm>
              <a:off x="6062663" y="3221038"/>
              <a:ext cx="425450" cy="141288"/>
            </a:xfrm>
            <a:custGeom>
              <a:avLst/>
              <a:gdLst>
                <a:gd name="T0" fmla="*/ 29 w 268"/>
                <a:gd name="T1" fmla="*/ 0 h 89"/>
                <a:gd name="T2" fmla="*/ 268 w 268"/>
                <a:gd name="T3" fmla="*/ 0 h 89"/>
                <a:gd name="T4" fmla="*/ 238 w 268"/>
                <a:gd name="T5" fmla="*/ 89 h 89"/>
                <a:gd name="T6" fmla="*/ 0 w 268"/>
                <a:gd name="T7" fmla="*/ 89 h 89"/>
                <a:gd name="T8" fmla="*/ 29 w 268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89">
                  <a:moveTo>
                    <a:pt x="29" y="0"/>
                  </a:moveTo>
                  <a:lnTo>
                    <a:pt x="268" y="0"/>
                  </a:lnTo>
                  <a:lnTo>
                    <a:pt x="238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5730876" y="3505201"/>
              <a:ext cx="663575" cy="142875"/>
            </a:xfrm>
            <a:custGeom>
              <a:avLst/>
              <a:gdLst>
                <a:gd name="T0" fmla="*/ 0 w 418"/>
                <a:gd name="T1" fmla="*/ 0 h 90"/>
                <a:gd name="T2" fmla="*/ 418 w 418"/>
                <a:gd name="T3" fmla="*/ 0 h 90"/>
                <a:gd name="T4" fmla="*/ 388 w 418"/>
                <a:gd name="T5" fmla="*/ 90 h 90"/>
                <a:gd name="T6" fmla="*/ 30 w 418"/>
                <a:gd name="T7" fmla="*/ 90 h 90"/>
                <a:gd name="T8" fmla="*/ 22 w 418"/>
                <a:gd name="T9" fmla="*/ 68 h 90"/>
                <a:gd name="T10" fmla="*/ 16 w 418"/>
                <a:gd name="T11" fmla="*/ 50 h 90"/>
                <a:gd name="T12" fmla="*/ 11 w 418"/>
                <a:gd name="T13" fmla="*/ 34 h 90"/>
                <a:gd name="T14" fmla="*/ 6 w 418"/>
                <a:gd name="T15" fmla="*/ 18 h 90"/>
                <a:gd name="T16" fmla="*/ 0 w 41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90">
                  <a:moveTo>
                    <a:pt x="0" y="0"/>
                  </a:moveTo>
                  <a:lnTo>
                    <a:pt x="418" y="0"/>
                  </a:lnTo>
                  <a:lnTo>
                    <a:pt x="388" y="90"/>
                  </a:lnTo>
                  <a:lnTo>
                    <a:pt x="30" y="90"/>
                  </a:lnTo>
                  <a:lnTo>
                    <a:pt x="22" y="68"/>
                  </a:lnTo>
                  <a:lnTo>
                    <a:pt x="16" y="50"/>
                  </a:lnTo>
                  <a:lnTo>
                    <a:pt x="11" y="34"/>
                  </a:lnTo>
                  <a:lnTo>
                    <a:pt x="6" y="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208588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6488113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5208588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6488113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5208588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6488113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2" name="Rectangle 61"/>
            <p:cNvSpPr>
              <a:spLocks noChangeArrowheads="1"/>
            </p:cNvSpPr>
            <p:nvPr/>
          </p:nvSpPr>
          <p:spPr bwMode="auto">
            <a:xfrm>
              <a:off x="4924426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4924426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 userDrawn="1"/>
          </p:nvSpPr>
          <p:spPr bwMode="auto">
            <a:xfrm>
              <a:off x="3360743" y="3790954"/>
              <a:ext cx="427045" cy="14129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3360738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2222501" y="3790951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2222501" y="3505201"/>
              <a:ext cx="427038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2222501" y="3221038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222501" y="2936876"/>
              <a:ext cx="427038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1938338" y="40751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1938338" y="4359276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1938338" y="2368551"/>
              <a:ext cx="995363" cy="1428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3" name="Rectangle 28"/>
            <p:cNvSpPr>
              <a:spLocks noChangeArrowheads="1"/>
            </p:cNvSpPr>
            <p:nvPr/>
          </p:nvSpPr>
          <p:spPr bwMode="auto">
            <a:xfrm>
              <a:off x="1938338" y="2652713"/>
              <a:ext cx="995363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4" name="Freeform 29"/>
            <p:cNvSpPr>
              <a:spLocks/>
            </p:cNvSpPr>
            <p:nvPr/>
          </p:nvSpPr>
          <p:spPr bwMode="auto">
            <a:xfrm>
              <a:off x="4924426" y="2368551"/>
              <a:ext cx="854075" cy="142875"/>
            </a:xfrm>
            <a:custGeom>
              <a:avLst/>
              <a:gdLst>
                <a:gd name="T0" fmla="*/ 0 w 538"/>
                <a:gd name="T1" fmla="*/ 0 h 90"/>
                <a:gd name="T2" fmla="*/ 508 w 538"/>
                <a:gd name="T3" fmla="*/ 0 h 90"/>
                <a:gd name="T4" fmla="*/ 514 w 538"/>
                <a:gd name="T5" fmla="*/ 17 h 90"/>
                <a:gd name="T6" fmla="*/ 519 w 538"/>
                <a:gd name="T7" fmla="*/ 33 h 90"/>
                <a:gd name="T8" fmla="*/ 524 w 538"/>
                <a:gd name="T9" fmla="*/ 49 h 90"/>
                <a:gd name="T10" fmla="*/ 530 w 538"/>
                <a:gd name="T11" fmla="*/ 68 h 90"/>
                <a:gd name="T12" fmla="*/ 538 w 538"/>
                <a:gd name="T13" fmla="*/ 90 h 90"/>
                <a:gd name="T14" fmla="*/ 0 w 538"/>
                <a:gd name="T15" fmla="*/ 90 h 90"/>
                <a:gd name="T16" fmla="*/ 0 w 538"/>
                <a:gd name="T17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90">
                  <a:moveTo>
                    <a:pt x="0" y="0"/>
                  </a:moveTo>
                  <a:lnTo>
                    <a:pt x="508" y="0"/>
                  </a:lnTo>
                  <a:lnTo>
                    <a:pt x="514" y="17"/>
                  </a:lnTo>
                  <a:lnTo>
                    <a:pt x="519" y="33"/>
                  </a:lnTo>
                  <a:lnTo>
                    <a:pt x="524" y="49"/>
                  </a:lnTo>
                  <a:lnTo>
                    <a:pt x="530" y="68"/>
                  </a:lnTo>
                  <a:lnTo>
                    <a:pt x="538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5" name="Freeform 30"/>
            <p:cNvSpPr>
              <a:spLocks/>
            </p:cNvSpPr>
            <p:nvPr/>
          </p:nvSpPr>
          <p:spPr bwMode="auto">
            <a:xfrm>
              <a:off x="4924426" y="2652713"/>
              <a:ext cx="947738" cy="141288"/>
            </a:xfrm>
            <a:custGeom>
              <a:avLst/>
              <a:gdLst>
                <a:gd name="T0" fmla="*/ 0 w 597"/>
                <a:gd name="T1" fmla="*/ 0 h 89"/>
                <a:gd name="T2" fmla="*/ 567 w 597"/>
                <a:gd name="T3" fmla="*/ 0 h 89"/>
                <a:gd name="T4" fmla="*/ 573 w 597"/>
                <a:gd name="T5" fmla="*/ 17 h 89"/>
                <a:gd name="T6" fmla="*/ 577 w 597"/>
                <a:gd name="T7" fmla="*/ 29 h 89"/>
                <a:gd name="T8" fmla="*/ 581 w 597"/>
                <a:gd name="T9" fmla="*/ 40 h 89"/>
                <a:gd name="T10" fmla="*/ 584 w 597"/>
                <a:gd name="T11" fmla="*/ 50 h 89"/>
                <a:gd name="T12" fmla="*/ 587 w 597"/>
                <a:gd name="T13" fmla="*/ 60 h 89"/>
                <a:gd name="T14" fmla="*/ 592 w 597"/>
                <a:gd name="T15" fmla="*/ 73 h 89"/>
                <a:gd name="T16" fmla="*/ 597 w 597"/>
                <a:gd name="T17" fmla="*/ 89 h 89"/>
                <a:gd name="T18" fmla="*/ 0 w 597"/>
                <a:gd name="T19" fmla="*/ 89 h 89"/>
                <a:gd name="T20" fmla="*/ 0 w 597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7" h="89">
                  <a:moveTo>
                    <a:pt x="0" y="0"/>
                  </a:moveTo>
                  <a:lnTo>
                    <a:pt x="567" y="0"/>
                  </a:lnTo>
                  <a:lnTo>
                    <a:pt x="573" y="17"/>
                  </a:lnTo>
                  <a:lnTo>
                    <a:pt x="577" y="29"/>
                  </a:lnTo>
                  <a:lnTo>
                    <a:pt x="581" y="40"/>
                  </a:lnTo>
                  <a:lnTo>
                    <a:pt x="584" y="50"/>
                  </a:lnTo>
                  <a:lnTo>
                    <a:pt x="587" y="60"/>
                  </a:lnTo>
                  <a:lnTo>
                    <a:pt x="592" y="73"/>
                  </a:lnTo>
                  <a:lnTo>
                    <a:pt x="59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6" name="Freeform 31"/>
            <p:cNvSpPr>
              <a:spLocks/>
            </p:cNvSpPr>
            <p:nvPr/>
          </p:nvSpPr>
          <p:spPr bwMode="auto">
            <a:xfrm>
              <a:off x="6346826" y="2368551"/>
              <a:ext cx="852488" cy="142875"/>
            </a:xfrm>
            <a:custGeom>
              <a:avLst/>
              <a:gdLst>
                <a:gd name="T0" fmla="*/ 30 w 537"/>
                <a:gd name="T1" fmla="*/ 0 h 90"/>
                <a:gd name="T2" fmla="*/ 537 w 537"/>
                <a:gd name="T3" fmla="*/ 0 h 90"/>
                <a:gd name="T4" fmla="*/ 537 w 537"/>
                <a:gd name="T5" fmla="*/ 90 h 90"/>
                <a:gd name="T6" fmla="*/ 0 w 537"/>
                <a:gd name="T7" fmla="*/ 90 h 90"/>
                <a:gd name="T8" fmla="*/ 30 w 537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90">
                  <a:moveTo>
                    <a:pt x="30" y="0"/>
                  </a:moveTo>
                  <a:lnTo>
                    <a:pt x="537" y="0"/>
                  </a:lnTo>
                  <a:lnTo>
                    <a:pt x="537" y="90"/>
                  </a:lnTo>
                  <a:lnTo>
                    <a:pt x="0" y="9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7" name="Freeform 32"/>
            <p:cNvSpPr>
              <a:spLocks/>
            </p:cNvSpPr>
            <p:nvPr/>
          </p:nvSpPr>
          <p:spPr bwMode="auto">
            <a:xfrm>
              <a:off x="6253163" y="2652713"/>
              <a:ext cx="946150" cy="141288"/>
            </a:xfrm>
            <a:custGeom>
              <a:avLst/>
              <a:gdLst>
                <a:gd name="T0" fmla="*/ 29 w 596"/>
                <a:gd name="T1" fmla="*/ 0 h 89"/>
                <a:gd name="T2" fmla="*/ 596 w 596"/>
                <a:gd name="T3" fmla="*/ 0 h 89"/>
                <a:gd name="T4" fmla="*/ 596 w 596"/>
                <a:gd name="T5" fmla="*/ 89 h 89"/>
                <a:gd name="T6" fmla="*/ 0 w 596"/>
                <a:gd name="T7" fmla="*/ 89 h 89"/>
                <a:gd name="T8" fmla="*/ 29 w 596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6" h="89">
                  <a:moveTo>
                    <a:pt x="29" y="0"/>
                  </a:moveTo>
                  <a:lnTo>
                    <a:pt x="596" y="0"/>
                  </a:lnTo>
                  <a:lnTo>
                    <a:pt x="596" y="89"/>
                  </a:lnTo>
                  <a:lnTo>
                    <a:pt x="0" y="89"/>
                  </a:lnTo>
                  <a:lnTo>
                    <a:pt x="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488113" y="4075113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488113" y="4359276"/>
              <a:ext cx="711200" cy="14128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0" name="Freeform 35"/>
            <p:cNvSpPr>
              <a:spLocks/>
            </p:cNvSpPr>
            <p:nvPr/>
          </p:nvSpPr>
          <p:spPr bwMode="auto">
            <a:xfrm>
              <a:off x="6015038" y="4359276"/>
              <a:ext cx="93663" cy="141288"/>
            </a:xfrm>
            <a:custGeom>
              <a:avLst/>
              <a:gdLst>
                <a:gd name="T0" fmla="*/ 0 w 59"/>
                <a:gd name="T1" fmla="*/ 0 h 89"/>
                <a:gd name="T2" fmla="*/ 59 w 59"/>
                <a:gd name="T3" fmla="*/ 0 h 89"/>
                <a:gd name="T4" fmla="*/ 30 w 59"/>
                <a:gd name="T5" fmla="*/ 89 h 89"/>
                <a:gd name="T6" fmla="*/ 29 w 59"/>
                <a:gd name="T7" fmla="*/ 86 h 89"/>
                <a:gd name="T8" fmla="*/ 27 w 59"/>
                <a:gd name="T9" fmla="*/ 80 h 89"/>
                <a:gd name="T10" fmla="*/ 23 w 59"/>
                <a:gd name="T11" fmla="*/ 70 h 89"/>
                <a:gd name="T12" fmla="*/ 19 w 59"/>
                <a:gd name="T13" fmla="*/ 58 h 89"/>
                <a:gd name="T14" fmla="*/ 15 w 59"/>
                <a:gd name="T15" fmla="*/ 44 h 89"/>
                <a:gd name="T16" fmla="*/ 10 w 59"/>
                <a:gd name="T17" fmla="*/ 31 h 89"/>
                <a:gd name="T18" fmla="*/ 6 w 59"/>
                <a:gd name="T19" fmla="*/ 18 h 89"/>
                <a:gd name="T20" fmla="*/ 3 w 59"/>
                <a:gd name="T21" fmla="*/ 8 h 89"/>
                <a:gd name="T22" fmla="*/ 0 w 59"/>
                <a:gd name="T2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9">
                  <a:moveTo>
                    <a:pt x="0" y="0"/>
                  </a:moveTo>
                  <a:lnTo>
                    <a:pt x="59" y="0"/>
                  </a:lnTo>
                  <a:lnTo>
                    <a:pt x="30" y="89"/>
                  </a:lnTo>
                  <a:lnTo>
                    <a:pt x="29" y="86"/>
                  </a:lnTo>
                  <a:lnTo>
                    <a:pt x="27" y="80"/>
                  </a:lnTo>
                  <a:lnTo>
                    <a:pt x="23" y="70"/>
                  </a:lnTo>
                  <a:lnTo>
                    <a:pt x="19" y="58"/>
                  </a:lnTo>
                  <a:lnTo>
                    <a:pt x="15" y="44"/>
                  </a:lnTo>
                  <a:lnTo>
                    <a:pt x="10" y="31"/>
                  </a:lnTo>
                  <a:lnTo>
                    <a:pt x="6" y="18"/>
                  </a:lnTo>
                  <a:lnTo>
                    <a:pt x="3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1" name="Freeform 36"/>
            <p:cNvSpPr>
              <a:spLocks/>
            </p:cNvSpPr>
            <p:nvPr/>
          </p:nvSpPr>
          <p:spPr bwMode="auto">
            <a:xfrm>
              <a:off x="5919788" y="4075113"/>
              <a:ext cx="284163" cy="141288"/>
            </a:xfrm>
            <a:custGeom>
              <a:avLst/>
              <a:gdLst>
                <a:gd name="T0" fmla="*/ 0 w 179"/>
                <a:gd name="T1" fmla="*/ 0 h 89"/>
                <a:gd name="T2" fmla="*/ 179 w 179"/>
                <a:gd name="T3" fmla="*/ 0 h 89"/>
                <a:gd name="T4" fmla="*/ 149 w 179"/>
                <a:gd name="T5" fmla="*/ 89 h 89"/>
                <a:gd name="T6" fmla="*/ 30 w 179"/>
                <a:gd name="T7" fmla="*/ 89 h 89"/>
                <a:gd name="T8" fmla="*/ 25 w 179"/>
                <a:gd name="T9" fmla="*/ 72 h 89"/>
                <a:gd name="T10" fmla="*/ 18 w 179"/>
                <a:gd name="T11" fmla="*/ 56 h 89"/>
                <a:gd name="T12" fmla="*/ 13 w 179"/>
                <a:gd name="T13" fmla="*/ 39 h 89"/>
                <a:gd name="T14" fmla="*/ 7 w 179"/>
                <a:gd name="T15" fmla="*/ 21 h 89"/>
                <a:gd name="T16" fmla="*/ 0 w 179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89">
                  <a:moveTo>
                    <a:pt x="0" y="0"/>
                  </a:moveTo>
                  <a:lnTo>
                    <a:pt x="179" y="0"/>
                  </a:lnTo>
                  <a:lnTo>
                    <a:pt x="149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18" y="56"/>
                  </a:lnTo>
                  <a:lnTo>
                    <a:pt x="13" y="39"/>
                  </a:lnTo>
                  <a:lnTo>
                    <a:pt x="7" y="2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2" name="Freeform 37"/>
            <p:cNvSpPr>
              <a:spLocks/>
            </p:cNvSpPr>
            <p:nvPr/>
          </p:nvSpPr>
          <p:spPr bwMode="auto">
            <a:xfrm>
              <a:off x="5824538" y="3790951"/>
              <a:ext cx="474663" cy="141288"/>
            </a:xfrm>
            <a:custGeom>
              <a:avLst/>
              <a:gdLst>
                <a:gd name="T0" fmla="*/ 0 w 299"/>
                <a:gd name="T1" fmla="*/ 0 h 89"/>
                <a:gd name="T2" fmla="*/ 299 w 299"/>
                <a:gd name="T3" fmla="*/ 0 h 89"/>
                <a:gd name="T4" fmla="*/ 270 w 299"/>
                <a:gd name="T5" fmla="*/ 89 h 89"/>
                <a:gd name="T6" fmla="*/ 30 w 299"/>
                <a:gd name="T7" fmla="*/ 89 h 89"/>
                <a:gd name="T8" fmla="*/ 25 w 299"/>
                <a:gd name="T9" fmla="*/ 72 h 89"/>
                <a:gd name="T10" fmla="*/ 20 w 299"/>
                <a:gd name="T11" fmla="*/ 59 h 89"/>
                <a:gd name="T12" fmla="*/ 17 w 299"/>
                <a:gd name="T13" fmla="*/ 49 h 89"/>
                <a:gd name="T14" fmla="*/ 14 w 299"/>
                <a:gd name="T15" fmla="*/ 39 h 89"/>
                <a:gd name="T16" fmla="*/ 10 w 299"/>
                <a:gd name="T17" fmla="*/ 29 h 89"/>
                <a:gd name="T18" fmla="*/ 6 w 299"/>
                <a:gd name="T19" fmla="*/ 16 h 89"/>
                <a:gd name="T20" fmla="*/ 0 w 299"/>
                <a:gd name="T2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9" h="89">
                  <a:moveTo>
                    <a:pt x="0" y="0"/>
                  </a:moveTo>
                  <a:lnTo>
                    <a:pt x="299" y="0"/>
                  </a:lnTo>
                  <a:lnTo>
                    <a:pt x="270" y="89"/>
                  </a:lnTo>
                  <a:lnTo>
                    <a:pt x="30" y="89"/>
                  </a:lnTo>
                  <a:lnTo>
                    <a:pt x="25" y="72"/>
                  </a:lnTo>
                  <a:lnTo>
                    <a:pt x="20" y="59"/>
                  </a:lnTo>
                  <a:lnTo>
                    <a:pt x="17" y="49"/>
                  </a:lnTo>
                  <a:lnTo>
                    <a:pt x="14" y="39"/>
                  </a:lnTo>
                  <a:lnTo>
                    <a:pt x="10" y="29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3" name="Freeform 38"/>
            <p:cNvSpPr>
              <a:spLocks/>
            </p:cNvSpPr>
            <p:nvPr/>
          </p:nvSpPr>
          <p:spPr bwMode="auto">
            <a:xfrm>
              <a:off x="3360738" y="3505201"/>
              <a:ext cx="1344613" cy="142875"/>
            </a:xfrm>
            <a:custGeom>
              <a:avLst/>
              <a:gdLst>
                <a:gd name="T0" fmla="*/ 0 w 847"/>
                <a:gd name="T1" fmla="*/ 0 h 90"/>
                <a:gd name="T2" fmla="*/ 774 w 847"/>
                <a:gd name="T3" fmla="*/ 0 h 90"/>
                <a:gd name="T4" fmla="*/ 802 w 847"/>
                <a:gd name="T5" fmla="*/ 27 h 90"/>
                <a:gd name="T6" fmla="*/ 826 w 847"/>
                <a:gd name="T7" fmla="*/ 57 h 90"/>
                <a:gd name="T8" fmla="*/ 847 w 847"/>
                <a:gd name="T9" fmla="*/ 90 h 90"/>
                <a:gd name="T10" fmla="*/ 0 w 847"/>
                <a:gd name="T11" fmla="*/ 90 h 90"/>
                <a:gd name="T12" fmla="*/ 0 w 847"/>
                <a:gd name="T13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90">
                  <a:moveTo>
                    <a:pt x="0" y="0"/>
                  </a:moveTo>
                  <a:lnTo>
                    <a:pt x="774" y="0"/>
                  </a:lnTo>
                  <a:lnTo>
                    <a:pt x="802" y="27"/>
                  </a:lnTo>
                  <a:lnTo>
                    <a:pt x="826" y="57"/>
                  </a:lnTo>
                  <a:lnTo>
                    <a:pt x="847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4" name="Freeform 39"/>
            <p:cNvSpPr>
              <a:spLocks/>
            </p:cNvSpPr>
            <p:nvPr/>
          </p:nvSpPr>
          <p:spPr bwMode="auto">
            <a:xfrm>
              <a:off x="4213226" y="3790951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47 w 358"/>
                <a:gd name="T3" fmla="*/ 0 h 89"/>
                <a:gd name="T4" fmla="*/ 355 w 358"/>
                <a:gd name="T5" fmla="*/ 43 h 89"/>
                <a:gd name="T6" fmla="*/ 358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47" y="0"/>
                  </a:lnTo>
                  <a:lnTo>
                    <a:pt x="355" y="43"/>
                  </a:lnTo>
                  <a:lnTo>
                    <a:pt x="358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5" name="Freeform 40"/>
            <p:cNvSpPr>
              <a:spLocks/>
            </p:cNvSpPr>
            <p:nvPr userDrawn="1"/>
          </p:nvSpPr>
          <p:spPr bwMode="auto">
            <a:xfrm>
              <a:off x="3074988" y="40751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64 w 1064"/>
                <a:gd name="T3" fmla="*/ 0 h 89"/>
                <a:gd name="T4" fmla="*/ 1054 w 1064"/>
                <a:gd name="T5" fmla="*/ 31 h 89"/>
                <a:gd name="T6" fmla="*/ 1042 w 1064"/>
                <a:gd name="T7" fmla="*/ 60 h 89"/>
                <a:gd name="T8" fmla="*/ 1027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64" y="0"/>
                  </a:lnTo>
                  <a:lnTo>
                    <a:pt x="1054" y="31"/>
                  </a:lnTo>
                  <a:lnTo>
                    <a:pt x="1042" y="60"/>
                  </a:lnTo>
                  <a:lnTo>
                    <a:pt x="102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6" name="Freeform 41"/>
            <p:cNvSpPr>
              <a:spLocks/>
            </p:cNvSpPr>
            <p:nvPr/>
          </p:nvSpPr>
          <p:spPr bwMode="auto">
            <a:xfrm>
              <a:off x="3074988" y="4359276"/>
              <a:ext cx="1516063" cy="141288"/>
            </a:xfrm>
            <a:custGeom>
              <a:avLst/>
              <a:gdLst>
                <a:gd name="T0" fmla="*/ 0 w 955"/>
                <a:gd name="T1" fmla="*/ 0 h 89"/>
                <a:gd name="T2" fmla="*/ 955 w 955"/>
                <a:gd name="T3" fmla="*/ 0 h 89"/>
                <a:gd name="T4" fmla="*/ 921 w 955"/>
                <a:gd name="T5" fmla="*/ 26 h 89"/>
                <a:gd name="T6" fmla="*/ 885 w 955"/>
                <a:gd name="T7" fmla="*/ 48 h 89"/>
                <a:gd name="T8" fmla="*/ 846 w 955"/>
                <a:gd name="T9" fmla="*/ 65 h 89"/>
                <a:gd name="T10" fmla="*/ 805 w 955"/>
                <a:gd name="T11" fmla="*/ 78 h 89"/>
                <a:gd name="T12" fmla="*/ 761 w 955"/>
                <a:gd name="T13" fmla="*/ 86 h 89"/>
                <a:gd name="T14" fmla="*/ 717 w 955"/>
                <a:gd name="T15" fmla="*/ 89 h 89"/>
                <a:gd name="T16" fmla="*/ 0 w 955"/>
                <a:gd name="T17" fmla="*/ 89 h 89"/>
                <a:gd name="T18" fmla="*/ 0 w 955"/>
                <a:gd name="T1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89">
                  <a:moveTo>
                    <a:pt x="0" y="0"/>
                  </a:moveTo>
                  <a:lnTo>
                    <a:pt x="955" y="0"/>
                  </a:lnTo>
                  <a:lnTo>
                    <a:pt x="921" y="26"/>
                  </a:lnTo>
                  <a:lnTo>
                    <a:pt x="885" y="48"/>
                  </a:lnTo>
                  <a:lnTo>
                    <a:pt x="846" y="65"/>
                  </a:lnTo>
                  <a:lnTo>
                    <a:pt x="805" y="78"/>
                  </a:lnTo>
                  <a:lnTo>
                    <a:pt x="761" y="86"/>
                  </a:lnTo>
                  <a:lnTo>
                    <a:pt x="71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7" name="Freeform 42"/>
            <p:cNvSpPr>
              <a:spLocks/>
            </p:cNvSpPr>
            <p:nvPr/>
          </p:nvSpPr>
          <p:spPr bwMode="auto">
            <a:xfrm>
              <a:off x="3360738" y="3221038"/>
              <a:ext cx="1344613" cy="141288"/>
            </a:xfrm>
            <a:custGeom>
              <a:avLst/>
              <a:gdLst>
                <a:gd name="T0" fmla="*/ 0 w 847"/>
                <a:gd name="T1" fmla="*/ 0 h 89"/>
                <a:gd name="T2" fmla="*/ 847 w 847"/>
                <a:gd name="T3" fmla="*/ 0 h 89"/>
                <a:gd name="T4" fmla="*/ 826 w 847"/>
                <a:gd name="T5" fmla="*/ 33 h 89"/>
                <a:gd name="T6" fmla="*/ 802 w 847"/>
                <a:gd name="T7" fmla="*/ 62 h 89"/>
                <a:gd name="T8" fmla="*/ 775 w 847"/>
                <a:gd name="T9" fmla="*/ 89 h 89"/>
                <a:gd name="T10" fmla="*/ 0 w 847"/>
                <a:gd name="T11" fmla="*/ 89 h 89"/>
                <a:gd name="T12" fmla="*/ 0 w 847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7" h="89">
                  <a:moveTo>
                    <a:pt x="0" y="0"/>
                  </a:moveTo>
                  <a:lnTo>
                    <a:pt x="847" y="0"/>
                  </a:lnTo>
                  <a:lnTo>
                    <a:pt x="826" y="33"/>
                  </a:lnTo>
                  <a:lnTo>
                    <a:pt x="802" y="62"/>
                  </a:lnTo>
                  <a:lnTo>
                    <a:pt x="775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8" name="Freeform 43"/>
            <p:cNvSpPr>
              <a:spLocks/>
            </p:cNvSpPr>
            <p:nvPr/>
          </p:nvSpPr>
          <p:spPr bwMode="auto">
            <a:xfrm>
              <a:off x="4213226" y="2936876"/>
              <a:ext cx="568325" cy="141288"/>
            </a:xfrm>
            <a:custGeom>
              <a:avLst/>
              <a:gdLst>
                <a:gd name="T0" fmla="*/ 0 w 358"/>
                <a:gd name="T1" fmla="*/ 0 h 89"/>
                <a:gd name="T2" fmla="*/ 358 w 358"/>
                <a:gd name="T3" fmla="*/ 0 h 89"/>
                <a:gd name="T4" fmla="*/ 355 w 358"/>
                <a:gd name="T5" fmla="*/ 46 h 89"/>
                <a:gd name="T6" fmla="*/ 347 w 358"/>
                <a:gd name="T7" fmla="*/ 89 h 89"/>
                <a:gd name="T8" fmla="*/ 0 w 358"/>
                <a:gd name="T9" fmla="*/ 89 h 89"/>
                <a:gd name="T10" fmla="*/ 0 w 358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8" h="89">
                  <a:moveTo>
                    <a:pt x="0" y="0"/>
                  </a:moveTo>
                  <a:lnTo>
                    <a:pt x="358" y="0"/>
                  </a:lnTo>
                  <a:lnTo>
                    <a:pt x="355" y="46"/>
                  </a:lnTo>
                  <a:lnTo>
                    <a:pt x="347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89" name="Freeform 44"/>
            <p:cNvSpPr>
              <a:spLocks/>
            </p:cNvSpPr>
            <p:nvPr/>
          </p:nvSpPr>
          <p:spPr bwMode="auto">
            <a:xfrm>
              <a:off x="3074988" y="2368551"/>
              <a:ext cx="1516063" cy="142875"/>
            </a:xfrm>
            <a:custGeom>
              <a:avLst/>
              <a:gdLst>
                <a:gd name="T0" fmla="*/ 0 w 955"/>
                <a:gd name="T1" fmla="*/ 0 h 90"/>
                <a:gd name="T2" fmla="*/ 717 w 955"/>
                <a:gd name="T3" fmla="*/ 0 h 90"/>
                <a:gd name="T4" fmla="*/ 761 w 955"/>
                <a:gd name="T5" fmla="*/ 3 h 90"/>
                <a:gd name="T6" fmla="*/ 805 w 955"/>
                <a:gd name="T7" fmla="*/ 11 h 90"/>
                <a:gd name="T8" fmla="*/ 846 w 955"/>
                <a:gd name="T9" fmla="*/ 24 h 90"/>
                <a:gd name="T10" fmla="*/ 885 w 955"/>
                <a:gd name="T11" fmla="*/ 41 h 90"/>
                <a:gd name="T12" fmla="*/ 921 w 955"/>
                <a:gd name="T13" fmla="*/ 63 h 90"/>
                <a:gd name="T14" fmla="*/ 955 w 955"/>
                <a:gd name="T15" fmla="*/ 90 h 90"/>
                <a:gd name="T16" fmla="*/ 0 w 955"/>
                <a:gd name="T17" fmla="*/ 90 h 90"/>
                <a:gd name="T18" fmla="*/ 0 w 955"/>
                <a:gd name="T1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5" h="90">
                  <a:moveTo>
                    <a:pt x="0" y="0"/>
                  </a:moveTo>
                  <a:lnTo>
                    <a:pt x="717" y="0"/>
                  </a:lnTo>
                  <a:lnTo>
                    <a:pt x="761" y="3"/>
                  </a:lnTo>
                  <a:lnTo>
                    <a:pt x="805" y="11"/>
                  </a:lnTo>
                  <a:lnTo>
                    <a:pt x="846" y="24"/>
                  </a:lnTo>
                  <a:lnTo>
                    <a:pt x="885" y="41"/>
                  </a:lnTo>
                  <a:lnTo>
                    <a:pt x="921" y="63"/>
                  </a:lnTo>
                  <a:lnTo>
                    <a:pt x="955" y="90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  <p:sp>
          <p:nvSpPr>
            <p:cNvPr id="90" name="Freeform 45"/>
            <p:cNvSpPr>
              <a:spLocks/>
            </p:cNvSpPr>
            <p:nvPr/>
          </p:nvSpPr>
          <p:spPr bwMode="auto">
            <a:xfrm>
              <a:off x="3074988" y="2652713"/>
              <a:ext cx="1689100" cy="141288"/>
            </a:xfrm>
            <a:custGeom>
              <a:avLst/>
              <a:gdLst>
                <a:gd name="T0" fmla="*/ 0 w 1064"/>
                <a:gd name="T1" fmla="*/ 0 h 89"/>
                <a:gd name="T2" fmla="*/ 1027 w 1064"/>
                <a:gd name="T3" fmla="*/ 0 h 89"/>
                <a:gd name="T4" fmla="*/ 1042 w 1064"/>
                <a:gd name="T5" fmla="*/ 28 h 89"/>
                <a:gd name="T6" fmla="*/ 1054 w 1064"/>
                <a:gd name="T7" fmla="*/ 58 h 89"/>
                <a:gd name="T8" fmla="*/ 1064 w 1064"/>
                <a:gd name="T9" fmla="*/ 89 h 89"/>
                <a:gd name="T10" fmla="*/ 0 w 1064"/>
                <a:gd name="T11" fmla="*/ 89 h 89"/>
                <a:gd name="T12" fmla="*/ 0 w 1064"/>
                <a:gd name="T13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89">
                  <a:moveTo>
                    <a:pt x="0" y="0"/>
                  </a:moveTo>
                  <a:lnTo>
                    <a:pt x="1027" y="0"/>
                  </a:lnTo>
                  <a:lnTo>
                    <a:pt x="1042" y="28"/>
                  </a:lnTo>
                  <a:lnTo>
                    <a:pt x="1054" y="58"/>
                  </a:lnTo>
                  <a:lnTo>
                    <a:pt x="1064" y="89"/>
                  </a:lnTo>
                  <a:lnTo>
                    <a:pt x="0" y="8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>
                <a:latin typeface="Arial"/>
                <a:cs typeface="Arial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455613" y="4727448"/>
            <a:ext cx="2895600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smtClean="0"/>
              <a:t>Watson / Presentation Title / Date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>
          <a:xfrm>
            <a:off x="7105968" y="4727448"/>
            <a:ext cx="1809432" cy="201168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226C6E4-E877-DF44-9A69-96937F20FF2F}" type="datetime1">
              <a:rPr lang="en-US" noProof="0" smtClean="0"/>
              <a:pPr/>
              <a:t>6/24/17</a:t>
            </a:fld>
            <a:endParaRPr lang="en-US" noProof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16002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pic>
        <p:nvPicPr>
          <p:cNvPr id="49" name="Picture 48" descr="watson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372270"/>
            <a:ext cx="932222" cy="1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003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02 Title and Content (bes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676656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E5051-8846-074F-85CE-9E52CFC1E815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85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570D9-6E3C-7942-8F22-FC1D6FD304D4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3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Title and Content (abo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97280"/>
            <a:ext cx="859536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7012" y="179388"/>
            <a:ext cx="402336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249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B0D5-1AF4-C749-B569-5BC6E1D37418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790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3832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62BE-2518-6744-AD34-1B54A5137D21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3832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1398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19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29768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CA8-B8C1-174C-ABAB-F9BC28DA310C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79388"/>
            <a:ext cx="429768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27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6938-DD87-B240-B17C-3E23465A691A}" type="datetime1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65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 Title/Text only (standard siz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45815-CA17-0F4A-A81F-F2562A11B465}" type="datetime1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015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491A-485C-F749-B5B6-5224CEF3E8D5}" type="datetime1">
              <a:rPr lang="en-US" smtClean="0"/>
              <a:t>6/24/17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7012" y="179388"/>
            <a:ext cx="4297680" cy="2286000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1284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E46D-6D7E-E545-B14F-488BEF96B357}" type="datetime1">
              <a:rPr lang="en-US" smtClean="0"/>
              <a:t>6/24/17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Watson / Presentation Title / 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2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 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343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6629400" y="179388"/>
            <a:ext cx="2011680" cy="4343400"/>
          </a:xfrm>
        </p:spPr>
        <p:txBody>
          <a:bodyPr rIns="0"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2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 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399" y="179388"/>
            <a:ext cx="3200400" cy="4343400"/>
          </a:xfrm>
        </p:spPr>
        <p:txBody>
          <a:bodyPr r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5489588" y="179388"/>
            <a:ext cx="3200400" cy="4343400"/>
          </a:xfrm>
        </p:spPr>
        <p:txBody>
          <a:bodyPr r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9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Titl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82880"/>
            <a:ext cx="41148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27012" y="164592"/>
            <a:ext cx="4114800" cy="4343400"/>
          </a:xfrm>
        </p:spPr>
        <p:txBody>
          <a:bodyPr/>
          <a:lstStyle>
            <a:lvl1pPr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6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Quote (wide, medium size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725" y="179388"/>
            <a:ext cx="41148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" y="164592"/>
            <a:ext cx="4114800" cy="4343400"/>
          </a:xfrm>
        </p:spPr>
        <p:txBody>
          <a:bodyPr/>
          <a:lstStyle>
            <a:lvl1pPr marL="109728" indent="-109728">
              <a:defRPr sz="2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F09C-33D0-1F42-B8A9-5123C94105A5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7012" y="98108"/>
            <a:ext cx="8571547" cy="43434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7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BD0F09C-33D0-1F42-B8A9-5123C94105A5}" type="datetimeFigureOut">
              <a:rPr lang="en-US" smtClean="0"/>
              <a:t>6/24/17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0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8912" y="380307"/>
            <a:ext cx="1620982" cy="39485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6/24/17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845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710" r:id="rId3"/>
    <p:sldLayoutId id="2147483711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chemeClr val="bg1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bg1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bg1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6/24/17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302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3" y="179388"/>
            <a:ext cx="1783080" cy="4343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7400" y="182880"/>
            <a:ext cx="2194560" cy="4343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5968" y="4727448"/>
            <a:ext cx="180943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05429274-D375-B94C-A105-658EF2ABA8F0}" type="datetime1">
              <a:rPr lang="en-US" noProof="0" smtClean="0"/>
              <a:pPr/>
              <a:t>6/24/17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5613" y="4727448"/>
            <a:ext cx="2895600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noProof="0" smtClean="0"/>
              <a:t>Watson / Presentation Title / 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4727448"/>
            <a:ext cx="210312" cy="2011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E4DBDE34-E9B5-E04F-B662-69720E4BCB5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7822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600" kern="1200">
          <a:solidFill>
            <a:srgbClr val="FFFFFF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500"/>
        </a:spcBef>
        <a:buFont typeface="Arial"/>
        <a:buNone/>
        <a:defRPr sz="1600" kern="1200">
          <a:solidFill>
            <a:srgbClr val="FFFFFF"/>
          </a:solidFill>
          <a:latin typeface="Arial"/>
          <a:ea typeface="+mn-ea"/>
          <a:cs typeface="Arial"/>
        </a:defRPr>
      </a:lvl1pPr>
      <a:lvl2pPr marL="173038" indent="-173038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2pPr>
      <a:lvl3pPr marL="396875" indent="-173038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rgbClr val="FFFFFF"/>
          </a:solidFill>
          <a:latin typeface="Arial"/>
          <a:ea typeface="+mn-ea"/>
          <a:cs typeface="Arial"/>
        </a:defRPr>
      </a:lvl3pPr>
      <a:lvl4pPr marL="625475" indent="-16827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rgbClr val="FFFFFF"/>
          </a:solidFill>
          <a:latin typeface="Arial"/>
          <a:ea typeface="+mn-ea"/>
          <a:cs typeface="Arial"/>
        </a:defRPr>
      </a:lvl4pPr>
      <a:lvl5pPr marL="803275" indent="-173038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rgbClr val="FFFFF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hyperlink" Target="http://machinelearningmastery.com/a-tour-of-machine-learning-algorithms/" TargetMode="External"/><Relationship Id="rId12" Type="http://schemas.openxmlformats.org/officeDocument/2006/relationships/hyperlink" Target="https://en.wikipedia.org/wiki/List_of_machine_learning_concepts" TargetMode="External"/><Relationship Id="rId13" Type="http://schemas.openxmlformats.org/officeDocument/2006/relationships/hyperlink" Target="http://stats.stackexchange.com/questions/144154/supervised-learning-unsupervised-learning-and-reinforcement-learning-workflow" TargetMode="External"/><Relationship Id="rId14" Type="http://schemas.openxmlformats.org/officeDocument/2006/relationships/hyperlink" Target="https://en.wikipedia.org/wiki/Precision_and_recall" TargetMode="External"/><Relationship Id="rId15" Type="http://schemas.openxmlformats.org/officeDocument/2006/relationships/hyperlink" Target="https://www.quora.com/What-is-the-best-way-to-understand-the-terms-precision-and-recall" TargetMode="External"/><Relationship Id="rId16" Type="http://schemas.openxmlformats.org/officeDocument/2006/relationships/hyperlink" Target="https://www.watson-academy.info/course/view.php?id=75" TargetMode="External"/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-03.ibm.com/certify/content/studyguides/study_guide_c7020-230.pdf" TargetMode="External"/><Relationship Id="rId3" Type="http://schemas.openxmlformats.org/officeDocument/2006/relationships/hyperlink" Target="https://www.watson-academy.info/course/view.php?id=12" TargetMode="External"/><Relationship Id="rId4" Type="http://schemas.openxmlformats.org/officeDocument/2006/relationships/hyperlink" Target="https://github.com/cazala/synaptic/wiki/Neural-Networks-101" TargetMode="External"/><Relationship Id="rId5" Type="http://schemas.openxmlformats.org/officeDocument/2006/relationships/hyperlink" Target="https://www.youtube.com/watch?v=bxe2T-V8XRs?v=VID" TargetMode="External"/><Relationship Id="rId6" Type="http://schemas.openxmlformats.org/officeDocument/2006/relationships/hyperlink" Target="https://en.wikipedia.org/wiki/Types_of_artificial_neural_networks" TargetMode="External"/><Relationship Id="rId7" Type="http://schemas.openxmlformats.org/officeDocument/2006/relationships/hyperlink" Target="https://www.youtube.com/watch?v=UJwK6jAStmg?v=VID" TargetMode="External"/><Relationship Id="rId8" Type="http://schemas.openxmlformats.org/officeDocument/2006/relationships/hyperlink" Target="https://www.youtube.com/watch?v=5u0jaA3qAGk" TargetMode="External"/><Relationship Id="rId9" Type="http://schemas.openxmlformats.org/officeDocument/2006/relationships/hyperlink" Target="https://www.youtube.com/watch?v=GlcnxUlrtek?v=VID" TargetMode="External"/><Relationship Id="rId10" Type="http://schemas.openxmlformats.org/officeDocument/2006/relationships/hyperlink" Target="http://www.research.ibm.com/software/IBMResearch/multimedia/Computing_Cognition_WhitePaper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www.ibm.com/watson/developercloud/" TargetMode="External"/><Relationship Id="rId3" Type="http://schemas.openxmlformats.org/officeDocument/2006/relationships/hyperlink" Target="https://www.ibm.com/watson/developercloud/dialog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watson/developercloud/doc/common/getting-started-credentials.html" TargetMode="External"/><Relationship Id="rId4" Type="http://schemas.openxmlformats.org/officeDocument/2006/relationships/hyperlink" Target="https://console.ng.bluemix.net/docs/admin/adminpublic.html#administer" TargetMode="External"/><Relationship Id="rId5" Type="http://schemas.openxmlformats.org/officeDocument/2006/relationships/hyperlink" Target="https://www.ibm.com/watson/developercloud/doc/common/getting-started-tokens.html" TargetMode="External"/><Relationship Id="rId6" Type="http://schemas.openxmlformats.org/officeDocument/2006/relationships/hyperlink" Target="https://console.ng.bluemix.net/docs/monitor_log/monitoringandlogging.html#monitoring_logging_bluemix_apps" TargetMode="External"/><Relationship Id="rId7" Type="http://schemas.openxmlformats.org/officeDocument/2006/relationships/hyperlink" Target="https://console.ng.bluemix.net/docs/services/monana/index.html#gettingstartedtemplate" TargetMode="External"/><Relationship Id="rId8" Type="http://schemas.openxmlformats.org/officeDocument/2006/relationships/hyperlink" Target="http://docs.cloudfoundry.org/devguide/deploy-apps/streaming-logs.html" TargetMode="External"/><Relationship Id="rId9" Type="http://schemas.openxmlformats.org/officeDocument/2006/relationships/hyperlink" Target="https://github.com/havasnewyork/IBM-Watson-Developer-Certification-Study-Guide#11-define-the-main-characteristics-of-a-cognitive-system" TargetMode="External"/><Relationship Id="rId10" Type="http://schemas.openxmlformats.org/officeDocument/2006/relationships/hyperlink" Target="http://www-03.ibm.com/certify/content/sampletests/SAMC7020-230.pdf" TargetMode="External"/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www.ibm.com/watson/developercloud/starter-kit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s://github.com/havasnewyork/IBM-Watson-Developer-Certification-Study-Guide#11-define-the-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3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vatar_crops_CS6_cv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" r="23620" b="24331"/>
          <a:stretch/>
        </p:blipFill>
        <p:spPr>
          <a:xfrm>
            <a:off x="3788228" y="0"/>
            <a:ext cx="5355771" cy="514350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33755" y="192506"/>
            <a:ext cx="4226370" cy="407653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600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en-US" sz="2400" dirty="0"/>
          </a:p>
          <a:p>
            <a:r>
              <a:rPr lang="en-US" sz="2400" dirty="0" smtClean="0"/>
              <a:t>Exam </a:t>
            </a:r>
            <a:r>
              <a:rPr lang="en-US" sz="2400" dirty="0"/>
              <a:t>C7020-230 - IBM Watson V3 Application Development </a:t>
            </a:r>
            <a:r>
              <a:rPr lang="en-US" sz="2400" dirty="0" smtClean="0"/>
              <a:t>-  Certification Overview</a:t>
            </a:r>
            <a:endParaRPr lang="en-US" sz="2400" b="1" dirty="0" smtClean="0">
              <a:solidFill>
                <a:srgbClr val="FFFFFF"/>
              </a:solidFill>
              <a:latin typeface="Helvetica Neue"/>
              <a:ea typeface="HelvNeue Roman for IBM" charset="0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512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CERTIFICATION AT A GLANCE..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3755" y="866275"/>
            <a:ext cx="6478190" cy="346114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500"/>
              </a:spcBef>
              <a:buFont typeface="Arial"/>
              <a:buNone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96875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625475" indent="-16827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803275" indent="-173038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ct val="0"/>
              </a:spcBef>
              <a:buFont typeface="Arial" charset="0"/>
              <a:buChar char="•"/>
            </a:pPr>
            <a:r>
              <a:rPr lang="en-US" altLang="en-US" sz="1800" dirty="0" smtClean="0">
                <a:ea typeface="MS PGothic" charset="-128"/>
              </a:rPr>
              <a:t>Number of questions: 63</a:t>
            </a:r>
            <a:br>
              <a:rPr lang="en-US" altLang="en-US" sz="1800" dirty="0" smtClean="0">
                <a:ea typeface="MS PGothic" charset="-128"/>
              </a:rPr>
            </a:br>
            <a:endParaRPr lang="en-US" altLang="en-US" sz="1800" dirty="0" smtClean="0">
              <a:ea typeface="MS PGothic" charset="-128"/>
            </a:endParaRPr>
          </a:p>
          <a:p>
            <a:pPr marL="285750" indent="-285750">
              <a:spcBef>
                <a:spcPct val="0"/>
              </a:spcBef>
              <a:buFont typeface="Arial" charset="0"/>
              <a:buChar char="•"/>
            </a:pPr>
            <a:r>
              <a:rPr lang="en-US" altLang="en-US" sz="1800" dirty="0" smtClean="0">
                <a:ea typeface="MS PGothic" charset="-128"/>
              </a:rPr>
              <a:t>Time allowed in minutes: 105</a:t>
            </a:r>
            <a:br>
              <a:rPr lang="en-US" altLang="en-US" sz="1800" dirty="0" smtClean="0">
                <a:ea typeface="MS PGothic" charset="-128"/>
              </a:rPr>
            </a:br>
            <a:endParaRPr lang="en-US" altLang="en-US" sz="1800" dirty="0" smtClean="0">
              <a:ea typeface="MS PGothic" charset="-128"/>
            </a:endParaRPr>
          </a:p>
          <a:p>
            <a:pPr marL="285750" indent="-285750">
              <a:spcBef>
                <a:spcPct val="0"/>
              </a:spcBef>
              <a:buFont typeface="Arial" charset="0"/>
              <a:buChar char="•"/>
            </a:pPr>
            <a:r>
              <a:rPr lang="en-US" altLang="en-US" sz="1800" dirty="0" smtClean="0">
                <a:ea typeface="MS PGothic" charset="-128"/>
              </a:rPr>
              <a:t>Multiple Choice Questions</a:t>
            </a:r>
          </a:p>
          <a:p>
            <a:pPr marL="285750" indent="-285750">
              <a:spcBef>
                <a:spcPct val="0"/>
              </a:spcBef>
              <a:buFont typeface="Arial" charset="0"/>
              <a:buChar char="•"/>
            </a:pPr>
            <a:r>
              <a:rPr lang="en-US" altLang="en-US" sz="1800" dirty="0">
                <a:ea typeface="MS PGothic" charset="-128"/>
              </a:rPr>
              <a:t>	</a:t>
            </a:r>
            <a:r>
              <a:rPr lang="en-US" altLang="en-US" sz="1800" dirty="0" smtClean="0">
                <a:ea typeface="MS PGothic" charset="-128"/>
              </a:rPr>
              <a:t>- Each question may have more than one answer in the        	choices given</a:t>
            </a:r>
            <a:br>
              <a:rPr lang="en-US" altLang="en-US" sz="1800" dirty="0" smtClean="0">
                <a:ea typeface="MS PGothic" charset="-128"/>
              </a:rPr>
            </a:br>
            <a:endParaRPr lang="en-US" altLang="en-US" sz="1800" dirty="0" smtClean="0">
              <a:ea typeface="MS PGothic" charset="-128"/>
            </a:endParaRPr>
          </a:p>
          <a:p>
            <a:pPr marL="285750" indent="-285750">
              <a:spcBef>
                <a:spcPct val="0"/>
              </a:spcBef>
              <a:buFont typeface="Arial" charset="0"/>
              <a:buChar char="•"/>
            </a:pPr>
            <a:r>
              <a:rPr lang="en-US" altLang="en-US" sz="1800" dirty="0" smtClean="0">
                <a:ea typeface="MS PGothic" charset="-128"/>
              </a:rPr>
              <a:t>No negative markings</a:t>
            </a:r>
          </a:p>
          <a:p>
            <a:pPr marL="285750" indent="-285750">
              <a:spcBef>
                <a:spcPct val="0"/>
              </a:spcBef>
              <a:buFont typeface="Arial" charset="0"/>
              <a:buChar char="•"/>
            </a:pPr>
            <a:endParaRPr lang="en-US" altLang="en-US" sz="1800" dirty="0" smtClean="0">
              <a:ea typeface="MS PGothic" charset="-128"/>
            </a:endParaRPr>
          </a:p>
          <a:p>
            <a:pPr marL="285750" indent="-285750">
              <a:spcBef>
                <a:spcPct val="0"/>
              </a:spcBef>
              <a:buFont typeface="Arial" charset="0"/>
              <a:buChar char="•"/>
            </a:pPr>
            <a:r>
              <a:rPr lang="en-US" altLang="en-US" sz="1800" b="1" dirty="0" smtClean="0">
                <a:ea typeface="MS PGothic" charset="-128"/>
              </a:rPr>
              <a:t>Required passing score: 71%</a:t>
            </a:r>
            <a:endParaRPr lang="en-US" altLang="en-US" sz="1800" b="1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156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EXAMINATION SCOPE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33754" y="957542"/>
            <a:ext cx="8596489" cy="346114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500"/>
              </a:spcBef>
              <a:buFont typeface="Arial"/>
              <a:buNone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96875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625475" indent="-16827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803275" indent="-173038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ct val="0"/>
              </a:spcBef>
              <a:buFont typeface="Arial" charset="0"/>
              <a:buChar char="•"/>
            </a:pPr>
            <a:r>
              <a:rPr lang="en-US" altLang="en-US" sz="1800" dirty="0" smtClean="0">
                <a:ea typeface="MS PGothic" charset="-128"/>
              </a:rPr>
              <a:t>Certification </a:t>
            </a:r>
            <a:r>
              <a:rPr lang="en-US" altLang="en-US" sz="1800" dirty="0">
                <a:ea typeface="MS PGothic" charset="-128"/>
              </a:rPr>
              <a:t>Guide </a:t>
            </a:r>
            <a:r>
              <a:rPr lang="en-US" altLang="en-US" sz="1800" dirty="0" smtClean="0">
                <a:ea typeface="MS PGothic" charset="-128"/>
              </a:rPr>
              <a:t>:</a:t>
            </a:r>
          </a:p>
          <a:p>
            <a:pPr marL="285750" indent="-285750">
              <a:spcBef>
                <a:spcPct val="0"/>
              </a:spcBef>
              <a:buFont typeface="Arial" charset="0"/>
              <a:buChar char="•"/>
            </a:pPr>
            <a:endParaRPr lang="en-US" altLang="en-US" sz="1800" dirty="0">
              <a:ea typeface="MS PGothic" charset="-128"/>
            </a:endParaRPr>
          </a:p>
          <a:p>
            <a:pPr marL="285750" indent="-285750">
              <a:spcBef>
                <a:spcPct val="0"/>
              </a:spcBef>
              <a:buFont typeface="Arial" charset="0"/>
              <a:buChar char="•"/>
            </a:pPr>
            <a:endParaRPr lang="en-US" altLang="en-US" sz="1800" dirty="0">
              <a:ea typeface="MS PGothic" charset="-128"/>
            </a:endParaRPr>
          </a:p>
          <a:p>
            <a:pPr marL="285750" indent="-285750">
              <a:spcBef>
                <a:spcPct val="0"/>
              </a:spcBef>
              <a:buFont typeface="Arial" charset="0"/>
              <a:buChar char="•"/>
            </a:pPr>
            <a:r>
              <a:rPr lang="en-US" altLang="en-US" sz="1800" dirty="0" smtClean="0">
                <a:ea typeface="MS PGothic" charset="-128"/>
              </a:rPr>
              <a:t>Exam objectives :  </a:t>
            </a:r>
            <a:br>
              <a:rPr lang="en-US" altLang="en-US" sz="1800" dirty="0" smtClean="0">
                <a:ea typeface="MS PGothic" charset="-128"/>
              </a:rPr>
            </a:br>
            <a:endParaRPr lang="en-US" altLang="en-US" sz="1800" dirty="0" smtClean="0">
              <a:ea typeface="MS PGothic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30384" y="1808707"/>
            <a:ext cx="5706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http://www-03.ibm.com/certify/tests/objC7020-230.shtml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9136" y="885377"/>
            <a:ext cx="64779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ea typeface="MS PGothic" charset="-128"/>
              </a:rPr>
              <a:t>http</a:t>
            </a:r>
            <a:r>
              <a:rPr lang="en-US" altLang="en-US">
                <a:ea typeface="MS PGothic" charset="-128"/>
              </a:rPr>
              <a:t>://</a:t>
            </a:r>
            <a:r>
              <a:rPr lang="en-US" altLang="en-US" smtClean="0">
                <a:ea typeface="MS PGothic" charset="-128"/>
              </a:rPr>
              <a:t>www-03.ibm.com/certify/content/</a:t>
            </a:r>
            <a:r>
              <a:rPr lang="en-US" altLang="en-US" dirty="0" err="1" smtClean="0">
                <a:ea typeface="MS PGothic" charset="-128"/>
              </a:rPr>
              <a:t>studyguides</a:t>
            </a:r>
            <a:r>
              <a:rPr lang="en-US" altLang="en-US" dirty="0" smtClean="0">
                <a:ea typeface="MS PGothic" charset="-128"/>
              </a:rPr>
              <a:t>/study_guide_c7020-230.pdf</a:t>
            </a: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549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27" y="221557"/>
            <a:ext cx="6965403" cy="545778"/>
          </a:xfrm>
        </p:spPr>
        <p:txBody>
          <a:bodyPr/>
          <a:lstStyle/>
          <a:p>
            <a:r>
              <a:rPr lang="en-US" dirty="0" smtClean="0"/>
              <a:t>SECTION WISE BREAK UP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66256" y="925116"/>
            <a:ext cx="8977744" cy="3845719"/>
          </a:xfrm>
          <a:prstGeom prst="rect">
            <a:avLst/>
          </a:prstGeom>
        </p:spPr>
        <p:txBody>
          <a:bodyPr/>
          <a:lstStyle/>
          <a:p>
            <a:pPr marL="270272" indent="-270272">
              <a:defRPr/>
            </a:pPr>
            <a:r>
              <a:rPr lang="en-US" sz="1800" dirty="0"/>
              <a:t>Section 1 - Fundamentals of Cognitive Computing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	</a:t>
            </a:r>
          </a:p>
          <a:p>
            <a:pPr marL="613172" lvl="2" indent="-270272">
              <a:defRPr/>
            </a:pPr>
            <a:r>
              <a:rPr lang="en-US" dirty="0"/>
              <a:t>No of </a:t>
            </a:r>
            <a:r>
              <a:rPr lang="en-US" dirty="0" smtClean="0"/>
              <a:t>Questions – 17</a:t>
            </a:r>
            <a:endParaRPr lang="en-US" dirty="0"/>
          </a:p>
          <a:p>
            <a:pPr marL="270272" indent="-270272">
              <a:defRPr/>
            </a:pPr>
            <a:r>
              <a:rPr lang="en-US" sz="1800" dirty="0"/>
              <a:t>Section 2 - Use cases of Cognitive Services</a:t>
            </a:r>
          </a:p>
          <a:p>
            <a:pPr marL="613172" lvl="3" indent="-270272">
              <a:spcBef>
                <a:spcPts val="750"/>
              </a:spcBef>
              <a:defRPr/>
            </a:pPr>
            <a:r>
              <a:rPr lang="en-US" dirty="0"/>
              <a:t>No of Questions – </a:t>
            </a:r>
            <a:r>
              <a:rPr lang="en-US" dirty="0" smtClean="0"/>
              <a:t>10</a:t>
            </a:r>
            <a:endParaRPr lang="en-US" sz="1800" dirty="0"/>
          </a:p>
          <a:p>
            <a:pPr marL="270272" indent="-270272">
              <a:defRPr/>
            </a:pPr>
            <a:r>
              <a:rPr lang="en-US" sz="1800" dirty="0"/>
              <a:t>Section 3 - Fundamentals of IBM Watson Developer </a:t>
            </a:r>
            <a:r>
              <a:rPr lang="en-US" sz="1800" dirty="0" smtClean="0"/>
              <a:t>Cloud</a:t>
            </a:r>
          </a:p>
          <a:p>
            <a:pPr marL="270272" indent="-270272">
              <a:defRPr/>
            </a:pPr>
            <a:r>
              <a:rPr lang="en-US" sz="1800" dirty="0"/>
              <a:t>	</a:t>
            </a:r>
            <a:r>
              <a:rPr lang="en-US" sz="1800" dirty="0" smtClean="0"/>
              <a:t>-     </a:t>
            </a:r>
            <a:r>
              <a:rPr lang="en-US" dirty="0" smtClean="0"/>
              <a:t>No </a:t>
            </a:r>
            <a:r>
              <a:rPr lang="en-US" dirty="0" smtClean="0"/>
              <a:t>of Questions – 18</a:t>
            </a:r>
            <a:endParaRPr lang="en-US" sz="1800" dirty="0"/>
          </a:p>
          <a:p>
            <a:pPr marL="270272" indent="-270272">
              <a:defRPr/>
            </a:pPr>
            <a:r>
              <a:rPr lang="en-US" sz="1800" dirty="0"/>
              <a:t>Section 4 - Developing Cognitive applications using IBM Watson Developer Cloud</a:t>
            </a:r>
          </a:p>
          <a:p>
            <a:pPr marL="613172" lvl="1" indent="-270272">
              <a:defRPr/>
            </a:pPr>
            <a:r>
              <a:rPr lang="en-US" sz="1500" dirty="0"/>
              <a:t>No of Questions – 14</a:t>
            </a:r>
          </a:p>
          <a:p>
            <a:pPr marL="270272" indent="-270272">
              <a:defRPr/>
            </a:pPr>
            <a:r>
              <a:rPr lang="en-US" sz="1800" dirty="0"/>
              <a:t>Section 5 - Administration &amp; DevOps for applications using IBM Watson services</a:t>
            </a:r>
          </a:p>
          <a:p>
            <a:pPr marL="613172" lvl="1" indent="-270272">
              <a:defRPr/>
            </a:pPr>
            <a:r>
              <a:rPr lang="en-US" sz="1500" dirty="0"/>
              <a:t>No of Questions – 4</a:t>
            </a:r>
          </a:p>
          <a:p>
            <a:pPr marL="613172" lvl="1" indent="-270272">
              <a:defRPr/>
            </a:pPr>
            <a:endParaRPr lang="en-US" sz="1500" dirty="0"/>
          </a:p>
          <a:p>
            <a:pPr marL="270272" indent="-270272">
              <a:defRPr/>
            </a:pPr>
            <a:endParaRPr lang="en-US" sz="1800" dirty="0"/>
          </a:p>
          <a:p>
            <a:pPr marL="270272" indent="-270272">
              <a:defRPr/>
            </a:pPr>
            <a:endParaRPr lang="en-US" sz="1800" dirty="0"/>
          </a:p>
          <a:p>
            <a:pPr>
              <a:defRPr/>
            </a:pPr>
            <a:endParaRPr lang="en-US" sz="1800" dirty="0"/>
          </a:p>
          <a:p>
            <a:pPr lvl="1">
              <a:defRPr/>
            </a:pPr>
            <a:endParaRPr lang="en-US" sz="1500" dirty="0"/>
          </a:p>
        </p:txBody>
      </p:sp>
      <p:sp>
        <p:nvSpPr>
          <p:cNvPr id="6" name="Rounded Rectangle 5"/>
          <p:cNvSpPr/>
          <p:nvPr/>
        </p:nvSpPr>
        <p:spPr>
          <a:xfrm>
            <a:off x="4028704" y="4707320"/>
            <a:ext cx="5115296" cy="436180"/>
          </a:xfrm>
          <a:prstGeom prst="roundRect">
            <a:avLst/>
          </a:prstGeom>
          <a:solidFill>
            <a:srgbClr val="FFFF00">
              <a:alpha val="38000"/>
            </a:srgb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Arial"/>
                <a:cs typeface="Arial"/>
              </a:rPr>
              <a:t>Number of questions given here are only indicative. There may be minor deviation in the number of question you may get in the examination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336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55" y="344247"/>
            <a:ext cx="6965403" cy="545778"/>
          </a:xfrm>
        </p:spPr>
        <p:txBody>
          <a:bodyPr/>
          <a:lstStyle/>
          <a:p>
            <a:r>
              <a:rPr lang="en-US" dirty="0" smtClean="0"/>
              <a:t>WEEK 1 – Gear up &amp; Section 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333756" y="740786"/>
            <a:ext cx="4879512" cy="3845719"/>
          </a:xfrm>
          <a:prstGeom prst="rect">
            <a:avLst/>
          </a:prstGeom>
        </p:spPr>
        <p:txBody>
          <a:bodyPr/>
          <a:lstStyle/>
          <a:p>
            <a:pPr marL="270272" indent="-270272">
              <a:defRPr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Go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Through the Objectives from the Exam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Study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Guide</a:t>
            </a:r>
            <a:endParaRPr lang="en-US" sz="15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  <a:defRPr/>
            </a:pP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Watson 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Basics</a:t>
            </a:r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  <a:defRPr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Neural Networks</a:t>
            </a:r>
          </a:p>
          <a:p>
            <a:pPr marL="613172" lvl="1" indent="-270272"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Explain Neural Nets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613172" lvl="1" indent="-270272"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5"/>
              </a:rPr>
              <a:t>Neural Networks Demystified - Part 1: Data and Architecture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613172" lvl="1" indent="-270272"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6"/>
              </a:rPr>
              <a:t>Types of artificial neural networks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613172" lvl="1" indent="-270272"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7"/>
              </a:rPr>
              <a:t>Neural Networks Demystified Part 2: Forward Propagation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613172" lvl="1" indent="-270272"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8"/>
              </a:rPr>
              <a:t>Neural Networks Demystified [Part 3: Gradient Descent]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613172" lvl="1" indent="-270272"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9"/>
              </a:rPr>
              <a:t>Neural Networks Demystified - Part 4: Backpropagation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  <a:defRPr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hlinkClick r:id="rId10"/>
              </a:rPr>
              <a:t>Computing and Cognition White Paper</a:t>
            </a:r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  <a:defRPr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Machine Learning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613172" lvl="1" indent="-270272"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11"/>
              </a:rPr>
              <a:t>Machine Learning Algorithms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613172" lvl="1" indent="-270272"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12"/>
              </a:rPr>
              <a:t>List of machine learning concepts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613172" lvl="1" indent="-270272"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hlinkClick r:id="rId13"/>
              </a:rPr>
              <a:t>Supervised learning, unsupervised learning and reinforcement learning: Workflow basics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  <a:defRPr/>
            </a:pPr>
            <a:endParaRPr lang="en-US" sz="1650" dirty="0">
              <a:solidFill>
                <a:schemeClr val="bg1">
                  <a:lumMod val="50000"/>
                </a:schemeClr>
              </a:solidFill>
            </a:endParaRPr>
          </a:p>
          <a:p>
            <a:pPr marL="228600" indent="-228600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70272" indent="-270272">
              <a:defRPr/>
            </a:pPr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74524" y="1065357"/>
            <a:ext cx="3431969" cy="3461147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ts val="1500"/>
              </a:spcBef>
              <a:buFont typeface="Arial"/>
              <a:buNone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173038" indent="-173038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2pPr>
            <a:lvl3pPr marL="396875" indent="-17303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3pPr>
            <a:lvl4pPr marL="625475" indent="-16827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4pPr>
            <a:lvl5pPr marL="803275" indent="-173038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  <a:defRPr/>
            </a:pPr>
            <a:r>
              <a:rPr lang="en-US" sz="1500" dirty="0"/>
              <a:t>Precision, Recall, and Accuracy</a:t>
            </a:r>
          </a:p>
          <a:p>
            <a:pPr marL="571500" lvl="1" indent="-228600">
              <a:defRPr/>
            </a:pPr>
            <a:r>
              <a:rPr lang="en-US" sz="1350" dirty="0">
                <a:hlinkClick r:id="rId14"/>
              </a:rPr>
              <a:t>https://en.wikipedia.org/wiki/Precision_and_recall</a:t>
            </a:r>
            <a:endParaRPr lang="en-US" sz="1350" dirty="0"/>
          </a:p>
          <a:p>
            <a:pPr marL="571500" lvl="1" indent="-228600">
              <a:defRPr/>
            </a:pPr>
            <a:r>
              <a:rPr lang="en-US" sz="1350" dirty="0">
                <a:hlinkClick r:id="rId15"/>
              </a:rPr>
              <a:t>https://www.quora.com/What-is-the-best-way-to-understand-the-terms-precision-and-recall</a:t>
            </a:r>
            <a:endParaRPr lang="en-US" sz="1350" dirty="0"/>
          </a:p>
          <a:p>
            <a:pPr marL="285750" indent="-285750">
              <a:buFont typeface="Arial" charset="0"/>
              <a:buChar char="•"/>
              <a:defRPr/>
            </a:pPr>
            <a:r>
              <a:rPr lang="en-US" sz="1650" dirty="0">
                <a:hlinkClick r:id="rId16"/>
              </a:rPr>
              <a:t>Watson Knowledge Studio</a:t>
            </a:r>
            <a:endParaRPr lang="en-US" sz="1650" dirty="0"/>
          </a:p>
          <a:p>
            <a:pPr>
              <a:spcBef>
                <a:spcPct val="0"/>
              </a:spcBef>
            </a:pPr>
            <a:r>
              <a:rPr lang="en-US" altLang="en-US" sz="1800" dirty="0" smtClean="0">
                <a:ea typeface="MS PGothic" charset="-128"/>
              </a:rPr>
              <a:t/>
            </a:r>
            <a:br>
              <a:rPr lang="en-US" altLang="en-US" sz="1800" dirty="0" smtClean="0">
                <a:ea typeface="MS PGothic" charset="-128"/>
              </a:rPr>
            </a:br>
            <a:endParaRPr lang="en-US" altLang="en-US" sz="1800" dirty="0" smtClean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519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7765217" cy="3368842"/>
          </a:xfrm>
        </p:spPr>
        <p:txBody>
          <a:bodyPr/>
          <a:lstStyle/>
          <a:p>
            <a:pPr marL="228600" indent="-228600">
              <a:defRPr/>
            </a:pPr>
            <a:r>
              <a:rPr lang="en-US" dirty="0" smtClean="0"/>
              <a:t>Go </a:t>
            </a:r>
            <a:r>
              <a:rPr lang="en-US" dirty="0"/>
              <a:t>through documentation for all services from </a:t>
            </a:r>
            <a:r>
              <a:rPr lang="en-US" dirty="0">
                <a:hlinkClick r:id="rId2"/>
              </a:rPr>
              <a:t>Watson Developer Cloud</a:t>
            </a:r>
            <a:endParaRPr lang="en-US" dirty="0"/>
          </a:p>
          <a:p>
            <a:pPr marL="228600" indent="-228600">
              <a:defRPr/>
            </a:pPr>
            <a:r>
              <a:rPr lang="en-US" dirty="0"/>
              <a:t>Go through Deprecated </a:t>
            </a:r>
            <a:r>
              <a:rPr lang="en-US" dirty="0">
                <a:hlinkClick r:id="rId3"/>
              </a:rPr>
              <a:t>Dialog</a:t>
            </a:r>
            <a:r>
              <a:rPr lang="en-US" dirty="0"/>
              <a:t> service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3755" y="344247"/>
            <a:ext cx="6965403" cy="5457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WEEK 2 – Section 2 and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3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>
            <a:off x="333755" y="320497"/>
            <a:ext cx="8180853" cy="5107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>
                <a:solidFill>
                  <a:srgbClr val="585858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WEEK 3 – Section 4 and 5 and RECAP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333754" y="1187117"/>
            <a:ext cx="7195202" cy="3368842"/>
          </a:xfrm>
        </p:spPr>
        <p:txBody>
          <a:bodyPr/>
          <a:lstStyle/>
          <a:p>
            <a:pPr>
              <a:defRPr/>
            </a:pPr>
            <a:r>
              <a:rPr lang="en-US" sz="1500" b="1" dirty="0"/>
              <a:t>Week 3</a:t>
            </a:r>
            <a:endParaRPr lang="en-US" sz="1650" dirty="0"/>
          </a:p>
          <a:p>
            <a:pPr marL="228600" indent="-228600">
              <a:defRPr/>
            </a:pPr>
            <a:r>
              <a:rPr lang="en-US" sz="1650" dirty="0"/>
              <a:t>Go through </a:t>
            </a:r>
            <a:r>
              <a:rPr lang="en-US" sz="1650" dirty="0">
                <a:hlinkClick r:id="rId2"/>
              </a:rPr>
              <a:t>Application Starter Kits</a:t>
            </a:r>
            <a:endParaRPr lang="en-US" sz="1650" dirty="0"/>
          </a:p>
          <a:p>
            <a:pPr marL="228600" indent="-228600">
              <a:defRPr/>
            </a:pPr>
            <a:r>
              <a:rPr lang="en-US" sz="1650" dirty="0">
                <a:hlinkClick r:id="rId3"/>
              </a:rPr>
              <a:t>Get Watson service credentials programmatically </a:t>
            </a:r>
            <a:endParaRPr lang="en-US" sz="1650" dirty="0"/>
          </a:p>
          <a:p>
            <a:pPr marL="228600" indent="-228600">
              <a:defRPr/>
            </a:pPr>
            <a:r>
              <a:rPr lang="en-US" sz="1650" dirty="0">
                <a:hlinkClick r:id="rId4"/>
              </a:rPr>
              <a:t>Bluemix Basics</a:t>
            </a:r>
            <a:endParaRPr lang="en-US" sz="1650" dirty="0"/>
          </a:p>
          <a:p>
            <a:pPr marL="228600" indent="-228600">
              <a:defRPr/>
            </a:pPr>
            <a:r>
              <a:rPr lang="en-US" sz="1650" dirty="0">
                <a:hlinkClick r:id="rId5"/>
              </a:rPr>
              <a:t>Using tokens with Watson services</a:t>
            </a:r>
            <a:endParaRPr lang="en-US" sz="1650" dirty="0"/>
          </a:p>
          <a:p>
            <a:pPr marL="228600" indent="-228600">
              <a:defRPr/>
            </a:pPr>
            <a:r>
              <a:rPr lang="en-US" sz="1650" dirty="0"/>
              <a:t>Application Monitoring</a:t>
            </a:r>
          </a:p>
          <a:p>
            <a:pPr lvl="1">
              <a:defRPr/>
            </a:pPr>
            <a:r>
              <a:rPr lang="en-US" sz="1350" dirty="0">
                <a:hlinkClick r:id="rId6"/>
              </a:rPr>
              <a:t>Monitor and Logging</a:t>
            </a:r>
            <a:endParaRPr lang="en-US" sz="1350" dirty="0"/>
          </a:p>
          <a:p>
            <a:pPr lvl="1">
              <a:defRPr/>
            </a:pPr>
            <a:r>
              <a:rPr lang="en-US" sz="1350" dirty="0">
                <a:hlinkClick r:id="rId7"/>
              </a:rPr>
              <a:t>Monitoring and Analytics</a:t>
            </a:r>
            <a:endParaRPr lang="en-US" sz="1350" dirty="0"/>
          </a:p>
          <a:p>
            <a:pPr marL="228600" indent="-228600">
              <a:defRPr/>
            </a:pPr>
            <a:r>
              <a:rPr lang="en-US" sz="1650" dirty="0">
                <a:hlinkClick r:id="rId8"/>
              </a:rPr>
              <a:t>Logging</a:t>
            </a:r>
            <a:endParaRPr lang="en-US" sz="1650" dirty="0"/>
          </a:p>
          <a:p>
            <a:pPr marL="228600" indent="-228600">
              <a:defRPr/>
            </a:pPr>
            <a:r>
              <a:rPr lang="en-US" sz="1650" dirty="0">
                <a:hlinkClick r:id="rId9"/>
              </a:rPr>
              <a:t>Recap the learnings</a:t>
            </a:r>
            <a:endParaRPr lang="en-US" sz="1650" dirty="0"/>
          </a:p>
          <a:p>
            <a:pPr marL="228600" indent="-228600">
              <a:defRPr/>
            </a:pPr>
            <a:r>
              <a:rPr lang="en-US" sz="1650" dirty="0">
                <a:hlinkClick r:id="rId10"/>
              </a:rPr>
              <a:t>Take the sample test</a:t>
            </a:r>
            <a:endParaRPr lang="en-US" sz="1650" dirty="0"/>
          </a:p>
          <a:p>
            <a:pPr marL="228600" indent="-228600">
              <a:defRPr/>
            </a:pPr>
            <a:endParaRPr lang="en-US" sz="1650" dirty="0"/>
          </a:p>
          <a:p>
            <a:pPr marL="270272" indent="-270272">
              <a:defRPr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5265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MUST DOs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BDE34-E9B5-E04F-B662-69720E4BCB5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33754" y="862434"/>
            <a:ext cx="8382733" cy="3368842"/>
          </a:xfrm>
        </p:spPr>
        <p:txBody>
          <a:bodyPr/>
          <a:lstStyle/>
          <a:p>
            <a:pPr marL="285750" indent="-285750">
              <a:buFont typeface="Arial" charset="0"/>
              <a:buChar char="•"/>
              <a:defRPr/>
            </a:pPr>
            <a:r>
              <a:rPr lang="en-US" dirty="0" smtClean="0"/>
              <a:t>Hands on Experience  on the following services : </a:t>
            </a:r>
            <a:r>
              <a:rPr lang="en-US" b="1" dirty="0"/>
              <a:t>Conversation, NLC, Discovery, Alchemy APIs, </a:t>
            </a:r>
            <a:r>
              <a:rPr lang="en-US" b="1" dirty="0" smtClean="0"/>
              <a:t>										  NLU and </a:t>
            </a:r>
            <a:r>
              <a:rPr lang="en-US" b="1" dirty="0"/>
              <a:t>Retrieve and Rank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dirty="0" smtClean="0"/>
              <a:t>Go through WDC Documentation on all the services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en-US" dirty="0">
                <a:ea typeface="MS PGothic" charset="-128"/>
              </a:rPr>
              <a:t>Understand all the use cases given in study </a:t>
            </a:r>
            <a:r>
              <a:rPr lang="en-US" altLang="en-US" dirty="0" smtClean="0">
                <a:ea typeface="MS PGothic" charset="-128"/>
              </a:rPr>
              <a:t>guide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en-US" dirty="0">
                <a:ea typeface="MS PGothic" charset="-128"/>
              </a:rPr>
              <a:t>Go through All Application Starter Kits and should know what they do and which services they use</a:t>
            </a:r>
            <a:r>
              <a:rPr lang="en-US" altLang="en-US" dirty="0" smtClean="0">
                <a:ea typeface="MS PGothic" charset="-128"/>
              </a:rPr>
              <a:t>?</a:t>
            </a:r>
          </a:p>
          <a:p>
            <a:pPr marL="285750" indent="-285750">
              <a:buFont typeface="Arial" charset="0"/>
              <a:buChar char="•"/>
              <a:defRPr/>
            </a:pPr>
            <a:r>
              <a:rPr lang="en-US" altLang="en-US" dirty="0" smtClean="0">
                <a:ea typeface="MS PGothic" charset="-128"/>
              </a:rPr>
              <a:t>Go through the GitHub Link for </a:t>
            </a:r>
            <a:r>
              <a:rPr lang="en-US" altLang="en-US" dirty="0">
                <a:ea typeface="MS PGothic" charset="-128"/>
              </a:rPr>
              <a:t>exam preparation : </a:t>
            </a:r>
            <a:endParaRPr lang="en-US" altLang="en-US" dirty="0" smtClean="0">
              <a:ea typeface="MS PGothic" charset="-128"/>
            </a:endParaRPr>
          </a:p>
          <a:p>
            <a:pPr>
              <a:defRPr/>
            </a:pPr>
            <a:r>
              <a:rPr lang="en-US" altLang="en-US" dirty="0" smtClean="0">
                <a:ea typeface="MS PGothic" charset="-128"/>
              </a:rPr>
              <a:t>	</a:t>
            </a:r>
            <a:r>
              <a:rPr lang="en-US" altLang="en-US" dirty="0" smtClean="0">
                <a:ea typeface="MS PGothic" charset="-128"/>
                <a:hlinkClick r:id="rId2"/>
              </a:rPr>
              <a:t>https</a:t>
            </a:r>
            <a:r>
              <a:rPr lang="en-US" altLang="en-US" dirty="0">
                <a:ea typeface="MS PGothic" charset="-128"/>
                <a:hlinkClick r:id="rId2"/>
              </a:rPr>
              <a:t>://</a:t>
            </a:r>
            <a:r>
              <a:rPr lang="en-US" altLang="en-US" dirty="0" smtClean="0">
                <a:ea typeface="MS PGothic" charset="-128"/>
                <a:hlinkClick r:id="rId2"/>
              </a:rPr>
              <a:t>github.com/havasnewyork/IBM-Watson-Developer-Certification-Study-Guide#11-define-the-</a:t>
            </a:r>
            <a:r>
              <a:rPr lang="en-US" altLang="en-US" dirty="0" smtClean="0">
                <a:ea typeface="MS PGothic" charset="-128"/>
              </a:rPr>
              <a:t>	main-characteristics-of-a-cognitive-system</a:t>
            </a:r>
            <a:endParaRPr lang="en-US" altLang="en-US" dirty="0">
              <a:ea typeface="MS PGothic" charset="-128"/>
            </a:endParaRPr>
          </a:p>
          <a:p>
            <a:pPr marL="285750" indent="-285750">
              <a:buFont typeface="Arial" charset="0"/>
              <a:buChar char="•"/>
              <a:defRPr/>
            </a:pPr>
            <a:endParaRPr lang="en-US" altLang="en-US" dirty="0">
              <a:ea typeface="MS PGothic" charset="-128"/>
            </a:endParaRPr>
          </a:p>
          <a:p>
            <a:pPr marL="285750" indent="-285750">
              <a:buFont typeface="Arial" charset="0"/>
              <a:buChar char="•"/>
              <a:defRPr/>
            </a:pPr>
            <a:endParaRPr lang="en-US" altLang="en-US" dirty="0">
              <a:ea typeface="MS PGothic" charset="-128"/>
            </a:endParaRPr>
          </a:p>
          <a:p>
            <a:pPr marL="270272" indent="-270272">
              <a:defRPr/>
            </a:pPr>
            <a:endParaRPr lang="en-US" dirty="0" smtClean="0"/>
          </a:p>
          <a:p>
            <a:pPr marL="270272" indent="-270272">
              <a:defRPr/>
            </a:pPr>
            <a:endParaRPr lang="en-US" dirty="0"/>
          </a:p>
          <a:p>
            <a:pPr marL="270272" indent="-270272">
              <a:defRPr/>
            </a:pPr>
            <a:endParaRPr lang="en-US" dirty="0" smtClean="0"/>
          </a:p>
          <a:p>
            <a:pPr marL="270272" indent="-270272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40750"/>
      </p:ext>
    </p:extLst>
  </p:cSld>
  <p:clrMapOvr>
    <a:masterClrMapping/>
  </p:clrMapOvr>
</p:sld>
</file>

<file path=ppt/theme/theme1.xml><?xml version="1.0" encoding="utf-8"?>
<a:theme xmlns:a="http://schemas.openxmlformats.org/drawingml/2006/main" name="Watson Interim: Grey 60">
  <a:themeElements>
    <a:clrScheme name="Group1, Dark Grey Backgrounds">
      <a:dk1>
        <a:srgbClr val="AEAEAE"/>
      </a:dk1>
      <a:lt1>
        <a:srgbClr val="E0E0E0"/>
      </a:lt1>
      <a:dk2>
        <a:srgbClr val="323232"/>
      </a:dk2>
      <a:lt2>
        <a:srgbClr val="5A5A5A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Watson Interim: White 4">
  <a:themeElements>
    <a:clrScheme name="Custom 9">
      <a:dk1>
        <a:srgbClr val="121212"/>
      </a:dk1>
      <a:lt1>
        <a:srgbClr val="464646"/>
      </a:lt1>
      <a:dk2>
        <a:srgbClr val="C7C7C7"/>
      </a:dk2>
      <a:lt2>
        <a:srgbClr val="ECECEC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chemeClr val="bg1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Autofit/>
      </a:bodyPr>
      <a:lstStyle>
        <a:defPPr>
          <a:defRPr sz="14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Watson Interim: Purple 70">
  <a:themeElements>
    <a:clrScheme name="Custom 10">
      <a:dk1>
        <a:srgbClr val="A7FAE6"/>
      </a:dk1>
      <a:lt1>
        <a:srgbClr val="EED2FF"/>
      </a:lt1>
      <a:dk2>
        <a:srgbClr val="311A41"/>
      </a:dk2>
      <a:lt2>
        <a:srgbClr val="562F72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Watson Interim: Teal 70">
  <a:themeElements>
    <a:clrScheme name="Custom 12">
      <a:dk1>
        <a:srgbClr val="A7FAE6"/>
      </a:dk1>
      <a:lt1>
        <a:srgbClr val="EED2FF"/>
      </a:lt1>
      <a:dk2>
        <a:srgbClr val="012B22"/>
      </a:dk2>
      <a:lt2>
        <a:srgbClr val="005448"/>
      </a:lt2>
      <a:accent1>
        <a:srgbClr val="00B4A0"/>
      </a:accent1>
      <a:accent2>
        <a:srgbClr val="41D6C3"/>
      </a:accent2>
      <a:accent3>
        <a:srgbClr val="6EEDD8"/>
      </a:accent3>
      <a:accent4>
        <a:srgbClr val="AF6EE8"/>
      </a:accent4>
      <a:accent5>
        <a:srgbClr val="BA8FF7"/>
      </a:accent5>
      <a:accent6>
        <a:srgbClr val="D7AAFF"/>
      </a:accent6>
      <a:hlink>
        <a:srgbClr val="B3B3B3"/>
      </a:hlink>
      <a:folHlink>
        <a:srgbClr val="E0E0E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Watson_Presentation_16x9_INTERIM</Template>
  <TotalTime>22491</TotalTime>
  <Words>269</Words>
  <Application>Microsoft Macintosh PowerPoint</Application>
  <PresentationFormat>On-screen Show (16:9)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Helvetica Neue</vt:lpstr>
      <vt:lpstr>HelvNeue Roman for IBM</vt:lpstr>
      <vt:lpstr>MS PGothic</vt:lpstr>
      <vt:lpstr>Watson Interim: Grey 60</vt:lpstr>
      <vt:lpstr>Watson Interim: White 4</vt:lpstr>
      <vt:lpstr>Watson Interim: Purple 70</vt:lpstr>
      <vt:lpstr>Watson Interim: Teal 70</vt:lpstr>
      <vt:lpstr>PowerPoint Presentation</vt:lpstr>
      <vt:lpstr>CERTIFICATION AT A GLANCE..</vt:lpstr>
      <vt:lpstr>EXAMINATION SCOPE</vt:lpstr>
      <vt:lpstr>SECTION WISE BREAK UP</vt:lpstr>
      <vt:lpstr>WEEK 1 – Gear up &amp; Section 1</vt:lpstr>
      <vt:lpstr>PowerPoint Presentation</vt:lpstr>
      <vt:lpstr>WEEK 3 – Section 4 and 5 and RECAP</vt:lpstr>
      <vt:lpstr>MUST DOs</vt:lpstr>
    </vt:vector>
  </TitlesOfParts>
  <Manager/>
  <Company/>
  <LinksUpToDate>false</LinksUpToDate>
  <SharedDoc>false</SharedDoc>
  <HyperlinkBase/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subject/>
  <dc:creator>Ben-Baruch</dc:creator>
  <cp:keywords/>
  <dc:description/>
  <cp:lastModifiedBy>PALLAVI NISHTALA</cp:lastModifiedBy>
  <cp:revision>384</cp:revision>
  <dcterms:created xsi:type="dcterms:W3CDTF">2016-11-03T17:32:41Z</dcterms:created>
  <dcterms:modified xsi:type="dcterms:W3CDTF">2017-06-26T09:17:38Z</dcterms:modified>
  <cp:category/>
</cp:coreProperties>
</file>