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79" r:id="rId9"/>
    <p:sldId id="262" r:id="rId10"/>
    <p:sldId id="263" r:id="rId11"/>
    <p:sldId id="264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90" r:id="rId21"/>
    <p:sldId id="288" r:id="rId22"/>
    <p:sldId id="295" r:id="rId23"/>
    <p:sldId id="289" r:id="rId24"/>
    <p:sldId id="300" r:id="rId25"/>
    <p:sldId id="294" r:id="rId26"/>
    <p:sldId id="293" r:id="rId27"/>
    <p:sldId id="297" r:id="rId28"/>
    <p:sldId id="298" r:id="rId29"/>
    <p:sldId id="299" r:id="rId30"/>
    <p:sldId id="291" r:id="rId31"/>
    <p:sldId id="292" r:id="rId32"/>
    <p:sldId id="301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  <a:srgbClr val="2F55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E5C39-7DF9-4E32-A3C8-866D87620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BAB26E-D3CD-4CF4-9847-D607172B9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BFED5A-9EAD-480E-9C49-EC0A1672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99E6-C140-46C1-8EAE-F60F469179B8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F12897-5C9E-4F9A-8E6A-35C36810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E71A89-A665-40C5-A42B-4ED3F2691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8B0E-94A5-4646-8B55-4B2B585CF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25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BFE2E-4C98-466A-9B24-4539656DB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4D65C8-BE1B-4CE3-8AB8-0305136CD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7A33CF-DB97-4638-B505-0DE3F2480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99E6-C140-46C1-8EAE-F60F469179B8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1559A2-B466-4967-BDE9-8F889801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E14FE8-6F88-4E77-87B1-DBFEA8FB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8B0E-94A5-4646-8B55-4B2B585CF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83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E72512-968D-4CC2-AF69-B5F4D1169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B29E5E-C2E4-4B5F-B33D-6A3588FC0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7A221-BA90-4ECB-A170-FBC0D7FE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99E6-C140-46C1-8EAE-F60F469179B8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73FC57-AAE0-4E90-B3C6-F25677DE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A038C6-BDE3-44BC-9CE6-2EAF3238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8B0E-94A5-4646-8B55-4B2B585CF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089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81CD5-2242-45EE-93DE-6001BBBD9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8EDD67-C1B2-4F22-A7D1-3F434336A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71BCA3-2CD6-4B5E-8ABF-763B3762A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99E6-C140-46C1-8EAE-F60F469179B8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A3D8CF-6E7D-46C6-ACB8-E247844A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E3A469-3687-4ED1-A6C5-B4962ED90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8B0E-94A5-4646-8B55-4B2B585CF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88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449AE-A8F0-4E64-AAFB-F53CC3C9F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D90A79-87D6-4C27-BD53-BEC18DB6B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3DCFE9-DA4C-4A95-83A6-EFAD26EE3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99E6-C140-46C1-8EAE-F60F469179B8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F5FF8-4F64-4B09-8305-324985CDE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7C98A-F74E-4719-ACF3-4AE7F98F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8B0E-94A5-4646-8B55-4B2B585CF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875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6912C-AA01-47C7-B060-6D8DE7C98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3DC1F-ABD8-452E-9708-AD7FFB38C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015701-61B7-4334-990C-6CAF6E8B5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D37DB5-6CE5-4825-AD67-8671BA134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99E6-C140-46C1-8EAE-F60F469179B8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0CCAB5-E830-4EEC-8800-A31E215E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47471A-6D91-4ECC-862E-03F31402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8B0E-94A5-4646-8B55-4B2B585CF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04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90B6B-DE0F-4A76-AFE0-2186BB142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F8C448-8A60-422A-9310-CB79B6EE5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B182C7-FD00-472F-BBB7-5225C545A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DDF4FC-1860-4D07-8576-932AD34E00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049763-3080-4593-A2F0-C3CF83BCA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46C906-6316-4631-9B47-3BC05869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99E6-C140-46C1-8EAE-F60F469179B8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9CB814-DC8F-4D32-B9C8-D0C36B179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FFFD59-829E-45B1-9132-DFF1457C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8B0E-94A5-4646-8B55-4B2B585CF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08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0B22A-C7FC-42A4-97E8-DDE0F0C8D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A2DBB7-2F26-4D63-A6F0-1A2E51ED5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99E6-C140-46C1-8EAE-F60F469179B8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490E9C-3C9D-443D-AA7B-92534B13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72A032-C9A2-41AA-8EB4-AAD82006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8B0E-94A5-4646-8B55-4B2B585CF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03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01CC76-EE60-415F-9623-1398138CE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99E6-C140-46C1-8EAE-F60F469179B8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7393F7-FEEF-4127-8F9C-8C8009F53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8F9F8B-1586-4923-9552-3FD0E293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8B0E-94A5-4646-8B55-4B2B585CF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91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AF6949-8D57-4F81-9BE3-D528C6FE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3BDFA-1365-4E16-89B3-973717128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F50825-1265-4AEE-98CB-EF28B0968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FBD877-B8DE-443A-BE3E-80DA7AAC3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99E6-C140-46C1-8EAE-F60F469179B8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F42FB0-3A5F-443D-8009-1D78B53BF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E79270-7127-45D1-A413-9AF2C392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8B0E-94A5-4646-8B55-4B2B585CF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23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81889-4D71-45C2-9BFD-F5FB0B5C2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3DC920-05C1-4DBB-A4E1-C70B8DCFD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ADCDCF-EEDE-4980-A2F9-96A26A529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84B4A0-0B5B-421E-8076-FA14191F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99E6-C140-46C1-8EAE-F60F469179B8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9B9224-AB51-4DCC-9948-022B9000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4C6CF7-1FE1-44B8-8570-B85A9A44A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8B0E-94A5-4646-8B55-4B2B585CF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06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686E43-D500-4D08-83A0-E3DBF966C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6BE4C3-5B8B-497F-884E-883922D8A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415A1D-35D5-4193-8B95-E81B42905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99E6-C140-46C1-8EAE-F60F469179B8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481854-4EE1-46FC-AB01-F74E84DD0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01FA46-55D5-4343-ADC3-FD966ED90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18B0E-94A5-4646-8B55-4B2B585CF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60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99B835A-FE1E-4F91-A09C-C22DC899AA14}"/>
              </a:ext>
            </a:extLst>
          </p:cNvPr>
          <p:cNvSpPr/>
          <p:nvPr/>
        </p:nvSpPr>
        <p:spPr>
          <a:xfrm>
            <a:off x="3241830" y="1438183"/>
            <a:ext cx="5708341" cy="2148396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C69500-3E05-4175-9EA2-ED8DFB2973BA}"/>
              </a:ext>
            </a:extLst>
          </p:cNvPr>
          <p:cNvSpPr txBox="1"/>
          <p:nvPr/>
        </p:nvSpPr>
        <p:spPr>
          <a:xfrm>
            <a:off x="3993501" y="1917576"/>
            <a:ext cx="41665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/>
              <a:t>도서관리 시스템 </a:t>
            </a:r>
            <a:endParaRPr lang="en-US" altLang="ko-KR" sz="3200" b="1" dirty="0"/>
          </a:p>
          <a:p>
            <a:pPr algn="ctr"/>
            <a:r>
              <a:rPr lang="ko-KR" altLang="en-US" sz="3200" b="1" dirty="0"/>
              <a:t>자동화 구현 프로젝트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0ED3AE-3EDE-463A-B269-0E7286C3CE3C}"/>
              </a:ext>
            </a:extLst>
          </p:cNvPr>
          <p:cNvSpPr txBox="1"/>
          <p:nvPr/>
        </p:nvSpPr>
        <p:spPr>
          <a:xfrm>
            <a:off x="4946341" y="3429000"/>
            <a:ext cx="229931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태완 도서관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BCFD90-0083-4349-9951-15946F9E5494}"/>
              </a:ext>
            </a:extLst>
          </p:cNvPr>
          <p:cNvSpPr txBox="1"/>
          <p:nvPr/>
        </p:nvSpPr>
        <p:spPr>
          <a:xfrm>
            <a:off x="10042125" y="4809584"/>
            <a:ext cx="18004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4</a:t>
            </a:r>
            <a:r>
              <a:rPr lang="ko-KR" altLang="en-US" b="1" dirty="0"/>
              <a:t>조</a:t>
            </a:r>
            <a:endParaRPr lang="en-US" altLang="ko-KR" b="1" dirty="0"/>
          </a:p>
          <a:p>
            <a:pPr algn="ctr"/>
            <a:r>
              <a:rPr lang="ko-KR" altLang="en-US" dirty="0"/>
              <a:t>팀장 │ 김태완</a:t>
            </a:r>
            <a:endParaRPr lang="en-US" altLang="ko-KR" dirty="0"/>
          </a:p>
          <a:p>
            <a:pPr algn="ctr"/>
            <a:r>
              <a:rPr lang="ko-KR" altLang="en-US" dirty="0"/>
              <a:t>팀원 │ 양진영</a:t>
            </a:r>
            <a:endParaRPr lang="en-US" altLang="ko-KR" dirty="0"/>
          </a:p>
          <a:p>
            <a:pPr algn="ctr"/>
            <a:r>
              <a:rPr lang="en-US" altLang="ko-KR" dirty="0"/>
              <a:t>           </a:t>
            </a:r>
            <a:r>
              <a:rPr lang="ko-KR" altLang="en-US" dirty="0" err="1"/>
              <a:t>오소엽</a:t>
            </a:r>
            <a:endParaRPr lang="en-US" altLang="ko-KR" dirty="0"/>
          </a:p>
          <a:p>
            <a:pPr algn="ctr"/>
            <a:r>
              <a:rPr lang="en-US" altLang="ko-KR" dirty="0"/>
              <a:t>	</a:t>
            </a:r>
            <a:r>
              <a:rPr lang="ko-KR" altLang="en-US" dirty="0"/>
              <a:t>장기성</a:t>
            </a:r>
            <a:endParaRPr lang="en-US" altLang="ko-KR" dirty="0"/>
          </a:p>
          <a:p>
            <a:pPr algn="ctr"/>
            <a:r>
              <a:rPr lang="en-US" altLang="ko-KR" dirty="0"/>
              <a:t>	</a:t>
            </a:r>
            <a:r>
              <a:rPr lang="ko-KR" altLang="en-US" dirty="0"/>
              <a:t>최재현</a:t>
            </a:r>
            <a:endParaRPr lang="en-US" altLang="ko-KR" dirty="0"/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그냥 가나다순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0A188E2-39F2-4447-BFE0-69A0B6455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688" y="4232536"/>
            <a:ext cx="2018625" cy="201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95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D751D5-AE5C-4167-89A4-E8F6FEF9056C}"/>
              </a:ext>
            </a:extLst>
          </p:cNvPr>
          <p:cNvSpPr/>
          <p:nvPr/>
        </p:nvSpPr>
        <p:spPr>
          <a:xfrm>
            <a:off x="5761609" y="0"/>
            <a:ext cx="6430392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CEE40-4899-4279-B70D-F30FE3B65ADE}"/>
              </a:ext>
            </a:extLst>
          </p:cNvPr>
          <p:cNvSpPr txBox="1"/>
          <p:nvPr/>
        </p:nvSpPr>
        <p:spPr>
          <a:xfrm>
            <a:off x="11350867" y="204187"/>
            <a:ext cx="66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ko-KR" altLang="en-US" b="1" dirty="0"/>
              <a:t>조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41BD8DAF-3106-47A4-A89F-170806B5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69" y="573519"/>
            <a:ext cx="10117046" cy="833360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│로그인</a:t>
            </a:r>
            <a:r>
              <a:rPr lang="en-US" altLang="ko-KR" sz="3200" b="1" dirty="0"/>
              <a:t>(</a:t>
            </a:r>
            <a:r>
              <a:rPr lang="ko-KR" altLang="en-US" sz="3200" b="1" dirty="0"/>
              <a:t>회원</a:t>
            </a:r>
            <a:r>
              <a:rPr lang="en-US" altLang="ko-KR" sz="3200" b="1" dirty="0"/>
              <a:t>/</a:t>
            </a:r>
            <a:r>
              <a:rPr lang="ko-KR" altLang="en-US" sz="3200" b="1" dirty="0"/>
              <a:t>관리자</a:t>
            </a:r>
            <a:r>
              <a:rPr lang="en-US" altLang="ko-KR" sz="3200" b="1" dirty="0"/>
              <a:t>)</a:t>
            </a:r>
            <a:r>
              <a:rPr lang="ko-KR" altLang="en-US" sz="3200" b="1" dirty="0"/>
              <a:t>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DA8E7C-3524-4F51-A1B4-F0627923F78D}"/>
              </a:ext>
            </a:extLst>
          </p:cNvPr>
          <p:cNvSpPr txBox="1"/>
          <p:nvPr/>
        </p:nvSpPr>
        <p:spPr>
          <a:xfrm>
            <a:off x="178313" y="20418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기능 세부 구현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FD63D-2A73-48A6-9387-D926DAABDA3D}"/>
              </a:ext>
            </a:extLst>
          </p:cNvPr>
          <p:cNvSpPr txBox="1"/>
          <p:nvPr/>
        </p:nvSpPr>
        <p:spPr>
          <a:xfrm>
            <a:off x="539506" y="1406879"/>
            <a:ext cx="4711902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/>
              <a:t>로그인 구현 화면</a:t>
            </a: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회원 로그인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관리자 로그인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0. </a:t>
            </a:r>
            <a:r>
              <a:rPr lang="ko-KR" altLang="en-US" dirty="0"/>
              <a:t>메인으로 돌아가기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원하는 메뉴를 숫자로 선택 후 로그인 시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등록된 정보와 일치하는 지 </a:t>
            </a:r>
            <a:r>
              <a:rPr lang="en-US" altLang="ko-KR" dirty="0"/>
              <a:t>ID, </a:t>
            </a:r>
            <a:r>
              <a:rPr lang="ko-KR" altLang="en-US" dirty="0"/>
              <a:t>비밀번호의 유효성 검사를 시행한다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1E287C0-7369-4C27-9D6E-9B69CC05FB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7"/>
          <a:stretch/>
        </p:blipFill>
        <p:spPr>
          <a:xfrm>
            <a:off x="6161818" y="1519748"/>
            <a:ext cx="5520860" cy="168416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3AF32C9-B8A0-4E5A-9E45-90F1F77F0A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13" b="76074"/>
          <a:stretch/>
        </p:blipFill>
        <p:spPr>
          <a:xfrm>
            <a:off x="6161818" y="3885388"/>
            <a:ext cx="5520860" cy="74572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320F0BE-E1F8-46D2-9EA7-A139614F8A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65" r="12610" b="7701"/>
          <a:stretch/>
        </p:blipFill>
        <p:spPr>
          <a:xfrm>
            <a:off x="6161818" y="5318425"/>
            <a:ext cx="5520860" cy="74572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DA21DCE-6283-4D11-BC8E-BFC354D69885}"/>
              </a:ext>
            </a:extLst>
          </p:cNvPr>
          <p:cNvSpPr txBox="1"/>
          <p:nvPr/>
        </p:nvSpPr>
        <p:spPr>
          <a:xfrm>
            <a:off x="6081919" y="3487436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회원 로그인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B55BD3-4AE1-45D1-A538-02D5B4749BEB}"/>
              </a:ext>
            </a:extLst>
          </p:cNvPr>
          <p:cNvSpPr txBox="1"/>
          <p:nvPr/>
        </p:nvSpPr>
        <p:spPr>
          <a:xfrm>
            <a:off x="6081919" y="4927951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관리자 로그인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E1BA86F-C9C8-4B89-8273-AEC048A11FE3}"/>
              </a:ext>
            </a:extLst>
          </p:cNvPr>
          <p:cNvSpPr/>
          <p:nvPr/>
        </p:nvSpPr>
        <p:spPr>
          <a:xfrm>
            <a:off x="6738151" y="1882245"/>
            <a:ext cx="1174970" cy="435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78767D5-42F0-49C8-A3CF-13AF04EF3B23}"/>
              </a:ext>
            </a:extLst>
          </p:cNvPr>
          <p:cNvSpPr/>
          <p:nvPr/>
        </p:nvSpPr>
        <p:spPr>
          <a:xfrm>
            <a:off x="7993020" y="1882245"/>
            <a:ext cx="1379156" cy="42797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B386DC6F-0D78-4C99-8AE3-BD3F75A9906A}"/>
              </a:ext>
            </a:extLst>
          </p:cNvPr>
          <p:cNvCxnSpPr>
            <a:stCxn id="26" idx="1"/>
            <a:endCxn id="24" idx="1"/>
          </p:cNvCxnSpPr>
          <p:nvPr/>
        </p:nvCxnSpPr>
        <p:spPr>
          <a:xfrm rot="10800000" flipV="1">
            <a:off x="6081919" y="2099800"/>
            <a:ext cx="656232" cy="1572301"/>
          </a:xfrm>
          <a:prstGeom prst="bentConnector3">
            <a:avLst>
              <a:gd name="adj1" fmla="val 13483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1240EE82-8B6D-4370-850D-7D45B1565E21}"/>
              </a:ext>
            </a:extLst>
          </p:cNvPr>
          <p:cNvCxnSpPr>
            <a:stCxn id="27" idx="3"/>
            <a:endCxn id="25" idx="3"/>
          </p:cNvCxnSpPr>
          <p:nvPr/>
        </p:nvCxnSpPr>
        <p:spPr>
          <a:xfrm flipH="1">
            <a:off x="7993020" y="2096233"/>
            <a:ext cx="1379156" cy="3016384"/>
          </a:xfrm>
          <a:prstGeom prst="bentConnector3">
            <a:avLst>
              <a:gd name="adj1" fmla="val -16575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763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0E4662E-74C9-414E-B60D-8F06C9B8B686}"/>
              </a:ext>
            </a:extLst>
          </p:cNvPr>
          <p:cNvSpPr/>
          <p:nvPr/>
        </p:nvSpPr>
        <p:spPr>
          <a:xfrm>
            <a:off x="5761609" y="0"/>
            <a:ext cx="6430392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CEE40-4899-4279-B70D-F30FE3B65ADE}"/>
              </a:ext>
            </a:extLst>
          </p:cNvPr>
          <p:cNvSpPr txBox="1"/>
          <p:nvPr/>
        </p:nvSpPr>
        <p:spPr>
          <a:xfrm>
            <a:off x="11350867" y="204187"/>
            <a:ext cx="66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ko-KR" altLang="en-US" b="1" dirty="0"/>
              <a:t>조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41BD8DAF-3106-47A4-A89F-170806B5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71" y="573519"/>
            <a:ext cx="10117046" cy="833360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│회원│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DA8E7C-3524-4F51-A1B4-F0627923F78D}"/>
              </a:ext>
            </a:extLst>
          </p:cNvPr>
          <p:cNvSpPr txBox="1"/>
          <p:nvPr/>
        </p:nvSpPr>
        <p:spPr>
          <a:xfrm>
            <a:off x="178313" y="20418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기능 세부 구현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2AA34C-D42B-49B9-8121-7DDB429C2765}"/>
              </a:ext>
            </a:extLst>
          </p:cNvPr>
          <p:cNvSpPr txBox="1"/>
          <p:nvPr/>
        </p:nvSpPr>
        <p:spPr>
          <a:xfrm>
            <a:off x="163293" y="1406879"/>
            <a:ext cx="5718038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/>
              <a:t>회원용</a:t>
            </a:r>
            <a:r>
              <a:rPr lang="ko-KR" altLang="en-US" b="1" dirty="0"/>
              <a:t> 메인 화면</a:t>
            </a:r>
            <a:endParaRPr lang="en-US" altLang="ko-KR" b="1" dirty="0"/>
          </a:p>
          <a:p>
            <a:pPr algn="ctr">
              <a:lnSpc>
                <a:spcPct val="150000"/>
              </a:lnSpc>
            </a:pPr>
            <a:endParaRPr lang="en-US" altLang="ko-KR" b="1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회원 로그인 시 구현되는 </a:t>
            </a:r>
            <a:r>
              <a:rPr lang="ko-KR" altLang="en-US" dirty="0" err="1"/>
              <a:t>회원용</a:t>
            </a:r>
            <a:r>
              <a:rPr lang="ko-KR" altLang="en-US" dirty="0"/>
              <a:t> </a:t>
            </a:r>
            <a:r>
              <a:rPr lang="ko-KR" altLang="en-US" dirty="0" err="1"/>
              <a:t>메인화면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책 검색     </a:t>
            </a:r>
            <a:r>
              <a:rPr lang="en-US" altLang="ko-KR" dirty="0"/>
              <a:t>2. </a:t>
            </a:r>
            <a:r>
              <a:rPr lang="ko-KR" altLang="en-US" dirty="0"/>
              <a:t>책 반납    </a:t>
            </a:r>
            <a:r>
              <a:rPr lang="en-US" altLang="ko-KR" dirty="0"/>
              <a:t>3. </a:t>
            </a:r>
            <a:r>
              <a:rPr lang="ko-KR" altLang="en-US" dirty="0"/>
              <a:t>회원정보 수정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4. </a:t>
            </a:r>
            <a:r>
              <a:rPr lang="ko-KR" altLang="en-US" dirty="0"/>
              <a:t>희망도서 작성 </a:t>
            </a:r>
            <a:r>
              <a:rPr lang="en-US" altLang="ko-KR" dirty="0"/>
              <a:t>5. </a:t>
            </a:r>
            <a:r>
              <a:rPr lang="ko-KR" altLang="en-US" dirty="0"/>
              <a:t>퀴즈  도전 </a:t>
            </a:r>
            <a:r>
              <a:rPr lang="en-US" altLang="ko-KR" dirty="0"/>
              <a:t>0. </a:t>
            </a:r>
            <a:r>
              <a:rPr lang="ko-KR" altLang="en-US" dirty="0"/>
              <a:t>로그아웃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로그인 한 회원정보로부터 회원의 이름</a:t>
            </a:r>
            <a:r>
              <a:rPr lang="en-US" altLang="ko-KR" dirty="0"/>
              <a:t>, </a:t>
            </a:r>
            <a:r>
              <a:rPr lang="ko-KR" altLang="en-US" dirty="0"/>
              <a:t>대출현황 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및 누적 대출 권수를 함께 출력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[</a:t>
            </a:r>
            <a:r>
              <a:rPr lang="ko-KR" altLang="en-US" dirty="0"/>
              <a:t>책 검색</a:t>
            </a:r>
            <a:r>
              <a:rPr lang="en-US" altLang="ko-KR" dirty="0"/>
              <a:t>] [</a:t>
            </a:r>
            <a:r>
              <a:rPr lang="ko-KR" altLang="en-US" dirty="0"/>
              <a:t>책 반납</a:t>
            </a:r>
            <a:r>
              <a:rPr lang="en-US" altLang="ko-KR" dirty="0"/>
              <a:t>] [</a:t>
            </a:r>
            <a:r>
              <a:rPr lang="ko-KR" altLang="en-US" dirty="0"/>
              <a:t>회원정보 수정</a:t>
            </a:r>
            <a:r>
              <a:rPr lang="en-US" altLang="ko-KR" dirty="0"/>
              <a:t>] </a:t>
            </a:r>
          </a:p>
          <a:p>
            <a:pPr algn="ctr">
              <a:lnSpc>
                <a:spcPct val="150000"/>
              </a:lnSpc>
            </a:pPr>
            <a:r>
              <a:rPr lang="en-US" altLang="ko-KR" dirty="0"/>
              <a:t>[</a:t>
            </a:r>
            <a:r>
              <a:rPr lang="ko-KR" altLang="en-US" dirty="0"/>
              <a:t>희망도서 작성</a:t>
            </a:r>
            <a:r>
              <a:rPr lang="en-US" altLang="ko-KR" dirty="0"/>
              <a:t>] [</a:t>
            </a:r>
            <a:r>
              <a:rPr lang="ko-KR" altLang="en-US" dirty="0"/>
              <a:t>퀴즈 도전</a:t>
            </a:r>
            <a:r>
              <a:rPr lang="en-US" altLang="ko-KR" dirty="0"/>
              <a:t>] </a:t>
            </a:r>
            <a:r>
              <a:rPr lang="ko-KR" altLang="en-US" dirty="0"/>
              <a:t>메뉴 사용 가능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C420D1-AA28-A955-CC33-3072B3EEA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23945"/>
            <a:ext cx="5726589" cy="297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58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0E4662E-74C9-414E-B60D-8F06C9B8B686}"/>
              </a:ext>
            </a:extLst>
          </p:cNvPr>
          <p:cNvSpPr/>
          <p:nvPr/>
        </p:nvSpPr>
        <p:spPr>
          <a:xfrm>
            <a:off x="5761609" y="0"/>
            <a:ext cx="6430392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922CF5-F4D2-6CE0-F4DB-ABBBEB2F4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524" y="536177"/>
            <a:ext cx="5254560" cy="10682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BCEE40-4899-4279-B70D-F30FE3B65ADE}"/>
              </a:ext>
            </a:extLst>
          </p:cNvPr>
          <p:cNvSpPr txBox="1"/>
          <p:nvPr/>
        </p:nvSpPr>
        <p:spPr>
          <a:xfrm>
            <a:off x="11350867" y="204187"/>
            <a:ext cx="66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ko-KR" altLang="en-US" b="1" dirty="0"/>
              <a:t>조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41BD8DAF-3106-47A4-A89F-170806B5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71" y="573519"/>
            <a:ext cx="10117046" cy="833360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│회원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책 검색│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DA8E7C-3524-4F51-A1B4-F0627923F78D}"/>
              </a:ext>
            </a:extLst>
          </p:cNvPr>
          <p:cNvSpPr txBox="1"/>
          <p:nvPr/>
        </p:nvSpPr>
        <p:spPr>
          <a:xfrm>
            <a:off x="178313" y="20418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기능 세부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B536ED-8D49-4512-AB6C-B0C2C42DAF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104" b="54447"/>
          <a:stretch/>
        </p:blipFill>
        <p:spPr>
          <a:xfrm>
            <a:off x="6399590" y="2225717"/>
            <a:ext cx="5154429" cy="16711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9906DCE-E1BF-44A7-B075-CF446871F3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15" r="11337"/>
          <a:stretch/>
        </p:blipFill>
        <p:spPr>
          <a:xfrm>
            <a:off x="332591" y="3963619"/>
            <a:ext cx="11221428" cy="24542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929D4E-6603-4DBB-A55C-181A144BE1E2}"/>
              </a:ext>
            </a:extLst>
          </p:cNvPr>
          <p:cNvSpPr txBox="1"/>
          <p:nvPr/>
        </p:nvSpPr>
        <p:spPr>
          <a:xfrm>
            <a:off x="331971" y="1534526"/>
            <a:ext cx="5305349" cy="2254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ko-KR" altLang="en-US" b="1" dirty="0"/>
              <a:t>책 검색</a:t>
            </a:r>
            <a:r>
              <a:rPr lang="en-US" altLang="ko-KR" b="1" dirty="0"/>
              <a:t> (</a:t>
            </a:r>
            <a:r>
              <a:rPr lang="ko-KR" altLang="en-US" b="1" dirty="0" err="1"/>
              <a:t>회원용</a:t>
            </a:r>
            <a:r>
              <a:rPr lang="en-US" altLang="ko-KR" b="1" dirty="0"/>
              <a:t>)</a:t>
            </a:r>
          </a:p>
          <a:p>
            <a:pPr algn="ctr"/>
            <a:endParaRPr lang="en-US" altLang="ko-KR" b="1" dirty="0"/>
          </a:p>
          <a:p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책 제목 </a:t>
            </a:r>
            <a:r>
              <a:rPr lang="en-US" altLang="ko-KR" dirty="0"/>
              <a:t>2. </a:t>
            </a:r>
            <a:r>
              <a:rPr lang="ko-KR" altLang="en-US" dirty="0"/>
              <a:t>저자 </a:t>
            </a:r>
            <a:r>
              <a:rPr lang="en-US" altLang="ko-KR" dirty="0"/>
              <a:t>3. </a:t>
            </a:r>
            <a:r>
              <a:rPr lang="ko-KR" altLang="en-US" dirty="0"/>
              <a:t>출판사 </a:t>
            </a:r>
            <a:r>
              <a:rPr lang="en-US" altLang="ko-KR" dirty="0"/>
              <a:t>4. </a:t>
            </a:r>
            <a:r>
              <a:rPr lang="ko-KR" altLang="en-US" dirty="0"/>
              <a:t>장르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검색하고자 하는 카테고리를 선택 시 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입력한 키워드와 일치하는 도서목록을 출력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99BF94-7218-43BC-8609-B0066AB54271}"/>
              </a:ext>
            </a:extLst>
          </p:cNvPr>
          <p:cNvSpPr/>
          <p:nvPr/>
        </p:nvSpPr>
        <p:spPr>
          <a:xfrm>
            <a:off x="6924582" y="2920999"/>
            <a:ext cx="745725" cy="2761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D209A166-A0D5-4B9B-9CC7-79FA7689239C}"/>
              </a:ext>
            </a:extLst>
          </p:cNvPr>
          <p:cNvCxnSpPr>
            <a:cxnSpLocks/>
            <a:stCxn id="12" idx="1"/>
            <a:endCxn id="10" idx="0"/>
          </p:cNvCxnSpPr>
          <p:nvPr/>
        </p:nvCxnSpPr>
        <p:spPr>
          <a:xfrm rot="10800000" flipV="1">
            <a:off x="5943306" y="3059077"/>
            <a:ext cx="981277" cy="90454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7B5AE0-51D8-47EE-9380-355FDD198F28}"/>
              </a:ext>
            </a:extLst>
          </p:cNvPr>
          <p:cNvSpPr/>
          <p:nvPr/>
        </p:nvSpPr>
        <p:spPr>
          <a:xfrm>
            <a:off x="941005" y="3963618"/>
            <a:ext cx="612587" cy="25327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C9F8C6-228F-4F49-9DD9-BA42803C31C4}"/>
              </a:ext>
            </a:extLst>
          </p:cNvPr>
          <p:cNvSpPr/>
          <p:nvPr/>
        </p:nvSpPr>
        <p:spPr>
          <a:xfrm>
            <a:off x="2127910" y="4577657"/>
            <a:ext cx="612587" cy="25327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2BE0F0-4CD5-4D85-AF1E-EF4464C0075C}"/>
              </a:ext>
            </a:extLst>
          </p:cNvPr>
          <p:cNvSpPr/>
          <p:nvPr/>
        </p:nvSpPr>
        <p:spPr>
          <a:xfrm>
            <a:off x="2605036" y="4924337"/>
            <a:ext cx="612587" cy="25327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32909A-EDB0-48E0-88B3-BBA12EAFD3C3}"/>
              </a:ext>
            </a:extLst>
          </p:cNvPr>
          <p:cNvSpPr/>
          <p:nvPr/>
        </p:nvSpPr>
        <p:spPr>
          <a:xfrm>
            <a:off x="2605035" y="5224962"/>
            <a:ext cx="612587" cy="25327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011602A-11B7-4FF1-A38C-864CD82AB532}"/>
              </a:ext>
            </a:extLst>
          </p:cNvPr>
          <p:cNvSpPr/>
          <p:nvPr/>
        </p:nvSpPr>
        <p:spPr>
          <a:xfrm>
            <a:off x="2605035" y="5520813"/>
            <a:ext cx="612587" cy="25327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DD1419-363F-40A0-8ECA-F1122E774004}"/>
              </a:ext>
            </a:extLst>
          </p:cNvPr>
          <p:cNvSpPr/>
          <p:nvPr/>
        </p:nvSpPr>
        <p:spPr>
          <a:xfrm>
            <a:off x="6924582" y="852121"/>
            <a:ext cx="745725" cy="2761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3E3E7836-D851-4C7C-AF6E-19C029DB5B03}"/>
              </a:ext>
            </a:extLst>
          </p:cNvPr>
          <p:cNvCxnSpPr>
            <a:cxnSpLocks/>
            <a:stCxn id="22" idx="2"/>
            <a:endCxn id="3" idx="0"/>
          </p:cNvCxnSpPr>
          <p:nvPr/>
        </p:nvCxnSpPr>
        <p:spPr>
          <a:xfrm rot="16200000" flipH="1">
            <a:off x="7588405" y="837316"/>
            <a:ext cx="1097441" cy="167936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509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0E4662E-74C9-414E-B60D-8F06C9B8B686}"/>
              </a:ext>
            </a:extLst>
          </p:cNvPr>
          <p:cNvSpPr/>
          <p:nvPr/>
        </p:nvSpPr>
        <p:spPr>
          <a:xfrm>
            <a:off x="5761609" y="0"/>
            <a:ext cx="6430392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CEE40-4899-4279-B70D-F30FE3B65ADE}"/>
              </a:ext>
            </a:extLst>
          </p:cNvPr>
          <p:cNvSpPr txBox="1"/>
          <p:nvPr/>
        </p:nvSpPr>
        <p:spPr>
          <a:xfrm>
            <a:off x="11350867" y="204187"/>
            <a:ext cx="66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ko-KR" altLang="en-US" b="1" dirty="0"/>
              <a:t>조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41BD8DAF-3106-47A4-A89F-170806B5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71" y="573519"/>
            <a:ext cx="10117046" cy="833360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│회원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책 대출│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DA8E7C-3524-4F51-A1B4-F0627923F78D}"/>
              </a:ext>
            </a:extLst>
          </p:cNvPr>
          <p:cNvSpPr txBox="1"/>
          <p:nvPr/>
        </p:nvSpPr>
        <p:spPr>
          <a:xfrm>
            <a:off x="178313" y="20418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기능 세부 구현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A25346E-D4E2-45C9-8829-507B6C9C8683}"/>
              </a:ext>
            </a:extLst>
          </p:cNvPr>
          <p:cNvGrpSpPr/>
          <p:nvPr/>
        </p:nvGrpSpPr>
        <p:grpSpPr>
          <a:xfrm>
            <a:off x="635677" y="3173535"/>
            <a:ext cx="10715190" cy="3298782"/>
            <a:chOff x="421368" y="1776211"/>
            <a:chExt cx="10179190" cy="329878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4D29CC9-FEAB-4096-9258-41F203B229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218"/>
            <a:stretch/>
          </p:blipFill>
          <p:spPr>
            <a:xfrm>
              <a:off x="421368" y="3604334"/>
              <a:ext cx="10179190" cy="1470659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47D82F5-32A3-4F81-8E03-98AECD2AB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650" r="11337" b="5520"/>
            <a:stretch/>
          </p:blipFill>
          <p:spPr>
            <a:xfrm>
              <a:off x="421368" y="1776211"/>
              <a:ext cx="10179190" cy="1828123"/>
            </a:xfrm>
            <a:prstGeom prst="rect">
              <a:avLst/>
            </a:prstGeom>
          </p:spPr>
        </p:pic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1F21BD-C4C2-46B8-A54A-344FFF00C931}"/>
              </a:ext>
            </a:extLst>
          </p:cNvPr>
          <p:cNvSpPr/>
          <p:nvPr/>
        </p:nvSpPr>
        <p:spPr>
          <a:xfrm>
            <a:off x="3048000" y="1367280"/>
            <a:ext cx="6096000" cy="15161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1.1. </a:t>
            </a:r>
            <a:r>
              <a:rPr lang="ko-KR" altLang="en-US" b="1" dirty="0"/>
              <a:t>책 대출</a:t>
            </a:r>
            <a:endParaRPr lang="en-US" altLang="ko-KR" b="1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회원이 </a:t>
            </a:r>
            <a:r>
              <a:rPr lang="ko-KR" altLang="ko-KR" dirty="0"/>
              <a:t>검색한 도서를 대출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희망하는 책 번호 입력 시 </a:t>
            </a:r>
            <a:r>
              <a:rPr lang="ko-KR" altLang="ko-KR" dirty="0"/>
              <a:t>반납일자</a:t>
            </a:r>
            <a:r>
              <a:rPr lang="ko-KR" altLang="en-US" dirty="0"/>
              <a:t>를 출력함과 동시에 </a:t>
            </a:r>
            <a:r>
              <a:rPr lang="ko-KR" altLang="ko-KR" dirty="0"/>
              <a:t>대출 로그에 기록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3D64BF-3718-490F-A5E3-FC8F8655D388}"/>
              </a:ext>
            </a:extLst>
          </p:cNvPr>
          <p:cNvSpPr/>
          <p:nvPr/>
        </p:nvSpPr>
        <p:spPr>
          <a:xfrm>
            <a:off x="2435413" y="5170974"/>
            <a:ext cx="612587" cy="25327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0F2205-8E8B-4B45-BC37-FF6A89371571}"/>
              </a:ext>
            </a:extLst>
          </p:cNvPr>
          <p:cNvSpPr/>
          <p:nvPr/>
        </p:nvSpPr>
        <p:spPr>
          <a:xfrm>
            <a:off x="534839" y="3530999"/>
            <a:ext cx="612587" cy="25327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410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0E4662E-74C9-414E-B60D-8F06C9B8B686}"/>
              </a:ext>
            </a:extLst>
          </p:cNvPr>
          <p:cNvSpPr/>
          <p:nvPr/>
        </p:nvSpPr>
        <p:spPr>
          <a:xfrm>
            <a:off x="5761609" y="0"/>
            <a:ext cx="6430392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595CEC8-4CCA-06B8-4C6B-947C7DDB0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306" y="1980397"/>
            <a:ext cx="5254560" cy="10682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BCEE40-4899-4279-B70D-F30FE3B65ADE}"/>
              </a:ext>
            </a:extLst>
          </p:cNvPr>
          <p:cNvSpPr txBox="1"/>
          <p:nvPr/>
        </p:nvSpPr>
        <p:spPr>
          <a:xfrm>
            <a:off x="11350867" y="204187"/>
            <a:ext cx="66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ko-KR" altLang="en-US" b="1" dirty="0"/>
              <a:t>조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41BD8DAF-3106-47A4-A89F-170806B5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71" y="573519"/>
            <a:ext cx="10117046" cy="833360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│회원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책 반납│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DA8E7C-3524-4F51-A1B4-F0627923F78D}"/>
              </a:ext>
            </a:extLst>
          </p:cNvPr>
          <p:cNvSpPr txBox="1"/>
          <p:nvPr/>
        </p:nvSpPr>
        <p:spPr>
          <a:xfrm>
            <a:off x="178313" y="20418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기능 세부 구현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F02271F-5C39-440F-B0B7-B2C157278D6D}"/>
              </a:ext>
            </a:extLst>
          </p:cNvPr>
          <p:cNvSpPr/>
          <p:nvPr/>
        </p:nvSpPr>
        <p:spPr>
          <a:xfrm>
            <a:off x="331971" y="1660648"/>
            <a:ext cx="6096000" cy="211628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2. </a:t>
            </a:r>
            <a:r>
              <a:rPr lang="ko-KR" altLang="en-US" b="1" dirty="0"/>
              <a:t>책 반납</a:t>
            </a:r>
            <a:endParaRPr lang="en-US" altLang="ko-KR" b="1" dirty="0"/>
          </a:p>
          <a:p>
            <a:pPr algn="ctr">
              <a:lnSpc>
                <a:spcPct val="150000"/>
              </a:lnSpc>
            </a:pPr>
            <a:endParaRPr lang="en-US" altLang="ko-KR" b="1" dirty="0"/>
          </a:p>
          <a:p>
            <a:pPr algn="ctr">
              <a:lnSpc>
                <a:spcPct val="150000"/>
              </a:lnSpc>
            </a:pPr>
            <a:r>
              <a:rPr lang="ko-KR" altLang="ko-KR" dirty="0"/>
              <a:t>로그인한 회원의 대출 도서를 반납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ko-KR" altLang="ko-KR" dirty="0"/>
              <a:t>반납함 로그에 기록</a:t>
            </a:r>
            <a:r>
              <a:rPr lang="en-US" altLang="ko-KR" dirty="0"/>
              <a:t>) </a:t>
            </a:r>
          </a:p>
          <a:p>
            <a:pPr algn="ctr">
              <a:lnSpc>
                <a:spcPct val="150000"/>
              </a:lnSpc>
            </a:pPr>
            <a:r>
              <a:rPr lang="ko-KR" altLang="ko-KR" dirty="0"/>
              <a:t>연체 시 연체 날짜를 계산하여 연체료를 계산하는 기능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3AD202-9DAF-4B88-A25F-0D0D149A6F67}"/>
              </a:ext>
            </a:extLst>
          </p:cNvPr>
          <p:cNvSpPr/>
          <p:nvPr/>
        </p:nvSpPr>
        <p:spPr>
          <a:xfrm>
            <a:off x="8407861" y="2303929"/>
            <a:ext cx="745725" cy="2105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32D00AE3-357D-4736-B584-53942B697222}"/>
              </a:ext>
            </a:extLst>
          </p:cNvPr>
          <p:cNvCxnSpPr>
            <a:cxnSpLocks/>
            <a:stCxn id="12" idx="1"/>
            <a:endCxn id="7" idx="0"/>
          </p:cNvCxnSpPr>
          <p:nvPr/>
        </p:nvCxnSpPr>
        <p:spPr>
          <a:xfrm rot="10800000" flipV="1">
            <a:off x="7091557" y="2409228"/>
            <a:ext cx="1316305" cy="1752088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0C97B7AC-EC69-D44D-ED99-D830CF238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093" y="4161316"/>
            <a:ext cx="89249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50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0E4662E-74C9-414E-B60D-8F06C9B8B686}"/>
              </a:ext>
            </a:extLst>
          </p:cNvPr>
          <p:cNvSpPr/>
          <p:nvPr/>
        </p:nvSpPr>
        <p:spPr>
          <a:xfrm>
            <a:off x="5761609" y="0"/>
            <a:ext cx="6430392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491F645-DEF6-E6B1-96CA-27435341A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09416"/>
            <a:ext cx="5254560" cy="10682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BCEE40-4899-4279-B70D-F30FE3B65ADE}"/>
              </a:ext>
            </a:extLst>
          </p:cNvPr>
          <p:cNvSpPr txBox="1"/>
          <p:nvPr/>
        </p:nvSpPr>
        <p:spPr>
          <a:xfrm>
            <a:off x="11350867" y="204187"/>
            <a:ext cx="66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ko-KR" altLang="en-US" b="1" dirty="0"/>
              <a:t>조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41BD8DAF-3106-47A4-A89F-170806B5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71" y="573519"/>
            <a:ext cx="10117046" cy="833360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│회원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회원정보 수정│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DA8E7C-3524-4F51-A1B4-F0627923F78D}"/>
              </a:ext>
            </a:extLst>
          </p:cNvPr>
          <p:cNvSpPr txBox="1"/>
          <p:nvPr/>
        </p:nvSpPr>
        <p:spPr>
          <a:xfrm>
            <a:off x="178313" y="20418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기능 세부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8D4C1B-AFC3-4E6A-98F1-E4DBA74534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025" b="42556"/>
          <a:stretch/>
        </p:blipFill>
        <p:spPr>
          <a:xfrm>
            <a:off x="6096000" y="3053158"/>
            <a:ext cx="5254560" cy="357130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D9AD253-FD90-4A60-885B-3E80FF74E9AB}"/>
              </a:ext>
            </a:extLst>
          </p:cNvPr>
          <p:cNvSpPr/>
          <p:nvPr/>
        </p:nvSpPr>
        <p:spPr>
          <a:xfrm>
            <a:off x="-129777" y="1664315"/>
            <a:ext cx="6096000" cy="377827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3. </a:t>
            </a:r>
            <a:r>
              <a:rPr lang="ko-KR" altLang="en-US" b="1" dirty="0"/>
              <a:t>회원정보 수정</a:t>
            </a:r>
            <a:endParaRPr lang="en-US" altLang="ko-KR" b="1" dirty="0"/>
          </a:p>
          <a:p>
            <a:pPr algn="ctr">
              <a:lnSpc>
                <a:spcPct val="150000"/>
              </a:lnSpc>
            </a:pPr>
            <a:endParaRPr lang="en-US" altLang="ko-KR" b="1" dirty="0"/>
          </a:p>
          <a:p>
            <a:pPr algn="ctr">
              <a:lnSpc>
                <a:spcPct val="150000"/>
              </a:lnSpc>
            </a:pPr>
            <a:r>
              <a:rPr lang="ko-KR" altLang="ko-KR" dirty="0"/>
              <a:t>로그인한 회원에 대한 정보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ko-KR" altLang="ko-KR" dirty="0"/>
              <a:t>이름</a:t>
            </a:r>
            <a:r>
              <a:rPr lang="en-US" altLang="ko-KR" dirty="0"/>
              <a:t>, </a:t>
            </a:r>
            <a:r>
              <a:rPr lang="ko-KR" altLang="ko-KR" dirty="0"/>
              <a:t>전화번호</a:t>
            </a:r>
            <a:r>
              <a:rPr lang="en-US" altLang="ko-KR" dirty="0"/>
              <a:t>, </a:t>
            </a:r>
            <a:r>
              <a:rPr lang="ko-KR" altLang="ko-KR" dirty="0"/>
              <a:t>비밀번호</a:t>
            </a:r>
            <a:r>
              <a:rPr lang="en-US" altLang="ko-KR" dirty="0"/>
              <a:t>)</a:t>
            </a:r>
            <a:r>
              <a:rPr lang="ko-KR" altLang="ko-KR" dirty="0"/>
              <a:t>를 변경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기존 등록된 회원정보 출력 후</a:t>
            </a:r>
            <a:endParaRPr lang="en-US" altLang="ko-KR" dirty="0"/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dirty="0"/>
              <a:t>이름 </a:t>
            </a:r>
            <a:r>
              <a:rPr lang="en-US" altLang="ko-KR" dirty="0"/>
              <a:t>2. </a:t>
            </a:r>
            <a:r>
              <a:rPr lang="ko-KR" altLang="en-US" dirty="0"/>
              <a:t>전화번호 </a:t>
            </a:r>
            <a:r>
              <a:rPr lang="en-US" altLang="ko-KR" dirty="0"/>
              <a:t>3. </a:t>
            </a:r>
            <a:r>
              <a:rPr lang="ko-KR" altLang="en-US" dirty="0"/>
              <a:t>비밀번호 중 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원하는 항목을 선택하여 수정 완료 시 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수정된 회원정보 출력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43056CA-C2F6-4817-B4B9-F91C5E2B7BB5}"/>
              </a:ext>
            </a:extLst>
          </p:cNvPr>
          <p:cNvSpPr/>
          <p:nvPr/>
        </p:nvSpPr>
        <p:spPr>
          <a:xfrm>
            <a:off x="9320844" y="1704243"/>
            <a:ext cx="1195017" cy="2761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3503B727-FD15-4F9E-BE79-066A2089E65E}"/>
              </a:ext>
            </a:extLst>
          </p:cNvPr>
          <p:cNvCxnSpPr>
            <a:cxnSpLocks/>
            <a:stCxn id="12" idx="1"/>
            <a:endCxn id="3" idx="0"/>
          </p:cNvCxnSpPr>
          <p:nvPr/>
        </p:nvCxnSpPr>
        <p:spPr>
          <a:xfrm rot="10800000" flipV="1">
            <a:off x="8723280" y="1842320"/>
            <a:ext cx="597564" cy="121083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629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0E4662E-74C9-414E-B60D-8F06C9B8B686}"/>
              </a:ext>
            </a:extLst>
          </p:cNvPr>
          <p:cNvSpPr/>
          <p:nvPr/>
        </p:nvSpPr>
        <p:spPr>
          <a:xfrm>
            <a:off x="5761609" y="0"/>
            <a:ext cx="6430392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CEE40-4899-4279-B70D-F30FE3B65ADE}"/>
              </a:ext>
            </a:extLst>
          </p:cNvPr>
          <p:cNvSpPr txBox="1"/>
          <p:nvPr/>
        </p:nvSpPr>
        <p:spPr>
          <a:xfrm>
            <a:off x="11350867" y="204187"/>
            <a:ext cx="66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ko-KR" altLang="en-US" b="1" dirty="0"/>
              <a:t>조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41BD8DAF-3106-47A4-A89F-170806B5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71" y="573519"/>
            <a:ext cx="10117046" cy="833360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│회원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희망도서 작성│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DA8E7C-3524-4F51-A1B4-F0627923F78D}"/>
              </a:ext>
            </a:extLst>
          </p:cNvPr>
          <p:cNvSpPr txBox="1"/>
          <p:nvPr/>
        </p:nvSpPr>
        <p:spPr>
          <a:xfrm>
            <a:off x="178313" y="20418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기능 세부 구현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E0AE0F-DA76-4AEC-A488-A23C40F9A4A7}"/>
              </a:ext>
            </a:extLst>
          </p:cNvPr>
          <p:cNvSpPr/>
          <p:nvPr/>
        </p:nvSpPr>
        <p:spPr>
          <a:xfrm>
            <a:off x="-129777" y="1664314"/>
            <a:ext cx="6096000" cy="29472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4. </a:t>
            </a:r>
            <a:r>
              <a:rPr lang="ko-KR" altLang="en-US" b="1" dirty="0"/>
              <a:t>희망도서 작성</a:t>
            </a:r>
            <a:endParaRPr lang="en-US" altLang="ko-KR" b="1" dirty="0"/>
          </a:p>
          <a:p>
            <a:pPr algn="ctr">
              <a:lnSpc>
                <a:spcPct val="150000"/>
              </a:lnSpc>
            </a:pPr>
            <a:endParaRPr lang="en-US" altLang="ko-KR" b="1" dirty="0"/>
          </a:p>
          <a:p>
            <a:pPr algn="ctr">
              <a:lnSpc>
                <a:spcPct val="150000"/>
              </a:lnSpc>
            </a:pPr>
            <a:r>
              <a:rPr lang="ko-KR" altLang="ko-KR" dirty="0"/>
              <a:t>회원이 희망하는 도서 목록을 열람 및 작성하는 기능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모든 회원이 작성한 희망도서 목록 출력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희망도서의 </a:t>
            </a:r>
            <a:r>
              <a:rPr lang="en-US" altLang="ko-KR" dirty="0"/>
              <a:t>[</a:t>
            </a:r>
            <a:r>
              <a:rPr lang="ko-KR" altLang="en-US" dirty="0"/>
              <a:t>제목</a:t>
            </a:r>
            <a:r>
              <a:rPr lang="en-US" altLang="ko-KR" dirty="0"/>
              <a:t>][</a:t>
            </a:r>
            <a:r>
              <a:rPr lang="ko-KR" altLang="en-US" dirty="0"/>
              <a:t>저자</a:t>
            </a:r>
            <a:r>
              <a:rPr lang="en-US" altLang="ko-KR" dirty="0"/>
              <a:t>][</a:t>
            </a:r>
            <a:r>
              <a:rPr lang="ko-KR" altLang="en-US" dirty="0"/>
              <a:t>출판사</a:t>
            </a:r>
            <a:r>
              <a:rPr lang="en-US" altLang="ko-KR" dirty="0"/>
              <a:t>] </a:t>
            </a:r>
            <a:r>
              <a:rPr lang="ko-KR" altLang="en-US" dirty="0"/>
              <a:t>정보 등록 시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희망 도서 목록에 추가 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6882671-ED67-CFCF-0F85-96E0F41F7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651" y="1696694"/>
            <a:ext cx="5254560" cy="106825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A955255-7E38-4B6A-B37D-A29486BB2387}"/>
              </a:ext>
            </a:extLst>
          </p:cNvPr>
          <p:cNvSpPr/>
          <p:nvPr/>
        </p:nvSpPr>
        <p:spPr>
          <a:xfrm>
            <a:off x="6772651" y="2161383"/>
            <a:ext cx="1195017" cy="2761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D1BF77C5-FD9F-41F1-B1FE-FCE042544F75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7681197" y="2126500"/>
            <a:ext cx="753697" cy="137577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8559055B-7794-8C56-99CF-BD915FABF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651" y="3203624"/>
            <a:ext cx="5254560" cy="281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25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0E4662E-74C9-414E-B60D-8F06C9B8B686}"/>
              </a:ext>
            </a:extLst>
          </p:cNvPr>
          <p:cNvSpPr/>
          <p:nvPr/>
        </p:nvSpPr>
        <p:spPr>
          <a:xfrm>
            <a:off x="5761608" y="0"/>
            <a:ext cx="6430392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954181-6862-CB8F-7A0F-2C2547FF9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06879"/>
            <a:ext cx="5254560" cy="10682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BCEE40-4899-4279-B70D-F30FE3B65ADE}"/>
              </a:ext>
            </a:extLst>
          </p:cNvPr>
          <p:cNvSpPr txBox="1"/>
          <p:nvPr/>
        </p:nvSpPr>
        <p:spPr>
          <a:xfrm>
            <a:off x="11350867" y="204187"/>
            <a:ext cx="66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ko-KR" altLang="en-US" b="1" dirty="0"/>
              <a:t>조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41BD8DAF-3106-47A4-A89F-170806B5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71" y="573519"/>
            <a:ext cx="10117046" cy="833360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│회원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퀴즈 도전│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DA8E7C-3524-4F51-A1B4-F0627923F78D}"/>
              </a:ext>
            </a:extLst>
          </p:cNvPr>
          <p:cNvSpPr txBox="1"/>
          <p:nvPr/>
        </p:nvSpPr>
        <p:spPr>
          <a:xfrm>
            <a:off x="178313" y="20418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기능 세부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3EE0DF-DDE1-4CB1-9661-19FD9072DF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39" r="20471"/>
          <a:stretch/>
        </p:blipFill>
        <p:spPr>
          <a:xfrm>
            <a:off x="6096001" y="3214218"/>
            <a:ext cx="5254560" cy="307026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DCA25B9-BC31-4EB7-983A-30B41C7B2BF4}"/>
              </a:ext>
            </a:extLst>
          </p:cNvPr>
          <p:cNvSpPr/>
          <p:nvPr/>
        </p:nvSpPr>
        <p:spPr>
          <a:xfrm>
            <a:off x="7781788" y="1869806"/>
            <a:ext cx="1195017" cy="2761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A00515D-72A9-4E52-A3EC-F617EF0CAF93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 rot="16200000" flipH="1">
            <a:off x="8017161" y="2508097"/>
            <a:ext cx="1068257" cy="34398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7E1273-8E92-4DE5-BD11-1C9698D1C6BB}"/>
              </a:ext>
            </a:extLst>
          </p:cNvPr>
          <p:cNvSpPr/>
          <p:nvPr/>
        </p:nvSpPr>
        <p:spPr>
          <a:xfrm>
            <a:off x="-129777" y="1673193"/>
            <a:ext cx="6096000" cy="211628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5. </a:t>
            </a:r>
            <a:r>
              <a:rPr lang="ko-KR" altLang="en-US" b="1" dirty="0"/>
              <a:t>퀴즈 도전</a:t>
            </a:r>
            <a:endParaRPr lang="en-US" altLang="ko-KR" b="1" dirty="0"/>
          </a:p>
          <a:p>
            <a:pPr algn="ctr">
              <a:lnSpc>
                <a:spcPct val="150000"/>
              </a:lnSpc>
            </a:pPr>
            <a:endParaRPr lang="en-US" altLang="ko-KR" b="1" dirty="0"/>
          </a:p>
          <a:p>
            <a:pPr algn="ctr">
              <a:lnSpc>
                <a:spcPct val="150000"/>
              </a:lnSpc>
            </a:pPr>
            <a:r>
              <a:rPr lang="ko-KR" altLang="ko-KR" dirty="0"/>
              <a:t>로그인한 회원이 등록된 퀴즈에 대해</a:t>
            </a:r>
            <a:r>
              <a:rPr lang="en-US" altLang="ko-KR" dirty="0"/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ko-KR" dirty="0"/>
              <a:t>정답 입력 및 저장된 정답과 일치할 시 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ko-KR" dirty="0"/>
              <a:t>해당 회원의 정보를 저장하는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271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0E4662E-74C9-414E-B60D-8F06C9B8B686}"/>
              </a:ext>
            </a:extLst>
          </p:cNvPr>
          <p:cNvSpPr/>
          <p:nvPr/>
        </p:nvSpPr>
        <p:spPr>
          <a:xfrm>
            <a:off x="5761609" y="0"/>
            <a:ext cx="6430392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CEE40-4899-4279-B70D-F30FE3B65ADE}"/>
              </a:ext>
            </a:extLst>
          </p:cNvPr>
          <p:cNvSpPr txBox="1"/>
          <p:nvPr/>
        </p:nvSpPr>
        <p:spPr>
          <a:xfrm>
            <a:off x="11350867" y="204187"/>
            <a:ext cx="66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ko-KR" altLang="en-US" b="1" dirty="0"/>
              <a:t>조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41BD8DAF-3106-47A4-A89F-170806B5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71" y="573519"/>
            <a:ext cx="10117046" cy="833360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│관리자│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DA8E7C-3524-4F51-A1B4-F0627923F78D}"/>
              </a:ext>
            </a:extLst>
          </p:cNvPr>
          <p:cNvSpPr txBox="1"/>
          <p:nvPr/>
        </p:nvSpPr>
        <p:spPr>
          <a:xfrm>
            <a:off x="178313" y="20418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기능 세부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F4417A-F237-4282-BD0C-09ECFA25CD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86"/>
          <a:stretch/>
        </p:blipFill>
        <p:spPr>
          <a:xfrm>
            <a:off x="6194437" y="1829844"/>
            <a:ext cx="5487840" cy="31983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5E6047-733C-43E1-8661-FAFDC22A82E4}"/>
              </a:ext>
            </a:extLst>
          </p:cNvPr>
          <p:cNvSpPr txBox="1"/>
          <p:nvPr/>
        </p:nvSpPr>
        <p:spPr>
          <a:xfrm>
            <a:off x="178313" y="1665375"/>
            <a:ext cx="5718038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/>
              <a:t>관리자용 메인 화면</a:t>
            </a:r>
            <a:endParaRPr lang="en-US" altLang="ko-KR" b="1" dirty="0"/>
          </a:p>
          <a:p>
            <a:pPr algn="ctr">
              <a:lnSpc>
                <a:spcPct val="150000"/>
              </a:lnSpc>
            </a:pPr>
            <a:endParaRPr lang="en-US" altLang="ko-KR" b="1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관리자 계정은 </a:t>
            </a:r>
            <a:r>
              <a:rPr lang="en-US" altLang="ko-KR" dirty="0"/>
              <a:t>1</a:t>
            </a:r>
            <a:r>
              <a:rPr lang="ko-KR" altLang="en-US" dirty="0"/>
              <a:t>개로 통일되어 있으며</a:t>
            </a:r>
            <a:r>
              <a:rPr lang="en-US" altLang="ko-KR" dirty="0"/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dirty="0"/>
              <a:t>유효성 검사를 통해 로그인 완료 시 구현되는 화면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도서 관리 메뉴   </a:t>
            </a:r>
            <a:r>
              <a:rPr lang="en-US" altLang="ko-KR" dirty="0"/>
              <a:t>2. </a:t>
            </a:r>
            <a:r>
              <a:rPr lang="ko-KR" altLang="en-US" dirty="0"/>
              <a:t>회원 관리 메뉴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이벤트 관리 메뉴  </a:t>
            </a:r>
            <a:r>
              <a:rPr lang="en-US" altLang="ko-KR" dirty="0"/>
              <a:t> 0. </a:t>
            </a:r>
            <a:r>
              <a:rPr lang="ko-KR" altLang="en-US" dirty="0" err="1"/>
              <a:t>메인화면으로</a:t>
            </a:r>
            <a:r>
              <a:rPr lang="ko-KR" altLang="en-US" dirty="0"/>
              <a:t> 돌아가기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5107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F7C8F73B-1602-4BDC-B9EC-FC578E0A8B00}"/>
              </a:ext>
            </a:extLst>
          </p:cNvPr>
          <p:cNvSpPr txBox="1"/>
          <p:nvPr/>
        </p:nvSpPr>
        <p:spPr>
          <a:xfrm>
            <a:off x="331971" y="1632181"/>
            <a:ext cx="5305349" cy="1977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1. </a:t>
            </a:r>
            <a:r>
              <a:rPr lang="ko-KR" altLang="en-US" b="1" dirty="0"/>
              <a:t>도서 검색</a:t>
            </a:r>
            <a:r>
              <a:rPr lang="en-US" altLang="ko-KR" b="1" dirty="0"/>
              <a:t> (</a:t>
            </a:r>
            <a:r>
              <a:rPr lang="ko-KR" altLang="en-US" b="1" dirty="0"/>
              <a:t>관리자용</a:t>
            </a:r>
            <a:r>
              <a:rPr lang="en-US" altLang="ko-KR" b="1" dirty="0"/>
              <a:t>)</a:t>
            </a:r>
          </a:p>
          <a:p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책 제목 </a:t>
            </a:r>
            <a:r>
              <a:rPr lang="en-US" altLang="ko-KR" dirty="0"/>
              <a:t>2. </a:t>
            </a:r>
            <a:r>
              <a:rPr lang="ko-KR" altLang="en-US" dirty="0"/>
              <a:t>저자 </a:t>
            </a:r>
            <a:r>
              <a:rPr lang="en-US" altLang="ko-KR" dirty="0"/>
              <a:t>3. </a:t>
            </a:r>
            <a:r>
              <a:rPr lang="ko-KR" altLang="en-US" dirty="0"/>
              <a:t>출판사 </a:t>
            </a:r>
            <a:r>
              <a:rPr lang="en-US" altLang="ko-KR" dirty="0"/>
              <a:t>4. </a:t>
            </a:r>
            <a:r>
              <a:rPr lang="ko-KR" altLang="en-US" dirty="0"/>
              <a:t>장르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검색하고자 하는 카테고리를 선택 시 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입력한 키워드와 일치하는 도서목록을 출력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E4662E-74C9-414E-B60D-8F06C9B8B686}"/>
              </a:ext>
            </a:extLst>
          </p:cNvPr>
          <p:cNvSpPr/>
          <p:nvPr/>
        </p:nvSpPr>
        <p:spPr>
          <a:xfrm>
            <a:off x="5761609" y="0"/>
            <a:ext cx="6430392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84189C35-099C-4CF9-A7D2-81B8618AF6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25" b="72224"/>
          <a:stretch/>
        </p:blipFill>
        <p:spPr>
          <a:xfrm>
            <a:off x="4537726" y="1244602"/>
            <a:ext cx="7322303" cy="662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BCEE40-4899-4279-B70D-F30FE3B65ADE}"/>
              </a:ext>
            </a:extLst>
          </p:cNvPr>
          <p:cNvSpPr txBox="1"/>
          <p:nvPr/>
        </p:nvSpPr>
        <p:spPr>
          <a:xfrm>
            <a:off x="11350867" y="204187"/>
            <a:ext cx="66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ko-KR" altLang="en-US" b="1" dirty="0"/>
              <a:t>조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41BD8DAF-3106-47A4-A89F-170806B5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71" y="573519"/>
            <a:ext cx="10117046" cy="833360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│관리자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책 검색│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DA8E7C-3524-4F51-A1B4-F0627923F78D}"/>
              </a:ext>
            </a:extLst>
          </p:cNvPr>
          <p:cNvSpPr txBox="1"/>
          <p:nvPr/>
        </p:nvSpPr>
        <p:spPr>
          <a:xfrm>
            <a:off x="178313" y="20418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기능 세부 구현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5DF62319-DD0F-415B-8FFD-2A9A948ACA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11" r="10883"/>
          <a:stretch/>
        </p:blipFill>
        <p:spPr>
          <a:xfrm>
            <a:off x="715144" y="4299005"/>
            <a:ext cx="10838875" cy="235480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FE509219-D1E6-4A01-9196-E9E06DA7DA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104" b="54447"/>
          <a:stretch/>
        </p:blipFill>
        <p:spPr>
          <a:xfrm>
            <a:off x="6399590" y="2225717"/>
            <a:ext cx="5154429" cy="1671187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FACC43E0-8563-4B94-A0C2-0F178F1142FA}"/>
              </a:ext>
            </a:extLst>
          </p:cNvPr>
          <p:cNvSpPr/>
          <p:nvPr/>
        </p:nvSpPr>
        <p:spPr>
          <a:xfrm>
            <a:off x="6924582" y="2920999"/>
            <a:ext cx="745725" cy="2761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4224AE77-029E-46A2-A5DC-FC340421DD6A}"/>
              </a:ext>
            </a:extLst>
          </p:cNvPr>
          <p:cNvCxnSpPr>
            <a:cxnSpLocks/>
            <a:stCxn id="32" idx="2"/>
            <a:endCxn id="28" idx="0"/>
          </p:cNvCxnSpPr>
          <p:nvPr/>
        </p:nvCxnSpPr>
        <p:spPr>
          <a:xfrm rot="5400000">
            <a:off x="6165089" y="3166648"/>
            <a:ext cx="1101851" cy="1162863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CD48EB-D1F2-42E4-B2B1-E141CBD4A504}"/>
              </a:ext>
            </a:extLst>
          </p:cNvPr>
          <p:cNvSpPr/>
          <p:nvPr/>
        </p:nvSpPr>
        <p:spPr>
          <a:xfrm>
            <a:off x="4776805" y="1652189"/>
            <a:ext cx="745725" cy="2761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6DB4C709-167A-43F3-9D66-EB35D0DA3035}"/>
              </a:ext>
            </a:extLst>
          </p:cNvPr>
          <p:cNvCxnSpPr>
            <a:cxnSpLocks/>
            <a:stCxn id="35" idx="2"/>
            <a:endCxn id="31" idx="0"/>
          </p:cNvCxnSpPr>
          <p:nvPr/>
        </p:nvCxnSpPr>
        <p:spPr>
          <a:xfrm rot="16200000" flipH="1">
            <a:off x="6914550" y="163461"/>
            <a:ext cx="297373" cy="382713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32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76267AD-D305-4C46-9328-AD5EE79F6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INDEX</a:t>
            </a:r>
            <a:endParaRPr lang="ko-KR" altLang="en-US" b="1" dirty="0"/>
          </a:p>
        </p:txBody>
      </p:sp>
      <p:sp>
        <p:nvSpPr>
          <p:cNvPr id="8" name="Прямоугольный треугольник 11">
            <a:extLst>
              <a:ext uri="{FF2B5EF4-FFF2-40B4-BE49-F238E27FC236}">
                <a16:creationId xmlns:a16="http://schemas.microsoft.com/office/drawing/2014/main" id="{317FEF7C-5B00-4149-9A08-32B447F7C8DC}"/>
              </a:ext>
            </a:extLst>
          </p:cNvPr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араллелограмм 17">
            <a:extLst>
              <a:ext uri="{FF2B5EF4-FFF2-40B4-BE49-F238E27FC236}">
                <a16:creationId xmlns:a16="http://schemas.microsoft.com/office/drawing/2014/main" id="{1FEBA949-64E4-4C05-8599-3A8BE31E6FF6}"/>
              </a:ext>
            </a:extLst>
          </p:cNvPr>
          <p:cNvSpPr/>
          <p:nvPr/>
        </p:nvSpPr>
        <p:spPr>
          <a:xfrm>
            <a:off x="0" y="-7464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19EE8-452E-47DF-8346-79B9981145B3}"/>
              </a:ext>
            </a:extLst>
          </p:cNvPr>
          <p:cNvSpPr txBox="1"/>
          <p:nvPr/>
        </p:nvSpPr>
        <p:spPr>
          <a:xfrm>
            <a:off x="4892335" y="1301718"/>
            <a:ext cx="4127377" cy="4920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ko-KR" altLang="en-US" dirty="0"/>
              <a:t>▶ 팀원 별 주요 업무</a:t>
            </a:r>
            <a:endParaRPr lang="en-US" altLang="ko-KR" dirty="0"/>
          </a:p>
          <a:p>
            <a:pPr>
              <a:lnSpc>
                <a:spcPct val="300000"/>
              </a:lnSpc>
            </a:pPr>
            <a:r>
              <a:rPr lang="ko-KR" altLang="en-US" dirty="0"/>
              <a:t>▶ 기획 의도</a:t>
            </a:r>
            <a:endParaRPr lang="en-US" altLang="ko-KR" dirty="0"/>
          </a:p>
          <a:p>
            <a:pPr>
              <a:lnSpc>
                <a:spcPct val="300000"/>
              </a:lnSpc>
            </a:pPr>
            <a:r>
              <a:rPr lang="ko-KR" altLang="en-US" dirty="0"/>
              <a:t>▶ 사용 라이브러리</a:t>
            </a:r>
            <a:endParaRPr lang="en-US" altLang="ko-KR" dirty="0"/>
          </a:p>
          <a:p>
            <a:pPr>
              <a:lnSpc>
                <a:spcPct val="300000"/>
              </a:lnSpc>
            </a:pPr>
            <a:r>
              <a:rPr lang="ko-KR" altLang="en-US" dirty="0"/>
              <a:t>▶ 구현 기능</a:t>
            </a:r>
            <a:endParaRPr lang="en-US" altLang="ko-KR" dirty="0"/>
          </a:p>
          <a:p>
            <a:pPr>
              <a:lnSpc>
                <a:spcPct val="300000"/>
              </a:lnSpc>
            </a:pPr>
            <a:r>
              <a:rPr lang="ko-KR" altLang="en-US" dirty="0"/>
              <a:t>▶ 기능 세부 구현</a:t>
            </a:r>
            <a:endParaRPr lang="en-US" altLang="ko-KR" dirty="0"/>
          </a:p>
          <a:p>
            <a:pPr>
              <a:lnSpc>
                <a:spcPct val="3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170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0E4662E-74C9-414E-B60D-8F06C9B8B686}"/>
              </a:ext>
            </a:extLst>
          </p:cNvPr>
          <p:cNvSpPr/>
          <p:nvPr/>
        </p:nvSpPr>
        <p:spPr>
          <a:xfrm>
            <a:off x="5761609" y="0"/>
            <a:ext cx="6430392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CEE40-4899-4279-B70D-F30FE3B65ADE}"/>
              </a:ext>
            </a:extLst>
          </p:cNvPr>
          <p:cNvSpPr txBox="1"/>
          <p:nvPr/>
        </p:nvSpPr>
        <p:spPr>
          <a:xfrm>
            <a:off x="11350867" y="204187"/>
            <a:ext cx="66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ko-KR" altLang="en-US" b="1" dirty="0"/>
              <a:t>조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41BD8DAF-3106-47A4-A89F-170806B5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71" y="573519"/>
            <a:ext cx="10117046" cy="833360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│관리자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도서 수정</a:t>
            </a:r>
            <a:r>
              <a:rPr lang="en-US" altLang="ko-KR" sz="3200" b="1" dirty="0"/>
              <a:t>/</a:t>
            </a:r>
            <a:r>
              <a:rPr lang="ko-KR" altLang="en-US" sz="3200" b="1" dirty="0"/>
              <a:t>삭제│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DA8E7C-3524-4F51-A1B4-F0627923F78D}"/>
              </a:ext>
            </a:extLst>
          </p:cNvPr>
          <p:cNvSpPr txBox="1"/>
          <p:nvPr/>
        </p:nvSpPr>
        <p:spPr>
          <a:xfrm>
            <a:off x="178313" y="20418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기능 세부 구현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D3FB9DD-C402-45FC-8A23-66E84079CC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69" r="69090"/>
          <a:stretch/>
        </p:blipFill>
        <p:spPr>
          <a:xfrm>
            <a:off x="5885477" y="5419775"/>
            <a:ext cx="4370430" cy="115072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C37306E-D44B-4B81-9CFB-94E5646A36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77" r="11418"/>
          <a:stretch/>
        </p:blipFill>
        <p:spPr>
          <a:xfrm>
            <a:off x="1390062" y="3275861"/>
            <a:ext cx="8865845" cy="20121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DEE3B3-C0C1-4FF5-9B67-70469AE8DD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03"/>
          <a:stretch/>
        </p:blipFill>
        <p:spPr>
          <a:xfrm>
            <a:off x="1388930" y="5419774"/>
            <a:ext cx="4434054" cy="115072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96FC8E-04FB-40FE-B517-5E07095A65B2}"/>
              </a:ext>
            </a:extLst>
          </p:cNvPr>
          <p:cNvSpPr/>
          <p:nvPr/>
        </p:nvSpPr>
        <p:spPr>
          <a:xfrm>
            <a:off x="1268975" y="5060518"/>
            <a:ext cx="745725" cy="2761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5D372015-916B-44D7-A056-0EF9540E9C8E}"/>
              </a:ext>
            </a:extLst>
          </p:cNvPr>
          <p:cNvCxnSpPr>
            <a:cxnSpLocks/>
            <a:stCxn id="15" idx="1"/>
            <a:endCxn id="7" idx="1"/>
          </p:cNvCxnSpPr>
          <p:nvPr/>
        </p:nvCxnSpPr>
        <p:spPr>
          <a:xfrm rot="10800000" flipH="1" flipV="1">
            <a:off x="1268974" y="5198596"/>
            <a:ext cx="119955" cy="796538"/>
          </a:xfrm>
          <a:prstGeom prst="bentConnector3">
            <a:avLst>
              <a:gd name="adj1" fmla="val -19057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F19C71-084D-4211-931A-3D7190DB9C7A}"/>
              </a:ext>
            </a:extLst>
          </p:cNvPr>
          <p:cNvSpPr/>
          <p:nvPr/>
        </p:nvSpPr>
        <p:spPr>
          <a:xfrm>
            <a:off x="2340186" y="5036202"/>
            <a:ext cx="745725" cy="27615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C087989-9EA1-4F4C-B33F-00BD7238059F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085911" y="5189610"/>
            <a:ext cx="4984781" cy="230165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CA966B5-62C1-4809-86B5-312B511D5ACF}"/>
              </a:ext>
            </a:extLst>
          </p:cNvPr>
          <p:cNvSpPr/>
          <p:nvPr/>
        </p:nvSpPr>
        <p:spPr>
          <a:xfrm>
            <a:off x="3048000" y="1502564"/>
            <a:ext cx="6096000" cy="15161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1.1. </a:t>
            </a:r>
            <a:r>
              <a:rPr lang="ko-KR" altLang="en-US" b="1" dirty="0"/>
              <a:t>도서 수정</a:t>
            </a:r>
            <a:r>
              <a:rPr lang="en-US" altLang="ko-KR" b="1" dirty="0"/>
              <a:t>/</a:t>
            </a:r>
            <a:r>
              <a:rPr lang="ko-KR" altLang="en-US" b="1" dirty="0"/>
              <a:t>삭제</a:t>
            </a:r>
            <a:endParaRPr lang="en-US" altLang="ko-KR" b="1" dirty="0"/>
          </a:p>
          <a:p>
            <a:pPr algn="ctr">
              <a:lnSpc>
                <a:spcPct val="150000"/>
              </a:lnSpc>
            </a:pPr>
            <a:endParaRPr lang="en-US" altLang="ko-KR" sz="1000" b="1" dirty="0"/>
          </a:p>
          <a:p>
            <a:pPr algn="ctr">
              <a:lnSpc>
                <a:spcPct val="150000"/>
              </a:lnSpc>
            </a:pPr>
            <a:r>
              <a:rPr lang="ko-KR" altLang="ko-KR" dirty="0"/>
              <a:t>검색한 도서에 대한 정보</a:t>
            </a:r>
            <a:r>
              <a:rPr lang="en-US" altLang="ko-KR" dirty="0"/>
              <a:t>(</a:t>
            </a:r>
            <a:r>
              <a:rPr lang="ko-KR" altLang="ko-KR" dirty="0"/>
              <a:t>제목</a:t>
            </a:r>
            <a:r>
              <a:rPr lang="en-US" altLang="ko-KR" dirty="0"/>
              <a:t>, </a:t>
            </a:r>
            <a:r>
              <a:rPr lang="ko-KR" altLang="ko-KR" dirty="0"/>
              <a:t>저자</a:t>
            </a:r>
            <a:r>
              <a:rPr lang="en-US" altLang="ko-KR" dirty="0"/>
              <a:t>, </a:t>
            </a:r>
            <a:r>
              <a:rPr lang="ko-KR" altLang="ko-KR" dirty="0"/>
              <a:t>출판사</a:t>
            </a:r>
            <a:r>
              <a:rPr lang="en-US" altLang="ko-KR" dirty="0"/>
              <a:t>)</a:t>
            </a:r>
            <a:r>
              <a:rPr lang="ko-KR" altLang="ko-KR" dirty="0"/>
              <a:t>를 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ko-KR" dirty="0"/>
              <a:t>수정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ko-KR" altLang="ko-KR" dirty="0"/>
              <a:t>삭제하는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2414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0E4662E-74C9-414E-B60D-8F06C9B8B686}"/>
              </a:ext>
            </a:extLst>
          </p:cNvPr>
          <p:cNvSpPr/>
          <p:nvPr/>
        </p:nvSpPr>
        <p:spPr>
          <a:xfrm>
            <a:off x="5761609" y="0"/>
            <a:ext cx="6430392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2BE9C1-745F-CF07-8108-BA6D852EE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284" y="2621682"/>
            <a:ext cx="5705428" cy="18017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BCEE40-4899-4279-B70D-F30FE3B65ADE}"/>
              </a:ext>
            </a:extLst>
          </p:cNvPr>
          <p:cNvSpPr txBox="1"/>
          <p:nvPr/>
        </p:nvSpPr>
        <p:spPr>
          <a:xfrm>
            <a:off x="11350867" y="204187"/>
            <a:ext cx="66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ko-KR" altLang="en-US" b="1" dirty="0"/>
              <a:t>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DA8E7C-3524-4F51-A1B4-F0627923F78D}"/>
              </a:ext>
            </a:extLst>
          </p:cNvPr>
          <p:cNvSpPr txBox="1"/>
          <p:nvPr/>
        </p:nvSpPr>
        <p:spPr>
          <a:xfrm>
            <a:off x="178313" y="20418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기능 세부 구현</a:t>
            </a:r>
          </a:p>
        </p:txBody>
      </p:sp>
      <p:sp>
        <p:nvSpPr>
          <p:cNvPr id="8" name="제목 4">
            <a:extLst>
              <a:ext uri="{FF2B5EF4-FFF2-40B4-BE49-F238E27FC236}">
                <a16:creationId xmlns:a16="http://schemas.microsoft.com/office/drawing/2014/main" id="{4C2B6B65-0781-4D7F-B7D1-5689ED8BF805}"/>
              </a:ext>
            </a:extLst>
          </p:cNvPr>
          <p:cNvSpPr txBox="1">
            <a:spLocks/>
          </p:cNvSpPr>
          <p:nvPr/>
        </p:nvSpPr>
        <p:spPr>
          <a:xfrm>
            <a:off x="331971" y="573519"/>
            <a:ext cx="10117046" cy="833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/>
              <a:t>│관리자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책 등록│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CBBABF-2942-41C9-AB5C-A74241398597}"/>
              </a:ext>
            </a:extLst>
          </p:cNvPr>
          <p:cNvSpPr txBox="1"/>
          <p:nvPr/>
        </p:nvSpPr>
        <p:spPr>
          <a:xfrm>
            <a:off x="331971" y="1691683"/>
            <a:ext cx="5305349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1.2. </a:t>
            </a:r>
            <a:r>
              <a:rPr lang="ko-KR" altLang="en-US" b="1" dirty="0"/>
              <a:t>도서 등록</a:t>
            </a:r>
            <a:endParaRPr lang="en-US" altLang="ko-KR" b="1" dirty="0"/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ko-KR" dirty="0">
                <a:cs typeface="Times New Roman" panose="02020603050405020304" pitchFamily="18" charset="0"/>
              </a:rPr>
              <a:t>제목</a:t>
            </a:r>
            <a:r>
              <a:rPr lang="en-US" altLang="ko-KR" dirty="0">
                <a:cs typeface="Times New Roman" panose="02020603050405020304" pitchFamily="18" charset="0"/>
              </a:rPr>
              <a:t>, </a:t>
            </a:r>
            <a:r>
              <a:rPr lang="ko-KR" altLang="ko-KR" dirty="0">
                <a:cs typeface="Times New Roman" panose="02020603050405020304" pitchFamily="18" charset="0"/>
              </a:rPr>
              <a:t>저자</a:t>
            </a:r>
            <a:r>
              <a:rPr lang="en-US" altLang="ko-KR" dirty="0">
                <a:cs typeface="Times New Roman" panose="02020603050405020304" pitchFamily="18" charset="0"/>
              </a:rPr>
              <a:t>, </a:t>
            </a:r>
            <a:r>
              <a:rPr lang="ko-KR" altLang="ko-KR" dirty="0">
                <a:cs typeface="Times New Roman" panose="02020603050405020304" pitchFamily="18" charset="0"/>
              </a:rPr>
              <a:t>출판사</a:t>
            </a:r>
            <a:r>
              <a:rPr lang="en-US" altLang="ko-KR" dirty="0">
                <a:cs typeface="Times New Roman" panose="02020603050405020304" pitchFamily="18" charset="0"/>
              </a:rPr>
              <a:t>, </a:t>
            </a:r>
            <a:r>
              <a:rPr lang="ko-KR" altLang="ko-KR" dirty="0">
                <a:cs typeface="Times New Roman" panose="02020603050405020304" pitchFamily="18" charset="0"/>
              </a:rPr>
              <a:t>장르</a:t>
            </a:r>
            <a:r>
              <a:rPr lang="en-US" altLang="ko-KR" dirty="0">
                <a:cs typeface="Times New Roman" panose="02020603050405020304" pitchFamily="18" charset="0"/>
              </a:rPr>
              <a:t>, </a:t>
            </a:r>
            <a:r>
              <a:rPr lang="ko-KR" altLang="ko-KR" dirty="0">
                <a:cs typeface="Times New Roman" panose="02020603050405020304" pitchFamily="18" charset="0"/>
              </a:rPr>
              <a:t>가격</a:t>
            </a:r>
            <a:r>
              <a:rPr lang="en-US" altLang="ko-KR" dirty="0">
                <a:cs typeface="Times New Roman" panose="02020603050405020304" pitchFamily="18" charset="0"/>
              </a:rPr>
              <a:t>, </a:t>
            </a:r>
            <a:r>
              <a:rPr lang="ko-KR" altLang="ko-KR" dirty="0">
                <a:cs typeface="Times New Roman" panose="02020603050405020304" pitchFamily="18" charset="0"/>
              </a:rPr>
              <a:t>수량을 입력</a:t>
            </a:r>
            <a:endParaRPr lang="en-US" altLang="ko-KR" dirty="0"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cs typeface="Times New Roman" panose="02020603050405020304" pitchFamily="18" charset="0"/>
              </a:rPr>
              <a:t>(</a:t>
            </a:r>
            <a:r>
              <a:rPr lang="ko-KR" altLang="ko-KR" dirty="0">
                <a:cs typeface="Times New Roman" panose="02020603050405020304" pitchFamily="18" charset="0"/>
              </a:rPr>
              <a:t>중복도서 존재 시 수량 추가</a:t>
            </a:r>
            <a:r>
              <a:rPr lang="en-US" altLang="ko-KR" dirty="0">
                <a:cs typeface="Times New Roman" panose="02020603050405020304" pitchFamily="18" charset="0"/>
              </a:rPr>
              <a:t>)</a:t>
            </a:r>
            <a:r>
              <a:rPr lang="ko-KR" altLang="ko-KR" dirty="0">
                <a:cs typeface="Times New Roman" panose="02020603050405020304" pitchFamily="18" charset="0"/>
              </a:rPr>
              <a:t>하여</a:t>
            </a:r>
            <a:r>
              <a:rPr lang="en-US" altLang="ko-KR" dirty="0">
                <a:cs typeface="Times New Roman" panose="02020603050405020304" pitchFamily="18" charset="0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ko-KR" dirty="0">
                <a:cs typeface="Times New Roman" panose="02020603050405020304" pitchFamily="18" charset="0"/>
              </a:rPr>
              <a:t>도서 목록에 해당 정보를 기입하는 기능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762A4F6-6464-4650-BD80-964E335DBE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25" b="72224"/>
          <a:stretch/>
        </p:blipFill>
        <p:spPr>
          <a:xfrm>
            <a:off x="4537726" y="1244602"/>
            <a:ext cx="7322303" cy="6625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CE216C-E4C4-4C1F-B856-F8282FCCB450}"/>
              </a:ext>
            </a:extLst>
          </p:cNvPr>
          <p:cNvSpPr/>
          <p:nvPr/>
        </p:nvSpPr>
        <p:spPr>
          <a:xfrm>
            <a:off x="5995855" y="1691683"/>
            <a:ext cx="745725" cy="2761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B9F41679-726B-4CD9-9AE6-50B1E5A9256D}"/>
              </a:ext>
            </a:extLst>
          </p:cNvPr>
          <p:cNvCxnSpPr>
            <a:cxnSpLocks/>
            <a:stCxn id="13" idx="2"/>
            <a:endCxn id="3" idx="0"/>
          </p:cNvCxnSpPr>
          <p:nvPr/>
        </p:nvCxnSpPr>
        <p:spPr>
          <a:xfrm rot="16200000" flipH="1">
            <a:off x="7195436" y="1141120"/>
            <a:ext cx="653844" cy="230728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5825B17E-3DB2-D844-C182-60A5B6064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818" y="4950874"/>
            <a:ext cx="8408894" cy="1075487"/>
          </a:xfrm>
          <a:prstGeom prst="rect">
            <a:avLst/>
          </a:prstGeom>
        </p:spPr>
      </p:pic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19AA6313-45D8-79C0-1E4F-42015E9D7D8D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rot="5400000">
            <a:off x="7736393" y="4011269"/>
            <a:ext cx="527478" cy="1351733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5AB3CA4-942A-F7FB-BEEB-58A11F4AE2A1}"/>
              </a:ext>
            </a:extLst>
          </p:cNvPr>
          <p:cNvSpPr txBox="1"/>
          <p:nvPr/>
        </p:nvSpPr>
        <p:spPr>
          <a:xfrm>
            <a:off x="5515940" y="4570325"/>
            <a:ext cx="2115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추가 완료 후 검색 가능</a:t>
            </a:r>
          </a:p>
        </p:txBody>
      </p:sp>
    </p:spTree>
    <p:extLst>
      <p:ext uri="{BB962C8B-B14F-4D97-AF65-F5344CB8AC3E}">
        <p14:creationId xmlns:p14="http://schemas.microsoft.com/office/powerpoint/2010/main" val="2030323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0E4662E-74C9-414E-B60D-8F06C9B8B686}"/>
              </a:ext>
            </a:extLst>
          </p:cNvPr>
          <p:cNvSpPr/>
          <p:nvPr/>
        </p:nvSpPr>
        <p:spPr>
          <a:xfrm>
            <a:off x="5761609" y="0"/>
            <a:ext cx="6430392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CEE40-4899-4279-B70D-F30FE3B65ADE}"/>
              </a:ext>
            </a:extLst>
          </p:cNvPr>
          <p:cNvSpPr txBox="1"/>
          <p:nvPr/>
        </p:nvSpPr>
        <p:spPr>
          <a:xfrm>
            <a:off x="11350867" y="204187"/>
            <a:ext cx="66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ko-KR" altLang="en-US" b="1" dirty="0"/>
              <a:t>조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41BD8DAF-3106-47A4-A89F-170806B5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71" y="573519"/>
            <a:ext cx="10117046" cy="833360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│관리자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희망도서 관리│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DA8E7C-3524-4F51-A1B4-F0627923F78D}"/>
              </a:ext>
            </a:extLst>
          </p:cNvPr>
          <p:cNvSpPr txBox="1"/>
          <p:nvPr/>
        </p:nvSpPr>
        <p:spPr>
          <a:xfrm>
            <a:off x="178313" y="20418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기능 세부 구현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E85FC0-2ED6-4DE9-9638-1A265149C050}"/>
              </a:ext>
            </a:extLst>
          </p:cNvPr>
          <p:cNvSpPr txBox="1"/>
          <p:nvPr/>
        </p:nvSpPr>
        <p:spPr>
          <a:xfrm>
            <a:off x="331971" y="1691683"/>
            <a:ext cx="4035843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1.3. </a:t>
            </a:r>
            <a:r>
              <a:rPr lang="ko-KR" altLang="en-US" b="1" dirty="0"/>
              <a:t>희망 도서 관리</a:t>
            </a:r>
            <a:endParaRPr lang="en-US" altLang="ko-KR" b="1" dirty="0"/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ko-KR" dirty="0"/>
              <a:t>회원이 작성한 희망 도서 목록을 관리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C934DD1-A287-411F-8540-286380207F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25" b="72224"/>
          <a:stretch/>
        </p:blipFill>
        <p:spPr>
          <a:xfrm>
            <a:off x="4537726" y="1745533"/>
            <a:ext cx="7322303" cy="6625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D22DC2-0B89-4C57-90C8-74FDE2C5EBFF}"/>
              </a:ext>
            </a:extLst>
          </p:cNvPr>
          <p:cNvSpPr/>
          <p:nvPr/>
        </p:nvSpPr>
        <p:spPr>
          <a:xfrm>
            <a:off x="7281597" y="2163556"/>
            <a:ext cx="1169945" cy="3078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392D5D49-FEA8-4AAF-A2E2-50D30A7F6B8A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7698519" y="2639488"/>
            <a:ext cx="665220" cy="32911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B0ABBEB-A918-F8D2-3D4D-18C388B29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265" y="3123316"/>
            <a:ext cx="7322303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70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0E4662E-74C9-414E-B60D-8F06C9B8B686}"/>
              </a:ext>
            </a:extLst>
          </p:cNvPr>
          <p:cNvSpPr/>
          <p:nvPr/>
        </p:nvSpPr>
        <p:spPr>
          <a:xfrm>
            <a:off x="5761609" y="0"/>
            <a:ext cx="6430392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CEE40-4899-4279-B70D-F30FE3B65ADE}"/>
              </a:ext>
            </a:extLst>
          </p:cNvPr>
          <p:cNvSpPr txBox="1"/>
          <p:nvPr/>
        </p:nvSpPr>
        <p:spPr>
          <a:xfrm>
            <a:off x="11350867" y="204187"/>
            <a:ext cx="66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ko-KR" altLang="en-US" b="1" dirty="0"/>
              <a:t>조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41BD8DAF-3106-47A4-A89F-170806B5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71" y="573519"/>
            <a:ext cx="10117046" cy="833360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│관리자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반납함 관리│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DA8E7C-3524-4F51-A1B4-F0627923F78D}"/>
              </a:ext>
            </a:extLst>
          </p:cNvPr>
          <p:cNvSpPr txBox="1"/>
          <p:nvPr/>
        </p:nvSpPr>
        <p:spPr>
          <a:xfrm>
            <a:off x="178313" y="20418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기능 세부 구현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6805DF-75B2-4EC2-B7B6-B9BD29C6DB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54"/>
          <a:stretch/>
        </p:blipFill>
        <p:spPr>
          <a:xfrm>
            <a:off x="4537726" y="3152412"/>
            <a:ext cx="7322303" cy="22435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0C08A3-7393-487F-B2F7-1CEEE37E9348}"/>
              </a:ext>
            </a:extLst>
          </p:cNvPr>
          <p:cNvSpPr txBox="1"/>
          <p:nvPr/>
        </p:nvSpPr>
        <p:spPr>
          <a:xfrm>
            <a:off x="331971" y="1691683"/>
            <a:ext cx="3873783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1.4. </a:t>
            </a:r>
            <a:r>
              <a:rPr lang="ko-KR" altLang="en-US" b="1" dirty="0"/>
              <a:t>반납함 관리</a:t>
            </a:r>
            <a:endParaRPr lang="en-US" altLang="ko-KR" b="1" dirty="0"/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ko-KR" dirty="0"/>
              <a:t>회원 또는 비회원이 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ko-KR" dirty="0"/>
              <a:t>반납 처리를 한 책들을 </a:t>
            </a:r>
            <a:r>
              <a:rPr lang="ko-KR" altLang="en-US" dirty="0"/>
              <a:t>관리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7874C6F-8EF5-4A02-B0A0-34EBFD5D0A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25" b="72224"/>
          <a:stretch/>
        </p:blipFill>
        <p:spPr>
          <a:xfrm>
            <a:off x="4537726" y="1745533"/>
            <a:ext cx="7322303" cy="66252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5FE215-EB0D-4C3C-989F-541C83A04FD2}"/>
              </a:ext>
            </a:extLst>
          </p:cNvPr>
          <p:cNvSpPr/>
          <p:nvPr/>
        </p:nvSpPr>
        <p:spPr>
          <a:xfrm>
            <a:off x="8941721" y="2150371"/>
            <a:ext cx="964239" cy="3078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4C7D8962-D5ED-4097-B570-8698CA076CFD}"/>
              </a:ext>
            </a:extLst>
          </p:cNvPr>
          <p:cNvCxnSpPr>
            <a:cxnSpLocks/>
            <a:stCxn id="12" idx="2"/>
            <a:endCxn id="7" idx="0"/>
          </p:cNvCxnSpPr>
          <p:nvPr/>
        </p:nvCxnSpPr>
        <p:spPr>
          <a:xfrm rot="5400000">
            <a:off x="8464280" y="2192851"/>
            <a:ext cx="694160" cy="1224963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78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0E4662E-74C9-414E-B60D-8F06C9B8B686}"/>
              </a:ext>
            </a:extLst>
          </p:cNvPr>
          <p:cNvSpPr/>
          <p:nvPr/>
        </p:nvSpPr>
        <p:spPr>
          <a:xfrm>
            <a:off x="5761609" y="0"/>
            <a:ext cx="6430392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CEE40-4899-4279-B70D-F30FE3B65ADE}"/>
              </a:ext>
            </a:extLst>
          </p:cNvPr>
          <p:cNvSpPr txBox="1"/>
          <p:nvPr/>
        </p:nvSpPr>
        <p:spPr>
          <a:xfrm>
            <a:off x="11350867" y="204187"/>
            <a:ext cx="66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ko-KR" altLang="en-US" b="1" dirty="0"/>
              <a:t>조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41BD8DAF-3106-47A4-A89F-170806B5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71" y="573519"/>
            <a:ext cx="10117046" cy="833360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│관리자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연체도서 관리│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DA8E7C-3524-4F51-A1B4-F0627923F78D}"/>
              </a:ext>
            </a:extLst>
          </p:cNvPr>
          <p:cNvSpPr txBox="1"/>
          <p:nvPr/>
        </p:nvSpPr>
        <p:spPr>
          <a:xfrm>
            <a:off x="178313" y="20418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기능 세부 구현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136F8B2-6484-4A6F-972F-02C63896F5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25" b="72224"/>
          <a:stretch/>
        </p:blipFill>
        <p:spPr>
          <a:xfrm>
            <a:off x="4537726" y="1745533"/>
            <a:ext cx="7322303" cy="6625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4D381C-85E8-479E-AC53-4D5AFBDF75BE}"/>
              </a:ext>
            </a:extLst>
          </p:cNvPr>
          <p:cNvSpPr/>
          <p:nvPr/>
        </p:nvSpPr>
        <p:spPr>
          <a:xfrm>
            <a:off x="10386628" y="2125274"/>
            <a:ext cx="1198731" cy="3078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1CC8FDBB-DC78-4EAB-90C5-2D0C88E48F33}"/>
              </a:ext>
            </a:extLst>
          </p:cNvPr>
          <p:cNvCxnSpPr>
            <a:cxnSpLocks/>
            <a:stCxn id="11" idx="2"/>
            <a:endCxn id="3" idx="0"/>
          </p:cNvCxnSpPr>
          <p:nvPr/>
        </p:nvCxnSpPr>
        <p:spPr>
          <a:xfrm rot="5400000">
            <a:off x="9220259" y="1411774"/>
            <a:ext cx="744355" cy="278711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0A0A3B-BB3A-46B7-9FE0-A5A31958D508}"/>
              </a:ext>
            </a:extLst>
          </p:cNvPr>
          <p:cNvSpPr txBox="1"/>
          <p:nvPr/>
        </p:nvSpPr>
        <p:spPr>
          <a:xfrm>
            <a:off x="331971" y="1691683"/>
            <a:ext cx="3873783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1.5. </a:t>
            </a:r>
            <a:r>
              <a:rPr lang="ko-KR" altLang="en-US" b="1" dirty="0"/>
              <a:t>연체도서 관리</a:t>
            </a:r>
            <a:endParaRPr lang="en-US" altLang="ko-KR" b="1" dirty="0"/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ko-KR" dirty="0"/>
              <a:t>연체한 회원이 존재 시 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ko-KR" dirty="0"/>
              <a:t>그 회원의 연체일수</a:t>
            </a:r>
            <a:r>
              <a:rPr lang="en-US" altLang="ko-KR" dirty="0"/>
              <a:t>, </a:t>
            </a:r>
            <a:r>
              <a:rPr lang="ko-KR" altLang="ko-KR" dirty="0"/>
              <a:t>연체료를 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ko-KR" dirty="0"/>
              <a:t>열람할 수 있는 기능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303797-0FAB-42B1-EB9B-CD00F2AD8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726" y="3177510"/>
            <a:ext cx="7322303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0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0E4662E-74C9-414E-B60D-8F06C9B8B686}"/>
              </a:ext>
            </a:extLst>
          </p:cNvPr>
          <p:cNvSpPr/>
          <p:nvPr/>
        </p:nvSpPr>
        <p:spPr>
          <a:xfrm>
            <a:off x="5761609" y="0"/>
            <a:ext cx="6430392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CEE40-4899-4279-B70D-F30FE3B65ADE}"/>
              </a:ext>
            </a:extLst>
          </p:cNvPr>
          <p:cNvSpPr txBox="1"/>
          <p:nvPr/>
        </p:nvSpPr>
        <p:spPr>
          <a:xfrm>
            <a:off x="11350867" y="204187"/>
            <a:ext cx="66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ko-KR" altLang="en-US" b="1" dirty="0"/>
              <a:t>조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41BD8DAF-3106-47A4-A89F-170806B5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71" y="573519"/>
            <a:ext cx="10117046" cy="833360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│관리자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회원정보 열람 및 삭제│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DA8E7C-3524-4F51-A1B4-F0627923F78D}"/>
              </a:ext>
            </a:extLst>
          </p:cNvPr>
          <p:cNvSpPr txBox="1"/>
          <p:nvPr/>
        </p:nvSpPr>
        <p:spPr>
          <a:xfrm>
            <a:off x="178313" y="20418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기능 세부 구현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5E939C-B78C-4DA0-8AC7-4DA9BBC950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66"/>
          <a:stretch/>
        </p:blipFill>
        <p:spPr>
          <a:xfrm>
            <a:off x="6194438" y="4426834"/>
            <a:ext cx="5487840" cy="20880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798DAE9-6E6A-4158-9DFC-9D45AAD846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86"/>
          <a:stretch/>
        </p:blipFill>
        <p:spPr>
          <a:xfrm>
            <a:off x="6194437" y="1829845"/>
            <a:ext cx="5487840" cy="225388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8ADEB5B-39E2-41B8-AEF1-87200CA9CC7C}"/>
              </a:ext>
            </a:extLst>
          </p:cNvPr>
          <p:cNvSpPr/>
          <p:nvPr/>
        </p:nvSpPr>
        <p:spPr>
          <a:xfrm>
            <a:off x="6977603" y="2791099"/>
            <a:ext cx="1198731" cy="2273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CEDD3D67-3C56-4B45-9507-5A1065F01276}"/>
              </a:ext>
            </a:extLst>
          </p:cNvPr>
          <p:cNvCxnSpPr>
            <a:cxnSpLocks/>
            <a:endCxn id="7" idx="0"/>
          </p:cNvCxnSpPr>
          <p:nvPr/>
        </p:nvCxnSpPr>
        <p:spPr>
          <a:xfrm rot="16200000" flipH="1">
            <a:off x="7553452" y="3041928"/>
            <a:ext cx="1408424" cy="136138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D4DF702-BDB6-4AC3-A039-EEB52AF7847D}"/>
              </a:ext>
            </a:extLst>
          </p:cNvPr>
          <p:cNvSpPr txBox="1"/>
          <p:nvPr/>
        </p:nvSpPr>
        <p:spPr>
          <a:xfrm>
            <a:off x="331971" y="1691683"/>
            <a:ext cx="3873783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2. </a:t>
            </a:r>
            <a:r>
              <a:rPr lang="ko-KR" altLang="en-US" b="1" dirty="0"/>
              <a:t>회원 관리 메뉴</a:t>
            </a:r>
            <a:endParaRPr lang="en-US" altLang="ko-KR" b="1" dirty="0"/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ko-KR" dirty="0"/>
              <a:t>검색한 회원에 대한 정보를 열람 및 삭제하는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631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0E4662E-74C9-414E-B60D-8F06C9B8B686}"/>
              </a:ext>
            </a:extLst>
          </p:cNvPr>
          <p:cNvSpPr/>
          <p:nvPr/>
        </p:nvSpPr>
        <p:spPr>
          <a:xfrm>
            <a:off x="5761609" y="0"/>
            <a:ext cx="6430392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CEE40-4899-4279-B70D-F30FE3B65ADE}"/>
              </a:ext>
            </a:extLst>
          </p:cNvPr>
          <p:cNvSpPr txBox="1"/>
          <p:nvPr/>
        </p:nvSpPr>
        <p:spPr>
          <a:xfrm>
            <a:off x="11350867" y="204187"/>
            <a:ext cx="66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ko-KR" altLang="en-US" b="1" dirty="0"/>
              <a:t>조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41BD8DAF-3106-47A4-A89F-170806B5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71" y="573519"/>
            <a:ext cx="10117046" cy="833360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│관리자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퀴즈 등록 및 당첨자 조회│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DA8E7C-3524-4F51-A1B4-F0627923F78D}"/>
              </a:ext>
            </a:extLst>
          </p:cNvPr>
          <p:cNvSpPr txBox="1"/>
          <p:nvPr/>
        </p:nvSpPr>
        <p:spPr>
          <a:xfrm>
            <a:off x="178313" y="20418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기능 세부 구현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A120CA-F03B-4695-B97E-70818153C0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63" r="44153" b="10941"/>
          <a:stretch/>
        </p:blipFill>
        <p:spPr>
          <a:xfrm>
            <a:off x="4358002" y="5045521"/>
            <a:ext cx="3672869" cy="16082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240F456-EB7A-4EFF-94B6-7CD1A1BC01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86"/>
          <a:stretch/>
        </p:blipFill>
        <p:spPr>
          <a:xfrm>
            <a:off x="6361010" y="1208804"/>
            <a:ext cx="3813932" cy="156640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659BD9-0F47-4BB6-8106-5F4282874F28}"/>
              </a:ext>
            </a:extLst>
          </p:cNvPr>
          <p:cNvSpPr/>
          <p:nvPr/>
        </p:nvSpPr>
        <p:spPr>
          <a:xfrm>
            <a:off x="6926755" y="1980398"/>
            <a:ext cx="904402" cy="1820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9C6CB7D4-38A1-4230-91C9-9E55FD39A88B}"/>
              </a:ext>
            </a:extLst>
          </p:cNvPr>
          <p:cNvCxnSpPr>
            <a:cxnSpLocks/>
            <a:stCxn id="11" idx="2"/>
            <a:endCxn id="3" idx="0"/>
          </p:cNvCxnSpPr>
          <p:nvPr/>
        </p:nvCxnSpPr>
        <p:spPr>
          <a:xfrm rot="16200000" flipH="1">
            <a:off x="7739441" y="1801961"/>
            <a:ext cx="751082" cy="1472053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5EAA6F1-C8EE-4BCA-93A6-21BC9C9D23FF}"/>
              </a:ext>
            </a:extLst>
          </p:cNvPr>
          <p:cNvSpPr txBox="1"/>
          <p:nvPr/>
        </p:nvSpPr>
        <p:spPr>
          <a:xfrm>
            <a:off x="23329" y="1478554"/>
            <a:ext cx="5883574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3. </a:t>
            </a:r>
            <a:r>
              <a:rPr lang="ko-KR" altLang="en-US" b="1" dirty="0"/>
              <a:t>이벤트 관리 메뉴</a:t>
            </a:r>
            <a:endParaRPr lang="en-US" altLang="ko-KR" b="1" dirty="0"/>
          </a:p>
          <a:p>
            <a:pPr algn="ctr">
              <a:lnSpc>
                <a:spcPct val="150000"/>
              </a:lnSpc>
            </a:pPr>
            <a:endParaRPr lang="en-US" altLang="ko-KR" b="1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퀴즈 등록    </a:t>
            </a:r>
            <a:r>
              <a:rPr lang="en-US" altLang="ko-KR" dirty="0"/>
              <a:t>2. </a:t>
            </a:r>
            <a:r>
              <a:rPr lang="ko-KR" altLang="en-US" dirty="0"/>
              <a:t>당첨자 조회</a:t>
            </a:r>
            <a:r>
              <a:rPr lang="en-US" altLang="ko-KR" dirty="0"/>
              <a:t> 3. </a:t>
            </a:r>
            <a:r>
              <a:rPr lang="ko-KR" altLang="en-US" dirty="0"/>
              <a:t>이달의 </a:t>
            </a:r>
            <a:r>
              <a:rPr lang="ko-KR" altLang="en-US" dirty="0" err="1"/>
              <a:t>독서왕</a:t>
            </a:r>
            <a:r>
              <a:rPr lang="ko-KR" altLang="en-US" dirty="0"/>
              <a:t> 초기화</a:t>
            </a:r>
            <a:endParaRPr lang="en-US" altLang="ko-KR" dirty="0"/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ko-KR" dirty="0"/>
              <a:t>관리자가 퀴즈의 문제 및 정답 등록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ko-KR" dirty="0"/>
              <a:t>당첨자 조회 시 저장된 </a:t>
            </a:r>
            <a:r>
              <a:rPr lang="ko-KR" altLang="en-US" dirty="0"/>
              <a:t>퀴즈 </a:t>
            </a:r>
            <a:r>
              <a:rPr lang="ko-KR" altLang="ko-KR" dirty="0"/>
              <a:t>정답자</a:t>
            </a:r>
            <a:r>
              <a:rPr lang="en-US" altLang="ko-KR" dirty="0"/>
              <a:t> </a:t>
            </a:r>
            <a:r>
              <a:rPr lang="ko-KR" altLang="en-US" dirty="0"/>
              <a:t>중</a:t>
            </a:r>
            <a:r>
              <a:rPr lang="ko-KR" altLang="ko-KR" dirty="0"/>
              <a:t> 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ko-KR" dirty="0"/>
              <a:t>난수 함수를 통해</a:t>
            </a:r>
            <a:r>
              <a:rPr lang="en-US" altLang="ko-KR" dirty="0"/>
              <a:t> </a:t>
            </a:r>
            <a:r>
              <a:rPr lang="ko-KR" altLang="en-US" dirty="0"/>
              <a:t>당첨자 회원 정보 추출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달이 바뀌면 관리자가 이달의 독서왕을 초기화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0514EC-FF21-3DE2-39B4-055072BAD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009" y="2913529"/>
            <a:ext cx="4980000" cy="194553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FDFFA8-D4CE-4882-6101-31925E3D30CE}"/>
              </a:ext>
            </a:extLst>
          </p:cNvPr>
          <p:cNvSpPr/>
          <p:nvPr/>
        </p:nvSpPr>
        <p:spPr>
          <a:xfrm>
            <a:off x="7065487" y="3669096"/>
            <a:ext cx="886207" cy="1864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46A5FB7-6FBF-7C8C-B2D8-14900A35641E}"/>
              </a:ext>
            </a:extLst>
          </p:cNvPr>
          <p:cNvCxnSpPr>
            <a:cxnSpLocks/>
            <a:stCxn id="17" idx="2"/>
            <a:endCxn id="35" idx="0"/>
          </p:cNvCxnSpPr>
          <p:nvPr/>
        </p:nvCxnSpPr>
        <p:spPr>
          <a:xfrm rot="16200000" flipH="1">
            <a:off x="8167122" y="3197018"/>
            <a:ext cx="1189971" cy="2507033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3269C4-6E7C-37FB-9BCE-3C68D8DBFE36}"/>
              </a:ext>
            </a:extLst>
          </p:cNvPr>
          <p:cNvSpPr/>
          <p:nvPr/>
        </p:nvSpPr>
        <p:spPr>
          <a:xfrm>
            <a:off x="7025898" y="3494726"/>
            <a:ext cx="965384" cy="17437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53D761D6-EB14-8496-0C56-DACE9F94E8CE}"/>
              </a:ext>
            </a:extLst>
          </p:cNvPr>
          <p:cNvCxnSpPr>
            <a:cxnSpLocks/>
            <a:stCxn id="20" idx="2"/>
            <a:endCxn id="7" idx="0"/>
          </p:cNvCxnSpPr>
          <p:nvPr/>
        </p:nvCxnSpPr>
        <p:spPr>
          <a:xfrm rot="5400000">
            <a:off x="6163302" y="3700232"/>
            <a:ext cx="1376425" cy="1314153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308541CF-D0FA-615A-6F77-69846E64BF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9189" y="5045521"/>
            <a:ext cx="3672869" cy="160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11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0E4662E-74C9-414E-B60D-8F06C9B8B686}"/>
              </a:ext>
            </a:extLst>
          </p:cNvPr>
          <p:cNvSpPr/>
          <p:nvPr/>
        </p:nvSpPr>
        <p:spPr>
          <a:xfrm>
            <a:off x="5761609" y="0"/>
            <a:ext cx="6430392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CEE40-4899-4279-B70D-F30FE3B65ADE}"/>
              </a:ext>
            </a:extLst>
          </p:cNvPr>
          <p:cNvSpPr txBox="1"/>
          <p:nvPr/>
        </p:nvSpPr>
        <p:spPr>
          <a:xfrm>
            <a:off x="11350867" y="204187"/>
            <a:ext cx="66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ko-KR" altLang="en-US" b="1" dirty="0"/>
              <a:t>조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41BD8DAF-3106-47A4-A89F-170806B5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71" y="573519"/>
            <a:ext cx="10117046" cy="833360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│비회원│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DA8E7C-3524-4F51-A1B4-F0627923F78D}"/>
              </a:ext>
            </a:extLst>
          </p:cNvPr>
          <p:cNvSpPr txBox="1"/>
          <p:nvPr/>
        </p:nvSpPr>
        <p:spPr>
          <a:xfrm>
            <a:off x="178313" y="20418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기능 세부 구현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F89160A-FC5B-4F6C-A97A-5502CC5B18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02"/>
          <a:stretch/>
        </p:blipFill>
        <p:spPr>
          <a:xfrm>
            <a:off x="6204733" y="1871559"/>
            <a:ext cx="5477544" cy="26205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7188A18-3FED-45A3-ADC9-52B1DD3787DE}"/>
              </a:ext>
            </a:extLst>
          </p:cNvPr>
          <p:cNvSpPr txBox="1"/>
          <p:nvPr/>
        </p:nvSpPr>
        <p:spPr>
          <a:xfrm>
            <a:off x="178313" y="1665375"/>
            <a:ext cx="5718038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/>
              <a:t>비회원용 메인 화면</a:t>
            </a:r>
            <a:endParaRPr lang="en-US" altLang="ko-KR" b="1" dirty="0"/>
          </a:p>
          <a:p>
            <a:pPr algn="ctr">
              <a:lnSpc>
                <a:spcPct val="150000"/>
              </a:lnSpc>
            </a:pPr>
            <a:endParaRPr lang="en-US" altLang="ko-KR" b="1" dirty="0"/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dirty="0"/>
              <a:t>도서 검색</a:t>
            </a:r>
            <a:r>
              <a:rPr lang="en-US" altLang="ko-KR" dirty="0"/>
              <a:t>/</a:t>
            </a:r>
            <a:r>
              <a:rPr lang="ko-KR" altLang="en-US" dirty="0"/>
              <a:t>대출     </a:t>
            </a:r>
            <a:r>
              <a:rPr lang="en-US" altLang="ko-KR" dirty="0"/>
              <a:t>2. </a:t>
            </a:r>
            <a:r>
              <a:rPr lang="ko-KR" altLang="en-US" dirty="0"/>
              <a:t>도서 반납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0. </a:t>
            </a:r>
            <a:r>
              <a:rPr lang="ko-KR" altLang="en-US" dirty="0" err="1"/>
              <a:t>메인화면으로</a:t>
            </a:r>
            <a:r>
              <a:rPr lang="ko-KR" altLang="en-US" dirty="0"/>
              <a:t> 돌아가기</a:t>
            </a:r>
            <a:endParaRPr lang="en-US" altLang="ko-KR" dirty="0"/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메인에서 </a:t>
            </a:r>
            <a:r>
              <a:rPr lang="en-US" altLang="ko-KR" dirty="0"/>
              <a:t>2. </a:t>
            </a:r>
            <a:r>
              <a:rPr lang="ko-KR" altLang="en-US" dirty="0"/>
              <a:t>비회원 이용 선택 시 출력되는 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비회원용 메인 화면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1164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0E4662E-74C9-414E-B60D-8F06C9B8B686}"/>
              </a:ext>
            </a:extLst>
          </p:cNvPr>
          <p:cNvSpPr/>
          <p:nvPr/>
        </p:nvSpPr>
        <p:spPr>
          <a:xfrm>
            <a:off x="5761609" y="0"/>
            <a:ext cx="6430392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CEE40-4899-4279-B70D-F30FE3B65ADE}"/>
              </a:ext>
            </a:extLst>
          </p:cNvPr>
          <p:cNvSpPr txBox="1"/>
          <p:nvPr/>
        </p:nvSpPr>
        <p:spPr>
          <a:xfrm>
            <a:off x="11350867" y="204187"/>
            <a:ext cx="66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ko-KR" altLang="en-US" b="1" dirty="0"/>
              <a:t>조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41BD8DAF-3106-47A4-A89F-170806B5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71" y="573519"/>
            <a:ext cx="10117046" cy="833360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│비회원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책 검색</a:t>
            </a:r>
            <a:r>
              <a:rPr lang="en-US" altLang="ko-KR" sz="3200" b="1" dirty="0"/>
              <a:t>/</a:t>
            </a:r>
            <a:r>
              <a:rPr lang="ko-KR" altLang="en-US" sz="3200" b="1" dirty="0"/>
              <a:t>대출│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DA8E7C-3524-4F51-A1B4-F0627923F78D}"/>
              </a:ext>
            </a:extLst>
          </p:cNvPr>
          <p:cNvSpPr txBox="1"/>
          <p:nvPr/>
        </p:nvSpPr>
        <p:spPr>
          <a:xfrm>
            <a:off x="178313" y="20418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기능 세부 구현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BA79A73-8651-4D53-AA35-B42638FD7B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104" b="54447"/>
          <a:stretch/>
        </p:blipFill>
        <p:spPr>
          <a:xfrm>
            <a:off x="6589141" y="2336006"/>
            <a:ext cx="5154429" cy="13797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AF8258-D106-4CC1-9345-D605F5A6EFCA}"/>
              </a:ext>
            </a:extLst>
          </p:cNvPr>
          <p:cNvSpPr txBox="1"/>
          <p:nvPr/>
        </p:nvSpPr>
        <p:spPr>
          <a:xfrm>
            <a:off x="331971" y="1594195"/>
            <a:ext cx="5305349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2.1. </a:t>
            </a:r>
            <a:r>
              <a:rPr lang="ko-KR" altLang="en-US" b="1" dirty="0"/>
              <a:t>책 검색</a:t>
            </a:r>
            <a:r>
              <a:rPr lang="en-US" altLang="ko-KR" b="1" dirty="0"/>
              <a:t>/</a:t>
            </a:r>
            <a:r>
              <a:rPr lang="ko-KR" altLang="en-US" b="1" dirty="0"/>
              <a:t>대출</a:t>
            </a:r>
            <a:r>
              <a:rPr lang="en-US" altLang="ko-KR" b="1" dirty="0"/>
              <a:t> (</a:t>
            </a:r>
            <a:r>
              <a:rPr lang="ko-KR" altLang="en-US" b="1" dirty="0"/>
              <a:t>비회원용</a:t>
            </a:r>
            <a:r>
              <a:rPr lang="en-US" altLang="ko-KR" b="1" dirty="0"/>
              <a:t>)</a:t>
            </a:r>
          </a:p>
          <a:p>
            <a:pPr algn="ctr">
              <a:lnSpc>
                <a:spcPct val="150000"/>
              </a:lnSpc>
            </a:pP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ko-KR" dirty="0"/>
              <a:t>도서를 검색하면 검색한 도서에 대한 정보</a:t>
            </a:r>
            <a:r>
              <a:rPr lang="en-US" altLang="ko-KR" dirty="0"/>
              <a:t> </a:t>
            </a:r>
            <a:r>
              <a:rPr lang="ko-KR" altLang="en-US" dirty="0"/>
              <a:t>출력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ko-KR" dirty="0"/>
              <a:t>검색한 도서에 대해 이름 및 전화번호를 입력 후 대출</a:t>
            </a:r>
            <a:r>
              <a:rPr lang="en-US" altLang="ko-KR" dirty="0"/>
              <a:t>(</a:t>
            </a:r>
            <a:r>
              <a:rPr lang="ko-KR" altLang="ko-KR" dirty="0"/>
              <a:t>대출 로그에 기록</a:t>
            </a:r>
            <a:r>
              <a:rPr lang="en-US" altLang="ko-KR" dirty="0"/>
              <a:t>)</a:t>
            </a:r>
            <a:r>
              <a:rPr lang="ko-KR" altLang="ko-KR" dirty="0"/>
              <a:t>하는 기능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978ECF-A3C7-4764-B89C-0344DF22D9A0}"/>
              </a:ext>
            </a:extLst>
          </p:cNvPr>
          <p:cNvSpPr/>
          <p:nvPr/>
        </p:nvSpPr>
        <p:spPr>
          <a:xfrm>
            <a:off x="8420629" y="2849494"/>
            <a:ext cx="745725" cy="2761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E8069F8-8969-4846-84A8-8E9AED8F674F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rot="5400000">
            <a:off x="6513472" y="1564011"/>
            <a:ext cx="718382" cy="384165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508D3D1-DD02-4024-BFAA-BA1BFD9F4EEB}"/>
              </a:ext>
            </a:extLst>
          </p:cNvPr>
          <p:cNvGrpSpPr/>
          <p:nvPr/>
        </p:nvGrpSpPr>
        <p:grpSpPr>
          <a:xfrm>
            <a:off x="559293" y="3844031"/>
            <a:ext cx="11191808" cy="2884590"/>
            <a:chOff x="1221281" y="3535159"/>
            <a:chExt cx="10038906" cy="3118654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6A22D987-636D-488B-BAA5-94B0D7425891}"/>
                </a:ext>
              </a:extLst>
            </p:cNvPr>
            <p:cNvGrpSpPr/>
            <p:nvPr/>
          </p:nvGrpSpPr>
          <p:grpSpPr>
            <a:xfrm>
              <a:off x="1221281" y="3535159"/>
              <a:ext cx="8295581" cy="3118654"/>
              <a:chOff x="914307" y="3316998"/>
              <a:chExt cx="8295581" cy="3118654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BA26B448-D431-4708-8464-16329D6360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5366" b="60379"/>
              <a:stretch/>
            </p:blipFill>
            <p:spPr>
              <a:xfrm>
                <a:off x="914307" y="3316998"/>
                <a:ext cx="7880104" cy="1346519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CB56EDC7-C1C9-4FCB-824F-689AECFC80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7856" r="31959"/>
              <a:stretch/>
            </p:blipFill>
            <p:spPr>
              <a:xfrm>
                <a:off x="914307" y="4663517"/>
                <a:ext cx="8295581" cy="1772135"/>
              </a:xfrm>
              <a:prstGeom prst="rect">
                <a:avLst/>
              </a:prstGeom>
            </p:spPr>
          </p:pic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69B66AC1-8D8D-408D-9DB8-4426B2A37DED}"/>
                </a:ext>
              </a:extLst>
            </p:cNvPr>
            <p:cNvGrpSpPr/>
            <p:nvPr/>
          </p:nvGrpSpPr>
          <p:grpSpPr>
            <a:xfrm>
              <a:off x="8194089" y="3535159"/>
              <a:ext cx="3066098" cy="3118654"/>
              <a:chOff x="8807026" y="4355240"/>
              <a:chExt cx="3066098" cy="3118654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31B92F6A-2798-4EC6-AFC1-28AE1BB31B9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372" r="11479" b="60379"/>
              <a:stretch/>
            </p:blipFill>
            <p:spPr>
              <a:xfrm>
                <a:off x="8807026" y="4355240"/>
                <a:ext cx="3066098" cy="1346519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887EE319-06EC-4688-B448-9B698B3005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372" t="47856" r="11479"/>
              <a:stretch/>
            </p:blipFill>
            <p:spPr>
              <a:xfrm>
                <a:off x="8807026" y="5701759"/>
                <a:ext cx="3066098" cy="1772135"/>
              </a:xfrm>
              <a:prstGeom prst="rect">
                <a:avLst/>
              </a:prstGeom>
            </p:spPr>
          </p:pic>
        </p:grp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302717D-25BC-4340-9C85-CDAE0831660B}"/>
              </a:ext>
            </a:extLst>
          </p:cNvPr>
          <p:cNvSpPr/>
          <p:nvPr/>
        </p:nvSpPr>
        <p:spPr>
          <a:xfrm>
            <a:off x="559293" y="5997592"/>
            <a:ext cx="3258782" cy="32662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E238CD0A-3D45-4C1D-9D79-8FEEE1C37E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6322" b="22265"/>
          <a:stretch/>
        </p:blipFill>
        <p:spPr>
          <a:xfrm>
            <a:off x="6589140" y="831003"/>
            <a:ext cx="5154429" cy="143359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4CEFB8-6B59-43F8-A869-5CC2D2F147CB}"/>
              </a:ext>
            </a:extLst>
          </p:cNvPr>
          <p:cNvSpPr/>
          <p:nvPr/>
        </p:nvSpPr>
        <p:spPr>
          <a:xfrm>
            <a:off x="7356788" y="1388208"/>
            <a:ext cx="1183530" cy="2761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2E31EC9D-D61A-4D2E-834E-BE8212DA12EF}"/>
              </a:ext>
            </a:extLst>
          </p:cNvPr>
          <p:cNvCxnSpPr>
            <a:cxnSpLocks/>
            <a:stCxn id="28" idx="2"/>
            <a:endCxn id="10" idx="0"/>
          </p:cNvCxnSpPr>
          <p:nvPr/>
        </p:nvCxnSpPr>
        <p:spPr>
          <a:xfrm rot="16200000" flipH="1">
            <a:off x="8221633" y="1391282"/>
            <a:ext cx="671643" cy="1217803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082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0E4662E-74C9-414E-B60D-8F06C9B8B686}"/>
              </a:ext>
            </a:extLst>
          </p:cNvPr>
          <p:cNvSpPr/>
          <p:nvPr/>
        </p:nvSpPr>
        <p:spPr>
          <a:xfrm>
            <a:off x="5761609" y="0"/>
            <a:ext cx="6430392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CEE40-4899-4279-B70D-F30FE3B65ADE}"/>
              </a:ext>
            </a:extLst>
          </p:cNvPr>
          <p:cNvSpPr txBox="1"/>
          <p:nvPr/>
        </p:nvSpPr>
        <p:spPr>
          <a:xfrm>
            <a:off x="11350867" y="204187"/>
            <a:ext cx="66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ko-KR" altLang="en-US" b="1" dirty="0"/>
              <a:t>조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41BD8DAF-3106-47A4-A89F-170806B5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71" y="573519"/>
            <a:ext cx="10117046" cy="833360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│비회원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책 반납│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DA8E7C-3524-4F51-A1B4-F0627923F78D}"/>
              </a:ext>
            </a:extLst>
          </p:cNvPr>
          <p:cNvSpPr txBox="1"/>
          <p:nvPr/>
        </p:nvSpPr>
        <p:spPr>
          <a:xfrm>
            <a:off x="178313" y="20418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기능 세부 구현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638428F-944F-488E-AD1E-541867483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4"/>
          <a:stretch/>
        </p:blipFill>
        <p:spPr>
          <a:xfrm>
            <a:off x="6204733" y="4343181"/>
            <a:ext cx="5477544" cy="16670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E858653-6291-42F3-BB3F-310902769B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02"/>
          <a:stretch/>
        </p:blipFill>
        <p:spPr>
          <a:xfrm>
            <a:off x="6204733" y="1871559"/>
            <a:ext cx="5477544" cy="1844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074401-7A3E-45DE-B8DE-F7AFF98D600C}"/>
              </a:ext>
            </a:extLst>
          </p:cNvPr>
          <p:cNvSpPr txBox="1"/>
          <p:nvPr/>
        </p:nvSpPr>
        <p:spPr>
          <a:xfrm>
            <a:off x="111131" y="1871559"/>
            <a:ext cx="5718038" cy="29472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2.2. </a:t>
            </a:r>
            <a:r>
              <a:rPr lang="ko-KR" altLang="en-US" b="1" dirty="0"/>
              <a:t>도서 반납</a:t>
            </a:r>
            <a:endParaRPr lang="en-US" altLang="ko-KR" b="1" dirty="0"/>
          </a:p>
          <a:p>
            <a:pPr algn="ctr">
              <a:lnSpc>
                <a:spcPct val="150000"/>
              </a:lnSpc>
            </a:pPr>
            <a:endParaRPr lang="en-US" altLang="ko-KR" b="1" dirty="0"/>
          </a:p>
          <a:p>
            <a:pPr algn="ctr">
              <a:lnSpc>
                <a:spcPct val="150000"/>
              </a:lnSpc>
            </a:pPr>
            <a:r>
              <a:rPr lang="ko-KR" altLang="ko-KR" dirty="0"/>
              <a:t>입력한 이름과 전화번호를 대조하여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ko-KR" dirty="0"/>
              <a:t> 대출 도서를 반납</a:t>
            </a:r>
            <a:r>
              <a:rPr lang="en-US" altLang="ko-KR" dirty="0"/>
              <a:t>(</a:t>
            </a:r>
            <a:r>
              <a:rPr lang="ko-KR" altLang="ko-KR" dirty="0"/>
              <a:t>반납함 로그에 기록</a:t>
            </a:r>
            <a:r>
              <a:rPr lang="en-US" altLang="ko-KR" dirty="0"/>
              <a:t>) </a:t>
            </a:r>
          </a:p>
          <a:p>
            <a:pPr algn="ctr">
              <a:lnSpc>
                <a:spcPct val="150000"/>
              </a:lnSpc>
            </a:pP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ko-KR" dirty="0"/>
              <a:t>연체 시 연체 날짜를 계산하여 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ko-KR" dirty="0"/>
              <a:t>연체료를 계산하는 기능</a:t>
            </a:r>
            <a:endParaRPr lang="en-US" altLang="ko-KR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EA828D-1202-4CB7-9205-28C834DDEEB2}"/>
              </a:ext>
            </a:extLst>
          </p:cNvPr>
          <p:cNvSpPr/>
          <p:nvPr/>
        </p:nvSpPr>
        <p:spPr>
          <a:xfrm>
            <a:off x="6955862" y="2604148"/>
            <a:ext cx="838732" cy="2722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8C22B5F5-7E9D-4066-AACF-2BA4CC9CEF14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 rot="16200000" flipH="1">
            <a:off x="7425958" y="2825634"/>
            <a:ext cx="1466816" cy="156827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96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50CADEE-DE69-4AE9-AE02-049EDC872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71" y="204187"/>
            <a:ext cx="4639519" cy="833360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│팀원 별 주요 업무│</a:t>
            </a:r>
          </a:p>
        </p:txBody>
      </p:sp>
      <p:cxnSp>
        <p:nvCxnSpPr>
          <p:cNvPr id="17" name="Прямая соединительная линия 26">
            <a:extLst>
              <a:ext uri="{FF2B5EF4-FFF2-40B4-BE49-F238E27FC236}">
                <a16:creationId xmlns:a16="http://schemas.microsoft.com/office/drawing/2014/main" id="{D3EAC4F3-6720-4980-815C-9BB9CF86E070}"/>
              </a:ext>
            </a:extLst>
          </p:cNvPr>
          <p:cNvCxnSpPr>
            <a:cxnSpLocks/>
          </p:cNvCxnSpPr>
          <p:nvPr/>
        </p:nvCxnSpPr>
        <p:spPr>
          <a:xfrm>
            <a:off x="2216426" y="2308192"/>
            <a:ext cx="0" cy="35831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1871EA3-8B2D-4145-AF7F-C145584397D8}"/>
              </a:ext>
            </a:extLst>
          </p:cNvPr>
          <p:cNvSpPr txBox="1"/>
          <p:nvPr/>
        </p:nvSpPr>
        <p:spPr>
          <a:xfrm>
            <a:off x="759974" y="16778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김태완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7A8234-D8CF-4BE6-8A4A-3C12AC422B1C}"/>
              </a:ext>
            </a:extLst>
          </p:cNvPr>
          <p:cNvSpPr txBox="1"/>
          <p:nvPr/>
        </p:nvSpPr>
        <p:spPr>
          <a:xfrm>
            <a:off x="331972" y="2751688"/>
            <a:ext cx="1709122" cy="2739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도서 검색</a:t>
            </a:r>
            <a:endParaRPr lang="en-US" altLang="ko-KR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회원 가입</a:t>
            </a:r>
            <a:endParaRPr lang="en-US" altLang="ko-KR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회원 로그인</a:t>
            </a:r>
            <a:endParaRPr lang="en-US" altLang="ko-KR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회원 검색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4BBE9E-FDCE-4E61-9A8B-7F62AEFA4E18}"/>
              </a:ext>
            </a:extLst>
          </p:cNvPr>
          <p:cNvSpPr txBox="1"/>
          <p:nvPr/>
        </p:nvSpPr>
        <p:spPr>
          <a:xfrm>
            <a:off x="2960614" y="16778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장기성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1578B6-0DB4-474D-9855-CF8398C2330B}"/>
              </a:ext>
            </a:extLst>
          </p:cNvPr>
          <p:cNvSpPr txBox="1"/>
          <p:nvPr/>
        </p:nvSpPr>
        <p:spPr>
          <a:xfrm>
            <a:off x="5336786" y="16778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최재현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90976D-5796-4BA7-9342-8301C4AAEAC1}"/>
              </a:ext>
            </a:extLst>
          </p:cNvPr>
          <p:cNvSpPr txBox="1"/>
          <p:nvPr/>
        </p:nvSpPr>
        <p:spPr>
          <a:xfrm>
            <a:off x="7821582" y="16778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오소엽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A5A315-3DEF-4DED-86F1-93A962D4218F}"/>
              </a:ext>
            </a:extLst>
          </p:cNvPr>
          <p:cNvSpPr txBox="1"/>
          <p:nvPr/>
        </p:nvSpPr>
        <p:spPr>
          <a:xfrm>
            <a:off x="10248037" y="16778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양진영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979545-F5B4-47C1-B25F-D592E8346B56}"/>
              </a:ext>
            </a:extLst>
          </p:cNvPr>
          <p:cNvSpPr txBox="1"/>
          <p:nvPr/>
        </p:nvSpPr>
        <p:spPr>
          <a:xfrm>
            <a:off x="4837119" y="2751688"/>
            <a:ext cx="1939955" cy="2739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희망도서 관리</a:t>
            </a:r>
            <a:endParaRPr lang="en-US" altLang="ko-KR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연체도서 관리</a:t>
            </a:r>
            <a:endParaRPr lang="en-US" altLang="ko-KR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회원정보 수정</a:t>
            </a:r>
            <a:endParaRPr lang="en-US" altLang="ko-KR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dirty="0" err="1"/>
              <a:t>독서왕</a:t>
            </a:r>
            <a:r>
              <a:rPr lang="ko-KR" altLang="en-US" dirty="0"/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4248E1-F04B-40A5-8A03-82DF412ABB33}"/>
              </a:ext>
            </a:extLst>
          </p:cNvPr>
          <p:cNvSpPr txBox="1"/>
          <p:nvPr/>
        </p:nvSpPr>
        <p:spPr>
          <a:xfrm>
            <a:off x="2583099" y="2751688"/>
            <a:ext cx="1709122" cy="3432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도서 대출</a:t>
            </a:r>
            <a:endParaRPr lang="en-US" altLang="ko-KR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도서 반납</a:t>
            </a:r>
            <a:endParaRPr lang="en-US" altLang="ko-KR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반납함 관리</a:t>
            </a:r>
            <a:endParaRPr lang="en-US" altLang="ko-KR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비회원 이용</a:t>
            </a:r>
            <a:endParaRPr lang="en-US" altLang="ko-KR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886775-254B-462E-A083-9F918E41FCD9}"/>
              </a:ext>
            </a:extLst>
          </p:cNvPr>
          <p:cNvSpPr txBox="1"/>
          <p:nvPr/>
        </p:nvSpPr>
        <p:spPr>
          <a:xfrm>
            <a:off x="9820034" y="2751688"/>
            <a:ext cx="1939955" cy="2739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관리자 로그인</a:t>
            </a:r>
            <a:endParaRPr lang="en-US" altLang="ko-KR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이벤트 관리</a:t>
            </a:r>
            <a:endParaRPr lang="en-US" altLang="ko-KR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퀴즈 등록</a:t>
            </a:r>
            <a:endParaRPr lang="en-US" altLang="ko-KR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당첨자 추첨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4263DE-227D-4CCE-BD02-3DCC77445EB4}"/>
              </a:ext>
            </a:extLst>
          </p:cNvPr>
          <p:cNvSpPr txBox="1"/>
          <p:nvPr/>
        </p:nvSpPr>
        <p:spPr>
          <a:xfrm>
            <a:off x="7526083" y="2751688"/>
            <a:ext cx="1478290" cy="2739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회원 삭제</a:t>
            </a:r>
            <a:endParaRPr lang="en-US" altLang="ko-KR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도서 등록</a:t>
            </a:r>
            <a:endParaRPr lang="en-US" altLang="ko-KR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도서 수정</a:t>
            </a:r>
            <a:endParaRPr lang="en-US" altLang="ko-KR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도서 삭제</a:t>
            </a:r>
          </a:p>
        </p:txBody>
      </p:sp>
      <p:cxnSp>
        <p:nvCxnSpPr>
          <p:cNvPr id="40" name="Прямая соединительная линия 26">
            <a:extLst>
              <a:ext uri="{FF2B5EF4-FFF2-40B4-BE49-F238E27FC236}">
                <a16:creationId xmlns:a16="http://schemas.microsoft.com/office/drawing/2014/main" id="{14051072-DAEC-46DF-A924-13AD6ECA7F8B}"/>
              </a:ext>
            </a:extLst>
          </p:cNvPr>
          <p:cNvCxnSpPr>
            <a:cxnSpLocks/>
          </p:cNvCxnSpPr>
          <p:nvPr/>
        </p:nvCxnSpPr>
        <p:spPr>
          <a:xfrm>
            <a:off x="4509824" y="2308192"/>
            <a:ext cx="0" cy="35831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26">
            <a:extLst>
              <a:ext uri="{FF2B5EF4-FFF2-40B4-BE49-F238E27FC236}">
                <a16:creationId xmlns:a16="http://schemas.microsoft.com/office/drawing/2014/main" id="{35BF9B4C-4528-4431-90B1-A21BC2A0B3FA}"/>
              </a:ext>
            </a:extLst>
          </p:cNvPr>
          <p:cNvCxnSpPr>
            <a:cxnSpLocks/>
          </p:cNvCxnSpPr>
          <p:nvPr/>
        </p:nvCxnSpPr>
        <p:spPr>
          <a:xfrm>
            <a:off x="7130216" y="2308192"/>
            <a:ext cx="0" cy="35831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26">
            <a:extLst>
              <a:ext uri="{FF2B5EF4-FFF2-40B4-BE49-F238E27FC236}">
                <a16:creationId xmlns:a16="http://schemas.microsoft.com/office/drawing/2014/main" id="{5D92F6E9-FA66-4E50-84C7-34DAE2A9A8BA}"/>
              </a:ext>
            </a:extLst>
          </p:cNvPr>
          <p:cNvCxnSpPr>
            <a:cxnSpLocks/>
          </p:cNvCxnSpPr>
          <p:nvPr/>
        </p:nvCxnSpPr>
        <p:spPr>
          <a:xfrm>
            <a:off x="9448767" y="2308192"/>
            <a:ext cx="0" cy="35831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양쪽 대괄호 44">
            <a:extLst>
              <a:ext uri="{FF2B5EF4-FFF2-40B4-BE49-F238E27FC236}">
                <a16:creationId xmlns:a16="http://schemas.microsoft.com/office/drawing/2014/main" id="{3BABC721-5E11-445B-8E49-6196D7FDBEEF}"/>
              </a:ext>
            </a:extLst>
          </p:cNvPr>
          <p:cNvSpPr/>
          <p:nvPr/>
        </p:nvSpPr>
        <p:spPr>
          <a:xfrm>
            <a:off x="736019" y="1541606"/>
            <a:ext cx="914400" cy="641866"/>
          </a:xfrm>
          <a:prstGeom prst="bracketPair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양쪽 대괄호 45">
            <a:extLst>
              <a:ext uri="{FF2B5EF4-FFF2-40B4-BE49-F238E27FC236}">
                <a16:creationId xmlns:a16="http://schemas.microsoft.com/office/drawing/2014/main" id="{531C3E05-4879-420A-A8D3-0BE400A5D954}"/>
              </a:ext>
            </a:extLst>
          </p:cNvPr>
          <p:cNvSpPr/>
          <p:nvPr/>
        </p:nvSpPr>
        <p:spPr>
          <a:xfrm>
            <a:off x="2939428" y="1538074"/>
            <a:ext cx="914400" cy="641866"/>
          </a:xfrm>
          <a:prstGeom prst="bracketPair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양쪽 대괄호 46">
            <a:extLst>
              <a:ext uri="{FF2B5EF4-FFF2-40B4-BE49-F238E27FC236}">
                <a16:creationId xmlns:a16="http://schemas.microsoft.com/office/drawing/2014/main" id="{61C97C51-08F3-4E69-9E4E-2966764B6F04}"/>
              </a:ext>
            </a:extLst>
          </p:cNvPr>
          <p:cNvSpPr/>
          <p:nvPr/>
        </p:nvSpPr>
        <p:spPr>
          <a:xfrm>
            <a:off x="5318167" y="1545018"/>
            <a:ext cx="914400" cy="641866"/>
          </a:xfrm>
          <a:prstGeom prst="bracketPair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양쪽 대괄호 47">
            <a:extLst>
              <a:ext uri="{FF2B5EF4-FFF2-40B4-BE49-F238E27FC236}">
                <a16:creationId xmlns:a16="http://schemas.microsoft.com/office/drawing/2014/main" id="{D23C5C1D-986C-4629-8935-413CC70AACD9}"/>
              </a:ext>
            </a:extLst>
          </p:cNvPr>
          <p:cNvSpPr/>
          <p:nvPr/>
        </p:nvSpPr>
        <p:spPr>
          <a:xfrm>
            <a:off x="7802963" y="1541606"/>
            <a:ext cx="914400" cy="641866"/>
          </a:xfrm>
          <a:prstGeom prst="bracketPair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양쪽 대괄호 48">
            <a:extLst>
              <a:ext uri="{FF2B5EF4-FFF2-40B4-BE49-F238E27FC236}">
                <a16:creationId xmlns:a16="http://schemas.microsoft.com/office/drawing/2014/main" id="{50368269-AD3B-415A-9269-FFD2E2673841}"/>
              </a:ext>
            </a:extLst>
          </p:cNvPr>
          <p:cNvSpPr/>
          <p:nvPr/>
        </p:nvSpPr>
        <p:spPr>
          <a:xfrm>
            <a:off x="10229418" y="1541606"/>
            <a:ext cx="914400" cy="641866"/>
          </a:xfrm>
          <a:prstGeom prst="bracketPair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F8A9F6B-88B4-4E4D-AC11-EF9958404B7E}"/>
              </a:ext>
            </a:extLst>
          </p:cNvPr>
          <p:cNvSpPr txBox="1"/>
          <p:nvPr/>
        </p:nvSpPr>
        <p:spPr>
          <a:xfrm>
            <a:off x="11350867" y="204187"/>
            <a:ext cx="66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ko-KR" altLang="en-US" b="1" dirty="0"/>
              <a:t>조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9A8240A6-8EC9-4426-BA4F-7E88579723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54"/>
          <a:stretch/>
        </p:blipFill>
        <p:spPr>
          <a:xfrm>
            <a:off x="909379" y="1011481"/>
            <a:ext cx="567680" cy="381741"/>
          </a:xfrm>
          <a:prstGeom prst="rect">
            <a:avLst/>
          </a:prstGeom>
        </p:spPr>
      </p:pic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9354BDCE-996D-48C7-AA4F-EBDF77E3BB50}"/>
              </a:ext>
            </a:extLst>
          </p:cNvPr>
          <p:cNvSpPr/>
          <p:nvPr/>
        </p:nvSpPr>
        <p:spPr>
          <a:xfrm rot="5400000">
            <a:off x="354" y="0"/>
            <a:ext cx="914400" cy="914400"/>
          </a:xfrm>
          <a:prstGeom prst="rtTriangle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844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0E4662E-74C9-414E-B60D-8F06C9B8B686}"/>
              </a:ext>
            </a:extLst>
          </p:cNvPr>
          <p:cNvSpPr/>
          <p:nvPr/>
        </p:nvSpPr>
        <p:spPr>
          <a:xfrm>
            <a:off x="5761609" y="0"/>
            <a:ext cx="6430392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E93B1F20-8F73-08C4-EE45-1A76C34110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7" t="39837" r="38610"/>
          <a:stretch/>
        </p:blipFill>
        <p:spPr>
          <a:xfrm>
            <a:off x="6272294" y="607789"/>
            <a:ext cx="5498236" cy="29984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BCEE40-4899-4279-B70D-F30FE3B65ADE}"/>
              </a:ext>
            </a:extLst>
          </p:cNvPr>
          <p:cNvSpPr txBox="1"/>
          <p:nvPr/>
        </p:nvSpPr>
        <p:spPr>
          <a:xfrm>
            <a:off x="11350867" y="204187"/>
            <a:ext cx="66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ko-KR" altLang="en-US" b="1" dirty="0"/>
              <a:t>조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41BD8DAF-3106-47A4-A89F-170806B5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71" y="573519"/>
            <a:ext cx="10117046" cy="833360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│메인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회원가입│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DA8E7C-3524-4F51-A1B4-F0627923F78D}"/>
              </a:ext>
            </a:extLst>
          </p:cNvPr>
          <p:cNvSpPr txBox="1"/>
          <p:nvPr/>
        </p:nvSpPr>
        <p:spPr>
          <a:xfrm>
            <a:off x="178313" y="20418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기능 세부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84EDEC-580E-4254-A7DD-506014A86F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51"/>
          <a:stretch/>
        </p:blipFill>
        <p:spPr>
          <a:xfrm>
            <a:off x="6264238" y="3872753"/>
            <a:ext cx="5506292" cy="24018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A59A79-1B5A-43FA-B126-BCFC0DA6E432}"/>
              </a:ext>
            </a:extLst>
          </p:cNvPr>
          <p:cNvSpPr txBox="1"/>
          <p:nvPr/>
        </p:nvSpPr>
        <p:spPr>
          <a:xfrm>
            <a:off x="286358" y="1536055"/>
            <a:ext cx="5475252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3. </a:t>
            </a:r>
            <a:r>
              <a:rPr lang="ko-KR" altLang="en-US" b="1" dirty="0"/>
              <a:t>회원 가입</a:t>
            </a:r>
            <a:endParaRPr lang="en-US" altLang="ko-KR" b="1" dirty="0"/>
          </a:p>
          <a:p>
            <a:pPr algn="ctr">
              <a:lnSpc>
                <a:spcPct val="150000"/>
              </a:lnSpc>
            </a:pP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메인 화면에서 </a:t>
            </a:r>
            <a:r>
              <a:rPr lang="en-US" altLang="ko-KR" dirty="0"/>
              <a:t>3. </a:t>
            </a:r>
            <a:r>
              <a:rPr lang="ko-KR" altLang="en-US" dirty="0"/>
              <a:t>회원가입 선택 시 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호출되는 화면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[</a:t>
            </a:r>
            <a:r>
              <a:rPr lang="ko-KR" altLang="en-US" dirty="0"/>
              <a:t>이름</a:t>
            </a:r>
            <a:r>
              <a:rPr lang="en-US" altLang="ko-KR" dirty="0"/>
              <a:t>][</a:t>
            </a:r>
            <a:r>
              <a:rPr lang="ko-KR" altLang="en-US" dirty="0"/>
              <a:t>생년월일</a:t>
            </a:r>
            <a:r>
              <a:rPr lang="en-US" altLang="ko-KR" dirty="0"/>
              <a:t>][</a:t>
            </a:r>
            <a:r>
              <a:rPr lang="ko-KR" altLang="en-US" dirty="0"/>
              <a:t>전화번호</a:t>
            </a:r>
            <a:r>
              <a:rPr lang="en-US" altLang="ko-KR" dirty="0"/>
              <a:t>][</a:t>
            </a:r>
            <a:r>
              <a:rPr lang="ko-KR" altLang="en-US" dirty="0"/>
              <a:t>아이디</a:t>
            </a:r>
            <a:r>
              <a:rPr lang="en-US" altLang="ko-KR" dirty="0"/>
              <a:t>][</a:t>
            </a:r>
            <a:r>
              <a:rPr lang="ko-KR" altLang="en-US" dirty="0"/>
              <a:t>비밀번호</a:t>
            </a:r>
            <a:r>
              <a:rPr lang="en-US" altLang="ko-KR" dirty="0"/>
              <a:t>]</a:t>
            </a:r>
            <a:r>
              <a:rPr lang="ko-KR" altLang="en-US" dirty="0"/>
              <a:t>를 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ko-KR" dirty="0"/>
              <a:t>입력 받</a:t>
            </a:r>
            <a:r>
              <a:rPr lang="ko-KR" altLang="en-US" dirty="0"/>
              <a:t>아</a:t>
            </a:r>
            <a:r>
              <a:rPr lang="en-US" altLang="ko-KR" dirty="0"/>
              <a:t>,</a:t>
            </a:r>
            <a:r>
              <a:rPr lang="ko-KR" altLang="ko-KR" dirty="0"/>
              <a:t> 유효성 검사</a:t>
            </a:r>
            <a:r>
              <a:rPr lang="en-US" altLang="ko-KR" dirty="0"/>
              <a:t> </a:t>
            </a:r>
            <a:r>
              <a:rPr lang="ko-KR" altLang="ko-KR" dirty="0"/>
              <a:t>통과</a:t>
            </a:r>
            <a:r>
              <a:rPr lang="en-US" altLang="ko-KR" dirty="0"/>
              <a:t> </a:t>
            </a:r>
            <a:r>
              <a:rPr lang="ko-KR" altLang="en-US" dirty="0"/>
              <a:t>시</a:t>
            </a:r>
            <a:r>
              <a:rPr lang="ko-KR" altLang="ko-KR" dirty="0"/>
              <a:t> 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ko-KR" dirty="0"/>
              <a:t>해당 정보를 회원목록에 등록하는 기능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F5D085-2198-407B-BC47-B62C81F02248}"/>
              </a:ext>
            </a:extLst>
          </p:cNvPr>
          <p:cNvSpPr/>
          <p:nvPr/>
        </p:nvSpPr>
        <p:spPr>
          <a:xfrm>
            <a:off x="7453272" y="1872821"/>
            <a:ext cx="677715" cy="1777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9BD494F5-A312-4F9E-8F13-D601D9B69816}"/>
              </a:ext>
            </a:extLst>
          </p:cNvPr>
          <p:cNvCxnSpPr>
            <a:cxnSpLocks/>
            <a:stCxn id="11" idx="2"/>
            <a:endCxn id="3" idx="0"/>
          </p:cNvCxnSpPr>
          <p:nvPr/>
        </p:nvCxnSpPr>
        <p:spPr>
          <a:xfrm rot="16200000" flipH="1">
            <a:off x="7493645" y="2349014"/>
            <a:ext cx="1822224" cy="122525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933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0E4662E-74C9-414E-B60D-8F06C9B8B686}"/>
              </a:ext>
            </a:extLst>
          </p:cNvPr>
          <p:cNvSpPr/>
          <p:nvPr/>
        </p:nvSpPr>
        <p:spPr>
          <a:xfrm>
            <a:off x="5761609" y="0"/>
            <a:ext cx="6430392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689DC885-8D4B-59A8-878E-FB9843F4AD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7" t="39837" r="38610"/>
          <a:stretch/>
        </p:blipFill>
        <p:spPr>
          <a:xfrm>
            <a:off x="6272294" y="607789"/>
            <a:ext cx="5498236" cy="29984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BCEE40-4899-4279-B70D-F30FE3B65ADE}"/>
              </a:ext>
            </a:extLst>
          </p:cNvPr>
          <p:cNvSpPr txBox="1"/>
          <p:nvPr/>
        </p:nvSpPr>
        <p:spPr>
          <a:xfrm>
            <a:off x="11350867" y="204187"/>
            <a:ext cx="66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ko-KR" altLang="en-US" b="1" dirty="0"/>
              <a:t>조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41BD8DAF-3106-47A4-A89F-170806B5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71" y="573519"/>
            <a:ext cx="10117046" cy="833360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│메인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이벤트│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DA8E7C-3524-4F51-A1B4-F0627923F78D}"/>
              </a:ext>
            </a:extLst>
          </p:cNvPr>
          <p:cNvSpPr txBox="1"/>
          <p:nvPr/>
        </p:nvSpPr>
        <p:spPr>
          <a:xfrm>
            <a:off x="178313" y="20418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기능 세부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84A42B-46C8-49EA-A26C-BDC2936914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19" b="11185"/>
          <a:stretch/>
        </p:blipFill>
        <p:spPr>
          <a:xfrm>
            <a:off x="6272294" y="3810000"/>
            <a:ext cx="5498236" cy="28055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494C70-B8B9-4E0A-8C02-92B98BDD0A64}"/>
              </a:ext>
            </a:extLst>
          </p:cNvPr>
          <p:cNvSpPr txBox="1"/>
          <p:nvPr/>
        </p:nvSpPr>
        <p:spPr>
          <a:xfrm>
            <a:off x="517162" y="1530983"/>
            <a:ext cx="4711902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4. </a:t>
            </a:r>
            <a:r>
              <a:rPr lang="ko-KR" altLang="en-US" b="1" dirty="0"/>
              <a:t>이벤트</a:t>
            </a:r>
            <a:endParaRPr lang="en-US" altLang="ko-KR" b="1" dirty="0"/>
          </a:p>
          <a:p>
            <a:pPr algn="ctr">
              <a:lnSpc>
                <a:spcPct val="150000"/>
              </a:lnSpc>
            </a:pP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메인 화면에서 </a:t>
            </a:r>
            <a:r>
              <a:rPr lang="en-US" altLang="ko-KR" dirty="0"/>
              <a:t>4. </a:t>
            </a:r>
            <a:r>
              <a:rPr lang="ko-KR" altLang="en-US" dirty="0"/>
              <a:t>이벤트 선택 시 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호출되는 화면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회원</a:t>
            </a:r>
            <a:r>
              <a:rPr lang="en-US" altLang="ko-KR" dirty="0"/>
              <a:t> / </a:t>
            </a:r>
            <a:r>
              <a:rPr lang="ko-KR" altLang="en-US" dirty="0"/>
              <a:t>비회원 모두에게 공개되는 화면이며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관리자가 등록한 </a:t>
            </a:r>
            <a:r>
              <a:rPr lang="en-US" altLang="ko-KR" dirty="0"/>
              <a:t>[</a:t>
            </a:r>
            <a:r>
              <a:rPr lang="ko-KR" altLang="en-US" dirty="0"/>
              <a:t>이달의 퀴즈</a:t>
            </a:r>
            <a:r>
              <a:rPr lang="en-US" altLang="ko-KR" dirty="0"/>
              <a:t>]</a:t>
            </a:r>
            <a:r>
              <a:rPr lang="ko-KR" altLang="en-US" dirty="0"/>
              <a:t>의 문제 및 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월마다 누적 대출 권수가 높은 순으로 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[</a:t>
            </a:r>
            <a:r>
              <a:rPr lang="ko-KR" altLang="en-US" dirty="0"/>
              <a:t>이달의 독서 </a:t>
            </a:r>
            <a:r>
              <a:rPr lang="en-US" altLang="ko-KR" dirty="0"/>
              <a:t>KING] </a:t>
            </a:r>
            <a:r>
              <a:rPr lang="ko-KR" altLang="en-US" dirty="0"/>
              <a:t>회원 목록을 출력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D32BD8-E8B7-4D9D-8C0F-2AD26CA24CE5}"/>
              </a:ext>
            </a:extLst>
          </p:cNvPr>
          <p:cNvSpPr/>
          <p:nvPr/>
        </p:nvSpPr>
        <p:spPr>
          <a:xfrm>
            <a:off x="7426378" y="2014668"/>
            <a:ext cx="634546" cy="253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8A577C53-0F2D-4150-887A-81A08F863E7E}"/>
              </a:ext>
            </a:extLst>
          </p:cNvPr>
          <p:cNvCxnSpPr>
            <a:cxnSpLocks/>
            <a:stCxn id="11" idx="2"/>
            <a:endCxn id="3" idx="0"/>
          </p:cNvCxnSpPr>
          <p:nvPr/>
        </p:nvCxnSpPr>
        <p:spPr>
          <a:xfrm rot="16200000" flipH="1">
            <a:off x="7611488" y="2400075"/>
            <a:ext cx="1542087" cy="127776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6391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353232-6A9B-4D61-805A-6E8678EF0165}"/>
              </a:ext>
            </a:extLst>
          </p:cNvPr>
          <p:cNvSpPr txBox="1"/>
          <p:nvPr/>
        </p:nvSpPr>
        <p:spPr>
          <a:xfrm>
            <a:off x="4932861" y="3136613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감사합니다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C6D51A-BCF1-450A-98A5-78BCA1D54CAD}"/>
              </a:ext>
            </a:extLst>
          </p:cNvPr>
          <p:cNvSpPr txBox="1"/>
          <p:nvPr/>
        </p:nvSpPr>
        <p:spPr>
          <a:xfrm>
            <a:off x="11350867" y="204187"/>
            <a:ext cx="66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ko-KR" altLang="en-US" b="1" dirty="0"/>
              <a:t>조</a:t>
            </a:r>
          </a:p>
        </p:txBody>
      </p:sp>
      <p:sp>
        <p:nvSpPr>
          <p:cNvPr id="6" name="Прямоугольный треугольник 11">
            <a:extLst>
              <a:ext uri="{FF2B5EF4-FFF2-40B4-BE49-F238E27FC236}">
                <a16:creationId xmlns:a16="http://schemas.microsoft.com/office/drawing/2014/main" id="{AAC50FC9-4CEB-451C-9ED0-41B696E42449}"/>
              </a:ext>
            </a:extLst>
          </p:cNvPr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араллелограмм 17">
            <a:extLst>
              <a:ext uri="{FF2B5EF4-FFF2-40B4-BE49-F238E27FC236}">
                <a16:creationId xmlns:a16="http://schemas.microsoft.com/office/drawing/2014/main" id="{105532F8-0B1F-413A-9F77-42200992954C}"/>
              </a:ext>
            </a:extLst>
          </p:cNvPr>
          <p:cNvSpPr/>
          <p:nvPr/>
        </p:nvSpPr>
        <p:spPr>
          <a:xfrm>
            <a:off x="0" y="-7464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05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97AE4F-C68C-413F-8E7C-FD212EA0CDF0}"/>
              </a:ext>
            </a:extLst>
          </p:cNvPr>
          <p:cNvSpPr txBox="1"/>
          <p:nvPr/>
        </p:nvSpPr>
        <p:spPr>
          <a:xfrm>
            <a:off x="11350867" y="204187"/>
            <a:ext cx="66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ko-KR" altLang="en-US" b="1" dirty="0"/>
              <a:t>조</a:t>
            </a:r>
          </a:p>
        </p:txBody>
      </p:sp>
      <p:sp>
        <p:nvSpPr>
          <p:cNvPr id="10" name="제목 4">
            <a:extLst>
              <a:ext uri="{FF2B5EF4-FFF2-40B4-BE49-F238E27FC236}">
                <a16:creationId xmlns:a16="http://schemas.microsoft.com/office/drawing/2014/main" id="{F7BBB422-0656-448D-A13B-D108D0EE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71" y="204187"/>
            <a:ext cx="4639519" cy="833360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│기획 의도│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C45260-BE76-4033-B594-908B9ED8986D}"/>
              </a:ext>
            </a:extLst>
          </p:cNvPr>
          <p:cNvSpPr txBox="1"/>
          <p:nvPr/>
        </p:nvSpPr>
        <p:spPr>
          <a:xfrm>
            <a:off x="524382" y="1037547"/>
            <a:ext cx="11912975" cy="44361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/>
              <a:t>1. </a:t>
            </a:r>
            <a:r>
              <a:rPr lang="ko-KR" altLang="en-US" b="1" dirty="0"/>
              <a:t>개발 주제 </a:t>
            </a:r>
            <a:r>
              <a:rPr lang="en-US" altLang="ko-KR" b="1" dirty="0"/>
              <a:t>: </a:t>
            </a:r>
            <a:r>
              <a:rPr lang="ko-KR" altLang="ko-KR" dirty="0"/>
              <a:t>파일 입출력 기반의 데이터 처리 자바 콘솔 프로젝트</a:t>
            </a:r>
            <a:r>
              <a:rPr lang="en-US" altLang="ko-KR" dirty="0"/>
              <a:t>(</a:t>
            </a:r>
            <a:r>
              <a:rPr lang="ko-KR" altLang="ko-KR" dirty="0"/>
              <a:t>도서 목록 및 대출 · 반납 관리 자동화 구현</a:t>
            </a:r>
            <a:r>
              <a:rPr lang="en-US" altLang="ko-KR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b="1" dirty="0">
                <a:cs typeface="Times New Roman" panose="02020603050405020304" pitchFamily="18" charset="0"/>
              </a:rPr>
              <a:t>2. </a:t>
            </a:r>
            <a:r>
              <a:rPr lang="ko-KR" altLang="ko-KR" b="1" dirty="0">
                <a:cs typeface="Times New Roman" panose="02020603050405020304" pitchFamily="18" charset="0"/>
              </a:rPr>
              <a:t>개발</a:t>
            </a:r>
            <a:r>
              <a:rPr lang="en-US" altLang="ko-KR" b="1" dirty="0">
                <a:cs typeface="Times New Roman" panose="02020603050405020304" pitchFamily="18" charset="0"/>
              </a:rPr>
              <a:t> </a:t>
            </a:r>
            <a:r>
              <a:rPr lang="ko-KR" altLang="ko-KR" b="1" dirty="0">
                <a:cs typeface="Times New Roman" panose="02020603050405020304" pitchFamily="18" charset="0"/>
              </a:rPr>
              <a:t>기간 </a:t>
            </a:r>
            <a:r>
              <a:rPr lang="en-US" altLang="ko-KR" b="1" dirty="0">
                <a:cs typeface="Times New Roman" panose="02020603050405020304" pitchFamily="18" charset="0"/>
              </a:rPr>
              <a:t>: </a:t>
            </a:r>
            <a:r>
              <a:rPr lang="en-US" altLang="ko-KR" dirty="0">
                <a:cs typeface="Times New Roman" panose="02020603050405020304" pitchFamily="18" charset="0"/>
              </a:rPr>
              <a:t>2023-03-06 ~ 2023-03-11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3. </a:t>
            </a:r>
            <a:r>
              <a:rPr lang="ko-KR" altLang="en-US" b="1" dirty="0"/>
              <a:t>개발 목적 </a:t>
            </a:r>
            <a:r>
              <a:rPr lang="en-US" altLang="ko-KR" b="1" dirty="0"/>
              <a:t>: </a:t>
            </a:r>
            <a:r>
              <a:rPr lang="ko-KR" altLang="ko-KR" dirty="0"/>
              <a:t>콘솔 환경에서 도서 관리에 적합한</a:t>
            </a:r>
            <a:r>
              <a:rPr lang="en-US" altLang="ko-KR" dirty="0"/>
              <a:t> UI</a:t>
            </a:r>
            <a:r>
              <a:rPr lang="ko-KR" altLang="ko-KR" dirty="0"/>
              <a:t>를 제공하고 데이터를 저장 및 관리하는 기능 구현하고자 함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b="1" dirty="0"/>
              <a:t>4. </a:t>
            </a:r>
            <a:r>
              <a:rPr lang="ko-KR" altLang="en-US" b="1" dirty="0"/>
              <a:t>프로젝트 개요 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a. </a:t>
            </a:r>
            <a:r>
              <a:rPr lang="ko-KR" altLang="ko-KR" dirty="0"/>
              <a:t>사용자는 회원</a:t>
            </a:r>
            <a:r>
              <a:rPr lang="en-US" altLang="ko-KR" dirty="0"/>
              <a:t>, </a:t>
            </a:r>
            <a:r>
              <a:rPr lang="ko-KR" altLang="ko-KR" dirty="0"/>
              <a:t>비회원</a:t>
            </a:r>
            <a:r>
              <a:rPr lang="en-US" altLang="ko-KR" dirty="0"/>
              <a:t>, </a:t>
            </a:r>
            <a:r>
              <a:rPr lang="ko-KR" altLang="ko-KR" dirty="0"/>
              <a:t>관리자로 구분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b. </a:t>
            </a:r>
            <a:r>
              <a:rPr lang="ko-KR" altLang="ko-KR" dirty="0"/>
              <a:t>회원</a:t>
            </a:r>
            <a:r>
              <a:rPr lang="en-US" altLang="ko-KR" dirty="0"/>
              <a:t>, </a:t>
            </a:r>
            <a:r>
              <a:rPr lang="ko-KR" altLang="ko-KR" dirty="0"/>
              <a:t>비회원은 모두 대출과 반납 서비스를 이용할 수 있고</a:t>
            </a:r>
            <a:r>
              <a:rPr lang="en-US" altLang="ko-KR" dirty="0"/>
              <a:t>, </a:t>
            </a:r>
            <a:r>
              <a:rPr lang="ko-KR" altLang="ko-KR" dirty="0"/>
              <a:t>회원에게는 희망도서를 작성하는 기능과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</a:t>
            </a:r>
            <a:r>
              <a:rPr lang="ko-KR" altLang="ko-KR" dirty="0"/>
              <a:t>이벤트 참여 등의 부가적인 기능을 제공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c. </a:t>
            </a:r>
            <a:r>
              <a:rPr lang="ko-KR" altLang="ko-KR" dirty="0"/>
              <a:t>저장한 데이터를 사용하여 도서 관리 시스템을 운영하고 회원과 관리자</a:t>
            </a:r>
            <a:r>
              <a:rPr lang="en-US" altLang="ko-KR" dirty="0"/>
              <a:t>, </a:t>
            </a:r>
            <a:r>
              <a:rPr lang="ko-KR" altLang="ko-KR" dirty="0"/>
              <a:t>도서 관련 정보를 갱신할 수 있</a:t>
            </a:r>
            <a:r>
              <a:rPr lang="ko-KR" altLang="en-US" dirty="0"/>
              <a:t>음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b="1" dirty="0"/>
              <a:t>5. </a:t>
            </a:r>
            <a:r>
              <a:rPr lang="ko-KR" altLang="en-US" b="1" dirty="0"/>
              <a:t>개발 환경</a:t>
            </a:r>
            <a:endParaRPr lang="ko-KR" altLang="ko-KR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F7E44B3-1781-4C32-8173-AA80A5737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180599"/>
              </p:ext>
            </p:extLst>
          </p:nvPr>
        </p:nvGraphicFramePr>
        <p:xfrm>
          <a:off x="524382" y="5556533"/>
          <a:ext cx="11158631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7619">
                  <a:extLst>
                    <a:ext uri="{9D8B030D-6E8A-4147-A177-3AD203B41FA5}">
                      <a16:colId xmlns:a16="http://schemas.microsoft.com/office/drawing/2014/main" val="2016021236"/>
                    </a:ext>
                  </a:extLst>
                </a:gridCol>
                <a:gridCol w="6981012">
                  <a:extLst>
                    <a:ext uri="{9D8B030D-6E8A-4147-A177-3AD203B41FA5}">
                      <a16:colId xmlns:a16="http://schemas.microsoft.com/office/drawing/2014/main" val="1579894961"/>
                    </a:ext>
                  </a:extLst>
                </a:gridCol>
              </a:tblGrid>
              <a:tr h="1409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kern="100" dirty="0"/>
                        <a:t>2S version(platform)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kern="100" dirty="0"/>
                        <a:t>Windows  Intel(R) i5-8250 CPU, 8GB, x64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208835"/>
                  </a:ext>
                </a:extLst>
              </a:tr>
              <a:tr h="1409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kern="100" dirty="0"/>
                        <a:t>JAVA version(Language)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kern="100" dirty="0"/>
                        <a:t>JDK 11.0.2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990567"/>
                  </a:ext>
                </a:extLst>
              </a:tr>
              <a:tr h="2432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kern="100" dirty="0"/>
                        <a:t>Eclipse version(Development tool)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kern="0" dirty="0"/>
                        <a:t>Version: 2021-03 (4.19.0)</a:t>
                      </a:r>
                      <a:endParaRPr lang="ko-KR" altLang="ko-KR" sz="2000" kern="100" dirty="0">
                        <a:latin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220535"/>
                  </a:ext>
                </a:extLst>
              </a:tr>
            </a:tbl>
          </a:graphicData>
        </a:graphic>
      </p:graphicFrame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7F1E2016-32E1-472A-BBEF-579712C4389F}"/>
              </a:ext>
            </a:extLst>
          </p:cNvPr>
          <p:cNvSpPr/>
          <p:nvPr/>
        </p:nvSpPr>
        <p:spPr>
          <a:xfrm rot="5400000">
            <a:off x="354" y="0"/>
            <a:ext cx="914400" cy="914400"/>
          </a:xfrm>
          <a:prstGeom prst="rtTriangle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952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4E88D2-94B4-4755-BA63-71DD70EED3B4}"/>
              </a:ext>
            </a:extLst>
          </p:cNvPr>
          <p:cNvSpPr txBox="1"/>
          <p:nvPr/>
        </p:nvSpPr>
        <p:spPr>
          <a:xfrm>
            <a:off x="11350867" y="204187"/>
            <a:ext cx="66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ko-KR" altLang="en-US" b="1" dirty="0"/>
              <a:t>조</a:t>
            </a:r>
          </a:p>
        </p:txBody>
      </p:sp>
      <p:sp>
        <p:nvSpPr>
          <p:cNvPr id="6" name="제목 4">
            <a:extLst>
              <a:ext uri="{FF2B5EF4-FFF2-40B4-BE49-F238E27FC236}">
                <a16:creationId xmlns:a16="http://schemas.microsoft.com/office/drawing/2014/main" id="{2CB79D7A-C46B-43FC-BC28-A1EB8824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629" y="887769"/>
            <a:ext cx="9843388" cy="833360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1.</a:t>
            </a:r>
            <a:r>
              <a:rPr lang="ko-KR" altLang="en-US" sz="2000" b="1" dirty="0"/>
              <a:t> 사용 자바 라이브러리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1B95DD4-55BF-488D-A7D9-64A49CEF3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324837"/>
              </p:ext>
            </p:extLst>
          </p:nvPr>
        </p:nvGraphicFramePr>
        <p:xfrm>
          <a:off x="605629" y="1632350"/>
          <a:ext cx="10745237" cy="151256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16077">
                  <a:extLst>
                    <a:ext uri="{9D8B030D-6E8A-4147-A177-3AD203B41FA5}">
                      <a16:colId xmlns:a16="http://schemas.microsoft.com/office/drawing/2014/main" val="3208906310"/>
                    </a:ext>
                  </a:extLst>
                </a:gridCol>
                <a:gridCol w="9129160">
                  <a:extLst>
                    <a:ext uri="{9D8B030D-6E8A-4147-A177-3AD203B41FA5}">
                      <a16:colId xmlns:a16="http://schemas.microsoft.com/office/drawing/2014/main" val="972476729"/>
                    </a:ext>
                  </a:extLst>
                </a:gridCol>
              </a:tblGrid>
              <a:tr h="3501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</a:rPr>
                        <a:t>개요</a:t>
                      </a:r>
                      <a:endParaRPr lang="ko-KR" sz="16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 </a:t>
                      </a:r>
                      <a:r>
                        <a:rPr lang="ko-KR" altLang="en-US" sz="1600" b="1" kern="100" dirty="0">
                          <a:effectLst/>
                        </a:rPr>
                        <a:t>사용 기능</a:t>
                      </a:r>
                      <a:endParaRPr lang="ko-KR" sz="16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989213"/>
                  </a:ext>
                </a:extLst>
              </a:tr>
              <a:tr h="2906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파일 입출력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BufferedReader</a:t>
                      </a:r>
                      <a:r>
                        <a:rPr lang="en-US" sz="1600" kern="100" dirty="0">
                          <a:effectLst/>
                        </a:rPr>
                        <a:t>, </a:t>
                      </a:r>
                      <a:r>
                        <a:rPr lang="en-US" sz="1600" kern="100" dirty="0" err="1">
                          <a:effectLst/>
                        </a:rPr>
                        <a:t>BufferedWriter</a:t>
                      </a:r>
                      <a:r>
                        <a:rPr lang="en-US" sz="1600" kern="100" dirty="0">
                          <a:effectLst/>
                        </a:rPr>
                        <a:t>, </a:t>
                      </a:r>
                      <a:r>
                        <a:rPr lang="en-US" sz="1600" kern="100" dirty="0" err="1">
                          <a:effectLst/>
                        </a:rPr>
                        <a:t>FileReader</a:t>
                      </a:r>
                      <a:r>
                        <a:rPr lang="en-US" sz="1600" kern="100" dirty="0">
                          <a:effectLst/>
                        </a:rPr>
                        <a:t>, </a:t>
                      </a:r>
                      <a:r>
                        <a:rPr lang="en-US" sz="1600" kern="100" dirty="0" err="1">
                          <a:effectLst/>
                        </a:rPr>
                        <a:t>FileWriter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27879040"/>
                  </a:ext>
                </a:extLst>
              </a:tr>
              <a:tr h="2906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컬렉션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ArrayList</a:t>
                      </a:r>
                      <a:r>
                        <a:rPr lang="en-US" sz="1600" kern="100" dirty="0">
                          <a:effectLst/>
                        </a:rPr>
                        <a:t>, HashSet </a:t>
                      </a:r>
                      <a:r>
                        <a:rPr lang="ko-KR" sz="1600" kern="100" dirty="0">
                          <a:effectLst/>
                        </a:rPr>
                        <a:t>등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8791236"/>
                  </a:ext>
                </a:extLst>
              </a:tr>
              <a:tr h="2906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effectLst/>
                        </a:rPr>
                        <a:t>정규식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유효성검사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7947035"/>
                  </a:ext>
                </a:extLst>
              </a:tr>
              <a:tr h="2906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기타 클래스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Calendar, Math, Scanner, Random, </a:t>
                      </a:r>
                      <a:r>
                        <a:rPr lang="en-US" sz="1600" kern="100" dirty="0" err="1">
                          <a:effectLst/>
                        </a:rPr>
                        <a:t>LocalDateTime</a:t>
                      </a:r>
                      <a:r>
                        <a:rPr lang="en-US" sz="1600" kern="100" dirty="0">
                          <a:effectLst/>
                        </a:rPr>
                        <a:t>, Thread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2272493"/>
                  </a:ext>
                </a:extLst>
              </a:tr>
            </a:tbl>
          </a:graphicData>
        </a:graphic>
      </p:graphicFrame>
      <p:sp>
        <p:nvSpPr>
          <p:cNvPr id="11" name="제목 4">
            <a:extLst>
              <a:ext uri="{FF2B5EF4-FFF2-40B4-BE49-F238E27FC236}">
                <a16:creationId xmlns:a16="http://schemas.microsoft.com/office/drawing/2014/main" id="{837A4118-C5A1-446A-886F-F0EBA99082F8}"/>
              </a:ext>
            </a:extLst>
          </p:cNvPr>
          <p:cNvSpPr txBox="1">
            <a:spLocks/>
          </p:cNvSpPr>
          <p:nvPr/>
        </p:nvSpPr>
        <p:spPr>
          <a:xfrm>
            <a:off x="605627" y="3161930"/>
            <a:ext cx="9843389" cy="833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2.</a:t>
            </a:r>
            <a:r>
              <a:rPr lang="ko-KR" altLang="en-US" sz="2000" b="1" dirty="0"/>
              <a:t> 사용 데이터 파일</a:t>
            </a:r>
          </a:p>
        </p:txBody>
      </p:sp>
      <p:sp>
        <p:nvSpPr>
          <p:cNvPr id="12" name="제목 4">
            <a:extLst>
              <a:ext uri="{FF2B5EF4-FFF2-40B4-BE49-F238E27FC236}">
                <a16:creationId xmlns:a16="http://schemas.microsoft.com/office/drawing/2014/main" id="{B7049724-4CE6-4ED6-97C7-BCFB772E29FA}"/>
              </a:ext>
            </a:extLst>
          </p:cNvPr>
          <p:cNvSpPr txBox="1">
            <a:spLocks/>
          </p:cNvSpPr>
          <p:nvPr/>
        </p:nvSpPr>
        <p:spPr>
          <a:xfrm>
            <a:off x="331971" y="204187"/>
            <a:ext cx="7711198" cy="833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/>
              <a:t>│사용 라이브러리│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2192B33-ABD3-4CB3-B712-7C4C555C0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605304"/>
              </p:ext>
            </p:extLst>
          </p:nvPr>
        </p:nvGraphicFramePr>
        <p:xfrm>
          <a:off x="605627" y="3968321"/>
          <a:ext cx="10745236" cy="268549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04913">
                  <a:extLst>
                    <a:ext uri="{9D8B030D-6E8A-4147-A177-3AD203B41FA5}">
                      <a16:colId xmlns:a16="http://schemas.microsoft.com/office/drawing/2014/main" val="186795447"/>
                    </a:ext>
                  </a:extLst>
                </a:gridCol>
                <a:gridCol w="9140323">
                  <a:extLst>
                    <a:ext uri="{9D8B030D-6E8A-4147-A177-3AD203B41FA5}">
                      <a16:colId xmlns:a16="http://schemas.microsoft.com/office/drawing/2014/main" val="16974327"/>
                    </a:ext>
                  </a:extLst>
                </a:gridCol>
              </a:tblGrid>
              <a:tr h="2983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</a:rPr>
                        <a:t>데이터파일</a:t>
                      </a:r>
                      <a:endParaRPr lang="ko-KR" sz="16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</a:rPr>
                        <a:t>상세내용</a:t>
                      </a:r>
                      <a:endParaRPr lang="ko-KR" sz="16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406413"/>
                  </a:ext>
                </a:extLst>
              </a:tr>
              <a:tr h="298388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bannab.txt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반납된 도서 목록을 관리하는 데이터 파일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6124661"/>
                  </a:ext>
                </a:extLst>
              </a:tr>
              <a:tr h="298388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books.txt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도서관에 등록된 책 목록 데이터 파일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3337223"/>
                  </a:ext>
                </a:extLst>
              </a:tr>
              <a:tr h="298388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correctList.txt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퀴즈를 맞힌 회원들을 관리하는 데이터 파일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305379"/>
                  </a:ext>
                </a:extLst>
              </a:tr>
              <a:tr h="298388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member.txt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도서관에 회원가입을 한 회원들 데이터 파일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3512532"/>
                  </a:ext>
                </a:extLst>
              </a:tr>
              <a:tr h="298388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quizList.txt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관리자가 등록한 퀴즈 및 답을 관리하는 데이터 파일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0786385"/>
                  </a:ext>
                </a:extLst>
              </a:tr>
              <a:tr h="298388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rentLog.txt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회원</a:t>
                      </a:r>
                      <a:r>
                        <a:rPr lang="en-US" sz="1600" kern="100" dirty="0">
                          <a:effectLst/>
                        </a:rPr>
                        <a:t>, </a:t>
                      </a:r>
                      <a:r>
                        <a:rPr lang="ko-KR" sz="1600" kern="100" dirty="0">
                          <a:effectLst/>
                        </a:rPr>
                        <a:t>비회원이 대출한 책들을 관리하는 데이터 파일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2157049"/>
                  </a:ext>
                </a:extLst>
              </a:tr>
              <a:tr h="298388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winnerList.txt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퀴즈를 맞힌 회원 중 추첨을 통하여 선별된 회원들 데이터 파일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99301795"/>
                  </a:ext>
                </a:extLst>
              </a:tr>
              <a:tr h="298388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wishList.txt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회원들이 작성한 희망도서 목록을 관리하는 데이터 파일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6276677"/>
                  </a:ext>
                </a:extLst>
              </a:tr>
            </a:tbl>
          </a:graphicData>
        </a:graphic>
      </p:graphicFrame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917ED0B4-D10E-478C-A198-C8DDD1245F52}"/>
              </a:ext>
            </a:extLst>
          </p:cNvPr>
          <p:cNvSpPr/>
          <p:nvPr/>
        </p:nvSpPr>
        <p:spPr>
          <a:xfrm rot="5400000">
            <a:off x="354" y="0"/>
            <a:ext cx="914400" cy="914400"/>
          </a:xfrm>
          <a:prstGeom prst="rtTriangle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277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C5B80E-832B-4216-9DD8-824A58A42EDB}"/>
              </a:ext>
            </a:extLst>
          </p:cNvPr>
          <p:cNvSpPr txBox="1"/>
          <p:nvPr/>
        </p:nvSpPr>
        <p:spPr>
          <a:xfrm>
            <a:off x="11350867" y="204187"/>
            <a:ext cx="66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ko-KR" altLang="en-US" b="1" dirty="0"/>
              <a:t>조</a:t>
            </a:r>
          </a:p>
        </p:txBody>
      </p:sp>
      <p:sp>
        <p:nvSpPr>
          <p:cNvPr id="9" name="제목 4">
            <a:extLst>
              <a:ext uri="{FF2B5EF4-FFF2-40B4-BE49-F238E27FC236}">
                <a16:creationId xmlns:a16="http://schemas.microsoft.com/office/drawing/2014/main" id="{4270DE33-03CF-405A-B538-F34A15BF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71" y="204187"/>
            <a:ext cx="10117046" cy="833360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│구현 기능│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155DAAC-D5EA-46D8-8E44-139A1146B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782177"/>
              </p:ext>
            </p:extLst>
          </p:nvPr>
        </p:nvGraphicFramePr>
        <p:xfrm>
          <a:off x="621437" y="1145219"/>
          <a:ext cx="10741980" cy="53354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0430">
                  <a:extLst>
                    <a:ext uri="{9D8B030D-6E8A-4147-A177-3AD203B41FA5}">
                      <a16:colId xmlns:a16="http://schemas.microsoft.com/office/drawing/2014/main" val="3411129837"/>
                    </a:ext>
                  </a:extLst>
                </a:gridCol>
                <a:gridCol w="8461550">
                  <a:extLst>
                    <a:ext uri="{9D8B030D-6E8A-4147-A177-3AD203B41FA5}">
                      <a16:colId xmlns:a16="http://schemas.microsoft.com/office/drawing/2014/main" val="1598496786"/>
                    </a:ext>
                  </a:extLst>
                </a:gridCol>
              </a:tblGrid>
              <a:tr h="3085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</a:rPr>
                        <a:t>업무</a:t>
                      </a:r>
                      <a:endParaRPr lang="ko-KR" sz="16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221" marR="47221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</a:rPr>
                        <a:t>상세내용</a:t>
                      </a:r>
                      <a:endParaRPr lang="ko-KR" sz="16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221" marR="47221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44550"/>
                  </a:ext>
                </a:extLst>
              </a:tr>
              <a:tr h="30857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</a:rPr>
                        <a:t>회원</a:t>
                      </a:r>
                      <a:endParaRPr lang="ko-KR" sz="16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221" marR="4722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172796"/>
                  </a:ext>
                </a:extLst>
              </a:tr>
              <a:tr h="3085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로그인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221" marR="47221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로그인한 회원의 정보를 출력</a:t>
                      </a:r>
                      <a:r>
                        <a:rPr lang="en-US" sz="1600" kern="100">
                          <a:effectLst/>
                        </a:rPr>
                        <a:t>(</a:t>
                      </a:r>
                      <a:r>
                        <a:rPr lang="ko-KR" sz="1600" kern="100">
                          <a:effectLst/>
                        </a:rPr>
                        <a:t>대출현황</a:t>
                      </a:r>
                      <a:r>
                        <a:rPr lang="en-US" sz="1600" kern="100">
                          <a:effectLst/>
                        </a:rPr>
                        <a:t>, </a:t>
                      </a:r>
                      <a:r>
                        <a:rPr lang="ko-KR" sz="1600" kern="100">
                          <a:effectLst/>
                        </a:rPr>
                        <a:t>누적 대출 권수</a:t>
                      </a:r>
                      <a:r>
                        <a:rPr lang="en-US" sz="1600" kern="100">
                          <a:effectLst/>
                        </a:rPr>
                        <a:t>)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221" marR="47221" marT="0" marB="0" anchor="ctr"/>
                </a:tc>
                <a:extLst>
                  <a:ext uri="{0D108BD9-81ED-4DB2-BD59-A6C34878D82A}">
                    <a16:rowId xmlns:a16="http://schemas.microsoft.com/office/drawing/2014/main" val="2046301071"/>
                  </a:ext>
                </a:extLst>
              </a:tr>
              <a:tr h="3879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도서 검색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221" marR="47221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838200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도서를 검색하면 검색한 도서에 대한 정보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ko-KR" sz="1600" kern="100" dirty="0">
                          <a:effectLst/>
                        </a:rPr>
                        <a:t>제목</a:t>
                      </a:r>
                      <a:r>
                        <a:rPr lang="en-US" sz="1600" kern="100" dirty="0">
                          <a:effectLst/>
                        </a:rPr>
                        <a:t>, </a:t>
                      </a:r>
                      <a:r>
                        <a:rPr lang="ko-KR" sz="1600" kern="100" dirty="0">
                          <a:effectLst/>
                        </a:rPr>
                        <a:t>저자</a:t>
                      </a:r>
                      <a:r>
                        <a:rPr lang="en-US" sz="1600" kern="100" dirty="0">
                          <a:effectLst/>
                        </a:rPr>
                        <a:t>, </a:t>
                      </a:r>
                      <a:r>
                        <a:rPr lang="ko-KR" sz="1600" kern="100" dirty="0">
                          <a:effectLst/>
                        </a:rPr>
                        <a:t>출판사</a:t>
                      </a:r>
                      <a:r>
                        <a:rPr lang="en-US" sz="1600" kern="100" dirty="0">
                          <a:effectLst/>
                        </a:rPr>
                        <a:t>, </a:t>
                      </a:r>
                      <a:r>
                        <a:rPr lang="ko-KR" sz="1600" kern="100" dirty="0">
                          <a:effectLst/>
                        </a:rPr>
                        <a:t>장르</a:t>
                      </a:r>
                      <a:r>
                        <a:rPr lang="en-US" sz="1600" kern="100" dirty="0">
                          <a:effectLst/>
                        </a:rPr>
                        <a:t>, </a:t>
                      </a:r>
                      <a:r>
                        <a:rPr lang="ko-KR" sz="1600" kern="100" dirty="0">
                          <a:effectLst/>
                        </a:rPr>
                        <a:t>수량</a:t>
                      </a:r>
                      <a:r>
                        <a:rPr lang="en-US" sz="1600" kern="100" dirty="0">
                          <a:effectLst/>
                        </a:rPr>
                        <a:t>) </a:t>
                      </a:r>
                      <a:r>
                        <a:rPr lang="ko-KR" sz="1600" kern="100" dirty="0">
                          <a:effectLst/>
                        </a:rPr>
                        <a:t>출력하는 기능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221" marR="47221" marT="0" marB="0" anchor="ctr"/>
                </a:tc>
                <a:extLst>
                  <a:ext uri="{0D108BD9-81ED-4DB2-BD59-A6C34878D82A}">
                    <a16:rowId xmlns:a16="http://schemas.microsoft.com/office/drawing/2014/main" val="167465768"/>
                  </a:ext>
                </a:extLst>
              </a:tr>
              <a:tr h="3085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도서 대출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221" marR="47221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검색한 도서를 대출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ko-KR" sz="1600" kern="100" dirty="0">
                          <a:effectLst/>
                        </a:rPr>
                        <a:t>대출 로그에 기록</a:t>
                      </a:r>
                      <a:r>
                        <a:rPr lang="en-US" sz="1600" kern="100" dirty="0">
                          <a:effectLst/>
                        </a:rPr>
                        <a:t>) </a:t>
                      </a:r>
                      <a:r>
                        <a:rPr lang="ko-KR" sz="1600" kern="100" dirty="0">
                          <a:effectLst/>
                        </a:rPr>
                        <a:t>및 반납일자 출력하는 기능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221" marR="47221" marT="0" marB="0" anchor="ctr"/>
                </a:tc>
                <a:extLst>
                  <a:ext uri="{0D108BD9-81ED-4DB2-BD59-A6C34878D82A}">
                    <a16:rowId xmlns:a16="http://schemas.microsoft.com/office/drawing/2014/main" val="4218251862"/>
                  </a:ext>
                </a:extLst>
              </a:tr>
              <a:tr h="6440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도서 반납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221" marR="47221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로그인한 회원의 대출 도서를 반납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ko-KR" sz="1600" kern="100" dirty="0">
                          <a:effectLst/>
                        </a:rPr>
                        <a:t>반납함 로그에 기록</a:t>
                      </a:r>
                      <a:r>
                        <a:rPr lang="en-US" sz="1600" kern="100" dirty="0">
                          <a:effectLst/>
                        </a:rPr>
                        <a:t>) </a:t>
                      </a:r>
                      <a:r>
                        <a:rPr lang="ko-KR" sz="1600" kern="100" dirty="0">
                          <a:effectLst/>
                        </a:rPr>
                        <a:t>연체 시 연체 날짜를 계산하여 </a:t>
                      </a:r>
                      <a:endParaRPr lang="en-US" altLang="ko-KR" sz="16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연체료를 계산하는 기능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221" marR="47221" marT="0" marB="0" anchor="ctr"/>
                </a:tc>
                <a:extLst>
                  <a:ext uri="{0D108BD9-81ED-4DB2-BD59-A6C34878D82A}">
                    <a16:rowId xmlns:a16="http://schemas.microsoft.com/office/drawing/2014/main" val="821895969"/>
                  </a:ext>
                </a:extLst>
              </a:tr>
              <a:tr h="3879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회원 정보 수정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221" marR="47221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로그인한 회원에 대한 정보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ko-KR" sz="1600" kern="100" dirty="0">
                          <a:effectLst/>
                        </a:rPr>
                        <a:t>이름</a:t>
                      </a:r>
                      <a:r>
                        <a:rPr lang="en-US" sz="1600" kern="100" dirty="0">
                          <a:effectLst/>
                        </a:rPr>
                        <a:t>, </a:t>
                      </a:r>
                      <a:r>
                        <a:rPr lang="ko-KR" sz="1600" kern="100" dirty="0">
                          <a:effectLst/>
                        </a:rPr>
                        <a:t>전화번호</a:t>
                      </a:r>
                      <a:r>
                        <a:rPr lang="en-US" sz="1600" kern="100" dirty="0">
                          <a:effectLst/>
                        </a:rPr>
                        <a:t>, </a:t>
                      </a:r>
                      <a:r>
                        <a:rPr lang="ko-KR" sz="1600" kern="100" dirty="0">
                          <a:effectLst/>
                        </a:rPr>
                        <a:t>비밀번호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r>
                        <a:rPr lang="ko-KR" sz="1600" kern="100" dirty="0">
                          <a:effectLst/>
                        </a:rPr>
                        <a:t>를 변경하는 기능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221" marR="47221" marT="0" marB="0" anchor="ctr"/>
                </a:tc>
                <a:extLst>
                  <a:ext uri="{0D108BD9-81ED-4DB2-BD59-A6C34878D82A}">
                    <a16:rowId xmlns:a16="http://schemas.microsoft.com/office/drawing/2014/main" val="1878923141"/>
                  </a:ext>
                </a:extLst>
              </a:tr>
              <a:tr h="3085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희망 도서 작성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221" marR="47221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회원이 희망하는 도서 목록을 열람 및 작성하는 기능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221" marR="47221" marT="0" marB="0" anchor="ctr"/>
                </a:tc>
                <a:extLst>
                  <a:ext uri="{0D108BD9-81ED-4DB2-BD59-A6C34878D82A}">
                    <a16:rowId xmlns:a16="http://schemas.microsoft.com/office/drawing/2014/main" val="1628241814"/>
                  </a:ext>
                </a:extLst>
              </a:tr>
              <a:tr h="6440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퀴즈 맞히기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221" marR="47221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로그인한 회원이 등록된 퀴즈에 대해 정답을 입력 및 저장된 정답과 일치할 시 해당 회원의 정보를 저장하는 기능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221" marR="47221" marT="0" marB="0" anchor="ctr"/>
                </a:tc>
                <a:extLst>
                  <a:ext uri="{0D108BD9-81ED-4DB2-BD59-A6C34878D82A}">
                    <a16:rowId xmlns:a16="http://schemas.microsoft.com/office/drawing/2014/main" val="3983012039"/>
                  </a:ext>
                </a:extLst>
              </a:tr>
              <a:tr h="30857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</a:rPr>
                        <a:t>비회원</a:t>
                      </a:r>
                      <a:endParaRPr lang="ko-KR" sz="16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221" marR="4722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364487"/>
                  </a:ext>
                </a:extLst>
              </a:tr>
              <a:tr h="3879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도서 검색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221" marR="47221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도서를 검색하면 검색한 도서에 대한 정보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ko-KR" sz="1600" kern="100" dirty="0">
                          <a:effectLst/>
                        </a:rPr>
                        <a:t>제목</a:t>
                      </a:r>
                      <a:r>
                        <a:rPr lang="en-US" sz="1600" kern="100" dirty="0">
                          <a:effectLst/>
                        </a:rPr>
                        <a:t>, </a:t>
                      </a:r>
                      <a:r>
                        <a:rPr lang="ko-KR" sz="1600" kern="100" dirty="0">
                          <a:effectLst/>
                        </a:rPr>
                        <a:t>저자</a:t>
                      </a:r>
                      <a:r>
                        <a:rPr lang="en-US" sz="1600" kern="100" dirty="0">
                          <a:effectLst/>
                        </a:rPr>
                        <a:t>, </a:t>
                      </a:r>
                      <a:r>
                        <a:rPr lang="ko-KR" sz="1600" kern="100" dirty="0">
                          <a:effectLst/>
                        </a:rPr>
                        <a:t>출판사</a:t>
                      </a:r>
                      <a:r>
                        <a:rPr lang="en-US" sz="1600" kern="100" dirty="0">
                          <a:effectLst/>
                        </a:rPr>
                        <a:t>, </a:t>
                      </a:r>
                      <a:r>
                        <a:rPr lang="ko-KR" sz="1600" kern="100" dirty="0">
                          <a:effectLst/>
                        </a:rPr>
                        <a:t>장르</a:t>
                      </a:r>
                      <a:r>
                        <a:rPr lang="en-US" sz="1600" kern="100" dirty="0">
                          <a:effectLst/>
                        </a:rPr>
                        <a:t>, </a:t>
                      </a:r>
                      <a:r>
                        <a:rPr lang="ko-KR" sz="1600" kern="100" dirty="0">
                          <a:effectLst/>
                        </a:rPr>
                        <a:t>수량</a:t>
                      </a:r>
                      <a:r>
                        <a:rPr lang="en-US" sz="1600" kern="100" dirty="0">
                          <a:effectLst/>
                        </a:rPr>
                        <a:t>) </a:t>
                      </a:r>
                      <a:r>
                        <a:rPr lang="ko-KR" sz="1600" kern="100" dirty="0">
                          <a:effectLst/>
                        </a:rPr>
                        <a:t>출력하는 기능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221" marR="47221" marT="0" marB="0" anchor="ctr"/>
                </a:tc>
                <a:extLst>
                  <a:ext uri="{0D108BD9-81ED-4DB2-BD59-A6C34878D82A}">
                    <a16:rowId xmlns:a16="http://schemas.microsoft.com/office/drawing/2014/main" val="2158898477"/>
                  </a:ext>
                </a:extLst>
              </a:tr>
              <a:tr h="3879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도서 대출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221" marR="47221" marT="0" marB="0" anchor="ctr"/>
                </a:tc>
                <a:tc>
                  <a:txBody>
                    <a:bodyPr/>
                    <a:lstStyle/>
                    <a:p>
                      <a:pPr marL="127000" indent="-127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검색한 도서에 대해 이름 및 전화번호를 입력 후 대출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ko-KR" sz="1600" kern="100" dirty="0">
                          <a:effectLst/>
                        </a:rPr>
                        <a:t>대출 로그에 기록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r>
                        <a:rPr lang="ko-KR" sz="1600" kern="100" dirty="0">
                          <a:effectLst/>
                        </a:rPr>
                        <a:t>하는 기능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221" marR="47221" marT="0" marB="0" anchor="ctr"/>
                </a:tc>
                <a:extLst>
                  <a:ext uri="{0D108BD9-81ED-4DB2-BD59-A6C34878D82A}">
                    <a16:rowId xmlns:a16="http://schemas.microsoft.com/office/drawing/2014/main" val="3307178767"/>
                  </a:ext>
                </a:extLst>
              </a:tr>
              <a:tr h="6440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도서 반납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221" marR="47221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입력한 이름과 전화번호를 대조하여 대출 도서를 반납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ko-KR" sz="1600" kern="100" dirty="0">
                          <a:effectLst/>
                        </a:rPr>
                        <a:t>반납함 로그에 기록</a:t>
                      </a:r>
                      <a:r>
                        <a:rPr lang="en-US" sz="1600" kern="100" dirty="0">
                          <a:effectLst/>
                        </a:rPr>
                        <a:t>) </a:t>
                      </a:r>
                      <a:r>
                        <a:rPr lang="ko-KR" sz="1600" kern="100" dirty="0">
                          <a:effectLst/>
                        </a:rPr>
                        <a:t>연체 시 </a:t>
                      </a:r>
                      <a:endParaRPr lang="en-US" altLang="ko-KR" sz="16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연체 날짜를 계산하여 연체료를 계산하는 기능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221" marR="47221" marT="0" marB="0" anchor="ctr"/>
                </a:tc>
                <a:extLst>
                  <a:ext uri="{0D108BD9-81ED-4DB2-BD59-A6C34878D82A}">
                    <a16:rowId xmlns:a16="http://schemas.microsoft.com/office/drawing/2014/main" val="2479732784"/>
                  </a:ext>
                </a:extLst>
              </a:tr>
            </a:tbl>
          </a:graphicData>
        </a:graphic>
      </p:graphicFrame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3921FC4B-876A-4EA6-BEE6-F490A8472CAA}"/>
              </a:ext>
            </a:extLst>
          </p:cNvPr>
          <p:cNvSpPr/>
          <p:nvPr/>
        </p:nvSpPr>
        <p:spPr>
          <a:xfrm rot="5400000">
            <a:off x="354" y="0"/>
            <a:ext cx="914400" cy="914400"/>
          </a:xfrm>
          <a:prstGeom prst="rtTriangle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116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C5B80E-832B-4216-9DD8-824A58A42EDB}"/>
              </a:ext>
            </a:extLst>
          </p:cNvPr>
          <p:cNvSpPr txBox="1"/>
          <p:nvPr/>
        </p:nvSpPr>
        <p:spPr>
          <a:xfrm>
            <a:off x="11350867" y="204187"/>
            <a:ext cx="66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ko-KR" altLang="en-US" b="1" dirty="0"/>
              <a:t>조</a:t>
            </a:r>
          </a:p>
        </p:txBody>
      </p:sp>
      <p:sp>
        <p:nvSpPr>
          <p:cNvPr id="9" name="제목 4">
            <a:extLst>
              <a:ext uri="{FF2B5EF4-FFF2-40B4-BE49-F238E27FC236}">
                <a16:creationId xmlns:a16="http://schemas.microsoft.com/office/drawing/2014/main" id="{4270DE33-03CF-405A-B538-F34A15BF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71" y="204187"/>
            <a:ext cx="10117046" cy="833360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│구현 기능│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29224E8-9D27-44C1-A27F-B433DE9FA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27462"/>
              </p:ext>
            </p:extLst>
          </p:nvPr>
        </p:nvGraphicFramePr>
        <p:xfrm>
          <a:off x="621437" y="1145218"/>
          <a:ext cx="10741980" cy="534436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0430">
                  <a:extLst>
                    <a:ext uri="{9D8B030D-6E8A-4147-A177-3AD203B41FA5}">
                      <a16:colId xmlns:a16="http://schemas.microsoft.com/office/drawing/2014/main" val="3411129837"/>
                    </a:ext>
                  </a:extLst>
                </a:gridCol>
                <a:gridCol w="8461550">
                  <a:extLst>
                    <a:ext uri="{9D8B030D-6E8A-4147-A177-3AD203B41FA5}">
                      <a16:colId xmlns:a16="http://schemas.microsoft.com/office/drawing/2014/main" val="1598496786"/>
                    </a:ext>
                  </a:extLst>
                </a:gridCol>
              </a:tblGrid>
              <a:tr h="2783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</a:rPr>
                        <a:t>업무</a:t>
                      </a:r>
                      <a:endParaRPr lang="ko-KR" sz="16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221" marR="47221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</a:rPr>
                        <a:t>상세내용</a:t>
                      </a:r>
                      <a:endParaRPr lang="ko-KR" sz="16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221" marR="47221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44550"/>
                  </a:ext>
                </a:extLst>
              </a:tr>
              <a:tr h="2783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</a:rPr>
                        <a:t>관리자</a:t>
                      </a:r>
                      <a:endParaRPr lang="ko-KR" sz="16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221" marR="4722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97603"/>
                  </a:ext>
                </a:extLst>
              </a:tr>
              <a:tr h="2783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로그인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221" marR="47221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지정된 관리자의 계정이 유효한지 판단 후 로그인하는 기능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221" marR="47221" marT="0" marB="0" anchor="ctr"/>
                </a:tc>
                <a:extLst>
                  <a:ext uri="{0D108BD9-81ED-4DB2-BD59-A6C34878D82A}">
                    <a16:rowId xmlns:a16="http://schemas.microsoft.com/office/drawing/2014/main" val="14965800"/>
                  </a:ext>
                </a:extLst>
              </a:tr>
              <a:tr h="3498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도서 검색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221" marR="47221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도서를 검색하면 검색한 도서에 대한 정보</a:t>
                      </a:r>
                      <a:r>
                        <a:rPr lang="en-US" sz="1600" kern="100">
                          <a:effectLst/>
                        </a:rPr>
                        <a:t>(</a:t>
                      </a:r>
                      <a:r>
                        <a:rPr lang="ko-KR" sz="1600" kern="100">
                          <a:effectLst/>
                        </a:rPr>
                        <a:t>제목</a:t>
                      </a:r>
                      <a:r>
                        <a:rPr lang="en-US" sz="1600" kern="100">
                          <a:effectLst/>
                        </a:rPr>
                        <a:t>, </a:t>
                      </a:r>
                      <a:r>
                        <a:rPr lang="ko-KR" sz="1600" kern="100">
                          <a:effectLst/>
                        </a:rPr>
                        <a:t>저자</a:t>
                      </a:r>
                      <a:r>
                        <a:rPr lang="en-US" sz="1600" kern="100">
                          <a:effectLst/>
                        </a:rPr>
                        <a:t>, </a:t>
                      </a:r>
                      <a:r>
                        <a:rPr lang="ko-KR" sz="1600" kern="100">
                          <a:effectLst/>
                        </a:rPr>
                        <a:t>출판사</a:t>
                      </a:r>
                      <a:r>
                        <a:rPr lang="en-US" sz="1600" kern="100">
                          <a:effectLst/>
                        </a:rPr>
                        <a:t>, </a:t>
                      </a:r>
                      <a:r>
                        <a:rPr lang="ko-KR" sz="1600" kern="100">
                          <a:effectLst/>
                        </a:rPr>
                        <a:t>장르</a:t>
                      </a:r>
                      <a:r>
                        <a:rPr lang="en-US" sz="1600" kern="100">
                          <a:effectLst/>
                        </a:rPr>
                        <a:t>, </a:t>
                      </a:r>
                      <a:r>
                        <a:rPr lang="ko-KR" sz="1600" kern="100">
                          <a:effectLst/>
                        </a:rPr>
                        <a:t>수량</a:t>
                      </a:r>
                      <a:r>
                        <a:rPr lang="en-US" sz="1600" kern="100">
                          <a:effectLst/>
                        </a:rPr>
                        <a:t>) </a:t>
                      </a:r>
                      <a:r>
                        <a:rPr lang="ko-KR" sz="1600" kern="100">
                          <a:effectLst/>
                        </a:rPr>
                        <a:t>출력하는 기능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221" marR="47221" marT="0" marB="0" anchor="ctr"/>
                </a:tc>
                <a:extLst>
                  <a:ext uri="{0D108BD9-81ED-4DB2-BD59-A6C34878D82A}">
                    <a16:rowId xmlns:a16="http://schemas.microsoft.com/office/drawing/2014/main" val="2699468969"/>
                  </a:ext>
                </a:extLst>
              </a:tr>
              <a:tr h="5809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도서 등록 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221" marR="47221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제목</a:t>
                      </a:r>
                      <a:r>
                        <a:rPr lang="en-US" sz="1600" kern="100" dirty="0">
                          <a:effectLst/>
                        </a:rPr>
                        <a:t>, </a:t>
                      </a:r>
                      <a:r>
                        <a:rPr lang="ko-KR" sz="1600" kern="100" dirty="0">
                          <a:effectLst/>
                        </a:rPr>
                        <a:t>저자</a:t>
                      </a:r>
                      <a:r>
                        <a:rPr lang="en-US" sz="1600" kern="100" dirty="0">
                          <a:effectLst/>
                        </a:rPr>
                        <a:t>, </a:t>
                      </a:r>
                      <a:r>
                        <a:rPr lang="ko-KR" sz="1600" kern="100" dirty="0">
                          <a:effectLst/>
                        </a:rPr>
                        <a:t>출판사</a:t>
                      </a:r>
                      <a:r>
                        <a:rPr lang="en-US" sz="1600" kern="100" dirty="0">
                          <a:effectLst/>
                        </a:rPr>
                        <a:t>, </a:t>
                      </a:r>
                      <a:r>
                        <a:rPr lang="ko-KR" sz="1600" kern="100" dirty="0">
                          <a:effectLst/>
                        </a:rPr>
                        <a:t>장르</a:t>
                      </a:r>
                      <a:r>
                        <a:rPr lang="en-US" sz="1600" kern="100" dirty="0">
                          <a:effectLst/>
                        </a:rPr>
                        <a:t>, </a:t>
                      </a:r>
                      <a:r>
                        <a:rPr lang="ko-KR" sz="1600" kern="100" dirty="0">
                          <a:effectLst/>
                        </a:rPr>
                        <a:t>가격</a:t>
                      </a:r>
                      <a:r>
                        <a:rPr lang="en-US" sz="1600" kern="100" dirty="0">
                          <a:effectLst/>
                        </a:rPr>
                        <a:t>, </a:t>
                      </a:r>
                      <a:r>
                        <a:rPr lang="ko-KR" sz="1600" kern="100" dirty="0">
                          <a:effectLst/>
                        </a:rPr>
                        <a:t>수량을 입력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ko-KR" sz="1600" kern="100" dirty="0">
                          <a:effectLst/>
                        </a:rPr>
                        <a:t>중복도서 존재 시 수량 추가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r>
                        <a:rPr lang="ko-KR" sz="1600" kern="100" dirty="0">
                          <a:effectLst/>
                        </a:rPr>
                        <a:t>하여</a:t>
                      </a:r>
                      <a:r>
                        <a:rPr lang="en-US" sz="1600" kern="100" dirty="0">
                          <a:effectLst/>
                        </a:rPr>
                        <a:t>, </a:t>
                      </a:r>
                      <a:r>
                        <a:rPr lang="ko-KR" sz="1600" kern="100" dirty="0">
                          <a:effectLst/>
                        </a:rPr>
                        <a:t>도서 목록에 해당 정보를 기입하는 기능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221" marR="47221" marT="0" marB="0" anchor="ctr"/>
                </a:tc>
                <a:extLst>
                  <a:ext uri="{0D108BD9-81ED-4DB2-BD59-A6C34878D82A}">
                    <a16:rowId xmlns:a16="http://schemas.microsoft.com/office/drawing/2014/main" val="1496266860"/>
                  </a:ext>
                </a:extLst>
              </a:tr>
              <a:tr h="2783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도서 수정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221" marR="47221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검색한 도서에 대한 정보</a:t>
                      </a:r>
                      <a:r>
                        <a:rPr lang="en-US" sz="1600" kern="100">
                          <a:effectLst/>
                        </a:rPr>
                        <a:t>(</a:t>
                      </a:r>
                      <a:r>
                        <a:rPr lang="ko-KR" sz="1600" kern="100">
                          <a:effectLst/>
                        </a:rPr>
                        <a:t>제목</a:t>
                      </a:r>
                      <a:r>
                        <a:rPr lang="en-US" sz="1600" kern="100">
                          <a:effectLst/>
                        </a:rPr>
                        <a:t>, </a:t>
                      </a:r>
                      <a:r>
                        <a:rPr lang="ko-KR" sz="1600" kern="100">
                          <a:effectLst/>
                        </a:rPr>
                        <a:t>저자</a:t>
                      </a:r>
                      <a:r>
                        <a:rPr lang="en-US" sz="1600" kern="100">
                          <a:effectLst/>
                        </a:rPr>
                        <a:t>, </a:t>
                      </a:r>
                      <a:r>
                        <a:rPr lang="ko-KR" sz="1600" kern="100">
                          <a:effectLst/>
                        </a:rPr>
                        <a:t>출판사</a:t>
                      </a:r>
                      <a:r>
                        <a:rPr lang="en-US" sz="1600" kern="100">
                          <a:effectLst/>
                        </a:rPr>
                        <a:t>)</a:t>
                      </a:r>
                      <a:r>
                        <a:rPr lang="ko-KR" sz="1600" kern="100">
                          <a:effectLst/>
                        </a:rPr>
                        <a:t>를 수정하는 기능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221" marR="47221" marT="0" marB="0" anchor="ctr"/>
                </a:tc>
                <a:extLst>
                  <a:ext uri="{0D108BD9-81ED-4DB2-BD59-A6C34878D82A}">
                    <a16:rowId xmlns:a16="http://schemas.microsoft.com/office/drawing/2014/main" val="668257671"/>
                  </a:ext>
                </a:extLst>
              </a:tr>
              <a:tr h="2783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도서 삭제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221" marR="47221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검색한 도서를 대한 정보를 삭제하는 기능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221" marR="47221" marT="0" marB="0" anchor="ctr"/>
                </a:tc>
                <a:extLst>
                  <a:ext uri="{0D108BD9-81ED-4DB2-BD59-A6C34878D82A}">
                    <a16:rowId xmlns:a16="http://schemas.microsoft.com/office/drawing/2014/main" val="992379468"/>
                  </a:ext>
                </a:extLst>
              </a:tr>
              <a:tr h="2783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반납함 관리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221" marR="47221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회원 또는 비회원이 반납 처리를 한 책들을 관리하는 기능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221" marR="47221" marT="0" marB="0" anchor="ctr"/>
                </a:tc>
                <a:extLst>
                  <a:ext uri="{0D108BD9-81ED-4DB2-BD59-A6C34878D82A}">
                    <a16:rowId xmlns:a16="http://schemas.microsoft.com/office/drawing/2014/main" val="597284430"/>
                  </a:ext>
                </a:extLst>
              </a:tr>
              <a:tr h="2783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희망 도서 관리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221" marR="47221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회원이 작성한 희망 도서 목록을 관리하는 기능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221" marR="47221" marT="0" marB="0" anchor="ctr"/>
                </a:tc>
                <a:extLst>
                  <a:ext uri="{0D108BD9-81ED-4DB2-BD59-A6C34878D82A}">
                    <a16:rowId xmlns:a16="http://schemas.microsoft.com/office/drawing/2014/main" val="3722931754"/>
                  </a:ext>
                </a:extLst>
              </a:tr>
              <a:tr h="3498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연체 도서 관리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221" marR="47221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연체한 회원이 존재 시 그 회원의 연체일수</a:t>
                      </a:r>
                      <a:r>
                        <a:rPr lang="en-US" sz="1600" kern="100" dirty="0">
                          <a:effectLst/>
                        </a:rPr>
                        <a:t>, </a:t>
                      </a:r>
                      <a:r>
                        <a:rPr lang="ko-KR" sz="1600" kern="100" dirty="0">
                          <a:effectLst/>
                        </a:rPr>
                        <a:t>연체료를 열람할 수 있는 기능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221" marR="47221" marT="0" marB="0" anchor="ctr"/>
                </a:tc>
                <a:extLst>
                  <a:ext uri="{0D108BD9-81ED-4DB2-BD59-A6C34878D82A}">
                    <a16:rowId xmlns:a16="http://schemas.microsoft.com/office/drawing/2014/main" val="1757269017"/>
                  </a:ext>
                </a:extLst>
              </a:tr>
              <a:tr h="2783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회원 정보 열람 및 삭제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221" marR="47221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검색한 회원에 대한 정보를 열람 및 삭제하는 기능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221" marR="47221" marT="0" marB="0" anchor="ctr"/>
                </a:tc>
                <a:extLst>
                  <a:ext uri="{0D108BD9-81ED-4DB2-BD59-A6C34878D82A}">
                    <a16:rowId xmlns:a16="http://schemas.microsoft.com/office/drawing/2014/main" val="3496853089"/>
                  </a:ext>
                </a:extLst>
              </a:tr>
              <a:tr h="3498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퀴즈 등록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221" marR="47221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관리자가 퀴즈의 문제 및 정답을 등록하여 메인 및 회원이 조회 시 문제를 출력하는 기능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221" marR="47221" marT="0" marB="0" anchor="ctr"/>
                </a:tc>
                <a:extLst>
                  <a:ext uri="{0D108BD9-81ED-4DB2-BD59-A6C34878D82A}">
                    <a16:rowId xmlns:a16="http://schemas.microsoft.com/office/drawing/2014/main" val="1760399397"/>
                  </a:ext>
                </a:extLst>
              </a:tr>
              <a:tr h="3498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당첨자 추첨 및 조회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221" marR="47221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관리자가 당첨자 조회 시 저장된 정답자 회원 정보를 난수 함수를 통해</a:t>
                      </a:r>
                      <a:r>
                        <a:rPr lang="en-US" sz="1600" kern="100" dirty="0">
                          <a:effectLst/>
                        </a:rPr>
                        <a:t> 5</a:t>
                      </a:r>
                      <a:r>
                        <a:rPr lang="ko-KR" sz="1600" kern="100" dirty="0">
                          <a:effectLst/>
                        </a:rPr>
                        <a:t>인을 출력하는 기능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221" marR="47221" marT="0" marB="0" anchor="ctr"/>
                </a:tc>
                <a:extLst>
                  <a:ext uri="{0D108BD9-81ED-4DB2-BD59-A6C34878D82A}">
                    <a16:rowId xmlns:a16="http://schemas.microsoft.com/office/drawing/2014/main" val="1833496306"/>
                  </a:ext>
                </a:extLst>
              </a:tr>
              <a:tr h="2783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 err="1">
                          <a:effectLst/>
                        </a:rPr>
                        <a:t>메인화면</a:t>
                      </a:r>
                      <a:r>
                        <a:rPr lang="ko-KR" sz="1600" b="1" kern="100" dirty="0">
                          <a:effectLst/>
                        </a:rPr>
                        <a:t> 기능</a:t>
                      </a:r>
                      <a:endParaRPr lang="ko-KR" sz="16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221" marR="4722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06612"/>
                  </a:ext>
                </a:extLst>
              </a:tr>
              <a:tr h="5809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회원가입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221" marR="47221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입력 받은 이름</a:t>
                      </a:r>
                      <a:r>
                        <a:rPr lang="en-US" sz="1600" kern="100" dirty="0">
                          <a:effectLst/>
                        </a:rPr>
                        <a:t>, </a:t>
                      </a:r>
                      <a:r>
                        <a:rPr lang="ko-KR" sz="1600" kern="100" dirty="0">
                          <a:effectLst/>
                        </a:rPr>
                        <a:t>전화번호</a:t>
                      </a:r>
                      <a:r>
                        <a:rPr lang="en-US" sz="1600" kern="100" dirty="0">
                          <a:effectLst/>
                        </a:rPr>
                        <a:t>, </a:t>
                      </a:r>
                      <a:r>
                        <a:rPr lang="ko-KR" sz="1600" kern="100" dirty="0">
                          <a:effectLst/>
                        </a:rPr>
                        <a:t>생년월일</a:t>
                      </a:r>
                      <a:r>
                        <a:rPr lang="en-US" sz="1600" kern="100" dirty="0">
                          <a:effectLst/>
                        </a:rPr>
                        <a:t>, </a:t>
                      </a:r>
                      <a:r>
                        <a:rPr lang="ko-KR" sz="1600" kern="100" dirty="0">
                          <a:effectLst/>
                        </a:rPr>
                        <a:t>아이디</a:t>
                      </a:r>
                      <a:r>
                        <a:rPr lang="en-US" sz="1600" kern="100" dirty="0">
                          <a:effectLst/>
                        </a:rPr>
                        <a:t>, </a:t>
                      </a:r>
                      <a:r>
                        <a:rPr lang="ko-KR" sz="1600" kern="100" dirty="0">
                          <a:effectLst/>
                        </a:rPr>
                        <a:t>비밀번호를 유효성 검사를 마친 뒤 통과하면 </a:t>
                      </a:r>
                      <a:endParaRPr lang="en-US" altLang="ko-KR" sz="16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해당 정보를 회원목록에 등록하는 기능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221" marR="47221" marT="0" marB="0" anchor="ctr"/>
                </a:tc>
                <a:extLst>
                  <a:ext uri="{0D108BD9-81ED-4DB2-BD59-A6C34878D82A}">
                    <a16:rowId xmlns:a16="http://schemas.microsoft.com/office/drawing/2014/main" val="3666340007"/>
                  </a:ext>
                </a:extLst>
              </a:tr>
              <a:tr h="2783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이벤트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221" marR="47221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퀴즈문제</a:t>
                      </a:r>
                      <a:r>
                        <a:rPr lang="en-US" sz="1600" kern="100" dirty="0">
                          <a:effectLst/>
                        </a:rPr>
                        <a:t>, </a:t>
                      </a:r>
                      <a:r>
                        <a:rPr lang="ko-KR" sz="1600" kern="100" dirty="0">
                          <a:effectLst/>
                        </a:rPr>
                        <a:t>이달의 </a:t>
                      </a:r>
                      <a:r>
                        <a:rPr lang="ko-KR" sz="1600" kern="100" dirty="0" err="1">
                          <a:effectLst/>
                        </a:rPr>
                        <a:t>독서왕</a:t>
                      </a:r>
                      <a:r>
                        <a:rPr lang="ko-KR" sz="1600" kern="100" dirty="0">
                          <a:effectLst/>
                        </a:rPr>
                        <a:t> 이벤트를 열람하는 기능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221" marR="47221" marT="0" marB="0" anchor="ctr"/>
                </a:tc>
                <a:extLst>
                  <a:ext uri="{0D108BD9-81ED-4DB2-BD59-A6C34878D82A}">
                    <a16:rowId xmlns:a16="http://schemas.microsoft.com/office/drawing/2014/main" val="2133625815"/>
                  </a:ext>
                </a:extLst>
              </a:tr>
            </a:tbl>
          </a:graphicData>
        </a:graphic>
      </p:graphicFrame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6B07687C-4F4B-4307-85C1-A5F6BAB80B02}"/>
              </a:ext>
            </a:extLst>
          </p:cNvPr>
          <p:cNvSpPr/>
          <p:nvPr/>
        </p:nvSpPr>
        <p:spPr>
          <a:xfrm rot="5400000">
            <a:off x="354" y="0"/>
            <a:ext cx="914400" cy="914400"/>
          </a:xfrm>
          <a:prstGeom prst="rtTriangle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748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FEA783-FBB9-4870-8AF6-1376841ADC53}"/>
              </a:ext>
            </a:extLst>
          </p:cNvPr>
          <p:cNvSpPr txBox="1"/>
          <p:nvPr/>
        </p:nvSpPr>
        <p:spPr>
          <a:xfrm>
            <a:off x="11350867" y="204187"/>
            <a:ext cx="66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ko-KR" altLang="en-US" b="1" dirty="0"/>
              <a:t>조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C65F8321-DEF2-4C2E-8B5A-E63E4201E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00" y="3012320"/>
            <a:ext cx="3893800" cy="833360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│기능 세부 구현│</a:t>
            </a:r>
          </a:p>
        </p:txBody>
      </p:sp>
      <p:sp>
        <p:nvSpPr>
          <p:cNvPr id="6" name="Параллелограмм 17">
            <a:extLst>
              <a:ext uri="{FF2B5EF4-FFF2-40B4-BE49-F238E27FC236}">
                <a16:creationId xmlns:a16="http://schemas.microsoft.com/office/drawing/2014/main" id="{90E7363D-BD29-4B4E-9D14-68905B009431}"/>
              </a:ext>
            </a:extLst>
          </p:cNvPr>
          <p:cNvSpPr/>
          <p:nvPr/>
        </p:nvSpPr>
        <p:spPr>
          <a:xfrm>
            <a:off x="0" y="-7464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Прямоугольный треугольник 11">
            <a:extLst>
              <a:ext uri="{FF2B5EF4-FFF2-40B4-BE49-F238E27FC236}">
                <a16:creationId xmlns:a16="http://schemas.microsoft.com/office/drawing/2014/main" id="{5406885A-2874-425B-A3AF-72F54AE40C85}"/>
              </a:ext>
            </a:extLst>
          </p:cNvPr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1770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C1D5C612-31D5-4288-A08E-CC90E920DCE0}"/>
              </a:ext>
            </a:extLst>
          </p:cNvPr>
          <p:cNvSpPr/>
          <p:nvPr/>
        </p:nvSpPr>
        <p:spPr>
          <a:xfrm>
            <a:off x="5761609" y="0"/>
            <a:ext cx="6430392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CEE40-4899-4279-B70D-F30FE3B65ADE}"/>
              </a:ext>
            </a:extLst>
          </p:cNvPr>
          <p:cNvSpPr txBox="1"/>
          <p:nvPr/>
        </p:nvSpPr>
        <p:spPr>
          <a:xfrm>
            <a:off x="11350867" y="204187"/>
            <a:ext cx="66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ko-KR" altLang="en-US" b="1" dirty="0"/>
              <a:t>조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41BD8DAF-3106-47A4-A89F-170806B5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71" y="573519"/>
            <a:ext cx="10117046" cy="833360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│메인 화면│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DA8E7C-3524-4F51-A1B4-F0627923F78D}"/>
              </a:ext>
            </a:extLst>
          </p:cNvPr>
          <p:cNvSpPr txBox="1"/>
          <p:nvPr/>
        </p:nvSpPr>
        <p:spPr>
          <a:xfrm>
            <a:off x="178313" y="20418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기능 세부 구현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52E255-89B8-41DE-BABB-6A4265B24C74}"/>
              </a:ext>
            </a:extLst>
          </p:cNvPr>
          <p:cNvSpPr txBox="1"/>
          <p:nvPr/>
        </p:nvSpPr>
        <p:spPr>
          <a:xfrm>
            <a:off x="496176" y="1776211"/>
            <a:ext cx="3594254" cy="4193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/>
              <a:t>자바 콘솔 실행 시</a:t>
            </a:r>
            <a:endParaRPr lang="en-US" altLang="ko-KR" b="1" dirty="0"/>
          </a:p>
          <a:p>
            <a:pPr algn="ctr">
              <a:lnSpc>
                <a:spcPct val="150000"/>
              </a:lnSpc>
            </a:pPr>
            <a:r>
              <a:rPr lang="ko-KR" altLang="en-US" b="1" dirty="0"/>
              <a:t>가장 처음 나오는 초기 메인 화면</a:t>
            </a: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로그인</a:t>
            </a:r>
            <a:r>
              <a:rPr lang="en-US" altLang="ko-KR" dirty="0"/>
              <a:t>(</a:t>
            </a:r>
            <a:r>
              <a:rPr lang="ko-KR" altLang="en-US" dirty="0"/>
              <a:t>회원</a:t>
            </a:r>
            <a:r>
              <a:rPr lang="en-US" altLang="ko-KR" dirty="0"/>
              <a:t>, 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비회원 이용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회원가입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4. </a:t>
            </a:r>
            <a:r>
              <a:rPr lang="ko-KR" altLang="en-US" dirty="0"/>
              <a:t>이벤트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0. </a:t>
            </a:r>
            <a:r>
              <a:rPr lang="ko-KR" altLang="en-US" dirty="0"/>
              <a:t>프로그램 종료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원하는 메뉴를 숫자로 입력한다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AA51BA92-2B14-226B-DD22-3B0C37912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448" y="1622032"/>
            <a:ext cx="6640199" cy="400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6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1727</Words>
  <Application>Microsoft Office PowerPoint</Application>
  <PresentationFormat>와이드스크린</PresentationFormat>
  <Paragraphs>375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맑은 고딕</vt:lpstr>
      <vt:lpstr>Arial</vt:lpstr>
      <vt:lpstr>Wingdings</vt:lpstr>
      <vt:lpstr>Office 테마</vt:lpstr>
      <vt:lpstr>PowerPoint 프레젠테이션</vt:lpstr>
      <vt:lpstr>INDEX</vt:lpstr>
      <vt:lpstr>│팀원 별 주요 업무│</vt:lpstr>
      <vt:lpstr>│기획 의도│</vt:lpstr>
      <vt:lpstr>1. 사용 자바 라이브러리</vt:lpstr>
      <vt:lpstr>│구현 기능│</vt:lpstr>
      <vt:lpstr>│구현 기능│</vt:lpstr>
      <vt:lpstr>│기능 세부 구현│</vt:lpstr>
      <vt:lpstr>│메인 화면│</vt:lpstr>
      <vt:lpstr>│로그인(회원/관리자)│</vt:lpstr>
      <vt:lpstr>│회원│</vt:lpstr>
      <vt:lpstr>│회원 – 책 검색│</vt:lpstr>
      <vt:lpstr>│회원 – 책 대출│</vt:lpstr>
      <vt:lpstr>│회원 – 책 반납│</vt:lpstr>
      <vt:lpstr>│회원 – 회원정보 수정│</vt:lpstr>
      <vt:lpstr>│회원 – 희망도서 작성│</vt:lpstr>
      <vt:lpstr>│회원 – 퀴즈 도전│</vt:lpstr>
      <vt:lpstr>│관리자│</vt:lpstr>
      <vt:lpstr>│관리자 – 책 검색│</vt:lpstr>
      <vt:lpstr>│관리자 – 도서 수정/삭제│</vt:lpstr>
      <vt:lpstr>PowerPoint 프레젠테이션</vt:lpstr>
      <vt:lpstr>│관리자 – 희망도서 관리│</vt:lpstr>
      <vt:lpstr>│관리자 – 반납함 관리│</vt:lpstr>
      <vt:lpstr>│관리자 – 연체도서 관리│</vt:lpstr>
      <vt:lpstr>│관리자 – 회원정보 열람 및 삭제│</vt:lpstr>
      <vt:lpstr>│관리자 – 퀴즈 등록 및 당첨자 조회│</vt:lpstr>
      <vt:lpstr>│비회원│</vt:lpstr>
      <vt:lpstr>│비회원 – 책 검색/대출│</vt:lpstr>
      <vt:lpstr>│비회원 – 책 반납│</vt:lpstr>
      <vt:lpstr>│메인 - 회원가입│</vt:lpstr>
      <vt:lpstr>│메인 - 이벤트│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양진영</dc:creator>
  <cp:lastModifiedBy>김 태완</cp:lastModifiedBy>
  <cp:revision>50</cp:revision>
  <dcterms:created xsi:type="dcterms:W3CDTF">2023-03-12T14:06:32Z</dcterms:created>
  <dcterms:modified xsi:type="dcterms:W3CDTF">2023-03-13T01:51:26Z</dcterms:modified>
</cp:coreProperties>
</file>