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5" r:id="rId3"/>
    <p:sldId id="274" r:id="rId4"/>
    <p:sldId id="268" r:id="rId5"/>
    <p:sldId id="273" r:id="rId6"/>
    <p:sldId id="272" r:id="rId7"/>
    <p:sldId id="260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294" autoAdjust="0"/>
  </p:normalViewPr>
  <p:slideViewPr>
    <p:cSldViewPr snapToGrid="0">
      <p:cViewPr varScale="1">
        <p:scale>
          <a:sx n="107" d="100"/>
          <a:sy n="107" d="100"/>
        </p:scale>
        <p:origin x="38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6/27/2019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6/27/2019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5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5E1B-D61A-4AB4-9161-200026DC70BE}" type="datetime1">
              <a:rPr lang="en-US" smtClean="0"/>
              <a:t>6/27/2019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7092-73DE-45C1-9CED-139A257997E6}" type="datetime1">
              <a:rPr lang="en-US" smtClean="0"/>
              <a:t>6/27/2019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93D4-F4F1-4E8E-BDDB-DE22E4CF09FF}" type="datetime1">
              <a:rPr lang="en-US" smtClean="0"/>
              <a:t>6/27/2019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F568-6B18-46BF-80FB-064E663DF420}" type="datetime1">
              <a:rPr lang="en-US" smtClean="0"/>
              <a:t>6/27/2019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58B8-18B5-4FAB-81C8-6FD0996342F9}" type="datetime1">
              <a:rPr lang="en-US" smtClean="0"/>
              <a:t>6/27/2019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5E47-4E73-4949-9B5C-B2B6DB8F5E1D}" type="datetime1">
              <a:rPr lang="en-US" smtClean="0"/>
              <a:t>6/27/2019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ABC5-9211-4A94-8B8A-1DFC76683810}" type="datetime1">
              <a:rPr lang="en-US" smtClean="0"/>
              <a:t>6/27/2019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D09A-B945-4E3F-B932-4C03DD6CE533}" type="datetime1">
              <a:rPr lang="en-US" smtClean="0"/>
              <a:t>6/27/2019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0726-8A63-4139-BF35-02324C14D47B}" type="datetime1">
              <a:rPr lang="en-US" smtClean="0"/>
              <a:t>6/27/2019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51E-659A-4248-94D4-185594D3C64F}" type="datetime1">
              <a:rPr lang="en-US" smtClean="0"/>
              <a:t>6/27/2019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C26A77B-D220-4FEA-9279-0A19C6720797}" type="datetime1">
              <a:rPr lang="en-US" smtClean="0"/>
              <a:t>6/27/2019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11096"/>
            <a:ext cx="9601200" cy="1517904"/>
          </a:xfrm>
        </p:spPr>
        <p:txBody>
          <a:bodyPr>
            <a:normAutofit fontScale="90000"/>
          </a:bodyPr>
          <a:lstStyle/>
          <a:p>
            <a:r>
              <a:rPr lang="ru-RU" dirty="0"/>
              <a:t>Обнаружение сетевых атак с помощью </a:t>
            </a:r>
            <a:r>
              <a:rPr lang="en-US" dirty="0"/>
              <a:t>LSTM </a:t>
            </a:r>
            <a:r>
              <a:rPr lang="ru-RU" dirty="0"/>
              <a:t>сетей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429000"/>
            <a:ext cx="9601200" cy="1444752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/>
              <a:t>Выполнил						</a:t>
            </a:r>
          </a:p>
          <a:p>
            <a:pPr algn="l"/>
            <a:r>
              <a:rPr lang="ru-RU" dirty="0"/>
              <a:t>Студент гр. 43609</a:t>
            </a:r>
            <a:r>
              <a:rPr lang="en-US" dirty="0"/>
              <a:t>/1 </a:t>
            </a:r>
            <a:r>
              <a:rPr lang="ru-RU" dirty="0"/>
              <a:t>						Куликов д. а. </a:t>
            </a:r>
          </a:p>
          <a:p>
            <a:pPr algn="l"/>
            <a:endParaRPr lang="ru-RU" dirty="0"/>
          </a:p>
          <a:p>
            <a:pPr algn="l"/>
            <a:r>
              <a:rPr lang="ru-RU" dirty="0"/>
              <a:t>Научный руководитель	</a:t>
            </a:r>
          </a:p>
          <a:p>
            <a:pPr algn="l"/>
            <a:r>
              <a:rPr lang="ru-RU" dirty="0"/>
              <a:t>Доцент, к.т.н.							Платонов В.В.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96139"/>
            <a:ext cx="9509760" cy="1233424"/>
          </a:xfrm>
        </p:spPr>
        <p:txBody>
          <a:bodyPr/>
          <a:lstStyle/>
          <a:p>
            <a:r>
              <a:rPr lang="ru-RU" dirty="0"/>
              <a:t>Цель и задачи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46992" y="1620598"/>
            <a:ext cx="10498016" cy="4127627"/>
          </a:xfrm>
        </p:spPr>
        <p:txBody>
          <a:bodyPr>
            <a:noAutofit/>
          </a:bodyPr>
          <a:lstStyle/>
          <a:p>
            <a:pPr marL="44450" indent="10985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100" dirty="0"/>
              <a:t>Цель - исследование возможности применения </a:t>
            </a:r>
            <a:r>
              <a:rPr lang="en-US" sz="2100" dirty="0"/>
              <a:t>LSTM </a:t>
            </a:r>
            <a:r>
              <a:rPr lang="ru-RU" sz="2100" dirty="0"/>
              <a:t>сетей для обнаружения сетевых атак.</a:t>
            </a:r>
          </a:p>
          <a:p>
            <a:pPr marL="44450" indent="10985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100" dirty="0"/>
              <a:t>Для достижения поставленной цели необходимо выполнить следующие задачи:</a:t>
            </a:r>
          </a:p>
          <a:p>
            <a:pPr marL="690563" indent="-233363" algn="just">
              <a:lnSpc>
                <a:spcPct val="160000"/>
              </a:lnSpc>
              <a:spcBef>
                <a:spcPts val="0"/>
              </a:spcBef>
            </a:pPr>
            <a:r>
              <a:rPr lang="ru-RU" sz="2100" dirty="0"/>
              <a:t>выбрать архитектуру и параметры сети;</a:t>
            </a:r>
            <a:endParaRPr lang="en-US" sz="2100" dirty="0"/>
          </a:p>
          <a:p>
            <a:pPr marL="690563" lvl="0" indent="-233363" algn="just">
              <a:lnSpc>
                <a:spcPct val="160000"/>
              </a:lnSpc>
              <a:spcBef>
                <a:spcPts val="0"/>
              </a:spcBef>
            </a:pPr>
            <a:r>
              <a:rPr lang="ru-RU" sz="2100" dirty="0"/>
              <a:t>реализовать бинарный классификатор с помощью </a:t>
            </a:r>
            <a:r>
              <a:rPr lang="en-US" sz="2100" dirty="0"/>
              <a:t>LSTM</a:t>
            </a:r>
            <a:r>
              <a:rPr lang="ru-RU" sz="2100" dirty="0"/>
              <a:t>,</a:t>
            </a:r>
            <a:r>
              <a:rPr lang="en-US" sz="2100" dirty="0"/>
              <a:t> </a:t>
            </a:r>
            <a:r>
              <a:rPr lang="ru-RU" sz="2100" dirty="0"/>
              <a:t>а также классификатор типов атак</a:t>
            </a:r>
            <a:r>
              <a:rPr lang="en-US" sz="2100" dirty="0"/>
              <a:t>;</a:t>
            </a:r>
            <a:endParaRPr lang="ru-RU" sz="2100" dirty="0"/>
          </a:p>
          <a:p>
            <a:pPr marL="690563" lvl="0" indent="-233363" algn="just">
              <a:lnSpc>
                <a:spcPct val="160000"/>
              </a:lnSpc>
              <a:spcBef>
                <a:spcPts val="0"/>
              </a:spcBef>
            </a:pPr>
            <a:r>
              <a:rPr lang="ru-RU" sz="2100" dirty="0"/>
              <a:t>проанализировать результаты.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C0B9E1-F054-4CAE-A3EF-00BE18B0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96139"/>
            <a:ext cx="9509760" cy="1233424"/>
          </a:xfrm>
        </p:spPr>
        <p:txBody>
          <a:bodyPr/>
          <a:lstStyle/>
          <a:p>
            <a:r>
              <a:rPr lang="ru-RU" dirty="0"/>
              <a:t>Актуальность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46992" y="1620598"/>
            <a:ext cx="10498016" cy="4127627"/>
          </a:xfrm>
        </p:spPr>
        <p:txBody>
          <a:bodyPr>
            <a:noAutofit/>
          </a:bodyPr>
          <a:lstStyle/>
          <a:p>
            <a:pPr marL="44450" indent="10985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В связи с постоянно увеличивающейся сложностью атак, их становится все сложнее определять без «контекста». </a:t>
            </a:r>
            <a:r>
              <a:rPr lang="en-US" dirty="0"/>
              <a:t>LSTM </a:t>
            </a:r>
            <a:r>
              <a:rPr lang="ru-RU" dirty="0"/>
              <a:t>сети подходят для выявления долгосрочных зависимостей в задачах предсказания последовательности.</a:t>
            </a:r>
          </a:p>
          <a:p>
            <a:pPr marL="44450" indent="10985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В отличие от </a:t>
            </a:r>
            <a:r>
              <a:rPr lang="en-US" dirty="0"/>
              <a:t>RNN</a:t>
            </a:r>
            <a:r>
              <a:rPr lang="ru-RU" dirty="0"/>
              <a:t>, </a:t>
            </a:r>
            <a:r>
              <a:rPr lang="en-US" dirty="0"/>
              <a:t>LSTM </a:t>
            </a:r>
            <a:r>
              <a:rPr lang="ru-RU" dirty="0"/>
              <a:t>может сохранять состояние ячейки неограниченно долго, пока не решит перезаписать его другим значением. Это избавляет от проблемы затухающих градиентов, присущей </a:t>
            </a:r>
            <a:r>
              <a:rPr lang="en-US" dirty="0"/>
              <a:t>RNN.</a:t>
            </a:r>
            <a:endParaRPr lang="ru-RU" dirty="0"/>
          </a:p>
          <a:p>
            <a:pPr marL="44450" indent="10985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Сигнатурные методы не могут выявлять новые атаки, поэтому нужно прибегать к использованию средств обнаружения аномалий, в частности, нейронным сетям </a:t>
            </a:r>
            <a:r>
              <a:rPr lang="en-US" dirty="0"/>
              <a:t>LSTM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C0B9E1-F054-4CAE-A3EF-00BE18B0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9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" y="-245094"/>
            <a:ext cx="9509760" cy="1233424"/>
          </a:xfrm>
        </p:spPr>
        <p:txBody>
          <a:bodyPr/>
          <a:lstStyle/>
          <a:p>
            <a:r>
              <a:rPr lang="ru-RU" dirty="0"/>
              <a:t>Бинарный классификатор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46478170"/>
              </p:ext>
            </p:extLst>
          </p:nvPr>
        </p:nvGraphicFramePr>
        <p:xfrm>
          <a:off x="7649307" y="1113067"/>
          <a:ext cx="3664318" cy="458353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80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282">
                <a:tc>
                  <a:txBody>
                    <a:bodyPr/>
                    <a:lstStyle/>
                    <a:p>
                      <a:r>
                        <a:rPr lang="ru-RU" dirty="0"/>
                        <a:t>Характеристика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Значение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dirty="0"/>
                        <a:t>TPR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0.4657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dirty="0"/>
                        <a:t>TNR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</a:t>
                      </a:r>
                      <a:r>
                        <a:rPr lang="ru-RU" dirty="0"/>
                        <a:t>5084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dirty="0"/>
                        <a:t>FPR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  <a:r>
                        <a:rPr lang="ru-RU" dirty="0"/>
                        <a:t>102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dirty="0"/>
                        <a:t>FNR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  <a:r>
                        <a:rPr lang="ru-RU" dirty="0"/>
                        <a:t>156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8077916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</a:t>
                      </a:r>
                      <a:r>
                        <a:rPr lang="ru-RU" dirty="0"/>
                        <a:t>9742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310431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</a:t>
                      </a:r>
                      <a:r>
                        <a:rPr lang="ru-RU" dirty="0"/>
                        <a:t>9786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845986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  <a:r>
                        <a:rPr lang="ru-RU" dirty="0"/>
                        <a:t>676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587874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  <a:r>
                        <a:rPr lang="ru-RU" dirty="0"/>
                        <a:t>745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02245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2D468-AFA9-4A58-A3BC-7F050441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A9DB06-4CBB-46C5-BCD5-C6FB9F85A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015" y="1329852"/>
            <a:ext cx="6998677" cy="4912686"/>
          </a:xfrm>
          <a:solidFill>
            <a:schemeClr val="tx1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12" name="Picture 11" descr="D:\userdata\dkulikov\Downloads\2015architecture(1).png">
            <a:extLst>
              <a:ext uri="{FF2B5EF4-FFF2-40B4-BE49-F238E27FC236}">
                <a16:creationId xmlns:a16="http://schemas.microsoft.com/office/drawing/2014/main" id="{60BAB6EE-7F65-435F-BB8A-17D6B94848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" y="1635369"/>
            <a:ext cx="6066692" cy="460716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DAD7DC-89A9-43F2-8A9C-C04A719CF545}"/>
              </a:ext>
            </a:extLst>
          </p:cNvPr>
          <p:cNvSpPr txBox="1"/>
          <p:nvPr/>
        </p:nvSpPr>
        <p:spPr>
          <a:xfrm>
            <a:off x="7649307" y="189737"/>
            <a:ext cx="3664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038225" algn="just"/>
            <a:r>
              <a:rPr lang="ru-RU" dirty="0"/>
              <a:t>Результаты перекрестной проверки на данных 2000 года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" y="-245094"/>
            <a:ext cx="9509760" cy="1233424"/>
          </a:xfrm>
        </p:spPr>
        <p:txBody>
          <a:bodyPr/>
          <a:lstStyle/>
          <a:p>
            <a:r>
              <a:rPr lang="ru-RU" dirty="0"/>
              <a:t>Бинарный классификатор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07158385"/>
              </p:ext>
            </p:extLst>
          </p:nvPr>
        </p:nvGraphicFramePr>
        <p:xfrm>
          <a:off x="7877907" y="1566747"/>
          <a:ext cx="3664318" cy="458353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80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282">
                <a:tc>
                  <a:txBody>
                    <a:bodyPr/>
                    <a:lstStyle/>
                    <a:p>
                      <a:r>
                        <a:rPr lang="ru-RU" dirty="0"/>
                        <a:t>Характеристика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Значение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dirty="0"/>
                        <a:t>TPR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dirty="0"/>
                        <a:t>TNR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dirty="0"/>
                        <a:t>FPR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dirty="0"/>
                        <a:t>FNR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8077916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310431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845986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587874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02245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2D468-AFA9-4A58-A3BC-7F050441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DAD7DC-89A9-43F2-8A9C-C04A719CF545}"/>
              </a:ext>
            </a:extLst>
          </p:cNvPr>
          <p:cNvSpPr txBox="1"/>
          <p:nvPr/>
        </p:nvSpPr>
        <p:spPr>
          <a:xfrm>
            <a:off x="7718901" y="371618"/>
            <a:ext cx="3982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143000" algn="just"/>
            <a:r>
              <a:rPr lang="ru-RU" dirty="0"/>
              <a:t>Результаты перекрестной проверки усложненной модели на данных 2015 года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32D1212-CEE9-4F33-962E-93787E5E4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366333"/>
              </p:ext>
            </p:extLst>
          </p:nvPr>
        </p:nvGraphicFramePr>
        <p:xfrm>
          <a:off x="490770" y="1294948"/>
          <a:ext cx="6789261" cy="20371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38030">
                  <a:extLst>
                    <a:ext uri="{9D8B030D-6E8A-4147-A177-3AD203B41FA5}">
                      <a16:colId xmlns:a16="http://schemas.microsoft.com/office/drawing/2014/main" val="258647251"/>
                    </a:ext>
                  </a:extLst>
                </a:gridCol>
                <a:gridCol w="1793631">
                  <a:extLst>
                    <a:ext uri="{9D8B030D-6E8A-4147-A177-3AD203B41FA5}">
                      <a16:colId xmlns:a16="http://schemas.microsoft.com/office/drawing/2014/main" val="2121355846"/>
                    </a:ext>
                  </a:extLst>
                </a:gridCol>
                <a:gridCol w="1776046">
                  <a:extLst>
                    <a:ext uri="{9D8B030D-6E8A-4147-A177-3AD203B41FA5}">
                      <a16:colId xmlns:a16="http://schemas.microsoft.com/office/drawing/2014/main" val="3736150127"/>
                    </a:ext>
                  </a:extLst>
                </a:gridCol>
                <a:gridCol w="1881554">
                  <a:extLst>
                    <a:ext uri="{9D8B030D-6E8A-4147-A177-3AD203B41FA5}">
                      <a16:colId xmlns:a16="http://schemas.microsoft.com/office/drawing/2014/main" val="1329449383"/>
                    </a:ext>
                  </a:extLst>
                </a:gridCol>
              </a:tblGrid>
              <a:tr h="5092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Результат классификации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8720557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Отрицательный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Положительный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454302"/>
                  </a:ext>
                </a:extLst>
              </a:tr>
              <a:tr h="509282">
                <a:tc rowSpan="2">
                  <a:txBody>
                    <a:bodyPr/>
                    <a:lstStyle/>
                    <a:p>
                      <a:r>
                        <a:rPr lang="ru-RU" dirty="0"/>
                        <a:t>Настоящие значения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Отрицательный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1855928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11682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686555"/>
                  </a:ext>
                </a:extLst>
              </a:tr>
              <a:tr h="50928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Положительный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15657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216732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9522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4E92C76-ED01-499A-95AC-E8EA2D38085E}"/>
              </a:ext>
            </a:extLst>
          </p:cNvPr>
          <p:cNvSpPr txBox="1"/>
          <p:nvPr/>
        </p:nvSpPr>
        <p:spPr>
          <a:xfrm>
            <a:off x="495889" y="3638694"/>
            <a:ext cx="6789261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090613"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обнаружено 7% от общего числа атак в тестовом множестве, что можно считать успешным применением модели средства обнаружения.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62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" y="-245094"/>
            <a:ext cx="9509760" cy="1233424"/>
          </a:xfrm>
        </p:spPr>
        <p:txBody>
          <a:bodyPr/>
          <a:lstStyle/>
          <a:p>
            <a:r>
              <a:rPr lang="ru-RU" dirty="0"/>
              <a:t>Классификатор атак по типу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63491835"/>
              </p:ext>
            </p:extLst>
          </p:nvPr>
        </p:nvGraphicFramePr>
        <p:xfrm>
          <a:off x="6237849" y="627949"/>
          <a:ext cx="5681004" cy="560210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35613">
                  <a:extLst>
                    <a:ext uri="{9D8B030D-6E8A-4147-A177-3AD203B41FA5}">
                      <a16:colId xmlns:a16="http://schemas.microsoft.com/office/drawing/2014/main" val="3902429218"/>
                    </a:ext>
                  </a:extLst>
                </a:gridCol>
                <a:gridCol w="1090246">
                  <a:extLst>
                    <a:ext uri="{9D8B030D-6E8A-4147-A177-3AD203B41FA5}">
                      <a16:colId xmlns:a16="http://schemas.microsoft.com/office/drawing/2014/main" val="917111867"/>
                    </a:ext>
                  </a:extLst>
                </a:gridCol>
                <a:gridCol w="1107831">
                  <a:extLst>
                    <a:ext uri="{9D8B030D-6E8A-4147-A177-3AD203B41FA5}">
                      <a16:colId xmlns:a16="http://schemas.microsoft.com/office/drawing/2014/main" val="2893819138"/>
                    </a:ext>
                  </a:extLst>
                </a:gridCol>
                <a:gridCol w="1178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282">
                <a:tc>
                  <a:txBody>
                    <a:bodyPr/>
                    <a:lstStyle/>
                    <a:p>
                      <a:r>
                        <a:rPr lang="ru-RU" dirty="0"/>
                        <a:t>Название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ru-RU" dirty="0"/>
                        <a:t>Без атак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0.9480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0.9415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0.9699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dirty="0"/>
                        <a:t>General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0.9912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0.8826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r>
                        <a:rPr lang="ru-RU" dirty="0"/>
                        <a:t>.9367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dirty="0"/>
                        <a:t>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0.9893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0.7186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</a:t>
                      </a:r>
                      <a:r>
                        <a:rPr lang="ru-RU" dirty="0"/>
                        <a:t>4229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ru-RU" dirty="0"/>
                        <a:t>Разведка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0.4365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0.9944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0.3868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</a:t>
                      </a:r>
                      <a:r>
                        <a:rPr lang="ru-RU" dirty="0"/>
                        <a:t>4101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8077916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ru-RU" dirty="0" err="1"/>
                        <a:t>Фаззинг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0.3722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0.9889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0.3536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</a:t>
                      </a:r>
                      <a:r>
                        <a:rPr lang="ru-RU" dirty="0"/>
                        <a:t>3626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310431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ru-RU" dirty="0" err="1"/>
                        <a:t>Эксплоиты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0.5976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0.9852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0.1896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</a:t>
                      </a:r>
                      <a:r>
                        <a:rPr lang="ru-RU" dirty="0"/>
                        <a:t>2878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845986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ru-RU" dirty="0"/>
                        <a:t>Анализ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0.0584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0.9890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0.6898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</a:t>
                      </a:r>
                      <a:r>
                        <a:rPr lang="ru-RU" dirty="0"/>
                        <a:t>1076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587874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ru-RU" dirty="0"/>
                        <a:t>ПХ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0.0488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0.9875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0.7990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</a:t>
                      </a:r>
                      <a:r>
                        <a:rPr lang="ru-RU" dirty="0"/>
                        <a:t>0919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022453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ru-RU" dirty="0"/>
                        <a:t>Шелл-код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0.0429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0.9918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0.6631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0.0805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82191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ru-RU" dirty="0"/>
                        <a:t>Черви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0.0098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0.9961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0.6202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0.0192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245425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2D468-AFA9-4A58-A3BC-7F050441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C62E-61E2-4BDE-8FD7-0BBED0A25ADD}"/>
              </a:ext>
            </a:extLst>
          </p:cNvPr>
          <p:cNvSpPr txBox="1"/>
          <p:nvPr/>
        </p:nvSpPr>
        <p:spPr>
          <a:xfrm>
            <a:off x="417918" y="963320"/>
            <a:ext cx="5532121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143000"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Наихудшими показателями обладают классы с малым количеством экземпляров в выборке. Также некоторые классы достаточно схожи и сеть часто их путает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фаззинг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или разведка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эксплоиты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E06B19-AB97-4BB8-9C24-D0204CA97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3670"/>
              </p:ext>
            </p:extLst>
          </p:nvPr>
        </p:nvGraphicFramePr>
        <p:xfrm>
          <a:off x="969486" y="3866823"/>
          <a:ext cx="4428987" cy="224013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37">
                  <a:extLst>
                    <a:ext uri="{9D8B030D-6E8A-4147-A177-3AD203B41FA5}">
                      <a16:colId xmlns:a16="http://schemas.microsoft.com/office/drawing/2014/main" val="1684604141"/>
                    </a:ext>
                  </a:extLst>
                </a:gridCol>
                <a:gridCol w="2795950">
                  <a:extLst>
                    <a:ext uri="{9D8B030D-6E8A-4147-A177-3AD203B41FA5}">
                      <a16:colId xmlns:a16="http://schemas.microsoft.com/office/drawing/2014/main" val="3811774221"/>
                    </a:ext>
                  </a:extLst>
                </a:gridCol>
              </a:tblGrid>
              <a:tr h="380952">
                <a:tc>
                  <a:txBody>
                    <a:bodyPr/>
                    <a:lstStyle/>
                    <a:p>
                      <a:r>
                        <a:rPr lang="ru-RU" dirty="0"/>
                        <a:t>Название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экземпляров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954695"/>
                  </a:ext>
                </a:extLst>
              </a:tr>
              <a:tr h="380952">
                <a:tc>
                  <a:txBody>
                    <a:bodyPr/>
                    <a:lstStyle/>
                    <a:p>
                      <a:r>
                        <a:rPr lang="ru-RU" dirty="0" err="1"/>
                        <a:t>Эксплоиты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33086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2904169"/>
                  </a:ext>
                </a:extLst>
              </a:tr>
              <a:tr h="220477">
                <a:tc>
                  <a:txBody>
                    <a:bodyPr/>
                    <a:lstStyle/>
                    <a:p>
                      <a:r>
                        <a:rPr lang="ru-RU" dirty="0"/>
                        <a:t>Анализ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774389"/>
                  </a:ext>
                </a:extLst>
              </a:tr>
              <a:tr h="220477">
                <a:tc>
                  <a:txBody>
                    <a:bodyPr/>
                    <a:lstStyle/>
                    <a:p>
                      <a:r>
                        <a:rPr lang="ru-RU" dirty="0"/>
                        <a:t>ПХ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929990"/>
                  </a:ext>
                </a:extLst>
              </a:tr>
              <a:tr h="380952">
                <a:tc>
                  <a:txBody>
                    <a:bodyPr/>
                    <a:lstStyle/>
                    <a:p>
                      <a:r>
                        <a:rPr lang="ru-RU" dirty="0"/>
                        <a:t>Шелл-код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911042"/>
                  </a:ext>
                </a:extLst>
              </a:tr>
              <a:tr h="220477">
                <a:tc>
                  <a:txBody>
                    <a:bodyPr/>
                    <a:lstStyle/>
                    <a:p>
                      <a:r>
                        <a:rPr lang="ru-RU" dirty="0"/>
                        <a:t>Черви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4911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29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41120" y="-298866"/>
            <a:ext cx="9509760" cy="1233424"/>
          </a:xfrm>
        </p:spPr>
        <p:txBody>
          <a:bodyPr/>
          <a:lstStyle/>
          <a:p>
            <a:r>
              <a:rPr lang="ru-RU" dirty="0"/>
              <a:t>Анализ необходимого </a:t>
            </a:r>
            <a:r>
              <a:rPr lang="ru-RU"/>
              <a:t>размера памяти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5DA7AD-0EF4-4B27-ABCE-C0113263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FA9F9-583D-4E58-A964-37293E2553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78" t="37971" r="17963" b="35897"/>
          <a:stretch/>
        </p:blipFill>
        <p:spPr>
          <a:xfrm>
            <a:off x="725659" y="1071236"/>
            <a:ext cx="4937760" cy="30373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9C79E3-470A-40AA-AC06-C07A0FA69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30" t="57179" r="17037" b="18462"/>
          <a:stretch/>
        </p:blipFill>
        <p:spPr>
          <a:xfrm>
            <a:off x="6528581" y="1071235"/>
            <a:ext cx="4937760" cy="30373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685A4B-9D09-422C-9C87-0E78402A1565}"/>
              </a:ext>
            </a:extLst>
          </p:cNvPr>
          <p:cNvSpPr txBox="1"/>
          <p:nvPr/>
        </p:nvSpPr>
        <p:spPr>
          <a:xfrm>
            <a:off x="861646" y="4413738"/>
            <a:ext cx="10604695" cy="1488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143000" algn="just">
              <a:lnSpc>
                <a:spcPct val="150000"/>
              </a:lnSpc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Больше 20 пакетов запоминать не имеет смысла, так как слишком много лишней информации, что мешает классификации. Оптимальным уровнем является 10 пакетов. Изменения невелики, но это позволяет обнаруживать более сложные атаки.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438" y="-146709"/>
            <a:ext cx="9509760" cy="1233424"/>
          </a:xfrm>
        </p:spPr>
        <p:txBody>
          <a:bodyPr/>
          <a:lstStyle/>
          <a:p>
            <a:r>
              <a:rPr lang="ru-RU" dirty="0"/>
              <a:t>Результаты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4F322A-55DE-4EE7-AA8C-463E00E4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F9CBC-26C3-4A7A-8EDF-7AEEE4999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выбраны параметры и архитектура сети.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реализован бинарный классификатор атак, на основе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LSTM.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был реализован классификатор атак по типам.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работы классификаторов были проанализированы. Сложность сетевых атак и их количество постоянно повышается, поэтому необходимо использовать средства обнаружения аномалий, в качестве чего подходят сети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Также необходимо использовать их в совокупности с СОВ и другими методами защиты, потому что новые атаки могут быть не обнаружены.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8384684B-0E69-492A-91E7-29F709A97A1C}" vid="{F5096ADD-FCE7-411A-B9A7-AE292EEF759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127</TotalTime>
  <Words>474</Words>
  <Application>Microsoft Office PowerPoint</Application>
  <PresentationFormat>Widescreen</PresentationFormat>
  <Paragraphs>150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Banded Design Teal 16x9</vt:lpstr>
      <vt:lpstr>Обнаружение сетевых атак с помощью LSTM сетей</vt:lpstr>
      <vt:lpstr>Цель и задачи</vt:lpstr>
      <vt:lpstr>Актуальность</vt:lpstr>
      <vt:lpstr>Бинарный классификатор</vt:lpstr>
      <vt:lpstr>Бинарный классификатор</vt:lpstr>
      <vt:lpstr>Классификатор атак по типу</vt:lpstr>
      <vt:lpstr>Анализ необходимого размера памяти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Обнаружение сетевых атак с помощью LSTM сетей</dc:title>
  <dc:creator>Kulikov, Dmitry (EXT - RU/Saint Petersburg)</dc:creator>
  <cp:lastModifiedBy>Kulikov, Dmitry (EXT - RU/Saint Petersburg)</cp:lastModifiedBy>
  <cp:revision>54</cp:revision>
  <dcterms:created xsi:type="dcterms:W3CDTF">2019-06-26T23:38:58Z</dcterms:created>
  <dcterms:modified xsi:type="dcterms:W3CDTF">2019-06-27T10:31:07Z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