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8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CBD1B-4FB9-468F-A7C7-973D37402CCB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8C17B-5B83-42D6-A254-D1FBD51B0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89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16D0-000F-4973-941A-22BC54D3F980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D246-B22E-4660-B184-05C97E6BA0C8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F4B3-3CDB-46B1-930F-B06D4D83EB75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E065-5B58-4424-B8BE-F0A40D7B9952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643C-2191-4334-BD0F-4E5EE24CA527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FF34-DF59-4732-BF43-AAD5AB3FF300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6F7C-10B6-47FF-95E0-6068E8063256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689F-3110-487B-9C68-9E5FAF40EDA7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CEFF-6EC7-4087-8055-2F5ECE0E573E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BCE5-5FA9-4939-84B7-279BD882D509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725E-E10A-4317-B7C9-9E29AD5094A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9E01-3C7F-4A79-89F9-B77D66FD92A2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24E-72AD-4295-8E2E-D1851FFA948C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92E2-087C-4312-B2F8-F20A71D8219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1490-173C-4B7D-AD88-4E5970DC1F3F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C46E-1E21-4202-B6AD-73B29060D4FB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51680AA-2234-4AEC-A97C-FE421056C366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FAE32E2-8813-461B-B837-E7ABD175DCE6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303AB-C438-4C55-A2A2-B19EC3CDA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Атаки</a:t>
            </a:r>
            <a:r>
              <a:rPr lang="ru-RU" sz="4000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схемы подписи </a:t>
            </a:r>
            <a:r>
              <a:rPr lang="en-US" sz="4000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  <a:r>
              <a:rPr lang="ru-RU" sz="4000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основе теории решеток.</a:t>
            </a:r>
            <a:endParaRPr lang="ru-RU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74885B-B1C5-473F-9E93-FD529A8FF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pPr algn="r"/>
            <a:r>
              <a:rPr lang="ru-RU" sz="3200" dirty="0"/>
              <a:t>Куликов Д.А. 43609</a:t>
            </a:r>
            <a:r>
              <a:rPr lang="en-US" sz="3200" dirty="0"/>
              <a:t>/1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E8C3A6-56FD-4936-A863-92B7F8FB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41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C1968-82DC-48ED-821D-8591E388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498369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Атака на 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ISO/IEC 9796-2</a:t>
            </a:r>
            <a:endParaRPr lang="ru-RU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BC7C284-0B38-4DB9-8A62-793E8B561B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130530"/>
                <a:ext cx="9905998" cy="6500553"/>
              </a:xfrm>
            </p:spPr>
            <p:txBody>
              <a:bodyPr/>
              <a:lstStyle/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В данном стандарте сообщение разбивается на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части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||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 Функция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𝜇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в нем имеет следующий вид:</a:t>
                </a: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=6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=6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∥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∥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Предполагается, что у злоумышленника есть параметр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Тогда атакующий решает задачу в следующем виде:</a:t>
                </a: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∗2</m:t>
                          </m:r>
                        </m:e>
                        <m:sup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p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Тогда, можно применить метод </a:t>
                </a:r>
                <a:r>
                  <a:rPr lang="ru-RU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Копперсмита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для атаки стереотипных сообщений, если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достаточно малы, в виде:</a:t>
                </a: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𝑐𝑦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=0 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 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 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BC7C284-0B38-4DB9-8A62-793E8B561B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130530"/>
                <a:ext cx="9905998" cy="6500553"/>
              </a:xfrm>
              <a:blipFill>
                <a:blip r:embed="rId2"/>
                <a:stretch>
                  <a:fillRect l="-615" r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C8550C-79CA-45A7-B486-30A13F16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5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E1AA30-0538-4DF2-9130-E8936D584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612669"/>
                <a:ext cx="9905998" cy="4887884"/>
              </a:xfrm>
            </p:spPr>
            <p:txBody>
              <a:bodyPr/>
              <a:lstStyle/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Рассмотрим структуру ключей 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RSA:</a:t>
                </a:r>
              </a:p>
              <a:p>
                <a:pPr marL="0" indent="442913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𝑒𝑑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𝑒𝑑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+1,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+1=0 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+1=0 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Здесь неизвестны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(это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(−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 Решаемую задачу запишем в виде следующего полинома:</a:t>
                </a:r>
              </a:p>
              <a:p>
                <a:pPr marL="0" indent="442913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=−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=0 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Копперсмит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предложил взять два первых полинома, полученных с помощью 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LLL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алгоритма базиса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и решить систему из 2 уравнений.</a:t>
                </a:r>
              </a:p>
              <a:p>
                <a:pPr marL="0" indent="0">
                  <a:buNone/>
                </a:pPr>
                <a:endParaRPr lang="ru-RU" dirty="0">
                  <a:effectLst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E1AA30-0538-4DF2-9130-E8936D584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612669"/>
                <a:ext cx="9905998" cy="4887884"/>
              </a:xfrm>
              <a:blipFill>
                <a:blip r:embed="rId2"/>
                <a:stretch>
                  <a:fillRect l="-615" r="-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BEFE56D-C67F-4CE4-9E28-A67465BC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498369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boneh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durfee</a:t>
            </a:r>
            <a:endParaRPr lang="ru-RU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00E954-94BD-4B60-8B21-610DB733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0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694EDBD3-AE93-42BF-959B-743525F9DC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612669"/>
                <a:ext cx="9905998" cy="4887884"/>
              </a:xfrm>
            </p:spPr>
            <p:txBody>
              <a:bodyPr/>
              <a:lstStyle/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  <a:effectLst/>
                  </a:rPr>
                  <a:t>Boneh </a:t>
                </a:r>
                <a:r>
                  <a:rPr lang="ru-RU" dirty="0">
                    <a:solidFill>
                      <a:schemeClr val="tx1"/>
                    </a:solidFill>
                    <a:effectLst/>
                  </a:rPr>
                  <a:t>и 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Durfee</a:t>
                </a:r>
                <a:r>
                  <a:rPr lang="ru-RU" dirty="0">
                    <a:solidFill>
                      <a:schemeClr val="tx1"/>
                    </a:solidFill>
                    <a:effectLst/>
                  </a:rPr>
                  <a:t> предложили построить следующие полиномы, 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</a:rPr>
                  <a:t>:</a:t>
                </a: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</a:rPr>
                  <a:t>Для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=0, …, 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>
                  <a:solidFill>
                    <a:schemeClr val="tx1"/>
                  </a:solidFill>
                  <a:effectLst/>
                </a:endParaRPr>
              </a:p>
              <a:p>
                <a:pPr marL="0" indent="442913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для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=0, …,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</a:endParaRPr>
              </a:p>
              <a:p>
                <a:pPr marL="0" indent="442913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∙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для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</a:rPr>
                  <a:t>Используя эти полиномы для построения решетки так, чтобы определитель треугольного базиса не превышал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</a:rPr>
                  <a:t>. </a:t>
                </a:r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Boneh</a:t>
                </a:r>
                <a:r>
                  <a:rPr lang="ru-RU" dirty="0">
                    <a:solidFill>
                      <a:schemeClr val="tx1"/>
                    </a:solidFill>
                    <a:effectLst/>
                  </a:rPr>
                  <a:t> и 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Durfee</a:t>
                </a:r>
                <a:r>
                  <a:rPr lang="ru-RU" dirty="0">
                    <a:solidFill>
                      <a:schemeClr val="tx1"/>
                    </a:solidFill>
                    <a:effectLst/>
                  </a:rPr>
                  <a:t> показали, что 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LLL</a:t>
                </a:r>
                <a:r>
                  <a:rPr lang="ru-RU" dirty="0">
                    <a:solidFill>
                      <a:schemeClr val="tx1"/>
                    </a:solidFill>
                    <a:effectLst/>
                  </a:rPr>
                  <a:t> дает успешный результат если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0.284</m:t>
                        </m:r>
                      </m:sup>
                    </m:sSup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</a:rPr>
                  <a:t>. </a:t>
                </a:r>
              </a:p>
            </p:txBody>
          </p:sp>
        </mc:Choice>
        <mc:Fallback xmlns="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694EDBD3-AE93-42BF-959B-743525F9D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612669"/>
                <a:ext cx="9905998" cy="4887884"/>
              </a:xfrm>
              <a:blipFill>
                <a:blip r:embed="rId2"/>
                <a:stretch>
                  <a:fillRect l="-308" r="-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70E6F2-748F-457B-AC8A-A32AFEAC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498369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boneh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durfee</a:t>
            </a:r>
            <a:endParaRPr lang="ru-RU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B2E1E6-E990-42C4-86E9-2874CA1C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84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A000FC67-13B2-41C0-858C-EAB0F811F2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256145"/>
                <a:ext cx="9905998" cy="524440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/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𝐴𝑋</m:t>
                                    </m:r>
                                  </m:e>
                                  <m:sub/>
                                </m:sSub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𝑒𝑋𝑌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𝑒𝑋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𝑒𝐴</m:t>
                                </m:r>
                                <m:sSup>
                                  <m:sSup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p>
                                  <m:sSup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𝐴𝑋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𝑋𝑌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𝑒𝐴𝑋𝑌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𝑒𝑌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𝑒𝑋</m:t>
                                </m:r>
                                <m:sSup>
                                  <m:sSup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/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𝐴𝑋𝑌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sSup>
                                  <m:sSup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>
                  <a:effectLst/>
                </a:endParaRPr>
              </a:p>
            </p:txBody>
          </p:sp>
        </mc:Choice>
        <mc:Fallback xmlns="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A000FC67-13B2-41C0-858C-EAB0F811F2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256145"/>
                <a:ext cx="9905998" cy="524440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22B4B6F-76FD-417E-8DA6-5C23E8E3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498369"/>
          </a:xfrm>
        </p:spPr>
        <p:txBody>
          <a:bodyPr>
            <a:normAutofit/>
          </a:bodyPr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базиса, полученного </a:t>
            </a:r>
            <a:r>
              <a:rPr lang="ru-R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МЕТОДом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boneh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durfee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987395-4188-4AB6-B0B0-7682BE18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8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7E3D9BC0-702D-4D95-8B17-5F8276DE7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256145"/>
                <a:ext cx="9905998" cy="5244408"/>
              </a:xfrm>
            </p:spPr>
            <p:txBody>
              <a:bodyPr>
                <a:normAutofit/>
              </a:bodyPr>
              <a:lstStyle/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Для достижения улучшенных результатов (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0.292</m:t>
                        </m:r>
                      </m:sup>
                    </m:sSup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они используют подрешетку, исключая полиномы, выделенные </a:t>
                </a:r>
                <a:r>
                  <a:rPr lang="ru-RU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красным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sz="2400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/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𝐴𝑋</m:t>
                                    </m:r>
                                  </m:e>
                                  <m:sub/>
                                </m:sSub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𝑒𝑋𝑌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𝑒𝑋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𝑒𝐴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𝐴𝑋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𝑋𝑌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ru-RU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𝑒𝐴𝑋𝑌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𝑒𝑌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𝑒𝑋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𝐴𝑋𝑌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effectLst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При этом матрица перестает быть треугольной, поэтому авторы разработали понятие геометрически прогрессивных матриц.</a:t>
                </a:r>
              </a:p>
            </p:txBody>
          </p:sp>
        </mc:Choice>
        <mc:Fallback xmlns="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7E3D9BC0-702D-4D95-8B17-5F8276DE7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256145"/>
                <a:ext cx="9905998" cy="5244408"/>
              </a:xfrm>
              <a:blipFill>
                <a:blip r:embed="rId2"/>
                <a:stretch>
                  <a:fillRect l="-308" r="-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47F118C-1554-4A2E-9D9D-360B3A18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498369"/>
          </a:xfrm>
        </p:spPr>
        <p:txBody>
          <a:bodyPr>
            <a:normAutofit/>
          </a:bodyPr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базиса, полученного </a:t>
            </a:r>
            <a:r>
              <a:rPr lang="ru-R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МЕТОДом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boneh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durfee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0CA859-01AC-412B-BA7C-334C93FE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42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31A932B-284F-40D6-A068-3C49541A70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114300"/>
                <a:ext cx="9905998" cy="1905000"/>
              </a:xfrm>
            </p:spPr>
            <p:txBody>
              <a:bodyPr/>
              <a:lstStyle/>
              <a:p>
                <a:pPr algn="ctr"/>
                <a:r>
                  <a:rPr lang="ru-RU" sz="4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АТАКА НА МАЛЫЙ показатель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4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ru-RU" sz="4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br>
                  <a:rPr lang="ru-RU" b="1" dirty="0">
                    <a:effectLst/>
                  </a:rPr>
                </a:br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31A932B-284F-40D6-A068-3C49541A7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114300"/>
                <a:ext cx="9905998" cy="1905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2D7FE8C-F942-4E8B-A34E-57DB84358D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330037"/>
                <a:ext cx="9905998" cy="4904508"/>
              </a:xfrm>
            </p:spPr>
            <p:txBody>
              <a:bodyPr>
                <a:normAutofit lnSpcReduction="10000"/>
              </a:bodyPr>
              <a:lstStyle/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Рассмотрим 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CRT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RSA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схему, как это сделали авторы метода:</a:t>
                </a: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.(1)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Если мы сможем найти корень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следующего полинома, то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может быть факторизовано.</a:t>
                </a: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=1+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≡0 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Будем считать, что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больше, чем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Домножим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обе части на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.(2)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Корнем следующего полинома является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после его нахождения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может быть факторизовано:</a:t>
                </a: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≡0 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2D7FE8C-F942-4E8B-A34E-57DB84358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330037"/>
                <a:ext cx="9905998" cy="4904508"/>
              </a:xfrm>
              <a:blipFill>
                <a:blip r:embed="rId3"/>
                <a:stretch>
                  <a:fillRect l="-308" t="-1491" r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9B6783-07A0-4AEE-A23C-2E0087CF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45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91474DC-E7EE-4239-B556-843964FB5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674255"/>
                <a:ext cx="9905998" cy="6069445"/>
              </a:xfrm>
            </p:spPr>
            <p:txBody>
              <a:bodyPr>
                <a:normAutofit lnSpcReduction="10000"/>
              </a:bodyPr>
              <a:lstStyle/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Пусть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𝛿</m:t>
                        </m:r>
                      </m:sup>
                    </m:sSup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Тогда значения корня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ограничены сверху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Александр </a:t>
                </a:r>
                <a:r>
                  <a:rPr lang="ru-RU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Мэй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предлагает использовать генерацию полиномов следующего вида: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Sup>
                      <m:sSub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=0, …,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=0, …,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Sup>
                        <m:sSub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976438" indent="277813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8953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bSup>
                                  <m:sSubSup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sSubSup>
                                  <m:sSubSup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895350" algn="l"/>
                  </a:tabLst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Здесь строки состоят из коэффициентов полиномов: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cs typeface="Arial" panose="020B0604020202020204" pitchFamily="34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</m:t>
                    </m:r>
                    <m:sSubSup>
                      <m:sSub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91474DC-E7EE-4239-B556-843964FB5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674255"/>
                <a:ext cx="9905998" cy="6069445"/>
              </a:xfrm>
              <a:blipFill>
                <a:blip r:embed="rId2"/>
                <a:stretch>
                  <a:fillRect l="-308" t="-905" r="-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D3560C8-672A-4AB1-A466-2AAC5709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1049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Матрица </a:t>
            </a:r>
            <a:r>
              <a:rPr lang="ru-RU" sz="4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мэя</a:t>
            </a:r>
            <a:br>
              <a:rPr lang="ru-RU" b="1" dirty="0">
                <a:effectLst/>
              </a:rPr>
            </a:b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262E38-455C-4398-A9F0-D6AC5024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5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2FC35BDD-4EBD-4AB2-99FA-2315832C2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43709"/>
            <a:ext cx="9905998" cy="5699991"/>
          </a:xfrm>
        </p:spPr>
        <p:txBody>
          <a:bodyPr>
            <a:normAutofit/>
          </a:bodyPr>
          <a:lstStyle/>
          <a:p>
            <a:pPr marL="0" indent="442913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42913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BFA264-A3EA-47A3-89E7-D658F9B1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Матрица </a:t>
            </a:r>
            <a:r>
              <a:rPr lang="ru-RU" sz="4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мэя</a:t>
            </a:r>
            <a:br>
              <a:rPr lang="ru-RU" b="1" dirty="0">
                <a:effectLst/>
              </a:rPr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>
                <a:extLst>
                  <a:ext uri="{FF2B5EF4-FFF2-40B4-BE49-F238E27FC236}">
                    <a16:creationId xmlns:a16="http://schemas.microsoft.com/office/drawing/2014/main" id="{A7F15F2E-0C2C-4CB2-B30D-D8DFA84970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3813" y="1196109"/>
                <a:ext cx="9905998" cy="569999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20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Полиномы, полученные путем применения LLL</a:t>
                </a:r>
                <a14:m>
                  <m:oMath xmlns:m="http://schemas.openxmlformats.org/officeDocument/2006/math">
                    <m:r>
                      <a:rPr lang="ru-RU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алгоритма к этой матрице, удовлетворяют лемме 1 </a:t>
                </a:r>
                <a:r>
                  <a:rPr lang="ru-RU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ru-RU" i="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Howgrave-Graham</a:t>
                </a:r>
                <a:r>
                  <a:rPr lang="ru-RU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когда:</a:t>
                </a: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sSubSup>
                        <m:sSub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bSup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Это выполняется тогда и только тогда, когда:</a:t>
                </a: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+9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&lt;3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&lt;1−</m:t>
                      </m:r>
                      <m:f>
                        <m:f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+13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Основная идея этого подхода в том, чтобы решать уравнение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вместо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потому что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значительно меньше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Если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близко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к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настолько, что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𝛽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≥0.382, 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атака </a:t>
                </a:r>
                <a:r>
                  <a:rPr lang="ru-RU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Мэя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работать не будет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/>
                  <a:buNone/>
                </a:pPr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Объект 2">
                <a:extLst>
                  <a:ext uri="{FF2B5EF4-FFF2-40B4-BE49-F238E27FC236}">
                    <a16:creationId xmlns:a16="http://schemas.microsoft.com/office/drawing/2014/main" id="{A7F15F2E-0C2C-4CB2-B30D-D8DFA8497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813" y="1196109"/>
                <a:ext cx="9905998" cy="5699991"/>
              </a:xfrm>
              <a:prstGeom prst="rect">
                <a:avLst/>
              </a:prstGeom>
              <a:blipFill>
                <a:blip r:embed="rId2"/>
                <a:stretch>
                  <a:fillRect l="-308" r="-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9E9B88-151B-4C14-885D-E3F45260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74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6E362B7-DA8D-4BD6-8D19-F7E9566B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Матрица 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bleichenbacher</a:t>
            </a:r>
            <a:r>
              <a:rPr lang="en-US" sz="4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4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мэя</a:t>
            </a:r>
            <a:br>
              <a:rPr lang="ru-RU" b="1" dirty="0">
                <a:effectLst/>
              </a:rPr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7C27B698-CB28-4800-B1DC-DE5574C67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3813" y="1196109"/>
                <a:ext cx="9905998" cy="569999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20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Чтобы улучшить предыдущую матрицу, </a:t>
                </a:r>
                <a:r>
                  <a:rPr lang="en-US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Bleichenbacher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и </a:t>
                </a:r>
                <a:r>
                  <a:rPr lang="ru-RU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Мэй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используют соотношение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 Это отношение позволяет уменьшить степень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в диагонали. </a:t>
                </a:r>
              </a:p>
              <a:p>
                <a:pPr marL="0" indent="442913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</a:endParaRPr>
              </a:p>
              <a:p>
                <a:pPr marL="0" indent="442913">
                  <a:lnSpc>
                    <a:spcPct val="150000"/>
                  </a:lnSpc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Здесь строки состоят из коэффициентов семи полиномов: </a:t>
                </a:r>
              </a:p>
              <a:p>
                <a:pPr marL="0" indent="442913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>
                  <a:effectLst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7C27B698-CB28-4800-B1DC-DE5574C67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813" y="1196109"/>
                <a:ext cx="9905998" cy="5699991"/>
              </a:xfrm>
              <a:prstGeom prst="rect">
                <a:avLst/>
              </a:prstGeom>
              <a:blipFill>
                <a:blip r:embed="rId2"/>
                <a:stretch>
                  <a:fillRect l="-308" r="-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7EA581-558B-450B-A7D2-9DD72FEA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93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932A401-070A-428A-B369-266BF690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Матрица 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bleichenbacher</a:t>
            </a:r>
            <a:r>
              <a:rPr lang="en-US" sz="4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4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мэя</a:t>
            </a:r>
            <a:br>
              <a:rPr lang="ru-RU" b="1" dirty="0">
                <a:effectLst/>
              </a:rPr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47BC0568-2BA7-417C-9B4B-7C74FB6495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3813" y="1196109"/>
                <a:ext cx="9905998" cy="569999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20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442913">
                  <a:lnSpc>
                    <a:spcPct val="150000"/>
                  </a:lnSpc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Граница определяется следующим образом:</a:t>
                </a:r>
              </a:p>
              <a:p>
                <a:pPr marL="0" indent="442913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sSubSup>
                        <m:sSub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sSubSup>
                        <m:sSub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&lt;3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В сравнение с предыдущей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степень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уменьшается, благодаря умножению на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Таким образом, атака работает для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0.468</m:t>
                        </m:r>
                      </m:sup>
                    </m:sSup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>
                  <a:effectLst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47BC0568-2BA7-417C-9B4B-7C74FB649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813" y="1196109"/>
                <a:ext cx="9905998" cy="5699991"/>
              </a:xfrm>
              <a:prstGeom prst="rect">
                <a:avLst/>
              </a:prstGeom>
              <a:blipFill>
                <a:blip r:embed="rId2"/>
                <a:stretch>
                  <a:fillRect l="-308" r="-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B560EA81-C293-4C75-8736-612E093F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6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65F2A-AFEE-4DF5-8D2B-BBBA8277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0864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LLL</a:t>
            </a:r>
            <a:endParaRPr lang="ru-RU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B66AD8A-BA22-461A-9D22-676568E8B2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062182"/>
                <a:ext cx="9905998" cy="5477163"/>
              </a:xfrm>
            </p:spPr>
            <p:txBody>
              <a:bodyPr>
                <a:normAutofit fontScale="32500" lnSpcReduction="20000"/>
              </a:bodyPr>
              <a:lstStyle/>
              <a:p>
                <a:pPr marL="0" indent="442913" algn="just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Алгоритм </a:t>
                </a:r>
                <a:r>
                  <a:rPr lang="en-US" sz="620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Lenstra</a:t>
                </a:r>
                <a:r>
                  <a:rPr lang="ru-RU" sz="6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620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Lenstra</a:t>
                </a:r>
                <a:r>
                  <a:rPr lang="ru-RU" sz="6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620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Lovasz</a:t>
                </a:r>
                <a:r>
                  <a:rPr lang="ru-RU" sz="6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используется для уменьшения длин векторов базиса решетки и вычисляется за полиномиальное время </a:t>
                </a:r>
                <a14:m>
                  <m:oMath xmlns:m="http://schemas.openxmlformats.org/officeDocument/2006/math"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𝑙𝑜</m:t>
                        </m:r>
                        <m:sSup>
                          <m:sSupPr>
                            <m:ctrlP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6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2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Определение 1. </a:t>
                </a:r>
                <a:r>
                  <a:rPr lang="ru-RU" sz="6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sz="6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решетка с базисом </a:t>
                </a:r>
                <a14:m>
                  <m:oMath xmlns:m="http://schemas.openxmlformats.org/officeDocument/2006/math"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6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𝛿</m:t>
                    </m:r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6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LLL</a:t>
                </a:r>
                <a:r>
                  <a:rPr lang="ru-RU" sz="6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алгоритм, примененный к базису </a:t>
                </a:r>
                <a14:m>
                  <m:oMath xmlns:m="http://schemas.openxmlformats.org/officeDocument/2006/math"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6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произведет новый базис решетки </a:t>
                </a:r>
                <a14:m>
                  <m:oMath xmlns:m="http://schemas.openxmlformats.org/officeDocument/2006/math"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sz="6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ru-RU" sz="6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6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ru-RU" sz="6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,… , </m:t>
                        </m:r>
                        <m:sSub>
                          <m:sSubPr>
                            <m:ctrlP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ru-RU" sz="6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6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ru-RU" sz="6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6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удовлетворяющий следующим свойствам:</a:t>
                </a:r>
              </a:p>
              <a:p>
                <a:pPr marL="457200" lvl="0" indent="-457200" algn="ctr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|≤</m:t>
                    </m:r>
                    <m:f>
                      <m:fPr>
                        <m:ctrlP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 1≤</m:t>
                    </m:r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6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endParaRPr lang="ru-RU" sz="6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0" indent="-457200" algn="ctr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𝛿</m:t>
                    </m:r>
                    <m:sSup>
                      <m:sSupPr>
                        <m:ctrlP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6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6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ru-RU" sz="6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e>
                              <m:sub>
                                <m:r>
                                  <a:rPr lang="ru-RU" sz="6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6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6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ru-RU" sz="6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sz="6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ru-RU" sz="6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ru-RU" sz="6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6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ru-RU" sz="6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ru-RU" sz="6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bSup>
                            <m: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ru-RU" sz="6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6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ru-RU" sz="6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sz="6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ru-RU" sz="6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6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1≤</m:t>
                    </m:r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6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sz="6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  <m:sSubSup>
                          <m:sSubSupPr>
                            <m:ctrlP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  <m:sSubSup>
                          <m:sSubSupPr>
                            <m:ctrlP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ru-RU" sz="6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den>
                    </m:f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и </m:t>
                    </m:r>
                    <m:sSubSup>
                      <m:sSubSupPr>
                        <m:ctrlP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sz="6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6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ru-RU" sz="6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6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элементы базиса, полученного ортогонализацией </a:t>
                </a:r>
                <a:r>
                  <a:rPr lang="ru-RU" sz="620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Грама</a:t>
                </a:r>
                <a:r>
                  <a:rPr lang="ru-RU" sz="6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-Шмидта.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B66AD8A-BA22-461A-9D22-676568E8B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062182"/>
                <a:ext cx="9905998" cy="5477163"/>
              </a:xfrm>
              <a:blipFill>
                <a:blip r:embed="rId2"/>
                <a:stretch>
                  <a:fillRect l="-308" r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A19448-6661-48DD-A615-F567F908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12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3DC8BB5-C1B8-4153-A253-0BD248FC9C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348509"/>
                <a:ext cx="9905998" cy="4950691"/>
              </a:xfrm>
            </p:spPr>
            <p:txBody>
              <a:bodyPr>
                <a:normAutofit/>
              </a:bodyPr>
              <a:lstStyle/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Авторы, чтобы улучшить предыдущую атаку, рассматривают не только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но и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как представление для того же полинома. Это полезно, если заметить, что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 В предыдущей матрице был полином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он был необходим, чтобы матрица была треугольной, по сути, он не увеличивал границу нахождения решения. Введя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необходимость в нем отпала.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Авторы предлагают генерировать полиномы следующим образом:</a:t>
                </a: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=0, 1, ...,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=0, 1, ...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=0, 1, …,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=1, 2, …,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+1,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=1, 2, …,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=1, 2 ,…,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3DC8BB5-C1B8-4153-A253-0BD248FC9C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348509"/>
                <a:ext cx="9905998" cy="4950691"/>
              </a:xfrm>
              <a:blipFill>
                <a:blip r:embed="rId2"/>
                <a:stretch>
                  <a:fillRect l="-308" t="-493" r="-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E31BBB2-8782-4284-8137-0085CBE9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63137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Матрица </a:t>
            </a:r>
            <a:r>
              <a:rPr lang="en-U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yao</a:t>
            </a: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</a:t>
            </a: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liqiang</a:t>
            </a: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</a:t>
            </a: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atsushi</a:t>
            </a: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takaysu</a:t>
            </a:r>
            <a:br>
              <a:rPr lang="ru-RU" b="1" dirty="0">
                <a:effectLst/>
              </a:rPr>
            </a:b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BE3160-7D31-41C3-9346-E9A1A4E3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19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B83C9A4-559F-4378-AD37-D74CD56B3A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163782"/>
                <a:ext cx="9905998" cy="5440217"/>
              </a:xfrm>
            </p:spPr>
            <p:txBody>
              <a:bodyPr>
                <a:normAutofit fontScale="92500"/>
              </a:bodyPr>
              <a:lstStyle/>
              <a:p>
                <a:pPr marL="0" indent="442913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Здесь строки состоят из коэффициентов шести полиномов:</a:t>
                </a:r>
                <a:endParaRPr lang="en-US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По построению эта решетка всегда лучше, чем матрица </a:t>
                </a:r>
                <a:r>
                  <a:rPr lang="en-US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Bleichenbacher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и </a:t>
                </a:r>
                <a:r>
                  <a:rPr lang="ru-RU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Мэя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к тому же она имеет меньшие размеры. Далее вычисляется граница:</a:t>
                </a: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Sup>
                        <m:sSub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&lt;3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b="0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+7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B83C9A4-559F-4378-AD37-D74CD56B3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163782"/>
                <a:ext cx="9905998" cy="5440217"/>
              </a:xfrm>
              <a:blipFill>
                <a:blip r:embed="rId2"/>
                <a:stretch>
                  <a:fillRect l="-246" r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FFF4E86-7F9D-40DA-9695-AF42724A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63137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Матрица </a:t>
            </a:r>
            <a:r>
              <a:rPr lang="en-U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yao</a:t>
            </a: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</a:t>
            </a: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liqiang</a:t>
            </a: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</a:t>
            </a: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atsushi</a:t>
            </a: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takaysu</a:t>
            </a:r>
            <a:br>
              <a:rPr lang="ru-RU" b="1" dirty="0">
                <a:effectLst/>
              </a:rPr>
            </a:b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571B1B-9C57-4636-8C9F-AE2EB8F6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1827" y="6094290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38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6F04ECAC-5FAE-4769-840D-5C223103E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65" y="1163782"/>
                <a:ext cx="9905998" cy="5440217"/>
              </a:xfrm>
            </p:spPr>
            <p:txBody>
              <a:bodyPr>
                <a:normAutofit/>
              </a:bodyPr>
              <a:lstStyle/>
              <a:p>
                <a:pPr marL="0" indent="442913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Общий вид параметров:</a:t>
                </a:r>
              </a:p>
              <a:p>
                <a:pPr marL="0" indent="442913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𝛽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ru-RU" i="1" dirty="0">
                  <a:solidFill>
                    <a:schemeClr val="tx1"/>
                  </a:solidFill>
                  <a:effectLst/>
                </a:endParaRPr>
              </a:p>
              <a:p>
                <a:pPr marL="0" indent="442913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𝛿</m:t>
                        </m:r>
                      </m:sup>
                    </m:sSup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marL="0" indent="442913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=1 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𝑚𝑜𝑑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=1 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𝑚𝑜𝑑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6F04ECAC-5FAE-4769-840D-5C223103E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65" y="1163782"/>
                <a:ext cx="9905998" cy="544021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Заголовок 1">
                <a:extLst>
                  <a:ext uri="{FF2B5EF4-FFF2-40B4-BE49-F238E27FC236}">
                    <a16:creationId xmlns:a16="http://schemas.microsoft.com/office/drawing/2014/main" id="{5E9E3A2B-EBB0-48D7-9DD4-1C84081EA3D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114300"/>
                <a:ext cx="9905998" cy="1631373"/>
              </a:xfrm>
            </p:spPr>
            <p:txBody>
              <a:bodyPr/>
              <a:lstStyle/>
              <a:p>
                <a:pPr algn="ctr"/>
                <a:r>
                  <a:rPr lang="ru-RU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Реализация атаки на малый показатель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𝒒</m:t>
                        </m:r>
                      </m:sub>
                    </m:sSub>
                  </m:oMath>
                </a14:m>
                <a:br>
                  <a:rPr lang="ru-RU" b="1" dirty="0">
                    <a:effectLst/>
                  </a:rPr>
                </a:br>
                <a:endParaRPr lang="ru-RU" dirty="0"/>
              </a:p>
            </p:txBody>
          </p:sp>
        </mc:Choice>
        <mc:Fallback xmlns="">
          <p:sp>
            <p:nvSpPr>
              <p:cNvPr id="7" name="Заголовок 1">
                <a:extLst>
                  <a:ext uri="{FF2B5EF4-FFF2-40B4-BE49-F238E27FC236}">
                    <a16:creationId xmlns:a16="http://schemas.microsoft.com/office/drawing/2014/main" id="{5E9E3A2B-EBB0-48D7-9DD4-1C84081EA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114300"/>
                <a:ext cx="9905998" cy="1631373"/>
              </a:xfrm>
              <a:blipFill>
                <a:blip r:embed="rId3"/>
                <a:stretch>
                  <a:fillRect l="-800" t="-4120" r="-22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DF2EDA-9E50-4C6D-96FC-8070AD41DF8C}"/>
              </a:ext>
            </a:extLst>
          </p:cNvPr>
          <p:cNvPicPr/>
          <p:nvPr/>
        </p:nvPicPr>
        <p:blipFill rotWithShape="1">
          <a:blip r:embed="rId4"/>
          <a:srcRect l="20114" t="39059" r="13279" b="22986"/>
          <a:stretch/>
        </p:blipFill>
        <p:spPr bwMode="auto">
          <a:xfrm>
            <a:off x="5441002" y="1350594"/>
            <a:ext cx="6583850" cy="44406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618CF22-C8A9-4FF1-AB91-FEC6954E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6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Объект 11">
                <a:extLst>
                  <a:ext uri="{FF2B5EF4-FFF2-40B4-BE49-F238E27FC236}">
                    <a16:creationId xmlns:a16="http://schemas.microsoft.com/office/drawing/2014/main" id="{4060BC55-35EF-451F-8156-D71046F11EB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74642847"/>
                  </p:ext>
                </p:extLst>
              </p:nvPr>
            </p:nvGraphicFramePr>
            <p:xfrm>
              <a:off x="941841" y="1018348"/>
              <a:ext cx="10305142" cy="48649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38627">
                      <a:extLst>
                        <a:ext uri="{9D8B030D-6E8A-4147-A177-3AD203B41FA5}">
                          <a16:colId xmlns:a16="http://schemas.microsoft.com/office/drawing/2014/main" val="1780583819"/>
                        </a:ext>
                      </a:extLst>
                    </a:gridCol>
                    <a:gridCol w="7358743">
                      <a:extLst>
                        <a:ext uri="{9D8B030D-6E8A-4147-A177-3AD203B41FA5}">
                          <a16:colId xmlns:a16="http://schemas.microsoft.com/office/drawing/2014/main" val="4106641716"/>
                        </a:ext>
                      </a:extLst>
                    </a:gridCol>
                    <a:gridCol w="2307772">
                      <a:extLst>
                        <a:ext uri="{9D8B030D-6E8A-4147-A177-3AD203B41FA5}">
                          <a16:colId xmlns:a16="http://schemas.microsoft.com/office/drawing/2014/main" val="422692374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600">
                              <a:effectLst/>
                            </a:rPr>
                            <a:t> 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>
                              <a:effectLst/>
                            </a:rPr>
                            <a:t>Полином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>
                              <a:effectLst/>
                            </a:rPr>
                            <a:t>Моном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47953951"/>
                      </a:ext>
                    </a:extLst>
                  </a:tr>
                  <a:tr h="0">
                    <a:tc rowSpan="6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63097030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0218871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20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80331930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𝑁𝑒</m:t>
                                </m:r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𝑁𝑒</m:t>
                                </m:r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882584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𝑁𝑒</m:t>
                                </m:r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𝑁𝑒</m:t>
                                </m:r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8261661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20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98005659"/>
                      </a:ext>
                    </a:extLst>
                  </a:tr>
                  <a:tr h="0">
                    <a:tc rowSpan="3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1189468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𝑁𝑒</m:t>
                                </m:r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𝑁𝑒</m:t>
                                </m:r>
                              </m:oMath>
                            </m:oMathPara>
                          </a14:m>
                          <a:endParaRPr lang="ru-RU" sz="20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20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20973792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20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39080116"/>
                      </a:ext>
                    </a:extLst>
                  </a:tr>
                  <a:tr h="0">
                    <a:tc rowSpan="3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4138547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ru-RU" sz="2000" dirty="0">
                            <a:effectLst/>
                          </a:endParaRPr>
                        </a:p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2000" dirty="0">
                            <a:effectLst/>
                          </a:endParaRPr>
                        </a:p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46685131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ru-RU" sz="20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287039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Объект 11">
                <a:extLst>
                  <a:ext uri="{FF2B5EF4-FFF2-40B4-BE49-F238E27FC236}">
                    <a16:creationId xmlns:a16="http://schemas.microsoft.com/office/drawing/2014/main" id="{4060BC55-35EF-451F-8156-D71046F11EB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74642847"/>
                  </p:ext>
                </p:extLst>
              </p:nvPr>
            </p:nvGraphicFramePr>
            <p:xfrm>
              <a:off x="941841" y="1018348"/>
              <a:ext cx="10305142" cy="48649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38627">
                      <a:extLst>
                        <a:ext uri="{9D8B030D-6E8A-4147-A177-3AD203B41FA5}">
                          <a16:colId xmlns:a16="http://schemas.microsoft.com/office/drawing/2014/main" val="1780583819"/>
                        </a:ext>
                      </a:extLst>
                    </a:gridCol>
                    <a:gridCol w="7358743">
                      <a:extLst>
                        <a:ext uri="{9D8B030D-6E8A-4147-A177-3AD203B41FA5}">
                          <a16:colId xmlns:a16="http://schemas.microsoft.com/office/drawing/2014/main" val="4106641716"/>
                        </a:ext>
                      </a:extLst>
                    </a:gridCol>
                    <a:gridCol w="2307772">
                      <a:extLst>
                        <a:ext uri="{9D8B030D-6E8A-4147-A177-3AD203B41FA5}">
                          <a16:colId xmlns:a16="http://schemas.microsoft.com/office/drawing/2014/main" val="4226923749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600">
                              <a:effectLst/>
                            </a:rPr>
                            <a:t> 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>
                              <a:effectLst/>
                            </a:rPr>
                            <a:t>Полином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>
                              <a:effectLst/>
                            </a:rPr>
                            <a:t>Моном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47953951"/>
                      </a:ext>
                    </a:extLst>
                  </a:tr>
                  <a:tr h="304800">
                    <a:tc rowSpan="6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52" t="-15741" r="-1515238" b="-137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782" t="-102000" r="-31814" b="-1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46438" t="-102000" r="-1319" b="-14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3097030"/>
                      </a:ext>
                    </a:extLst>
                  </a:tr>
                  <a:tr h="334391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782" t="-183636" r="-31814" b="-1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46438" t="-183636" r="-1319" b="-12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218871"/>
                      </a:ext>
                    </a:extLst>
                  </a:tr>
                  <a:tr h="334391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782" t="-283636" r="-31814" b="-1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46438" t="-283636" r="-1319" b="-1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0331930"/>
                      </a:ext>
                    </a:extLst>
                  </a:tr>
                  <a:tr h="328232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782" t="-390741" r="-31814" b="-102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46438" t="-390741" r="-1319" b="-1029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825844"/>
                      </a:ext>
                    </a:extLst>
                  </a:tr>
                  <a:tr h="334391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782" t="-481818" r="-31814" b="-9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46438" t="-481818" r="-1319" b="-9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616618"/>
                      </a:ext>
                    </a:extLst>
                  </a:tr>
                  <a:tr h="334391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782" t="-581818" r="-31814" b="-8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46438" t="-581818" r="-1319" b="-8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005659"/>
                      </a:ext>
                    </a:extLst>
                  </a:tr>
                  <a:tr h="334391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52" t="-228659" r="-1515238" b="-17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782" t="-681818" r="-31814" b="-7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46438" t="-681818" r="-1319" b="-7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1894684"/>
                      </a:ext>
                    </a:extLst>
                  </a:tr>
                  <a:tr h="334391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782" t="-781818" r="-31814" b="-6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46438" t="-781818" r="-1319" b="-6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0973792"/>
                      </a:ext>
                    </a:extLst>
                  </a:tr>
                  <a:tr h="334391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782" t="-898148" r="-31814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46438" t="-898148" r="-1319" b="-5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080116"/>
                      </a:ext>
                    </a:extLst>
                  </a:tr>
                  <a:tr h="328232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52" t="-198893" r="-1515238" b="-4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782" t="-998148" r="-31814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46438" t="-998148" r="-1319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1385478"/>
                      </a:ext>
                    </a:extLst>
                  </a:tr>
                  <a:tr h="98469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782" t="-366049" r="-31814" b="-4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46438" t="-366049" r="-1319" b="-40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85131"/>
                      </a:ext>
                    </a:extLst>
                  </a:tr>
                  <a:tr h="334391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782" t="-1372727" r="-3181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46438" t="-1372727" r="-1319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87039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F004072-11EF-49DD-A948-CCFDB7AE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63137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Генерация и обработка полиномов</a:t>
            </a:r>
            <a:br>
              <a:rPr lang="ru-RU" b="1" dirty="0">
                <a:effectLst/>
              </a:rPr>
            </a:br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51996921-EDB5-48EE-9AF2-AB7171E8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72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E824304-0882-438E-97E9-B812783016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618" y="713433"/>
                <a:ext cx="11471563" cy="585362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442913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Рассмотрим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ru-RU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ru-RU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и воспользуемся следующим соотношением:</a:t>
                </a:r>
              </a:p>
              <a:p>
                <a:pPr marL="0" indent="442913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+1,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Тогда, останется лишь </a:t>
                </a:r>
                <a14:m>
                  <m:oMath xmlns:m="http://schemas.openxmlformats.org/officeDocument/2006/math">
                    <m:r>
                      <a:rPr lang="ru-RU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новый моном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а полином примет вид: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Для следующего полинома имеем четыре монома:</a:t>
                </a:r>
              </a:p>
              <a:p>
                <a:pPr marL="0" indent="442913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Все из получившихся мономов, кроме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уже добавлены, поэтому он будет единственным новым.</a:t>
                </a:r>
              </a:p>
              <a:p>
                <a:pPr marL="0" indent="442913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С помощью этих соотношений получим полином вида:</a:t>
                </a:r>
              </a:p>
              <a:p>
                <a:pPr marL="0" indent="442913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И так далее.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E824304-0882-438E-97E9-B81278301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618" y="713433"/>
                <a:ext cx="11471563" cy="5853622"/>
              </a:xfrm>
              <a:blipFill>
                <a:blip r:embed="rId2"/>
                <a:stretch>
                  <a:fillRect l="-213" t="-11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0DEC01-0D5B-451C-8D7A-9400B750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1"/>
            <a:ext cx="9905998" cy="103121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Генерация и обработка полиномов</a:t>
            </a:r>
            <a:br>
              <a:rPr lang="ru-RU" b="1" dirty="0">
                <a:effectLst/>
              </a:rPr>
            </a:b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8D2A74-C191-4E59-94DD-6A479D01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15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CA3240A-6CDD-4DCB-8FF3-F2B32D188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958109"/>
                <a:ext cx="9905998" cy="4470400"/>
              </a:xfrm>
            </p:spPr>
            <p:txBody>
              <a:bodyPr/>
              <a:lstStyle/>
              <a:p>
                <a:pPr marL="0" indent="442913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Стоит отметить, что коэффициент, при каждом новом мономе, будет стоять на диагонали матрицы, следовательно, чем больше коэффициент, тем больше определитель, чего следует избегать т.к.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где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размерность матрицы. В данном случае на диагональном коэффициенте появился множитель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(был выделен жирным), от него следует избавиться, путем умножения полинома на обратный элемент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по модулю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marL="0" indent="442913"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В итоге, этот полином примет вид:</a:t>
                </a:r>
              </a:p>
              <a:p>
                <a:pPr marL="0" indent="442913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∗</m:t>
                    </m:r>
                    <m:sSubSup>
                      <m:sSub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+ </m:t>
                    </m:r>
                    <m:sSubSup>
                      <m:sSub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∗</m:t>
                    </m:r>
                    <m:sSubSup>
                      <m:sSub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где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– некие коэффициенты.</a:t>
                </a:r>
              </a:p>
              <a:p>
                <a:pPr marL="0" indent="442913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CA3240A-6CDD-4DCB-8FF3-F2B32D188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958109"/>
                <a:ext cx="9905998" cy="4470400"/>
              </a:xfrm>
              <a:blipFill>
                <a:blip r:embed="rId2"/>
                <a:stretch>
                  <a:fillRect l="-308" r="-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3809922-0694-4912-AE4A-01646EA7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63137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Генерация и обработка полиномов</a:t>
            </a:r>
            <a:br>
              <a:rPr lang="ru-RU" b="1" dirty="0">
                <a:effectLst/>
              </a:rPr>
            </a:b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919F65C-B0DD-49CD-B6B1-A07D0171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22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EC5098DE-D5AA-4B81-8EC2-439435A40C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266428"/>
                  </p:ext>
                </p:extLst>
              </p:nvPr>
            </p:nvGraphicFramePr>
            <p:xfrm>
              <a:off x="1040929" y="1438892"/>
              <a:ext cx="9794441" cy="26752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95515">
                      <a:extLst>
                        <a:ext uri="{9D8B030D-6E8A-4147-A177-3AD203B41FA5}">
                          <a16:colId xmlns:a16="http://schemas.microsoft.com/office/drawing/2014/main" val="1574931012"/>
                        </a:ext>
                      </a:extLst>
                    </a:gridCol>
                    <a:gridCol w="552529">
                      <a:extLst>
                        <a:ext uri="{9D8B030D-6E8A-4147-A177-3AD203B41FA5}">
                          <a16:colId xmlns:a16="http://schemas.microsoft.com/office/drawing/2014/main" val="2941132906"/>
                        </a:ext>
                      </a:extLst>
                    </a:gridCol>
                    <a:gridCol w="481746">
                      <a:extLst>
                        <a:ext uri="{9D8B030D-6E8A-4147-A177-3AD203B41FA5}">
                          <a16:colId xmlns:a16="http://schemas.microsoft.com/office/drawing/2014/main" val="746963685"/>
                        </a:ext>
                      </a:extLst>
                    </a:gridCol>
                    <a:gridCol w="1048008">
                      <a:extLst>
                        <a:ext uri="{9D8B030D-6E8A-4147-A177-3AD203B41FA5}">
                          <a16:colId xmlns:a16="http://schemas.microsoft.com/office/drawing/2014/main" val="4245209779"/>
                        </a:ext>
                      </a:extLst>
                    </a:gridCol>
                    <a:gridCol w="1062798">
                      <a:extLst>
                        <a:ext uri="{9D8B030D-6E8A-4147-A177-3AD203B41FA5}">
                          <a16:colId xmlns:a16="http://schemas.microsoft.com/office/drawing/2014/main" val="1891817286"/>
                        </a:ext>
                      </a:extLst>
                    </a:gridCol>
                    <a:gridCol w="851507">
                      <a:extLst>
                        <a:ext uri="{9D8B030D-6E8A-4147-A177-3AD203B41FA5}">
                          <a16:colId xmlns:a16="http://schemas.microsoft.com/office/drawing/2014/main" val="1220350765"/>
                        </a:ext>
                      </a:extLst>
                    </a:gridCol>
                    <a:gridCol w="805022">
                      <a:extLst>
                        <a:ext uri="{9D8B030D-6E8A-4147-A177-3AD203B41FA5}">
                          <a16:colId xmlns:a16="http://schemas.microsoft.com/office/drawing/2014/main" val="3323242669"/>
                        </a:ext>
                      </a:extLst>
                    </a:gridCol>
                    <a:gridCol w="845168">
                      <a:extLst>
                        <a:ext uri="{9D8B030D-6E8A-4147-A177-3AD203B41FA5}">
                          <a16:colId xmlns:a16="http://schemas.microsoft.com/office/drawing/2014/main" val="1816781366"/>
                        </a:ext>
                      </a:extLst>
                    </a:gridCol>
                    <a:gridCol w="851507">
                      <a:extLst>
                        <a:ext uri="{9D8B030D-6E8A-4147-A177-3AD203B41FA5}">
                          <a16:colId xmlns:a16="http://schemas.microsoft.com/office/drawing/2014/main" val="3443397234"/>
                        </a:ext>
                      </a:extLst>
                    </a:gridCol>
                    <a:gridCol w="824039">
                      <a:extLst>
                        <a:ext uri="{9D8B030D-6E8A-4147-A177-3AD203B41FA5}">
                          <a16:colId xmlns:a16="http://schemas.microsoft.com/office/drawing/2014/main" val="1388320305"/>
                        </a:ext>
                      </a:extLst>
                    </a:gridCol>
                    <a:gridCol w="825095">
                      <a:extLst>
                        <a:ext uri="{9D8B030D-6E8A-4147-A177-3AD203B41FA5}">
                          <a16:colId xmlns:a16="http://schemas.microsoft.com/office/drawing/2014/main" val="3213332749"/>
                        </a:ext>
                      </a:extLst>
                    </a:gridCol>
                    <a:gridCol w="851507">
                      <a:extLst>
                        <a:ext uri="{9D8B030D-6E8A-4147-A177-3AD203B41FA5}">
                          <a16:colId xmlns:a16="http://schemas.microsoft.com/office/drawing/2014/main" val="384603849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600" dirty="0">
                            <a:solidFill>
                              <a:schemeClr val="lt1"/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>
                            <a:solidFill>
                              <a:schemeClr val="lt1"/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 dirty="0">
                            <a:solidFill>
                              <a:schemeClr val="lt1"/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600" i="1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>
                            <a:solidFill>
                              <a:schemeClr val="lt1"/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ru-RU" sz="1600" i="1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>
                            <a:solidFill>
                              <a:schemeClr val="lt1"/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ru-RU" sz="1600" i="1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 dirty="0">
                            <a:solidFill>
                              <a:schemeClr val="lt1"/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>
                            <a:solidFill>
                              <a:schemeClr val="lt1"/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ru-RU" sz="1600" i="1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 dirty="0">
                            <a:solidFill>
                              <a:schemeClr val="lt1"/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ru-RU" sz="1600" i="1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>
                            <a:solidFill>
                              <a:schemeClr val="lt1"/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600" i="1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>
                            <a:solidFill>
                              <a:schemeClr val="lt1"/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ru-RU" sz="1600" i="1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>
                            <a:solidFill>
                              <a:schemeClr val="lt1"/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ru-RU" sz="1600" i="1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ru-RU" sz="16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 dirty="0">
                            <a:solidFill>
                              <a:schemeClr val="lt1"/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0714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EC5098DE-D5AA-4B81-8EC2-439435A40C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266428"/>
                  </p:ext>
                </p:extLst>
              </p:nvPr>
            </p:nvGraphicFramePr>
            <p:xfrm>
              <a:off x="1040929" y="1438892"/>
              <a:ext cx="9794441" cy="27679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95515">
                      <a:extLst>
                        <a:ext uri="{9D8B030D-6E8A-4147-A177-3AD203B41FA5}">
                          <a16:colId xmlns:a16="http://schemas.microsoft.com/office/drawing/2014/main" val="1574931012"/>
                        </a:ext>
                      </a:extLst>
                    </a:gridCol>
                    <a:gridCol w="552529">
                      <a:extLst>
                        <a:ext uri="{9D8B030D-6E8A-4147-A177-3AD203B41FA5}">
                          <a16:colId xmlns:a16="http://schemas.microsoft.com/office/drawing/2014/main" val="2941132906"/>
                        </a:ext>
                      </a:extLst>
                    </a:gridCol>
                    <a:gridCol w="481746">
                      <a:extLst>
                        <a:ext uri="{9D8B030D-6E8A-4147-A177-3AD203B41FA5}">
                          <a16:colId xmlns:a16="http://schemas.microsoft.com/office/drawing/2014/main" val="746963685"/>
                        </a:ext>
                      </a:extLst>
                    </a:gridCol>
                    <a:gridCol w="1048008">
                      <a:extLst>
                        <a:ext uri="{9D8B030D-6E8A-4147-A177-3AD203B41FA5}">
                          <a16:colId xmlns:a16="http://schemas.microsoft.com/office/drawing/2014/main" val="4245209779"/>
                        </a:ext>
                      </a:extLst>
                    </a:gridCol>
                    <a:gridCol w="1062798">
                      <a:extLst>
                        <a:ext uri="{9D8B030D-6E8A-4147-A177-3AD203B41FA5}">
                          <a16:colId xmlns:a16="http://schemas.microsoft.com/office/drawing/2014/main" val="1891817286"/>
                        </a:ext>
                      </a:extLst>
                    </a:gridCol>
                    <a:gridCol w="851507">
                      <a:extLst>
                        <a:ext uri="{9D8B030D-6E8A-4147-A177-3AD203B41FA5}">
                          <a16:colId xmlns:a16="http://schemas.microsoft.com/office/drawing/2014/main" val="1220350765"/>
                        </a:ext>
                      </a:extLst>
                    </a:gridCol>
                    <a:gridCol w="805022">
                      <a:extLst>
                        <a:ext uri="{9D8B030D-6E8A-4147-A177-3AD203B41FA5}">
                          <a16:colId xmlns:a16="http://schemas.microsoft.com/office/drawing/2014/main" val="3323242669"/>
                        </a:ext>
                      </a:extLst>
                    </a:gridCol>
                    <a:gridCol w="845168">
                      <a:extLst>
                        <a:ext uri="{9D8B030D-6E8A-4147-A177-3AD203B41FA5}">
                          <a16:colId xmlns:a16="http://schemas.microsoft.com/office/drawing/2014/main" val="1816781366"/>
                        </a:ext>
                      </a:extLst>
                    </a:gridCol>
                    <a:gridCol w="851507">
                      <a:extLst>
                        <a:ext uri="{9D8B030D-6E8A-4147-A177-3AD203B41FA5}">
                          <a16:colId xmlns:a16="http://schemas.microsoft.com/office/drawing/2014/main" val="3443397234"/>
                        </a:ext>
                      </a:extLst>
                    </a:gridCol>
                    <a:gridCol w="824039">
                      <a:extLst>
                        <a:ext uri="{9D8B030D-6E8A-4147-A177-3AD203B41FA5}">
                          <a16:colId xmlns:a16="http://schemas.microsoft.com/office/drawing/2014/main" val="1388320305"/>
                        </a:ext>
                      </a:extLst>
                    </a:gridCol>
                    <a:gridCol w="825095">
                      <a:extLst>
                        <a:ext uri="{9D8B030D-6E8A-4147-A177-3AD203B41FA5}">
                          <a16:colId xmlns:a16="http://schemas.microsoft.com/office/drawing/2014/main" val="3213332749"/>
                        </a:ext>
                      </a:extLst>
                    </a:gridCol>
                    <a:gridCol w="851507">
                      <a:extLst>
                        <a:ext uri="{9D8B030D-6E8A-4147-A177-3AD203B41FA5}">
                          <a16:colId xmlns:a16="http://schemas.microsoft.com/office/drawing/2014/main" val="3846038499"/>
                        </a:ext>
                      </a:extLst>
                    </a:gridCol>
                  </a:tblGrid>
                  <a:tr h="27679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127481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5556" r="-1541111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9747" r="-1655696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4419" r="-660465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69714" r="-549143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2143" r="-586429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6212" r="-521970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61151" r="-395683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61151" r="-295683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80147" r="-202206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87407" r="-103704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8571" b="-195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7141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B118CE-1A2E-40EC-8EC7-3DF491B8E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160" y="1438892"/>
                <a:ext cx="11212945" cy="496256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ru-RU" i="1" dirty="0">
                  <a:solidFill>
                    <a:schemeClr val="tx1"/>
                  </a:solidFill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sSubSup>
                                  <m:sSub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B118CE-1A2E-40EC-8EC7-3DF491B8E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160" y="1438892"/>
                <a:ext cx="11212945" cy="496256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3DDD244-6F8D-4966-B808-B85FAE33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566718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Полученная матрица</a:t>
            </a:r>
            <a:br>
              <a:rPr lang="ru-RU" b="1" dirty="0">
                <a:effectLst/>
              </a:rPr>
            </a:b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D51470-5CD7-4791-ABD7-E12063B6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1827" y="6036333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79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2581115-054A-4690-A09C-0D25B9ADE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741" y="1266092"/>
                <a:ext cx="11384782" cy="526533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Оценим, границу возможности применения метода: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sSubSup>
                        <m:sSub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  <m:sSubSup>
                        <m:sSub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12∙2</m:t>
                          </m:r>
                        </m:sup>
                      </m:sSup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sSubSup>
                        <m:sSub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  <m:sSubSup>
                        <m:sSub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16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&lt;12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+2−2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&lt;6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+11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−6&lt;6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&lt;6−11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52438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Далее выполняется алгоритм 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LLL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и оценивается значение определителя, оно должно быть меньше, чем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2581115-054A-4690-A09C-0D25B9ADE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741" y="1266092"/>
                <a:ext cx="11384782" cy="5265337"/>
              </a:xfrm>
              <a:blipFill>
                <a:blip r:embed="rId2"/>
                <a:stretch>
                  <a:fillRect l="-535" t="-116" r="-3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E0044A6-051A-4E5E-8C4D-0D7DD5AA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566718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Ограничение для полученной матрицы</a:t>
            </a:r>
            <a:br>
              <a:rPr lang="ru-RU" b="1" dirty="0">
                <a:effectLst/>
              </a:rPr>
            </a:b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A92BA5-58E3-4D99-858D-17E2DE7D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99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42EE8D8-5450-448B-9E43-2438012CA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18" y="1386672"/>
            <a:ext cx="6340509" cy="4963885"/>
          </a:xfrm>
        </p:spPr>
        <p:txBody>
          <a:bodyPr>
            <a:normAutofit fontScale="92500"/>
          </a:bodyPr>
          <a:lstStyle/>
          <a:p>
            <a:pPr marL="0" indent="452438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моем случае, вычисляются первые три вектора из полученной матрицы, с помощью предыдущих соотношений они сводятся к зависимости от трех переменных. Впоследствии, проверяется, что у всех этих полиномов есть корень, являющийся секретными параметрами системы. Необходимо вычислить решение системы из трех нелинейных уравнений с тремя переменными, эта задача решается за полиномиальное время, но так как это не является целью данной работы, я использовал решение методом с приближенными значениями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58ABEEA-1F50-4BF8-93C7-3A323F3A8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566718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Получение полиномов и нахождение решения</a:t>
            </a:r>
            <a:br>
              <a:rPr lang="ru-RU" b="1" dirty="0">
                <a:effectLst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BCDBFD-2354-4DA4-A286-2E91640B33E8}"/>
              </a:ext>
            </a:extLst>
          </p:cNvPr>
          <p:cNvPicPr/>
          <p:nvPr/>
        </p:nvPicPr>
        <p:blipFill rotWithShape="1">
          <a:blip r:embed="rId2"/>
          <a:srcRect l="19114" t="39605" r="38608" b="21526"/>
          <a:stretch/>
        </p:blipFill>
        <p:spPr bwMode="auto">
          <a:xfrm>
            <a:off x="6993258" y="1528804"/>
            <a:ext cx="4693148" cy="4238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E9300B-2EB6-4A6E-804E-64C580A0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04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387A2B-E4AF-4820-8273-42DFEE885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240" y="1436914"/>
            <a:ext cx="10791929" cy="4811486"/>
          </a:xfrm>
        </p:spPr>
        <p:txBody>
          <a:bodyPr/>
          <a:lstStyle/>
          <a:p>
            <a:pPr marL="0" indent="452438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Изобретение алгоритма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LLL</a:t>
            </a:r>
            <a:r>
              <a:rPr lang="ru-RU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в 1982 году послужило основой для построения </a:t>
            </a:r>
            <a:r>
              <a:rPr lang="ru-RU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Копперсмитом</a:t>
            </a:r>
            <a:r>
              <a:rPr lang="ru-RU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эффективного алгоритма для нахождения малых решений полиномиальных уравнений в 1996 году, что в свою очередь открыло новое направление исследований, направленных на решение сложных задач, таких как разложение числа, а также для атак на схемы подписи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  <a:r>
              <a:rPr lang="ru-RU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   </a:t>
            </a:r>
          </a:p>
          <a:p>
            <a:pPr marL="0" indent="452438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Рассмотренные работы доказывают, что даже спустя 20 лет, данное направление все еще актуально, так, авторы последней работы утверждают, что на основе данных методов можно и далее улучшать границы возможных атак, и для одной из описанных атак они отмечают, что там все еще есть полиномы, от которых можно было бы избавиться, и оставляют этот вопрос открытым.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34DF06-17FD-4846-ADE9-F772B1D3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585354B-BEFC-4FD3-8327-5A6F1367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3441"/>
            <a:ext cx="9905998" cy="1566718"/>
          </a:xfrm>
        </p:spPr>
        <p:txBody>
          <a:bodyPr>
            <a:normAutofit/>
          </a:bodyPr>
          <a:lstStyle/>
          <a:p>
            <a:pPr algn="ctr"/>
            <a:r>
              <a:rPr lang="ru-RU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  <a:br>
              <a:rPr lang="ru-RU" b="1" dirty="0">
                <a:effectLst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57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DA38E-BBD4-4859-AD2A-A71A92F2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2716"/>
            <a:ext cx="9905998" cy="1026695"/>
          </a:xfrm>
        </p:spPr>
        <p:txBody>
          <a:bodyPr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LLL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общих чертах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F448FD4-C721-4018-9FD1-5E86C5B022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427747"/>
                <a:ext cx="9905998" cy="497305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Условно алгоритм делится на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части:</a:t>
                </a:r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Добиваемся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Проверяем условие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определения (в случае приведенного алгоритма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𝛿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≥2: 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bSup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0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тогда меняем местами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и возвращаемся на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этап, уменьшая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bSup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0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если данное неравенство выполняется, то переходим на 3 этап, иначе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и возвращаемся на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этап.</a:t>
                </a:r>
              </a:p>
              <a:p>
                <a:pPr marL="457200" indent="-457200" algn="just"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ru-RU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ru-RU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f>
                      <m:f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u-RU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ru-RU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∀ </m:t>
                    </m:r>
                    <m:r>
                      <a:rPr lang="en-US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F448FD4-C721-4018-9FD1-5E86C5B022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427747"/>
                <a:ext cx="9905998" cy="4973053"/>
              </a:xfrm>
              <a:blipFill>
                <a:blip r:embed="rId2"/>
                <a:stretch>
                  <a:fillRect l="-615" r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C99880-23D0-433D-9E4E-53E51659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4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3F420-2BF8-4A3D-A40A-83080055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92" y="114300"/>
            <a:ext cx="10607039" cy="190500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чего используется алгоритм 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LLL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атаках на 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  <a:endParaRPr lang="ru-RU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041C696-C6F3-47AB-A6BD-F66BBEDA2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714500"/>
                <a:ext cx="9905998" cy="4137660"/>
              </a:xfrm>
            </p:spPr>
            <p:txBody>
              <a:bodyPr>
                <a:normAutofit/>
              </a:bodyPr>
              <a:lstStyle/>
              <a:p>
                <a:pPr marL="0" indent="447675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Определение 2.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Пусть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решетка размерности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 За полиномиальное время 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LLL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алгоритм выдаст сокращенные вектора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 1≤ 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такие что:</a:t>
                </a:r>
              </a:p>
              <a:p>
                <a:pPr marL="0" indent="447675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≤…≤</m:t>
                      </m:r>
                      <m:d>
                        <m:dPr>
                          <m:begChr m:val="‖"/>
                          <m:endChr m:val="‖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+1−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e>
                        <m:sup>
                          <m:f>
                            <m:f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+1−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7675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Таким образом, изменяя определитель матрицы и ее размерность, можем влиять на размер получаемых векторов.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041C696-C6F3-47AB-A6BD-F66BBEDA2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714500"/>
                <a:ext cx="9905998" cy="4137660"/>
              </a:xfrm>
              <a:blipFill>
                <a:blip r:embed="rId2"/>
                <a:stretch>
                  <a:fillRect l="-615" r="-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F79685-F016-41C0-8E0E-A9D757BF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4AFC6-0FF7-4EFC-B4B0-B34D55D1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04141"/>
            <a:ext cx="9905998" cy="14097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это используется, простой 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6A5BED6-64A5-4ED3-88BD-1C6AB9389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305559"/>
                <a:ext cx="9905998" cy="5715001"/>
              </a:xfrm>
            </p:spPr>
            <p:txBody>
              <a:bodyPr/>
              <a:lstStyle/>
              <a:p>
                <a:pPr marL="0" indent="447675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Александр </a:t>
                </a:r>
                <a:r>
                  <a:rPr lang="ru-RU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Мэй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предположил следующую ситуацию: пусть даны два разных 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RSA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модуля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где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совпадают в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значащих младших битах, то есть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и 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Рассмотрим следующие уравнения:</a:t>
                </a:r>
              </a:p>
              <a:p>
                <a:pPr marL="0" indent="447675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7675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Так 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ru-RU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ru-RU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и 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ru-RU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нечетные, возьмем уравнения по модулю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и разделим на них: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ru-RU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≡</m:t>
                      </m:r>
                      <m:f>
                        <m:f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ru-RU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𝑚𝑜𝑑</m:t>
                          </m:r>
                          <m:r>
                            <a:rPr lang="ru-RU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ru-RU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Получим следующую задачу: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ru-RU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ru-RU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ru-RU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≡0 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𝑚𝑜𝑑</m:t>
                          </m:r>
                          <m:r>
                            <a:rPr lang="ru-RU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ru-RU" b="0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ru-RU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ru-RU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ru-RU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≡0 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𝑚𝑜𝑑</m:t>
                          </m:r>
                          <m:r>
                            <a:rPr lang="ru-RU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ru-RU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}.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7675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6A5BED6-64A5-4ED3-88BD-1C6AB9389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305559"/>
                <a:ext cx="9905998" cy="5715001"/>
              </a:xfrm>
              <a:blipFill>
                <a:blip r:embed="rId2"/>
                <a:stretch>
                  <a:fillRect l="-615" t="-3945" r="-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FE42AE-875F-45E5-9410-C13120D7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1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5CEEB8F-A552-4D4E-AB28-56BCED0B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04141"/>
            <a:ext cx="9905998" cy="14097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это используется, простой пример.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A3AAC90F-01AB-4A77-8960-82F2ECD14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595120"/>
                <a:ext cx="9905998" cy="5191760"/>
              </a:xfrm>
            </p:spPr>
            <p:txBody>
              <a:bodyPr/>
              <a:lstStyle/>
              <a:p>
                <a:pPr marL="0" indent="447675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Тогда,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– решетка, натянутая на строковые вектора базисной матрицы:</a:t>
                </a:r>
              </a:p>
              <a:p>
                <a:pPr marL="0" indent="447675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7675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Известно, что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Также предполагается, что этот вектор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кратчайший в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к тому же длина кратчайшего вектора ограничена значением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e>
                        </m:func>
                      </m:e>
                      <m:sup>
                        <m:f>
                          <m:f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по определению 2. </a:t>
                </a:r>
              </a:p>
              <a:p>
                <a:pPr marL="0" indent="447675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тогда, если выполняется неравенство: </a:t>
                </a:r>
              </a:p>
              <a:p>
                <a:pPr marL="0" indent="447675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ru-RU" b="0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7675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То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скорее всего, кратчайший вектор решетки.</a:t>
                </a:r>
              </a:p>
              <a:p>
                <a:pPr marL="0" indent="447675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7675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A3AAC90F-01AB-4A77-8960-82F2ECD14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595120"/>
                <a:ext cx="9905998" cy="5191760"/>
              </a:xfrm>
              <a:blipFill>
                <a:blip r:embed="rId2"/>
                <a:stretch>
                  <a:fillRect l="-308" t="-5053" r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DFF7FD2-8AE2-4516-AD56-3ACFE360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1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53286-DE9B-4F7D-9E70-4501BA85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92" y="-234834"/>
            <a:ext cx="10607039" cy="190500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КОППЕРСМИТА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CA093532-E647-4EF1-B619-FA7BA60DCC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20800"/>
                <a:ext cx="9905998" cy="5191760"/>
              </a:xfrm>
            </p:spPr>
            <p:txBody>
              <a:bodyPr/>
              <a:lstStyle/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Пусть мы знаем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а сообщение имеет вид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  Задачу можно представить в следующем виде:</a:t>
                </a:r>
              </a:p>
              <a:p>
                <a:pPr marL="0" indent="442913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где 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≡0 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buNone/>
                </a:pPr>
                <a:r>
                  <a:rPr lang="ru-RU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Теорема 1 (</a:t>
                </a:r>
                <a:r>
                  <a:rPr lang="ru-RU" b="1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Копперсмита</a:t>
                </a:r>
                <a:r>
                  <a:rPr lang="ru-RU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Пусть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– целое число, которое имеет делитель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 0&lt;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𝛽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≤1 . 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– полином от одной переменной степени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и пусть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 Тогда мы можем за время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func>
                      <m:func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найти все решения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уравнения:	</a:t>
                </a:r>
              </a:p>
              <a:p>
                <a:pPr marL="0" indent="442913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=0 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при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f>
                          <m:f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</m:sup>
                    </m:sSup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Для этого надо перейти к решению над кольцом целых чисел.</a:t>
                </a:r>
              </a:p>
              <a:p>
                <a:pPr marL="0" indent="442913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CA093532-E647-4EF1-B619-FA7BA60DCC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20800"/>
                <a:ext cx="9905998" cy="5191760"/>
              </a:xfrm>
              <a:blipFill>
                <a:blip r:embed="rId2"/>
                <a:stretch>
                  <a:fillRect l="-308" t="-4230" r="-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3D52FE-399B-4F7C-980E-3D143C4F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2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4D88B4C-B991-4323-B916-AAA1A2F5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92" y="-234834"/>
            <a:ext cx="10607039" cy="190500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КОППЕРСМИТА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F9153048-3260-4753-BD17-73841E0E9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57564"/>
                <a:ext cx="9905998" cy="5800436"/>
              </a:xfrm>
            </p:spPr>
            <p:txBody>
              <a:bodyPr>
                <a:normAutofit/>
              </a:bodyPr>
              <a:lstStyle/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Теорема 2 (</a:t>
                </a:r>
                <a:r>
                  <a:rPr lang="en-US" b="1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Howgrave</a:t>
                </a:r>
                <a:r>
                  <a:rPr lang="ru-RU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Graham</a:t>
                </a:r>
                <a:r>
                  <a:rPr lang="ru-RU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).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Пусть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полином от одной переменной с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мономами,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при этом выполняются следующие условия:</a:t>
                </a: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=0 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 где 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𝑥𝑋</m:t>
                              </m:r>
                            </m:e>
                          </m:d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Тогда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имеет решение над кольцом целых чисел.</a:t>
                </a: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Копперсмит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предложил использовать 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LLL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алгоритм для этой цели, так как он ограничивает кратчайший вектор выходного базиса. Также он предложил использовать следующие полиномы: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для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−1;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=0,…,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−1,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для 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=0,…, 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ru-RU" sz="1800" dirty="0"/>
              </a:p>
            </p:txBody>
          </p:sp>
        </mc:Choice>
        <mc:Fallback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F9153048-3260-4753-BD17-73841E0E9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57564"/>
                <a:ext cx="9905998" cy="5800436"/>
              </a:xfrm>
              <a:blipFill>
                <a:blip r:embed="rId2"/>
                <a:stretch>
                  <a:fillRect l="-308" r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A3201F-6E45-4B14-BB4A-00B9C92E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42DE95E-D535-426A-9D64-DDA2CB9F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92" y="-234834"/>
            <a:ext cx="10607039" cy="190500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КОППЕРСМИТА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1292259C-F5CD-42E9-8969-0BC6BD991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891309"/>
                <a:ext cx="9905998" cy="5800436"/>
              </a:xfrm>
            </p:spPr>
            <p:txBody>
              <a:bodyPr>
                <a:normAutofit fontScale="92500"/>
              </a:bodyPr>
              <a:lstStyle/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Теперь нужно вычислить базис решетки с коэффициентами</a:t>
                </a:r>
                <a:r>
                  <a:rPr lang="ru-RU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этих полиномов</a:t>
                </a: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в качестве строк. Далее к этому базису необходимо применить алгоритм 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LLL</a:t>
                </a: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с помощью которого вычисляется вектор, удовлетворяющий условию:</a:t>
                </a: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e>
                        <m:sup>
                          <m:f>
                            <m:f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ru-RU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𝑥𝑋</m:t>
                              </m:r>
                            </m:e>
                          </m:d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Из предыдущего уравнения имеем, что для успешного использования описанных свойств, нам необходимо:</a:t>
                </a: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func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𝑛𝑚</m:t>
                          </m:r>
                        </m:sup>
                      </m:sSup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Можно упростить оценку до:</a:t>
                </a:r>
              </a:p>
              <a:p>
                <a:pPr marL="0" indent="442913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func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𝑚𝑛</m:t>
                          </m:r>
                        </m:sup>
                      </m:sSup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1292259C-F5CD-42E9-8969-0BC6BD991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891309"/>
                <a:ext cx="9905998" cy="5800436"/>
              </a:xfrm>
              <a:blipFill>
                <a:blip r:embed="rId2"/>
                <a:stretch>
                  <a:fillRect l="-246" r="-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E6605C8-20AC-4891-89FB-5AEC88F1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33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TM03457485[[fn=Сетчатая]]</Template>
  <TotalTime>402</TotalTime>
  <Words>2715</Words>
  <Application>Microsoft Office PowerPoint</Application>
  <PresentationFormat>Widescreen</PresentationFormat>
  <Paragraphs>248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Century Gothic</vt:lpstr>
      <vt:lpstr>Times New Roman</vt:lpstr>
      <vt:lpstr>Сетка</vt:lpstr>
      <vt:lpstr>Атаки на схемы подписи RSA на основе теории решеток.</vt:lpstr>
      <vt:lpstr>Алгоритм LLL</vt:lpstr>
      <vt:lpstr>Алгоритм LLL в общих чертах</vt:lpstr>
      <vt:lpstr>Для чего используется алгоритм LLL в атаках на RSA</vt:lpstr>
      <vt:lpstr>Как это используется, простой пример</vt:lpstr>
      <vt:lpstr>Как это используется, простой пример.</vt:lpstr>
      <vt:lpstr>МЕТОД КОППЕРСМИТА</vt:lpstr>
      <vt:lpstr>МЕТОД КОППЕРСМИТА</vt:lpstr>
      <vt:lpstr>МЕТОД КОППЕРСМИТА</vt:lpstr>
      <vt:lpstr>Атака на ISO/IEC 9796-2</vt:lpstr>
      <vt:lpstr>МЕТОД boneh и durfee</vt:lpstr>
      <vt:lpstr>МЕТОД boneh и durfee</vt:lpstr>
      <vt:lpstr>ПРимер базиса, полученного МЕТОДом boneh и durfee</vt:lpstr>
      <vt:lpstr>ПРимер базиса, полученного МЕТОДом boneh и durfee</vt:lpstr>
      <vt:lpstr>АТАКА НА МАЛЫЙ показатель d_q </vt:lpstr>
      <vt:lpstr>Матрица мэя </vt:lpstr>
      <vt:lpstr>Матрица мэя </vt:lpstr>
      <vt:lpstr>Матрица bleichenbacher и мэя </vt:lpstr>
      <vt:lpstr>Матрица bleichenbacher и мэя </vt:lpstr>
      <vt:lpstr>Матрица yao lu, liqiang peng, atsushi takaysu </vt:lpstr>
      <vt:lpstr>Матрица yao lu, liqiang peng, atsushi takaysu </vt:lpstr>
      <vt:lpstr>Реализация атаки на малый показатель d_q </vt:lpstr>
      <vt:lpstr>Генерация и обработка полиномов </vt:lpstr>
      <vt:lpstr>Генерация и обработка полиномов </vt:lpstr>
      <vt:lpstr>Генерация и обработка полиномов </vt:lpstr>
      <vt:lpstr>Полученная матрица </vt:lpstr>
      <vt:lpstr>Ограничение для полученной матрицы </vt:lpstr>
      <vt:lpstr>Получение полиномов и нахождение решения </vt:lpstr>
      <vt:lpstr>ВЫвод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Атаки на схемы подписи RSA на основе теории решеток.</dc:title>
  <dc:creator>Дмитрий Куликов</dc:creator>
  <cp:lastModifiedBy>Kulikov, Dmitry (EXT - RU/Saint Petersburg)</cp:lastModifiedBy>
  <cp:revision>152</cp:revision>
  <dcterms:created xsi:type="dcterms:W3CDTF">2019-06-15T21:43:58Z</dcterms:created>
  <dcterms:modified xsi:type="dcterms:W3CDTF">2019-06-20T22:34:36Z</dcterms:modified>
</cp:coreProperties>
</file>