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League Spartan"/>
      <p:regular r:id="rId24"/>
      <p:bold r:id="rId25"/>
    </p:embeddedFont>
    <p:embeddedFont>
      <p:font typeface="Poppins"/>
      <p:regular r:id="rId26"/>
      <p:bold r:id="rId27"/>
      <p:italic r:id="rId28"/>
      <p:boldItalic r:id="rId29"/>
    </p:embeddedFont>
    <p:embeddedFont>
      <p:font typeface="Lato Light"/>
      <p:regular r:id="rId30"/>
      <p:bold r:id="rId31"/>
      <p:italic r:id="rId32"/>
      <p:boldItalic r:id="rId33"/>
    </p:embeddedFont>
    <p:embeddedFont>
      <p:font typeface="Poppins Medium"/>
      <p:regular r:id="rId34"/>
      <p:bold r:id="rId35"/>
      <p:italic r:id="rId36"/>
      <p:boldItalic r:id="rId37"/>
    </p:embeddedFont>
    <p:embeddedFont>
      <p:font typeface="Poppins SemiBold"/>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9EBDF2-989C-4DD9-8651-8BC92E0AE4C4}">
  <a:tblStyle styleId="{B69EBDF2-989C-4DD9-8651-8BC92E0AE4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PoppinsSemiBold-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font" Target="fonts/LeagueSpartan-regular.fntdata"/><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regular.fntdata"/><Relationship Id="rId25" Type="http://schemas.openxmlformats.org/officeDocument/2006/relationships/font" Target="fonts/LeagueSpartan-bold.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Light-bold.fntdata"/><Relationship Id="rId30" Type="http://schemas.openxmlformats.org/officeDocument/2006/relationships/font" Target="fonts/LatoLight-regular.fntdata"/><Relationship Id="rId11" Type="http://schemas.openxmlformats.org/officeDocument/2006/relationships/slide" Target="slides/slide5.xml"/><Relationship Id="rId33" Type="http://schemas.openxmlformats.org/officeDocument/2006/relationships/font" Target="fonts/LatoLight-boldItalic.fntdata"/><Relationship Id="rId10" Type="http://schemas.openxmlformats.org/officeDocument/2006/relationships/slide" Target="slides/slide4.xml"/><Relationship Id="rId32" Type="http://schemas.openxmlformats.org/officeDocument/2006/relationships/font" Target="fonts/LatoLight-italic.fntdata"/><Relationship Id="rId13" Type="http://schemas.openxmlformats.org/officeDocument/2006/relationships/slide" Target="slides/slide7.xml"/><Relationship Id="rId35" Type="http://schemas.openxmlformats.org/officeDocument/2006/relationships/font" Target="fonts/PoppinsMedium-bold.fntdata"/><Relationship Id="rId12" Type="http://schemas.openxmlformats.org/officeDocument/2006/relationships/slide" Target="slides/slide6.xml"/><Relationship Id="rId34" Type="http://schemas.openxmlformats.org/officeDocument/2006/relationships/font" Target="fonts/PoppinsMedium-regular.fntdata"/><Relationship Id="rId15" Type="http://schemas.openxmlformats.org/officeDocument/2006/relationships/slide" Target="slides/slide9.xml"/><Relationship Id="rId37" Type="http://schemas.openxmlformats.org/officeDocument/2006/relationships/font" Target="fonts/PoppinsMedium-boldItalic.fntdata"/><Relationship Id="rId14" Type="http://schemas.openxmlformats.org/officeDocument/2006/relationships/slide" Target="slides/slide8.xml"/><Relationship Id="rId36" Type="http://schemas.openxmlformats.org/officeDocument/2006/relationships/font" Target="fonts/PoppinsMedium-italic.fntdata"/><Relationship Id="rId17" Type="http://schemas.openxmlformats.org/officeDocument/2006/relationships/slide" Target="slides/slide11.xml"/><Relationship Id="rId39" Type="http://schemas.openxmlformats.org/officeDocument/2006/relationships/font" Target="fonts/PoppinsSemiBold-bold.fntdata"/><Relationship Id="rId16" Type="http://schemas.openxmlformats.org/officeDocument/2006/relationships/slide" Target="slides/slide10.xml"/><Relationship Id="rId38" Type="http://schemas.openxmlformats.org/officeDocument/2006/relationships/font" Target="fonts/Poppins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SLIDES_API20773415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SLIDES_API20773415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General Information</a:t>
            </a:r>
            <a:endParaRPr sz="1200"/>
          </a:p>
          <a:p>
            <a:pPr indent="0" lvl="0" marL="0" rtl="0" algn="l">
              <a:spcBef>
                <a:spcPts val="0"/>
              </a:spcBef>
              <a:spcAft>
                <a:spcPts val="0"/>
              </a:spcAft>
              <a:buNone/>
            </a:pPr>
            <a:r>
              <a:rPr lang="en" sz="1200"/>
              <a:t>In the current financial market, banks are making riskier and riskier strategic moves to stay competitive.  In doing so, they open themselves up to higher levels of risk compared to normal practice procedures.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When looking at specific ratios to indicate a banks “riskiness” rating: S/A (securities to assets), C/A (cash to assets), and L/D (loans to total_deposits), in addition to quarterly percent change (increase or decrease) of cash, assets, securities, loans, &amp; deposits, you may be able to predict a risky banks chance of failure.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After identifying a risky bank that is potentially a risk for failure, you are able to change your investment position and company holdings in specific banks to ensure risk mitigation.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mainly considered the size of our data and the complexity of the problem when determining which type of model to use.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planned on predicting bank failures based on financial metrics like cash, assets, loans, deposits, etc., and decided a more advanced model would be better suited than a simple linear regression model given the complexity of the problem. Specifically, we compared linear regression, logistic regression and neural network models.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Linear regression proved to be the simplest model, but has several limitations when it comes to our high priority needs. Logistic regression and neural networks offered us more flexibility and could handle a wider range of tasks. Ultimately, neural networks seemed the most appropriate for our training dataset and output requirements.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Data preparation</a:t>
            </a:r>
            <a:endParaRPr sz="1200"/>
          </a:p>
          <a:p>
            <a:pPr indent="0" lvl="0" marL="0" rtl="0" algn="l">
              <a:spcBef>
                <a:spcPts val="0"/>
              </a:spcBef>
              <a:spcAft>
                <a:spcPts val="0"/>
              </a:spcAft>
              <a:buNone/>
            </a:pPr>
            <a:r>
              <a:rPr lang="en" sz="1200"/>
              <a:t>1. Drop null values &amp; standardize data types (i.e., convert to floats &amp; date type)</a:t>
            </a:r>
            <a:endParaRPr sz="1200"/>
          </a:p>
          <a:p>
            <a:pPr indent="0" lvl="0" marL="0" rtl="0" algn="l">
              <a:spcBef>
                <a:spcPts val="0"/>
              </a:spcBef>
              <a:spcAft>
                <a:spcPts val="0"/>
              </a:spcAft>
              <a:buNone/>
            </a:pPr>
            <a:r>
              <a:rPr lang="en" sz="1200"/>
              <a:t>2. Calculate critical metrics</a:t>
            </a:r>
            <a:endParaRPr sz="1200"/>
          </a:p>
          <a:p>
            <a:pPr indent="0" lvl="0" marL="0" rtl="0" algn="l">
              <a:spcBef>
                <a:spcPts val="0"/>
              </a:spcBef>
              <a:spcAft>
                <a:spcPts val="0"/>
              </a:spcAft>
              <a:buNone/>
            </a:pPr>
            <a:r>
              <a:rPr lang="en" sz="1200"/>
              <a:t>* Securities to Assets (S/A) Ratio</a:t>
            </a:r>
            <a:endParaRPr sz="1200"/>
          </a:p>
          <a:p>
            <a:pPr indent="0" lvl="0" marL="0" rtl="0" algn="l">
              <a:spcBef>
                <a:spcPts val="0"/>
              </a:spcBef>
              <a:spcAft>
                <a:spcPts val="0"/>
              </a:spcAft>
              <a:buNone/>
            </a:pPr>
            <a:r>
              <a:rPr lang="en" sz="1200"/>
              <a:t>* Cash to Assets (C/A) Ratio</a:t>
            </a:r>
            <a:endParaRPr sz="1200"/>
          </a:p>
          <a:p>
            <a:pPr indent="0" lvl="0" marL="0" rtl="0" algn="l">
              <a:spcBef>
                <a:spcPts val="0"/>
              </a:spcBef>
              <a:spcAft>
                <a:spcPts val="0"/>
              </a:spcAft>
              <a:buNone/>
            </a:pPr>
            <a:r>
              <a:rPr lang="en" sz="1200"/>
              <a:t>* Loans to Deposits (L/D) Ratio</a:t>
            </a:r>
            <a:endParaRPr sz="1200"/>
          </a:p>
          <a:p>
            <a:pPr indent="0" lvl="0" marL="0" rtl="0" algn="l">
              <a:spcBef>
                <a:spcPts val="0"/>
              </a:spcBef>
              <a:spcAft>
                <a:spcPts val="0"/>
              </a:spcAft>
              <a:buNone/>
            </a:pPr>
            <a:r>
              <a:rPr lang="en" sz="1200"/>
              <a:t>* Percent change quarter over quarter (QoQ) </a:t>
            </a:r>
            <a:endParaRPr sz="1200"/>
          </a:p>
          <a:p>
            <a:pPr indent="0" lvl="0" marL="0" rtl="0" algn="l">
              <a:spcBef>
                <a:spcPts val="0"/>
              </a:spcBef>
              <a:spcAft>
                <a:spcPts val="0"/>
              </a:spcAft>
              <a:buNone/>
            </a:pPr>
            <a:r>
              <a:rPr lang="en" sz="1200"/>
              <a:t>3. Drop unwanted rows/columns - For each of the banks in our dataset, we removed </a:t>
            </a:r>
            <a:endParaRPr sz="1200"/>
          </a:p>
          <a:p>
            <a:pPr indent="0" lvl="0" marL="0" rtl="0" algn="l">
              <a:spcBef>
                <a:spcPts val="0"/>
              </a:spcBef>
              <a:spcAft>
                <a:spcPts val="0"/>
              </a:spcAft>
              <a:buNone/>
            </a:pPr>
            <a:r>
              <a:rPr lang="en" sz="1200"/>
              <a:t>* Nulls. In our case, this resulted in removing the first quarter’s worth (dated “2019-03-31”) of data for each bank</a:t>
            </a:r>
            <a:endParaRPr sz="1200"/>
          </a:p>
          <a:p>
            <a:pPr indent="0" lvl="0" marL="0" rtl="0" algn="l">
              <a:spcBef>
                <a:spcPts val="0"/>
              </a:spcBef>
              <a:spcAft>
                <a:spcPts val="0"/>
              </a:spcAft>
              <a:buNone/>
            </a:pPr>
            <a:r>
              <a:rPr lang="en" sz="1200"/>
              <a:t>* The last quarter’s worth (dated “2023-06-30”) of data so we could use it to predict risk once we had an established model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 critical metrics, we grouped the data for each bank by quarter in order to determine QoQ change and establish a threshold for “riskiness”. Specifically, a bank had a “risky” quarter if it met the following criteria:</a:t>
            </a:r>
            <a:endParaRPr sz="1200"/>
          </a:p>
          <a:p>
            <a:pPr indent="0" lvl="0" marL="0" rtl="0" algn="l">
              <a:spcBef>
                <a:spcPts val="0"/>
              </a:spcBef>
              <a:spcAft>
                <a:spcPts val="0"/>
              </a:spcAft>
              <a:buNone/>
            </a:pPr>
            <a:r>
              <a:rPr lang="en" sz="1200"/>
              <a:t>* S/A Ratio &gt;= 0.20 (20%) and</a:t>
            </a:r>
            <a:endParaRPr sz="1200"/>
          </a:p>
          <a:p>
            <a:pPr indent="0" lvl="0" marL="0" rtl="0" algn="l">
              <a:spcBef>
                <a:spcPts val="0"/>
              </a:spcBef>
              <a:spcAft>
                <a:spcPts val="0"/>
              </a:spcAft>
              <a:buNone/>
            </a:pPr>
            <a:r>
              <a:rPr lang="en" sz="1200"/>
              <a:t>* C/A Ratio &lt;= 0.05 (5%) and</a:t>
            </a:r>
            <a:endParaRPr sz="1200"/>
          </a:p>
          <a:p>
            <a:pPr indent="0" lvl="0" marL="0" rtl="0" algn="l">
              <a:spcBef>
                <a:spcPts val="0"/>
              </a:spcBef>
              <a:spcAft>
                <a:spcPts val="0"/>
              </a:spcAft>
              <a:buNone/>
            </a:pPr>
            <a:r>
              <a:rPr lang="en" sz="1200"/>
              <a:t>* L/D Ratio &gt;= 0.70 (70%)</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As seen in the box plot below, the average for securities to asset ratio falls around 20%, with outliers holding securities above 70% of total assets.  Based on our model, we can infer that these banks are overexposed to securities. In the event the securities depreciate, the bank would be a high risk target.  Similarly, banks with low cash to asset ratios would experience similar concerns.  The average is around 5%, but there are some outliers that are holding between 25-98% cash. Most banks that could be considered risky hold a loan to deposit ratio around 75%, but there are some outliers holding above 100% and close to 0%.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When training the model, we attempted to identify a relationship between asset volume and calculated ratio levels (S/A, C/A , L/D) change QoQ to potential bank riskiness.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When testing the model initially, we were faced with “Not a number” loss and loss greater than 1, which indicated we experienced a data leak issue. This caused us to remove the S/A, C/A, and L/D ratios as those numeric values were utilized to identify our training bank data.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tested different types of input data: percentage change, versus ratios, versus volume.  We decided the most optimal dataset would include volume and percent change of the volume metrics QoQ as this data is easily available via download and does not need additional manipulation.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When reviewing the data, there were large spreads between the volume of assets between large banks and small banks.  In addition, the percent change values were all very small compared to the volume metrics.  Standard Scaler did not produce strong results in our model, which caused us to search for alternative options.  We identified Normalizer to use as we were dealing with large discrepant data sets and values that were positive and negative.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After selecting and fixing data, we applied a dropout as the original model had very low accuracy (below 60%).  We tested different levels of dropouts and discovered a 20% dropout yielded the strongest results compared to 15% and 30%.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this model, we see poor recall at 66% meaning there were many false positives. </a:t>
            </a:r>
            <a:endParaRPr sz="1200"/>
          </a:p>
          <a:p>
            <a:pPr indent="0" lvl="0" marL="0" rtl="0" algn="l">
              <a:spcBef>
                <a:spcPts val="0"/>
              </a:spcBef>
              <a:spcAft>
                <a:spcPts val="0"/>
              </a:spcAft>
              <a:buNone/>
            </a:pPr>
            <a:r>
              <a:rPr lang="en" sz="1200"/>
              <a:t>In this optimization, we see recall increase to 100% for the Risky classification but the Non-Risky classification recall drops to 82% and the Risky precision falls to 30%, showing many false positives were predicted.</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optimization #3, we see recall fall to 3%, making this model very bad at predicting risky banks.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Finally, to improve the model, we increased the number of epochs from 20 to 50 to improve our model even further.  This improved our model's recall to 0.77, while maintaining accuracy, f1-scores, and precision.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After a few rounds of optimization, we were able to generate a relatively strong model that could predict risky banks at a 96% accuracy.  When applying a new data set we had for Q2’23, we were able to predict banks that were risky based on QoQ changes, current asset volumes, and indicator ratio combinations.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When running the predictions, we identified 15% of banks that could be considered high risk banks, primed for failure. </a:t>
            </a:r>
            <a:endParaRPr sz="1200"/>
          </a:p>
          <a:p>
            <a:pPr indent="0" lvl="0" marL="0" rtl="0" algn="l">
              <a:spcBef>
                <a:spcPts val="0"/>
              </a:spcBef>
              <a:spcAft>
                <a:spcPts val="0"/>
              </a:spcAft>
              <a:buNone/>
            </a:pPr>
            <a:r>
              <a:rPr lang="en" sz="1200"/>
              <a:t> Risky = 697 </a:t>
            </a:r>
            <a:endParaRPr sz="1200"/>
          </a:p>
          <a:p>
            <a:pPr indent="0" lvl="0" marL="0" rtl="0" algn="l">
              <a:spcBef>
                <a:spcPts val="0"/>
              </a:spcBef>
              <a:spcAft>
                <a:spcPts val="0"/>
              </a:spcAft>
              <a:buNone/>
            </a:pPr>
            <a:r>
              <a:rPr lang="en" sz="1200"/>
              <a:t>Non-risky = 3823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Use Cases</a:t>
            </a:r>
            <a:endParaRPr sz="1200"/>
          </a:p>
          <a:p>
            <a:pPr indent="0" lvl="0" marL="0" rtl="0" algn="l">
              <a:spcBef>
                <a:spcPts val="0"/>
              </a:spcBef>
              <a:spcAft>
                <a:spcPts val="0"/>
              </a:spcAft>
              <a:buNone/>
            </a:pPr>
            <a:r>
              <a:rPr lang="en" sz="1200"/>
              <a:t>1. Predict upcoming bank failures for market indicators or revenue opportunities</a:t>
            </a:r>
            <a:endParaRPr sz="1200"/>
          </a:p>
          <a:p>
            <a:pPr indent="0" lvl="0" marL="0" rtl="0" algn="l">
              <a:spcBef>
                <a:spcPts val="0"/>
              </a:spcBef>
              <a:spcAft>
                <a:spcPts val="0"/>
              </a:spcAft>
              <a:buNone/>
            </a:pPr>
            <a:r>
              <a:rPr lang="en" sz="1200"/>
              <a:t>2. Determine banks that may be considered risky for short selling</a:t>
            </a:r>
            <a:endParaRPr sz="1200"/>
          </a:p>
          <a:p>
            <a:pPr indent="0" lvl="0" marL="0" rtl="0" algn="l">
              <a:spcBef>
                <a:spcPts val="0"/>
              </a:spcBef>
              <a:spcAft>
                <a:spcPts val="0"/>
              </a:spcAft>
              <a:buNone/>
            </a:pPr>
            <a:r>
              <a:rPr lang="en" sz="1200"/>
              <a:t>3. Determine banks that are worth investment or working with when selecting a finance partner or cash storage option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What if we had more time...?</a:t>
            </a:r>
            <a:endParaRPr sz="1200"/>
          </a:p>
          <a:p>
            <a:pPr indent="0" lvl="0" marL="0" rtl="0" algn="l">
              <a:spcBef>
                <a:spcPts val="0"/>
              </a:spcBef>
              <a:spcAft>
                <a:spcPts val="0"/>
              </a:spcAft>
              <a:buNone/>
            </a:pPr>
            <a:r>
              <a:rPr lang="en" sz="1200"/>
              <a:t>1. Continue to test new model optimizations to improve accuracy, recall, and precision of the model</a:t>
            </a:r>
            <a:endParaRPr sz="1200"/>
          </a:p>
          <a:p>
            <a:pPr indent="0" lvl="0" marL="0" rtl="0" algn="l">
              <a:spcBef>
                <a:spcPts val="0"/>
              </a:spcBef>
              <a:spcAft>
                <a:spcPts val="0"/>
              </a:spcAft>
              <a:buNone/>
            </a:pPr>
            <a:r>
              <a:rPr lang="en" sz="1200"/>
              <a:t>2. Build in a dynamic dashboard to evaluate banks and showcase risky banks in visual formats</a:t>
            </a:r>
            <a:endParaRPr sz="1200"/>
          </a:p>
          <a:p>
            <a:pPr indent="0" lvl="0" marL="0" rtl="0" algn="l">
              <a:spcBef>
                <a:spcPts val="0"/>
              </a:spcBef>
              <a:spcAft>
                <a:spcPts val="0"/>
              </a:spcAft>
              <a:buNone/>
            </a:pPr>
            <a:r>
              <a:rPr lang="en" sz="1200"/>
              <a:t>3. Build a dashboard that can automatically update based on new data uploads and is searchable for product use</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SLIDES_API67535226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SLIDES_API67535226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8842231423_1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8842231423_1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86efb3abc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86efb3abc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SLIDES_API158056042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SLIDES_API158056042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SLIDES_API158056042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SLIDES_API158056042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842231423_1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842231423_1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842231423_1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842231423_1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6efb3abc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86efb3abc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842231423_1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842231423_1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SLIDES_API82111744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SLIDES_API82111744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842231423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842231423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6efb3abc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6efb3abc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6efb3abc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6efb3abc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grouped the data for each bank by quarter in order to determine QoQ change and establish a threshold for “riskiness”.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6efb3abc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6efb3abc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2328"/>
                </a:solidFill>
              </a:rPr>
              <a:t>Linear regression proved to be the simplest model, but has several limitations when it comes to our high priority needs. Logistic regression and neural networks offered us more flexibility and could handle a wider range of tasks. Ultimately, neural networks seemed the most appropriate for our training dataset and output requirements.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842231423_1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842231423_1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842231423_1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842231423_1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4" name="Google Shape;5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5" name="Google Shape;55;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56" name="Shape 56"/>
        <p:cNvGrpSpPr/>
        <p:nvPr/>
      </p:nvGrpSpPr>
      <p:grpSpPr>
        <a:xfrm>
          <a:off x="0" y="0"/>
          <a:ext cx="0" cy="0"/>
          <a:chOff x="0" y="0"/>
          <a:chExt cx="0" cy="0"/>
        </a:xfrm>
      </p:grpSpPr>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4"/>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59" name="Google Shape;59;p14"/>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60" name="Google Shape;60;p14"/>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1" name="Google Shape;61;p14"/>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64" name="Google Shape;64;p15"/>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p:nvPr>
            <p:ph idx="2" type="pic"/>
          </p:nvPr>
        </p:nvSpPr>
        <p:spPr>
          <a:xfrm>
            <a:off x="642700" y="632300"/>
            <a:ext cx="2615100" cy="3918900"/>
          </a:xfrm>
          <a:prstGeom prst="roundRect">
            <a:avLst>
              <a:gd fmla="val 16667" name="adj"/>
            </a:avLst>
          </a:prstGeom>
          <a:noFill/>
          <a:ln>
            <a:noFill/>
          </a:ln>
        </p:spPr>
      </p:sp>
      <p:sp>
        <p:nvSpPr>
          <p:cNvPr id="67" name="Google Shape;67;p15"/>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68" name="Google Shape;68;p15"/>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69" name="Google Shape;69;p15"/>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6"/>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75" name="Google Shape;75;p16"/>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76" name="Google Shape;76;p16"/>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77" name="Google Shape;77;p16"/>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78" name="Google Shape;78;p16"/>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79" name="Shape 79"/>
        <p:cNvGrpSpPr/>
        <p:nvPr/>
      </p:nvGrpSpPr>
      <p:grpSpPr>
        <a:xfrm>
          <a:off x="0" y="0"/>
          <a:ext cx="0" cy="0"/>
          <a:chOff x="0" y="0"/>
          <a:chExt cx="0" cy="0"/>
        </a:xfrm>
      </p:grpSpPr>
      <p:sp>
        <p:nvSpPr>
          <p:cNvPr id="80" name="Google Shape;80;p17"/>
          <p:cNvSpPr/>
          <p:nvPr/>
        </p:nvSpPr>
        <p:spPr>
          <a:xfrm>
            <a:off x="3036788" y="1745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81" name="Google Shape;81;p17"/>
          <p:cNvSpPr/>
          <p:nvPr/>
        </p:nvSpPr>
        <p:spPr>
          <a:xfrm>
            <a:off x="4138040" y="1744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82" name="Google Shape;82;p17"/>
          <p:cNvSpPr/>
          <p:nvPr/>
        </p:nvSpPr>
        <p:spPr>
          <a:xfrm>
            <a:off x="3037141" y="3292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83" name="Google Shape;83;p17"/>
          <p:cNvSpPr/>
          <p:nvPr/>
        </p:nvSpPr>
        <p:spPr>
          <a:xfrm>
            <a:off x="4585148" y="2845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84" name="Google Shape;84;p17"/>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Poppins Medium"/>
              <a:buNone/>
              <a:defRPr sz="1300">
                <a:latin typeface="Poppins Medium"/>
                <a:ea typeface="Poppins Medium"/>
                <a:cs typeface="Poppins Medium"/>
                <a:sym typeface="Poppins Medium"/>
              </a:defRPr>
            </a:lvl1pPr>
            <a:lvl2pPr lvl="1" rtl="0">
              <a:spcBef>
                <a:spcPts val="0"/>
              </a:spcBef>
              <a:spcAft>
                <a:spcPts val="0"/>
              </a:spcAft>
              <a:buSzPts val="1400"/>
              <a:buFont typeface="Poppins Medium"/>
              <a:buNone/>
              <a:defRPr>
                <a:latin typeface="Poppins Medium"/>
                <a:ea typeface="Poppins Medium"/>
                <a:cs typeface="Poppins Medium"/>
                <a:sym typeface="Poppins Medium"/>
              </a:defRPr>
            </a:lvl2pPr>
            <a:lvl3pPr lvl="2" rtl="0">
              <a:spcBef>
                <a:spcPts val="0"/>
              </a:spcBef>
              <a:spcAft>
                <a:spcPts val="0"/>
              </a:spcAft>
              <a:buSzPts val="1400"/>
              <a:buFont typeface="Poppins Medium"/>
              <a:buNone/>
              <a:defRPr>
                <a:latin typeface="Poppins Medium"/>
                <a:ea typeface="Poppins Medium"/>
                <a:cs typeface="Poppins Medium"/>
                <a:sym typeface="Poppins Medium"/>
              </a:defRPr>
            </a:lvl3pPr>
            <a:lvl4pPr lvl="3" rtl="0">
              <a:spcBef>
                <a:spcPts val="0"/>
              </a:spcBef>
              <a:spcAft>
                <a:spcPts val="0"/>
              </a:spcAft>
              <a:buSzPts val="1400"/>
              <a:buFont typeface="Poppins Medium"/>
              <a:buNone/>
              <a:defRPr>
                <a:latin typeface="Poppins Medium"/>
                <a:ea typeface="Poppins Medium"/>
                <a:cs typeface="Poppins Medium"/>
                <a:sym typeface="Poppins Medium"/>
              </a:defRPr>
            </a:lvl4pPr>
            <a:lvl5pPr lvl="4" rtl="0">
              <a:spcBef>
                <a:spcPts val="0"/>
              </a:spcBef>
              <a:spcAft>
                <a:spcPts val="0"/>
              </a:spcAft>
              <a:buSzPts val="1400"/>
              <a:buFont typeface="Poppins Medium"/>
              <a:buNone/>
              <a:defRPr>
                <a:latin typeface="Poppins Medium"/>
                <a:ea typeface="Poppins Medium"/>
                <a:cs typeface="Poppins Medium"/>
                <a:sym typeface="Poppins Medium"/>
              </a:defRPr>
            </a:lvl5pPr>
            <a:lvl6pPr lvl="5" rtl="0">
              <a:spcBef>
                <a:spcPts val="0"/>
              </a:spcBef>
              <a:spcAft>
                <a:spcPts val="0"/>
              </a:spcAft>
              <a:buSzPts val="1400"/>
              <a:buFont typeface="Poppins Medium"/>
              <a:buNone/>
              <a:defRPr>
                <a:latin typeface="Poppins Medium"/>
                <a:ea typeface="Poppins Medium"/>
                <a:cs typeface="Poppins Medium"/>
                <a:sym typeface="Poppins Medium"/>
              </a:defRPr>
            </a:lvl6pPr>
            <a:lvl7pPr lvl="6" rtl="0">
              <a:spcBef>
                <a:spcPts val="0"/>
              </a:spcBef>
              <a:spcAft>
                <a:spcPts val="0"/>
              </a:spcAft>
              <a:buSzPts val="1400"/>
              <a:buFont typeface="Poppins Medium"/>
              <a:buNone/>
              <a:defRPr>
                <a:latin typeface="Poppins Medium"/>
                <a:ea typeface="Poppins Medium"/>
                <a:cs typeface="Poppins Medium"/>
                <a:sym typeface="Poppins Medium"/>
              </a:defRPr>
            </a:lvl7pPr>
            <a:lvl8pPr lvl="7" rtl="0">
              <a:spcBef>
                <a:spcPts val="0"/>
              </a:spcBef>
              <a:spcAft>
                <a:spcPts val="0"/>
              </a:spcAft>
              <a:buSzPts val="1400"/>
              <a:buFont typeface="Poppins Medium"/>
              <a:buNone/>
              <a:defRPr>
                <a:latin typeface="Poppins Medium"/>
                <a:ea typeface="Poppins Medium"/>
                <a:cs typeface="Poppins Medium"/>
                <a:sym typeface="Poppins Medium"/>
              </a:defRPr>
            </a:lvl8pPr>
            <a:lvl9pPr lvl="8" rtl="0">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85" name="Google Shape;85;p17"/>
          <p:cNvSpPr txBox="1"/>
          <p:nvPr/>
        </p:nvSpPr>
        <p:spPr>
          <a:xfrm>
            <a:off x="3240103" y="3023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86" name="Google Shape;86;p17"/>
          <p:cNvSpPr txBox="1"/>
          <p:nvPr/>
        </p:nvSpPr>
        <p:spPr>
          <a:xfrm>
            <a:off x="4305541" y="1992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87" name="Google Shape;87;p17"/>
          <p:cNvSpPr txBox="1"/>
          <p:nvPr/>
        </p:nvSpPr>
        <p:spPr>
          <a:xfrm>
            <a:off x="5421603" y="3023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88" name="Google Shape;88;p17"/>
          <p:cNvSpPr txBox="1"/>
          <p:nvPr/>
        </p:nvSpPr>
        <p:spPr>
          <a:xfrm>
            <a:off x="4305541" y="4198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89" name="Google Shape;89;p17"/>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Poppins Medium"/>
              <a:buNone/>
              <a:defRPr sz="1300">
                <a:latin typeface="Poppins Medium"/>
                <a:ea typeface="Poppins Medium"/>
                <a:cs typeface="Poppins Medium"/>
                <a:sym typeface="Poppins Medium"/>
              </a:defRPr>
            </a:lvl1pPr>
            <a:lvl2pPr lvl="1" rtl="0">
              <a:spcBef>
                <a:spcPts val="0"/>
              </a:spcBef>
              <a:spcAft>
                <a:spcPts val="0"/>
              </a:spcAft>
              <a:buSzPts val="1400"/>
              <a:buFont typeface="Poppins Medium"/>
              <a:buNone/>
              <a:defRPr>
                <a:latin typeface="Poppins Medium"/>
                <a:ea typeface="Poppins Medium"/>
                <a:cs typeface="Poppins Medium"/>
                <a:sym typeface="Poppins Medium"/>
              </a:defRPr>
            </a:lvl2pPr>
            <a:lvl3pPr lvl="2" rtl="0">
              <a:spcBef>
                <a:spcPts val="0"/>
              </a:spcBef>
              <a:spcAft>
                <a:spcPts val="0"/>
              </a:spcAft>
              <a:buSzPts val="1400"/>
              <a:buFont typeface="Poppins Medium"/>
              <a:buNone/>
              <a:defRPr>
                <a:latin typeface="Poppins Medium"/>
                <a:ea typeface="Poppins Medium"/>
                <a:cs typeface="Poppins Medium"/>
                <a:sym typeface="Poppins Medium"/>
              </a:defRPr>
            </a:lvl3pPr>
            <a:lvl4pPr lvl="3" rtl="0">
              <a:spcBef>
                <a:spcPts val="0"/>
              </a:spcBef>
              <a:spcAft>
                <a:spcPts val="0"/>
              </a:spcAft>
              <a:buSzPts val="1400"/>
              <a:buFont typeface="Poppins Medium"/>
              <a:buNone/>
              <a:defRPr>
                <a:latin typeface="Poppins Medium"/>
                <a:ea typeface="Poppins Medium"/>
                <a:cs typeface="Poppins Medium"/>
                <a:sym typeface="Poppins Medium"/>
              </a:defRPr>
            </a:lvl4pPr>
            <a:lvl5pPr lvl="4" rtl="0">
              <a:spcBef>
                <a:spcPts val="0"/>
              </a:spcBef>
              <a:spcAft>
                <a:spcPts val="0"/>
              </a:spcAft>
              <a:buSzPts val="1400"/>
              <a:buFont typeface="Poppins Medium"/>
              <a:buNone/>
              <a:defRPr>
                <a:latin typeface="Poppins Medium"/>
                <a:ea typeface="Poppins Medium"/>
                <a:cs typeface="Poppins Medium"/>
                <a:sym typeface="Poppins Medium"/>
              </a:defRPr>
            </a:lvl5pPr>
            <a:lvl6pPr lvl="5" rtl="0">
              <a:spcBef>
                <a:spcPts val="0"/>
              </a:spcBef>
              <a:spcAft>
                <a:spcPts val="0"/>
              </a:spcAft>
              <a:buSzPts val="1400"/>
              <a:buFont typeface="Poppins Medium"/>
              <a:buNone/>
              <a:defRPr>
                <a:latin typeface="Poppins Medium"/>
                <a:ea typeface="Poppins Medium"/>
                <a:cs typeface="Poppins Medium"/>
                <a:sym typeface="Poppins Medium"/>
              </a:defRPr>
            </a:lvl6pPr>
            <a:lvl7pPr lvl="6" rtl="0">
              <a:spcBef>
                <a:spcPts val="0"/>
              </a:spcBef>
              <a:spcAft>
                <a:spcPts val="0"/>
              </a:spcAft>
              <a:buSzPts val="1400"/>
              <a:buFont typeface="Poppins Medium"/>
              <a:buNone/>
              <a:defRPr>
                <a:latin typeface="Poppins Medium"/>
                <a:ea typeface="Poppins Medium"/>
                <a:cs typeface="Poppins Medium"/>
                <a:sym typeface="Poppins Medium"/>
              </a:defRPr>
            </a:lvl7pPr>
            <a:lvl8pPr lvl="7" rtl="0">
              <a:spcBef>
                <a:spcPts val="0"/>
              </a:spcBef>
              <a:spcAft>
                <a:spcPts val="0"/>
              </a:spcAft>
              <a:buSzPts val="1400"/>
              <a:buFont typeface="Poppins Medium"/>
              <a:buNone/>
              <a:defRPr>
                <a:latin typeface="Poppins Medium"/>
                <a:ea typeface="Poppins Medium"/>
                <a:cs typeface="Poppins Medium"/>
                <a:sym typeface="Poppins Medium"/>
              </a:defRPr>
            </a:lvl8pPr>
            <a:lvl9pPr lvl="8" rtl="0">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90" name="Google Shape;90;p17"/>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Poppins Medium"/>
              <a:buNone/>
              <a:defRPr sz="1300">
                <a:latin typeface="Poppins Medium"/>
                <a:ea typeface="Poppins Medium"/>
                <a:cs typeface="Poppins Medium"/>
                <a:sym typeface="Poppins Medium"/>
              </a:defRPr>
            </a:lvl1pPr>
            <a:lvl2pPr lvl="1" rtl="0">
              <a:spcBef>
                <a:spcPts val="0"/>
              </a:spcBef>
              <a:spcAft>
                <a:spcPts val="0"/>
              </a:spcAft>
              <a:buSzPts val="1400"/>
              <a:buFont typeface="Poppins Medium"/>
              <a:buNone/>
              <a:defRPr>
                <a:latin typeface="Poppins Medium"/>
                <a:ea typeface="Poppins Medium"/>
                <a:cs typeface="Poppins Medium"/>
                <a:sym typeface="Poppins Medium"/>
              </a:defRPr>
            </a:lvl2pPr>
            <a:lvl3pPr lvl="2" rtl="0">
              <a:spcBef>
                <a:spcPts val="0"/>
              </a:spcBef>
              <a:spcAft>
                <a:spcPts val="0"/>
              </a:spcAft>
              <a:buSzPts val="1400"/>
              <a:buFont typeface="Poppins Medium"/>
              <a:buNone/>
              <a:defRPr>
                <a:latin typeface="Poppins Medium"/>
                <a:ea typeface="Poppins Medium"/>
                <a:cs typeface="Poppins Medium"/>
                <a:sym typeface="Poppins Medium"/>
              </a:defRPr>
            </a:lvl3pPr>
            <a:lvl4pPr lvl="3" rtl="0">
              <a:spcBef>
                <a:spcPts val="0"/>
              </a:spcBef>
              <a:spcAft>
                <a:spcPts val="0"/>
              </a:spcAft>
              <a:buSzPts val="1400"/>
              <a:buFont typeface="Poppins Medium"/>
              <a:buNone/>
              <a:defRPr>
                <a:latin typeface="Poppins Medium"/>
                <a:ea typeface="Poppins Medium"/>
                <a:cs typeface="Poppins Medium"/>
                <a:sym typeface="Poppins Medium"/>
              </a:defRPr>
            </a:lvl4pPr>
            <a:lvl5pPr lvl="4" rtl="0">
              <a:spcBef>
                <a:spcPts val="0"/>
              </a:spcBef>
              <a:spcAft>
                <a:spcPts val="0"/>
              </a:spcAft>
              <a:buSzPts val="1400"/>
              <a:buFont typeface="Poppins Medium"/>
              <a:buNone/>
              <a:defRPr>
                <a:latin typeface="Poppins Medium"/>
                <a:ea typeface="Poppins Medium"/>
                <a:cs typeface="Poppins Medium"/>
                <a:sym typeface="Poppins Medium"/>
              </a:defRPr>
            </a:lvl5pPr>
            <a:lvl6pPr lvl="5" rtl="0">
              <a:spcBef>
                <a:spcPts val="0"/>
              </a:spcBef>
              <a:spcAft>
                <a:spcPts val="0"/>
              </a:spcAft>
              <a:buSzPts val="1400"/>
              <a:buFont typeface="Poppins Medium"/>
              <a:buNone/>
              <a:defRPr>
                <a:latin typeface="Poppins Medium"/>
                <a:ea typeface="Poppins Medium"/>
                <a:cs typeface="Poppins Medium"/>
                <a:sym typeface="Poppins Medium"/>
              </a:defRPr>
            </a:lvl6pPr>
            <a:lvl7pPr lvl="6" rtl="0">
              <a:spcBef>
                <a:spcPts val="0"/>
              </a:spcBef>
              <a:spcAft>
                <a:spcPts val="0"/>
              </a:spcAft>
              <a:buSzPts val="1400"/>
              <a:buFont typeface="Poppins Medium"/>
              <a:buNone/>
              <a:defRPr>
                <a:latin typeface="Poppins Medium"/>
                <a:ea typeface="Poppins Medium"/>
                <a:cs typeface="Poppins Medium"/>
                <a:sym typeface="Poppins Medium"/>
              </a:defRPr>
            </a:lvl7pPr>
            <a:lvl8pPr lvl="7" rtl="0">
              <a:spcBef>
                <a:spcPts val="0"/>
              </a:spcBef>
              <a:spcAft>
                <a:spcPts val="0"/>
              </a:spcAft>
              <a:buSzPts val="1400"/>
              <a:buFont typeface="Poppins Medium"/>
              <a:buNone/>
              <a:defRPr>
                <a:latin typeface="Poppins Medium"/>
                <a:ea typeface="Poppins Medium"/>
                <a:cs typeface="Poppins Medium"/>
                <a:sym typeface="Poppins Medium"/>
              </a:defRPr>
            </a:lvl8pPr>
            <a:lvl9pPr lvl="8" rtl="0">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91" name="Google Shape;91;p17"/>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Poppins Medium"/>
              <a:buNone/>
              <a:defRPr sz="1300">
                <a:latin typeface="Poppins Medium"/>
                <a:ea typeface="Poppins Medium"/>
                <a:cs typeface="Poppins Medium"/>
                <a:sym typeface="Poppins Medium"/>
              </a:defRPr>
            </a:lvl1pPr>
            <a:lvl2pPr lvl="1" rtl="0">
              <a:spcBef>
                <a:spcPts val="0"/>
              </a:spcBef>
              <a:spcAft>
                <a:spcPts val="0"/>
              </a:spcAft>
              <a:buSzPts val="1400"/>
              <a:buFont typeface="Poppins Medium"/>
              <a:buNone/>
              <a:defRPr>
                <a:latin typeface="Poppins Medium"/>
                <a:ea typeface="Poppins Medium"/>
                <a:cs typeface="Poppins Medium"/>
                <a:sym typeface="Poppins Medium"/>
              </a:defRPr>
            </a:lvl2pPr>
            <a:lvl3pPr lvl="2" rtl="0">
              <a:spcBef>
                <a:spcPts val="0"/>
              </a:spcBef>
              <a:spcAft>
                <a:spcPts val="0"/>
              </a:spcAft>
              <a:buSzPts val="1400"/>
              <a:buFont typeface="Poppins Medium"/>
              <a:buNone/>
              <a:defRPr>
                <a:latin typeface="Poppins Medium"/>
                <a:ea typeface="Poppins Medium"/>
                <a:cs typeface="Poppins Medium"/>
                <a:sym typeface="Poppins Medium"/>
              </a:defRPr>
            </a:lvl3pPr>
            <a:lvl4pPr lvl="3" rtl="0">
              <a:spcBef>
                <a:spcPts val="0"/>
              </a:spcBef>
              <a:spcAft>
                <a:spcPts val="0"/>
              </a:spcAft>
              <a:buSzPts val="1400"/>
              <a:buFont typeface="Poppins Medium"/>
              <a:buNone/>
              <a:defRPr>
                <a:latin typeface="Poppins Medium"/>
                <a:ea typeface="Poppins Medium"/>
                <a:cs typeface="Poppins Medium"/>
                <a:sym typeface="Poppins Medium"/>
              </a:defRPr>
            </a:lvl4pPr>
            <a:lvl5pPr lvl="4" rtl="0">
              <a:spcBef>
                <a:spcPts val="0"/>
              </a:spcBef>
              <a:spcAft>
                <a:spcPts val="0"/>
              </a:spcAft>
              <a:buSzPts val="1400"/>
              <a:buFont typeface="Poppins Medium"/>
              <a:buNone/>
              <a:defRPr>
                <a:latin typeface="Poppins Medium"/>
                <a:ea typeface="Poppins Medium"/>
                <a:cs typeface="Poppins Medium"/>
                <a:sym typeface="Poppins Medium"/>
              </a:defRPr>
            </a:lvl5pPr>
            <a:lvl6pPr lvl="5" rtl="0">
              <a:spcBef>
                <a:spcPts val="0"/>
              </a:spcBef>
              <a:spcAft>
                <a:spcPts val="0"/>
              </a:spcAft>
              <a:buSzPts val="1400"/>
              <a:buFont typeface="Poppins Medium"/>
              <a:buNone/>
              <a:defRPr>
                <a:latin typeface="Poppins Medium"/>
                <a:ea typeface="Poppins Medium"/>
                <a:cs typeface="Poppins Medium"/>
                <a:sym typeface="Poppins Medium"/>
              </a:defRPr>
            </a:lvl6pPr>
            <a:lvl7pPr lvl="6" rtl="0">
              <a:spcBef>
                <a:spcPts val="0"/>
              </a:spcBef>
              <a:spcAft>
                <a:spcPts val="0"/>
              </a:spcAft>
              <a:buSzPts val="1400"/>
              <a:buFont typeface="Poppins Medium"/>
              <a:buNone/>
              <a:defRPr>
                <a:latin typeface="Poppins Medium"/>
                <a:ea typeface="Poppins Medium"/>
                <a:cs typeface="Poppins Medium"/>
                <a:sym typeface="Poppins Medium"/>
              </a:defRPr>
            </a:lvl7pPr>
            <a:lvl8pPr lvl="7" rtl="0">
              <a:spcBef>
                <a:spcPts val="0"/>
              </a:spcBef>
              <a:spcAft>
                <a:spcPts val="0"/>
              </a:spcAft>
              <a:buSzPts val="1400"/>
              <a:buFont typeface="Poppins Medium"/>
              <a:buNone/>
              <a:defRPr>
                <a:latin typeface="Poppins Medium"/>
                <a:ea typeface="Poppins Medium"/>
                <a:cs typeface="Poppins Medium"/>
                <a:sym typeface="Poppins Medium"/>
              </a:defRPr>
            </a:lvl8pPr>
            <a:lvl9pPr lvl="8" rtl="0">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92" name="Google Shape;92;p1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93" name="Shape 93"/>
        <p:cNvGrpSpPr/>
        <p:nvPr/>
      </p:nvGrpSpPr>
      <p:grpSpPr>
        <a:xfrm>
          <a:off x="0" y="0"/>
          <a:ext cx="0" cy="0"/>
          <a:chOff x="0" y="0"/>
          <a:chExt cx="0" cy="0"/>
        </a:xfrm>
      </p:grpSpPr>
      <p:sp>
        <p:nvSpPr>
          <p:cNvPr id="94" name="Google Shape;94;p18"/>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95" name="Google Shape;95;p18"/>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Font typeface="Poppins Medium"/>
              <a:buNone/>
              <a:defRPr sz="1200">
                <a:latin typeface="Poppins Medium"/>
                <a:ea typeface="Poppins Medium"/>
                <a:cs typeface="Poppins Medium"/>
                <a:sym typeface="Poppins Medium"/>
              </a:defRPr>
            </a:lvl1pPr>
            <a:lvl2pPr lvl="1" rtl="0">
              <a:spcBef>
                <a:spcPts val="0"/>
              </a:spcBef>
              <a:spcAft>
                <a:spcPts val="0"/>
              </a:spcAft>
              <a:buSzPts val="1400"/>
              <a:buFont typeface="Poppins Medium"/>
              <a:buNone/>
              <a:defRPr>
                <a:latin typeface="Poppins Medium"/>
                <a:ea typeface="Poppins Medium"/>
                <a:cs typeface="Poppins Medium"/>
                <a:sym typeface="Poppins Medium"/>
              </a:defRPr>
            </a:lvl2pPr>
            <a:lvl3pPr lvl="2" rtl="0">
              <a:spcBef>
                <a:spcPts val="0"/>
              </a:spcBef>
              <a:spcAft>
                <a:spcPts val="0"/>
              </a:spcAft>
              <a:buSzPts val="1400"/>
              <a:buFont typeface="Poppins Medium"/>
              <a:buNone/>
              <a:defRPr>
                <a:latin typeface="Poppins Medium"/>
                <a:ea typeface="Poppins Medium"/>
                <a:cs typeface="Poppins Medium"/>
                <a:sym typeface="Poppins Medium"/>
              </a:defRPr>
            </a:lvl3pPr>
            <a:lvl4pPr lvl="3" rtl="0">
              <a:spcBef>
                <a:spcPts val="0"/>
              </a:spcBef>
              <a:spcAft>
                <a:spcPts val="0"/>
              </a:spcAft>
              <a:buSzPts val="1400"/>
              <a:buFont typeface="Poppins Medium"/>
              <a:buNone/>
              <a:defRPr>
                <a:latin typeface="Poppins Medium"/>
                <a:ea typeface="Poppins Medium"/>
                <a:cs typeface="Poppins Medium"/>
                <a:sym typeface="Poppins Medium"/>
              </a:defRPr>
            </a:lvl4pPr>
            <a:lvl5pPr lvl="4" rtl="0">
              <a:spcBef>
                <a:spcPts val="0"/>
              </a:spcBef>
              <a:spcAft>
                <a:spcPts val="0"/>
              </a:spcAft>
              <a:buSzPts val="1400"/>
              <a:buFont typeface="Poppins Medium"/>
              <a:buNone/>
              <a:defRPr>
                <a:latin typeface="Poppins Medium"/>
                <a:ea typeface="Poppins Medium"/>
                <a:cs typeface="Poppins Medium"/>
                <a:sym typeface="Poppins Medium"/>
              </a:defRPr>
            </a:lvl5pPr>
            <a:lvl6pPr lvl="5" rtl="0">
              <a:spcBef>
                <a:spcPts val="0"/>
              </a:spcBef>
              <a:spcAft>
                <a:spcPts val="0"/>
              </a:spcAft>
              <a:buSzPts val="1400"/>
              <a:buFont typeface="Poppins Medium"/>
              <a:buNone/>
              <a:defRPr>
                <a:latin typeface="Poppins Medium"/>
                <a:ea typeface="Poppins Medium"/>
                <a:cs typeface="Poppins Medium"/>
                <a:sym typeface="Poppins Medium"/>
              </a:defRPr>
            </a:lvl6pPr>
            <a:lvl7pPr lvl="6" rtl="0">
              <a:spcBef>
                <a:spcPts val="0"/>
              </a:spcBef>
              <a:spcAft>
                <a:spcPts val="0"/>
              </a:spcAft>
              <a:buSzPts val="1400"/>
              <a:buFont typeface="Poppins Medium"/>
              <a:buNone/>
              <a:defRPr>
                <a:latin typeface="Poppins Medium"/>
                <a:ea typeface="Poppins Medium"/>
                <a:cs typeface="Poppins Medium"/>
                <a:sym typeface="Poppins Medium"/>
              </a:defRPr>
            </a:lvl7pPr>
            <a:lvl8pPr lvl="7" rtl="0">
              <a:spcBef>
                <a:spcPts val="0"/>
              </a:spcBef>
              <a:spcAft>
                <a:spcPts val="0"/>
              </a:spcAft>
              <a:buSzPts val="1400"/>
              <a:buFont typeface="Poppins Medium"/>
              <a:buNone/>
              <a:defRPr>
                <a:latin typeface="Poppins Medium"/>
                <a:ea typeface="Poppins Medium"/>
                <a:cs typeface="Poppins Medium"/>
                <a:sym typeface="Poppins Medium"/>
              </a:defRPr>
            </a:lvl8pPr>
            <a:lvl9pPr lvl="8" rtl="0">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96" name="Google Shape;96;p18"/>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97" name="Google Shape;97;p18"/>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98" name="Google Shape;98;p18"/>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99" name="Google Shape;99;p18"/>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00" name="Google Shape;100;p18"/>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01" name="Google Shape;101;p18"/>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02" name="Google Shape;102;p18"/>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03" name="Google Shape;103;p18"/>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04" name="Google Shape;104;p18"/>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05" name="Google Shape;105;p18"/>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06" name="Google Shape;106;p18"/>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07" name="Google Shape;107;p18"/>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Font typeface="Poppins Medium"/>
              <a:buNone/>
              <a:defRPr sz="1200">
                <a:latin typeface="Poppins Medium"/>
                <a:ea typeface="Poppins Medium"/>
                <a:cs typeface="Poppins Medium"/>
                <a:sym typeface="Poppins Medium"/>
              </a:defRPr>
            </a:lvl1pPr>
            <a:lvl2pPr lvl="1" rtl="0">
              <a:spcBef>
                <a:spcPts val="0"/>
              </a:spcBef>
              <a:spcAft>
                <a:spcPts val="0"/>
              </a:spcAft>
              <a:buSzPts val="1400"/>
              <a:buFont typeface="Poppins Medium"/>
              <a:buNone/>
              <a:defRPr>
                <a:latin typeface="Poppins Medium"/>
                <a:ea typeface="Poppins Medium"/>
                <a:cs typeface="Poppins Medium"/>
                <a:sym typeface="Poppins Medium"/>
              </a:defRPr>
            </a:lvl2pPr>
            <a:lvl3pPr lvl="2" rtl="0">
              <a:spcBef>
                <a:spcPts val="0"/>
              </a:spcBef>
              <a:spcAft>
                <a:spcPts val="0"/>
              </a:spcAft>
              <a:buSzPts val="1400"/>
              <a:buFont typeface="Poppins Medium"/>
              <a:buNone/>
              <a:defRPr>
                <a:latin typeface="Poppins Medium"/>
                <a:ea typeface="Poppins Medium"/>
                <a:cs typeface="Poppins Medium"/>
                <a:sym typeface="Poppins Medium"/>
              </a:defRPr>
            </a:lvl3pPr>
            <a:lvl4pPr lvl="3" rtl="0">
              <a:spcBef>
                <a:spcPts val="0"/>
              </a:spcBef>
              <a:spcAft>
                <a:spcPts val="0"/>
              </a:spcAft>
              <a:buSzPts val="1400"/>
              <a:buFont typeface="Poppins Medium"/>
              <a:buNone/>
              <a:defRPr>
                <a:latin typeface="Poppins Medium"/>
                <a:ea typeface="Poppins Medium"/>
                <a:cs typeface="Poppins Medium"/>
                <a:sym typeface="Poppins Medium"/>
              </a:defRPr>
            </a:lvl4pPr>
            <a:lvl5pPr lvl="4" rtl="0">
              <a:spcBef>
                <a:spcPts val="0"/>
              </a:spcBef>
              <a:spcAft>
                <a:spcPts val="0"/>
              </a:spcAft>
              <a:buSzPts val="1400"/>
              <a:buFont typeface="Poppins Medium"/>
              <a:buNone/>
              <a:defRPr>
                <a:latin typeface="Poppins Medium"/>
                <a:ea typeface="Poppins Medium"/>
                <a:cs typeface="Poppins Medium"/>
                <a:sym typeface="Poppins Medium"/>
              </a:defRPr>
            </a:lvl5pPr>
            <a:lvl6pPr lvl="5" rtl="0">
              <a:spcBef>
                <a:spcPts val="0"/>
              </a:spcBef>
              <a:spcAft>
                <a:spcPts val="0"/>
              </a:spcAft>
              <a:buSzPts val="1400"/>
              <a:buFont typeface="Poppins Medium"/>
              <a:buNone/>
              <a:defRPr>
                <a:latin typeface="Poppins Medium"/>
                <a:ea typeface="Poppins Medium"/>
                <a:cs typeface="Poppins Medium"/>
                <a:sym typeface="Poppins Medium"/>
              </a:defRPr>
            </a:lvl6pPr>
            <a:lvl7pPr lvl="6" rtl="0">
              <a:spcBef>
                <a:spcPts val="0"/>
              </a:spcBef>
              <a:spcAft>
                <a:spcPts val="0"/>
              </a:spcAft>
              <a:buSzPts val="1400"/>
              <a:buFont typeface="Poppins Medium"/>
              <a:buNone/>
              <a:defRPr>
                <a:latin typeface="Poppins Medium"/>
                <a:ea typeface="Poppins Medium"/>
                <a:cs typeface="Poppins Medium"/>
                <a:sym typeface="Poppins Medium"/>
              </a:defRPr>
            </a:lvl7pPr>
            <a:lvl8pPr lvl="7" rtl="0">
              <a:spcBef>
                <a:spcPts val="0"/>
              </a:spcBef>
              <a:spcAft>
                <a:spcPts val="0"/>
              </a:spcAft>
              <a:buSzPts val="1400"/>
              <a:buFont typeface="Poppins Medium"/>
              <a:buNone/>
              <a:defRPr>
                <a:latin typeface="Poppins Medium"/>
                <a:ea typeface="Poppins Medium"/>
                <a:cs typeface="Poppins Medium"/>
                <a:sym typeface="Poppins Medium"/>
              </a:defRPr>
            </a:lvl8pPr>
            <a:lvl9pPr lvl="8" rtl="0">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108" name="Google Shape;108;p18"/>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Font typeface="Poppins Medium"/>
              <a:buNone/>
              <a:defRPr sz="1200">
                <a:latin typeface="Poppins Medium"/>
                <a:ea typeface="Poppins Medium"/>
                <a:cs typeface="Poppins Medium"/>
                <a:sym typeface="Poppins Medium"/>
              </a:defRPr>
            </a:lvl1pPr>
            <a:lvl2pPr lvl="1" rtl="0" algn="r">
              <a:spcBef>
                <a:spcPts val="0"/>
              </a:spcBef>
              <a:spcAft>
                <a:spcPts val="0"/>
              </a:spcAft>
              <a:buSzPts val="1400"/>
              <a:buFont typeface="Poppins Medium"/>
              <a:buNone/>
              <a:defRPr>
                <a:latin typeface="Poppins Medium"/>
                <a:ea typeface="Poppins Medium"/>
                <a:cs typeface="Poppins Medium"/>
                <a:sym typeface="Poppins Medium"/>
              </a:defRPr>
            </a:lvl2pPr>
            <a:lvl3pPr lvl="2" rtl="0" algn="r">
              <a:spcBef>
                <a:spcPts val="0"/>
              </a:spcBef>
              <a:spcAft>
                <a:spcPts val="0"/>
              </a:spcAft>
              <a:buSzPts val="1400"/>
              <a:buFont typeface="Poppins Medium"/>
              <a:buNone/>
              <a:defRPr>
                <a:latin typeface="Poppins Medium"/>
                <a:ea typeface="Poppins Medium"/>
                <a:cs typeface="Poppins Medium"/>
                <a:sym typeface="Poppins Medium"/>
              </a:defRPr>
            </a:lvl3pPr>
            <a:lvl4pPr lvl="3" rtl="0" algn="r">
              <a:spcBef>
                <a:spcPts val="0"/>
              </a:spcBef>
              <a:spcAft>
                <a:spcPts val="0"/>
              </a:spcAft>
              <a:buSzPts val="1400"/>
              <a:buFont typeface="Poppins Medium"/>
              <a:buNone/>
              <a:defRPr>
                <a:latin typeface="Poppins Medium"/>
                <a:ea typeface="Poppins Medium"/>
                <a:cs typeface="Poppins Medium"/>
                <a:sym typeface="Poppins Medium"/>
              </a:defRPr>
            </a:lvl4pPr>
            <a:lvl5pPr lvl="4" rtl="0" algn="r">
              <a:spcBef>
                <a:spcPts val="0"/>
              </a:spcBef>
              <a:spcAft>
                <a:spcPts val="0"/>
              </a:spcAft>
              <a:buSzPts val="1400"/>
              <a:buFont typeface="Poppins Medium"/>
              <a:buNone/>
              <a:defRPr>
                <a:latin typeface="Poppins Medium"/>
                <a:ea typeface="Poppins Medium"/>
                <a:cs typeface="Poppins Medium"/>
                <a:sym typeface="Poppins Medium"/>
              </a:defRPr>
            </a:lvl5pPr>
            <a:lvl6pPr lvl="5" rtl="0" algn="r">
              <a:spcBef>
                <a:spcPts val="0"/>
              </a:spcBef>
              <a:spcAft>
                <a:spcPts val="0"/>
              </a:spcAft>
              <a:buSzPts val="1400"/>
              <a:buFont typeface="Poppins Medium"/>
              <a:buNone/>
              <a:defRPr>
                <a:latin typeface="Poppins Medium"/>
                <a:ea typeface="Poppins Medium"/>
                <a:cs typeface="Poppins Medium"/>
                <a:sym typeface="Poppins Medium"/>
              </a:defRPr>
            </a:lvl6pPr>
            <a:lvl7pPr lvl="6" rtl="0" algn="r">
              <a:spcBef>
                <a:spcPts val="0"/>
              </a:spcBef>
              <a:spcAft>
                <a:spcPts val="0"/>
              </a:spcAft>
              <a:buSzPts val="1400"/>
              <a:buFont typeface="Poppins Medium"/>
              <a:buNone/>
              <a:defRPr>
                <a:latin typeface="Poppins Medium"/>
                <a:ea typeface="Poppins Medium"/>
                <a:cs typeface="Poppins Medium"/>
                <a:sym typeface="Poppins Medium"/>
              </a:defRPr>
            </a:lvl7pPr>
            <a:lvl8pPr lvl="7" rtl="0" algn="r">
              <a:spcBef>
                <a:spcPts val="0"/>
              </a:spcBef>
              <a:spcAft>
                <a:spcPts val="0"/>
              </a:spcAft>
              <a:buSzPts val="1400"/>
              <a:buFont typeface="Poppins Medium"/>
              <a:buNone/>
              <a:defRPr>
                <a:latin typeface="Poppins Medium"/>
                <a:ea typeface="Poppins Medium"/>
                <a:cs typeface="Poppins Medium"/>
                <a:sym typeface="Poppins Medium"/>
              </a:defRPr>
            </a:lvl8pPr>
            <a:lvl9pPr lvl="8" rtl="0" algn="r">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109" name="Google Shape;109;p1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Font typeface="Poppins Medium"/>
              <a:buNone/>
              <a:defRPr sz="1200">
                <a:latin typeface="Poppins Medium"/>
                <a:ea typeface="Poppins Medium"/>
                <a:cs typeface="Poppins Medium"/>
                <a:sym typeface="Poppins Medium"/>
              </a:defRPr>
            </a:lvl1pPr>
            <a:lvl2pPr lvl="1" rtl="0" algn="r">
              <a:spcBef>
                <a:spcPts val="0"/>
              </a:spcBef>
              <a:spcAft>
                <a:spcPts val="0"/>
              </a:spcAft>
              <a:buSzPts val="1400"/>
              <a:buFont typeface="Poppins Medium"/>
              <a:buNone/>
              <a:defRPr>
                <a:latin typeface="Poppins Medium"/>
                <a:ea typeface="Poppins Medium"/>
                <a:cs typeface="Poppins Medium"/>
                <a:sym typeface="Poppins Medium"/>
              </a:defRPr>
            </a:lvl2pPr>
            <a:lvl3pPr lvl="2" rtl="0" algn="r">
              <a:spcBef>
                <a:spcPts val="0"/>
              </a:spcBef>
              <a:spcAft>
                <a:spcPts val="0"/>
              </a:spcAft>
              <a:buSzPts val="1400"/>
              <a:buFont typeface="Poppins Medium"/>
              <a:buNone/>
              <a:defRPr>
                <a:latin typeface="Poppins Medium"/>
                <a:ea typeface="Poppins Medium"/>
                <a:cs typeface="Poppins Medium"/>
                <a:sym typeface="Poppins Medium"/>
              </a:defRPr>
            </a:lvl3pPr>
            <a:lvl4pPr lvl="3" rtl="0" algn="r">
              <a:spcBef>
                <a:spcPts val="0"/>
              </a:spcBef>
              <a:spcAft>
                <a:spcPts val="0"/>
              </a:spcAft>
              <a:buSzPts val="1400"/>
              <a:buFont typeface="Poppins Medium"/>
              <a:buNone/>
              <a:defRPr>
                <a:latin typeface="Poppins Medium"/>
                <a:ea typeface="Poppins Medium"/>
                <a:cs typeface="Poppins Medium"/>
                <a:sym typeface="Poppins Medium"/>
              </a:defRPr>
            </a:lvl4pPr>
            <a:lvl5pPr lvl="4" rtl="0" algn="r">
              <a:spcBef>
                <a:spcPts val="0"/>
              </a:spcBef>
              <a:spcAft>
                <a:spcPts val="0"/>
              </a:spcAft>
              <a:buSzPts val="1400"/>
              <a:buFont typeface="Poppins Medium"/>
              <a:buNone/>
              <a:defRPr>
                <a:latin typeface="Poppins Medium"/>
                <a:ea typeface="Poppins Medium"/>
                <a:cs typeface="Poppins Medium"/>
                <a:sym typeface="Poppins Medium"/>
              </a:defRPr>
            </a:lvl5pPr>
            <a:lvl6pPr lvl="5" rtl="0" algn="r">
              <a:spcBef>
                <a:spcPts val="0"/>
              </a:spcBef>
              <a:spcAft>
                <a:spcPts val="0"/>
              </a:spcAft>
              <a:buSzPts val="1400"/>
              <a:buFont typeface="Poppins Medium"/>
              <a:buNone/>
              <a:defRPr>
                <a:latin typeface="Poppins Medium"/>
                <a:ea typeface="Poppins Medium"/>
                <a:cs typeface="Poppins Medium"/>
                <a:sym typeface="Poppins Medium"/>
              </a:defRPr>
            </a:lvl6pPr>
            <a:lvl7pPr lvl="6" rtl="0" algn="r">
              <a:spcBef>
                <a:spcPts val="0"/>
              </a:spcBef>
              <a:spcAft>
                <a:spcPts val="0"/>
              </a:spcAft>
              <a:buSzPts val="1400"/>
              <a:buFont typeface="Poppins Medium"/>
              <a:buNone/>
              <a:defRPr>
                <a:latin typeface="Poppins Medium"/>
                <a:ea typeface="Poppins Medium"/>
                <a:cs typeface="Poppins Medium"/>
                <a:sym typeface="Poppins Medium"/>
              </a:defRPr>
            </a:lvl7pPr>
            <a:lvl8pPr lvl="7" rtl="0" algn="r">
              <a:spcBef>
                <a:spcPts val="0"/>
              </a:spcBef>
              <a:spcAft>
                <a:spcPts val="0"/>
              </a:spcAft>
              <a:buSzPts val="1400"/>
              <a:buFont typeface="Poppins Medium"/>
              <a:buNone/>
              <a:defRPr>
                <a:latin typeface="Poppins Medium"/>
                <a:ea typeface="Poppins Medium"/>
                <a:cs typeface="Poppins Medium"/>
                <a:sym typeface="Poppins Medium"/>
              </a:defRPr>
            </a:lvl8pPr>
            <a:lvl9pPr lvl="8" rtl="0" algn="r">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110" name="Google Shape;110;p1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11" name="Shape 111"/>
        <p:cNvGrpSpPr/>
        <p:nvPr/>
      </p:nvGrpSpPr>
      <p:grpSpPr>
        <a:xfrm>
          <a:off x="0" y="0"/>
          <a:ext cx="0" cy="0"/>
          <a:chOff x="0" y="0"/>
          <a:chExt cx="0" cy="0"/>
        </a:xfrm>
      </p:grpSpPr>
      <p:sp>
        <p:nvSpPr>
          <p:cNvPr id="112" name="Google Shape;112;p19"/>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13" name="Google Shape;113;p19"/>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14" name="Google Shape;114;p19"/>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Poppins Medium"/>
              <a:buNone/>
              <a:defRPr sz="1100">
                <a:latin typeface="Poppins Medium"/>
                <a:ea typeface="Poppins Medium"/>
                <a:cs typeface="Poppins Medium"/>
                <a:sym typeface="Poppins Medium"/>
              </a:defRPr>
            </a:lvl1pPr>
            <a:lvl2pPr lvl="1" rtl="0" algn="r">
              <a:spcBef>
                <a:spcPts val="0"/>
              </a:spcBef>
              <a:spcAft>
                <a:spcPts val="0"/>
              </a:spcAft>
              <a:buSzPts val="1100"/>
              <a:buFont typeface="Poppins Medium"/>
              <a:buNone/>
              <a:defRPr sz="1100">
                <a:latin typeface="Poppins Medium"/>
                <a:ea typeface="Poppins Medium"/>
                <a:cs typeface="Poppins Medium"/>
                <a:sym typeface="Poppins Medium"/>
              </a:defRPr>
            </a:lvl2pPr>
            <a:lvl3pPr lvl="2" rtl="0" algn="r">
              <a:spcBef>
                <a:spcPts val="0"/>
              </a:spcBef>
              <a:spcAft>
                <a:spcPts val="0"/>
              </a:spcAft>
              <a:buSzPts val="1100"/>
              <a:buFont typeface="Poppins Medium"/>
              <a:buNone/>
              <a:defRPr sz="1100">
                <a:latin typeface="Poppins Medium"/>
                <a:ea typeface="Poppins Medium"/>
                <a:cs typeface="Poppins Medium"/>
                <a:sym typeface="Poppins Medium"/>
              </a:defRPr>
            </a:lvl3pPr>
            <a:lvl4pPr lvl="3" rtl="0" algn="r">
              <a:spcBef>
                <a:spcPts val="0"/>
              </a:spcBef>
              <a:spcAft>
                <a:spcPts val="0"/>
              </a:spcAft>
              <a:buSzPts val="1100"/>
              <a:buFont typeface="Poppins Medium"/>
              <a:buNone/>
              <a:defRPr sz="1100">
                <a:latin typeface="Poppins Medium"/>
                <a:ea typeface="Poppins Medium"/>
                <a:cs typeface="Poppins Medium"/>
                <a:sym typeface="Poppins Medium"/>
              </a:defRPr>
            </a:lvl4pPr>
            <a:lvl5pPr lvl="4" rtl="0" algn="r">
              <a:spcBef>
                <a:spcPts val="0"/>
              </a:spcBef>
              <a:spcAft>
                <a:spcPts val="0"/>
              </a:spcAft>
              <a:buSzPts val="1100"/>
              <a:buFont typeface="Poppins Medium"/>
              <a:buNone/>
              <a:defRPr sz="1100">
                <a:latin typeface="Poppins Medium"/>
                <a:ea typeface="Poppins Medium"/>
                <a:cs typeface="Poppins Medium"/>
                <a:sym typeface="Poppins Medium"/>
              </a:defRPr>
            </a:lvl5pPr>
            <a:lvl6pPr lvl="5" rtl="0" algn="r">
              <a:spcBef>
                <a:spcPts val="0"/>
              </a:spcBef>
              <a:spcAft>
                <a:spcPts val="0"/>
              </a:spcAft>
              <a:buSzPts val="1100"/>
              <a:buFont typeface="Poppins Medium"/>
              <a:buNone/>
              <a:defRPr sz="1100">
                <a:latin typeface="Poppins Medium"/>
                <a:ea typeface="Poppins Medium"/>
                <a:cs typeface="Poppins Medium"/>
                <a:sym typeface="Poppins Medium"/>
              </a:defRPr>
            </a:lvl6pPr>
            <a:lvl7pPr lvl="6" rtl="0" algn="r">
              <a:spcBef>
                <a:spcPts val="0"/>
              </a:spcBef>
              <a:spcAft>
                <a:spcPts val="0"/>
              </a:spcAft>
              <a:buSzPts val="1100"/>
              <a:buFont typeface="Poppins Medium"/>
              <a:buNone/>
              <a:defRPr sz="1100">
                <a:latin typeface="Poppins Medium"/>
                <a:ea typeface="Poppins Medium"/>
                <a:cs typeface="Poppins Medium"/>
                <a:sym typeface="Poppins Medium"/>
              </a:defRPr>
            </a:lvl7pPr>
            <a:lvl8pPr lvl="7" rtl="0" algn="r">
              <a:spcBef>
                <a:spcPts val="0"/>
              </a:spcBef>
              <a:spcAft>
                <a:spcPts val="0"/>
              </a:spcAft>
              <a:buSzPts val="1100"/>
              <a:buFont typeface="Poppins Medium"/>
              <a:buNone/>
              <a:defRPr sz="1100">
                <a:latin typeface="Poppins Medium"/>
                <a:ea typeface="Poppins Medium"/>
                <a:cs typeface="Poppins Medium"/>
                <a:sym typeface="Poppins Medium"/>
              </a:defRPr>
            </a:lvl8pPr>
            <a:lvl9pPr lvl="8" rtl="0" algn="r">
              <a:spcBef>
                <a:spcPts val="0"/>
              </a:spcBef>
              <a:spcAft>
                <a:spcPts val="0"/>
              </a:spcAft>
              <a:buSzPts val="1100"/>
              <a:buFont typeface="Poppins Medium"/>
              <a:buNone/>
              <a:defRPr sz="1100">
                <a:latin typeface="Poppins Medium"/>
                <a:ea typeface="Poppins Medium"/>
                <a:cs typeface="Poppins Medium"/>
                <a:sym typeface="Poppins Medium"/>
              </a:defRPr>
            </a:lvl9pPr>
          </a:lstStyle>
          <a:p/>
        </p:txBody>
      </p:sp>
      <p:sp>
        <p:nvSpPr>
          <p:cNvPr id="115" name="Google Shape;115;p19"/>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16" name="Google Shape;116;p19"/>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Poppins Medium"/>
              <a:buNone/>
              <a:defRPr sz="1100">
                <a:latin typeface="Poppins Medium"/>
                <a:ea typeface="Poppins Medium"/>
                <a:cs typeface="Poppins Medium"/>
                <a:sym typeface="Poppins Medium"/>
              </a:defRPr>
            </a:lvl1pPr>
            <a:lvl2pPr lvl="1" rtl="0" algn="r">
              <a:spcBef>
                <a:spcPts val="0"/>
              </a:spcBef>
              <a:spcAft>
                <a:spcPts val="0"/>
              </a:spcAft>
              <a:buSzPts val="1100"/>
              <a:buFont typeface="Poppins Medium"/>
              <a:buNone/>
              <a:defRPr sz="1100">
                <a:latin typeface="Poppins Medium"/>
                <a:ea typeface="Poppins Medium"/>
                <a:cs typeface="Poppins Medium"/>
                <a:sym typeface="Poppins Medium"/>
              </a:defRPr>
            </a:lvl2pPr>
            <a:lvl3pPr lvl="2" rtl="0" algn="r">
              <a:spcBef>
                <a:spcPts val="0"/>
              </a:spcBef>
              <a:spcAft>
                <a:spcPts val="0"/>
              </a:spcAft>
              <a:buSzPts val="1100"/>
              <a:buFont typeface="Poppins Medium"/>
              <a:buNone/>
              <a:defRPr sz="1100">
                <a:latin typeface="Poppins Medium"/>
                <a:ea typeface="Poppins Medium"/>
                <a:cs typeface="Poppins Medium"/>
                <a:sym typeface="Poppins Medium"/>
              </a:defRPr>
            </a:lvl3pPr>
            <a:lvl4pPr lvl="3" rtl="0" algn="r">
              <a:spcBef>
                <a:spcPts val="0"/>
              </a:spcBef>
              <a:spcAft>
                <a:spcPts val="0"/>
              </a:spcAft>
              <a:buSzPts val="1100"/>
              <a:buFont typeface="Poppins Medium"/>
              <a:buNone/>
              <a:defRPr sz="1100">
                <a:latin typeface="Poppins Medium"/>
                <a:ea typeface="Poppins Medium"/>
                <a:cs typeface="Poppins Medium"/>
                <a:sym typeface="Poppins Medium"/>
              </a:defRPr>
            </a:lvl4pPr>
            <a:lvl5pPr lvl="4" rtl="0" algn="r">
              <a:spcBef>
                <a:spcPts val="0"/>
              </a:spcBef>
              <a:spcAft>
                <a:spcPts val="0"/>
              </a:spcAft>
              <a:buSzPts val="1100"/>
              <a:buFont typeface="Poppins Medium"/>
              <a:buNone/>
              <a:defRPr sz="1100">
                <a:latin typeface="Poppins Medium"/>
                <a:ea typeface="Poppins Medium"/>
                <a:cs typeface="Poppins Medium"/>
                <a:sym typeface="Poppins Medium"/>
              </a:defRPr>
            </a:lvl5pPr>
            <a:lvl6pPr lvl="5" rtl="0" algn="r">
              <a:spcBef>
                <a:spcPts val="0"/>
              </a:spcBef>
              <a:spcAft>
                <a:spcPts val="0"/>
              </a:spcAft>
              <a:buSzPts val="1100"/>
              <a:buFont typeface="Poppins Medium"/>
              <a:buNone/>
              <a:defRPr sz="1100">
                <a:latin typeface="Poppins Medium"/>
                <a:ea typeface="Poppins Medium"/>
                <a:cs typeface="Poppins Medium"/>
                <a:sym typeface="Poppins Medium"/>
              </a:defRPr>
            </a:lvl6pPr>
            <a:lvl7pPr lvl="6" rtl="0" algn="r">
              <a:spcBef>
                <a:spcPts val="0"/>
              </a:spcBef>
              <a:spcAft>
                <a:spcPts val="0"/>
              </a:spcAft>
              <a:buSzPts val="1100"/>
              <a:buFont typeface="Poppins Medium"/>
              <a:buNone/>
              <a:defRPr sz="1100">
                <a:latin typeface="Poppins Medium"/>
                <a:ea typeface="Poppins Medium"/>
                <a:cs typeface="Poppins Medium"/>
                <a:sym typeface="Poppins Medium"/>
              </a:defRPr>
            </a:lvl7pPr>
            <a:lvl8pPr lvl="7" rtl="0" algn="r">
              <a:spcBef>
                <a:spcPts val="0"/>
              </a:spcBef>
              <a:spcAft>
                <a:spcPts val="0"/>
              </a:spcAft>
              <a:buSzPts val="1100"/>
              <a:buFont typeface="Poppins Medium"/>
              <a:buNone/>
              <a:defRPr sz="1100">
                <a:latin typeface="Poppins Medium"/>
                <a:ea typeface="Poppins Medium"/>
                <a:cs typeface="Poppins Medium"/>
                <a:sym typeface="Poppins Medium"/>
              </a:defRPr>
            </a:lvl8pPr>
            <a:lvl9pPr lvl="8" rtl="0" algn="r">
              <a:spcBef>
                <a:spcPts val="0"/>
              </a:spcBef>
              <a:spcAft>
                <a:spcPts val="0"/>
              </a:spcAft>
              <a:buSzPts val="1100"/>
              <a:buFont typeface="Poppins Medium"/>
              <a:buNone/>
              <a:defRPr sz="1100">
                <a:latin typeface="Poppins Medium"/>
                <a:ea typeface="Poppins Medium"/>
                <a:cs typeface="Poppins Medium"/>
                <a:sym typeface="Poppins Medium"/>
              </a:defRPr>
            </a:lvl9pPr>
          </a:lstStyle>
          <a:p/>
        </p:txBody>
      </p:sp>
      <p:sp>
        <p:nvSpPr>
          <p:cNvPr id="117" name="Google Shape;117;p19"/>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18" name="Google Shape;118;p19"/>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Poppins Medium"/>
              <a:buNone/>
              <a:defRPr sz="1100">
                <a:latin typeface="Poppins Medium"/>
                <a:ea typeface="Poppins Medium"/>
                <a:cs typeface="Poppins Medium"/>
                <a:sym typeface="Poppins Medium"/>
              </a:defRPr>
            </a:lvl1pPr>
            <a:lvl2pPr lvl="1" rtl="0" algn="r">
              <a:spcBef>
                <a:spcPts val="0"/>
              </a:spcBef>
              <a:spcAft>
                <a:spcPts val="0"/>
              </a:spcAft>
              <a:buSzPts val="1100"/>
              <a:buFont typeface="Poppins Medium"/>
              <a:buNone/>
              <a:defRPr sz="1100">
                <a:latin typeface="Poppins Medium"/>
                <a:ea typeface="Poppins Medium"/>
                <a:cs typeface="Poppins Medium"/>
                <a:sym typeface="Poppins Medium"/>
              </a:defRPr>
            </a:lvl2pPr>
            <a:lvl3pPr lvl="2" rtl="0" algn="r">
              <a:spcBef>
                <a:spcPts val="0"/>
              </a:spcBef>
              <a:spcAft>
                <a:spcPts val="0"/>
              </a:spcAft>
              <a:buSzPts val="1100"/>
              <a:buFont typeface="Poppins Medium"/>
              <a:buNone/>
              <a:defRPr sz="1100">
                <a:latin typeface="Poppins Medium"/>
                <a:ea typeface="Poppins Medium"/>
                <a:cs typeface="Poppins Medium"/>
                <a:sym typeface="Poppins Medium"/>
              </a:defRPr>
            </a:lvl3pPr>
            <a:lvl4pPr lvl="3" rtl="0" algn="r">
              <a:spcBef>
                <a:spcPts val="0"/>
              </a:spcBef>
              <a:spcAft>
                <a:spcPts val="0"/>
              </a:spcAft>
              <a:buSzPts val="1100"/>
              <a:buFont typeface="Poppins Medium"/>
              <a:buNone/>
              <a:defRPr sz="1100">
                <a:latin typeface="Poppins Medium"/>
                <a:ea typeface="Poppins Medium"/>
                <a:cs typeface="Poppins Medium"/>
                <a:sym typeface="Poppins Medium"/>
              </a:defRPr>
            </a:lvl4pPr>
            <a:lvl5pPr lvl="4" rtl="0" algn="r">
              <a:spcBef>
                <a:spcPts val="0"/>
              </a:spcBef>
              <a:spcAft>
                <a:spcPts val="0"/>
              </a:spcAft>
              <a:buSzPts val="1100"/>
              <a:buFont typeface="Poppins Medium"/>
              <a:buNone/>
              <a:defRPr sz="1100">
                <a:latin typeface="Poppins Medium"/>
                <a:ea typeface="Poppins Medium"/>
                <a:cs typeface="Poppins Medium"/>
                <a:sym typeface="Poppins Medium"/>
              </a:defRPr>
            </a:lvl5pPr>
            <a:lvl6pPr lvl="5" rtl="0" algn="r">
              <a:spcBef>
                <a:spcPts val="0"/>
              </a:spcBef>
              <a:spcAft>
                <a:spcPts val="0"/>
              </a:spcAft>
              <a:buSzPts val="1100"/>
              <a:buFont typeface="Poppins Medium"/>
              <a:buNone/>
              <a:defRPr sz="1100">
                <a:latin typeface="Poppins Medium"/>
                <a:ea typeface="Poppins Medium"/>
                <a:cs typeface="Poppins Medium"/>
                <a:sym typeface="Poppins Medium"/>
              </a:defRPr>
            </a:lvl6pPr>
            <a:lvl7pPr lvl="6" rtl="0" algn="r">
              <a:spcBef>
                <a:spcPts val="0"/>
              </a:spcBef>
              <a:spcAft>
                <a:spcPts val="0"/>
              </a:spcAft>
              <a:buSzPts val="1100"/>
              <a:buFont typeface="Poppins Medium"/>
              <a:buNone/>
              <a:defRPr sz="1100">
                <a:latin typeface="Poppins Medium"/>
                <a:ea typeface="Poppins Medium"/>
                <a:cs typeface="Poppins Medium"/>
                <a:sym typeface="Poppins Medium"/>
              </a:defRPr>
            </a:lvl7pPr>
            <a:lvl8pPr lvl="7" rtl="0" algn="r">
              <a:spcBef>
                <a:spcPts val="0"/>
              </a:spcBef>
              <a:spcAft>
                <a:spcPts val="0"/>
              </a:spcAft>
              <a:buSzPts val="1100"/>
              <a:buFont typeface="Poppins Medium"/>
              <a:buNone/>
              <a:defRPr sz="1100">
                <a:latin typeface="Poppins Medium"/>
                <a:ea typeface="Poppins Medium"/>
                <a:cs typeface="Poppins Medium"/>
                <a:sym typeface="Poppins Medium"/>
              </a:defRPr>
            </a:lvl8pPr>
            <a:lvl9pPr lvl="8" rtl="0" algn="r">
              <a:spcBef>
                <a:spcPts val="0"/>
              </a:spcBef>
              <a:spcAft>
                <a:spcPts val="0"/>
              </a:spcAft>
              <a:buSzPts val="1100"/>
              <a:buFont typeface="Poppins Medium"/>
              <a:buNone/>
              <a:defRPr sz="1100">
                <a:latin typeface="Poppins Medium"/>
                <a:ea typeface="Poppins Medium"/>
                <a:cs typeface="Poppins Medium"/>
                <a:sym typeface="Poppins Medium"/>
              </a:defRPr>
            </a:lvl9pPr>
          </a:lstStyle>
          <a:p/>
        </p:txBody>
      </p:sp>
      <p:sp>
        <p:nvSpPr>
          <p:cNvPr id="119" name="Google Shape;119;p19"/>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120" name="Google Shape;120;p19"/>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Poppins Medium"/>
              <a:buNone/>
              <a:defRPr sz="1100">
                <a:latin typeface="Poppins Medium"/>
                <a:ea typeface="Poppins Medium"/>
                <a:cs typeface="Poppins Medium"/>
                <a:sym typeface="Poppins Medium"/>
              </a:defRPr>
            </a:lvl1pPr>
            <a:lvl2pPr lvl="1" rtl="0" algn="r">
              <a:spcBef>
                <a:spcPts val="0"/>
              </a:spcBef>
              <a:spcAft>
                <a:spcPts val="0"/>
              </a:spcAft>
              <a:buSzPts val="1100"/>
              <a:buFont typeface="Poppins Medium"/>
              <a:buNone/>
              <a:defRPr sz="1100">
                <a:latin typeface="Poppins Medium"/>
                <a:ea typeface="Poppins Medium"/>
                <a:cs typeface="Poppins Medium"/>
                <a:sym typeface="Poppins Medium"/>
              </a:defRPr>
            </a:lvl2pPr>
            <a:lvl3pPr lvl="2" rtl="0" algn="r">
              <a:spcBef>
                <a:spcPts val="0"/>
              </a:spcBef>
              <a:spcAft>
                <a:spcPts val="0"/>
              </a:spcAft>
              <a:buSzPts val="1100"/>
              <a:buFont typeface="Poppins Medium"/>
              <a:buNone/>
              <a:defRPr sz="1100">
                <a:latin typeface="Poppins Medium"/>
                <a:ea typeface="Poppins Medium"/>
                <a:cs typeface="Poppins Medium"/>
                <a:sym typeface="Poppins Medium"/>
              </a:defRPr>
            </a:lvl3pPr>
            <a:lvl4pPr lvl="3" rtl="0" algn="r">
              <a:spcBef>
                <a:spcPts val="0"/>
              </a:spcBef>
              <a:spcAft>
                <a:spcPts val="0"/>
              </a:spcAft>
              <a:buSzPts val="1100"/>
              <a:buFont typeface="Poppins Medium"/>
              <a:buNone/>
              <a:defRPr sz="1100">
                <a:latin typeface="Poppins Medium"/>
                <a:ea typeface="Poppins Medium"/>
                <a:cs typeface="Poppins Medium"/>
                <a:sym typeface="Poppins Medium"/>
              </a:defRPr>
            </a:lvl4pPr>
            <a:lvl5pPr lvl="4" rtl="0" algn="r">
              <a:spcBef>
                <a:spcPts val="0"/>
              </a:spcBef>
              <a:spcAft>
                <a:spcPts val="0"/>
              </a:spcAft>
              <a:buSzPts val="1100"/>
              <a:buFont typeface="Poppins Medium"/>
              <a:buNone/>
              <a:defRPr sz="1100">
                <a:latin typeface="Poppins Medium"/>
                <a:ea typeface="Poppins Medium"/>
                <a:cs typeface="Poppins Medium"/>
                <a:sym typeface="Poppins Medium"/>
              </a:defRPr>
            </a:lvl5pPr>
            <a:lvl6pPr lvl="5" rtl="0" algn="r">
              <a:spcBef>
                <a:spcPts val="0"/>
              </a:spcBef>
              <a:spcAft>
                <a:spcPts val="0"/>
              </a:spcAft>
              <a:buSzPts val="1100"/>
              <a:buFont typeface="Poppins Medium"/>
              <a:buNone/>
              <a:defRPr sz="1100">
                <a:latin typeface="Poppins Medium"/>
                <a:ea typeface="Poppins Medium"/>
                <a:cs typeface="Poppins Medium"/>
                <a:sym typeface="Poppins Medium"/>
              </a:defRPr>
            </a:lvl6pPr>
            <a:lvl7pPr lvl="6" rtl="0" algn="r">
              <a:spcBef>
                <a:spcPts val="0"/>
              </a:spcBef>
              <a:spcAft>
                <a:spcPts val="0"/>
              </a:spcAft>
              <a:buSzPts val="1100"/>
              <a:buFont typeface="Poppins Medium"/>
              <a:buNone/>
              <a:defRPr sz="1100">
                <a:latin typeface="Poppins Medium"/>
                <a:ea typeface="Poppins Medium"/>
                <a:cs typeface="Poppins Medium"/>
                <a:sym typeface="Poppins Medium"/>
              </a:defRPr>
            </a:lvl7pPr>
            <a:lvl8pPr lvl="7" rtl="0" algn="r">
              <a:spcBef>
                <a:spcPts val="0"/>
              </a:spcBef>
              <a:spcAft>
                <a:spcPts val="0"/>
              </a:spcAft>
              <a:buSzPts val="1100"/>
              <a:buFont typeface="Poppins Medium"/>
              <a:buNone/>
              <a:defRPr sz="1100">
                <a:latin typeface="Poppins Medium"/>
                <a:ea typeface="Poppins Medium"/>
                <a:cs typeface="Poppins Medium"/>
                <a:sym typeface="Poppins Medium"/>
              </a:defRPr>
            </a:lvl8pPr>
            <a:lvl9pPr lvl="8" rtl="0" algn="r">
              <a:spcBef>
                <a:spcPts val="0"/>
              </a:spcBef>
              <a:spcAft>
                <a:spcPts val="0"/>
              </a:spcAft>
              <a:buSzPts val="1100"/>
              <a:buFont typeface="Poppins Medium"/>
              <a:buNone/>
              <a:defRPr sz="1100">
                <a:latin typeface="Poppins Medium"/>
                <a:ea typeface="Poppins Medium"/>
                <a:cs typeface="Poppins Medium"/>
                <a:sym typeface="Poppins Medium"/>
              </a:defRPr>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0"/>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24" name="Google Shape;124;p20"/>
          <p:cNvPicPr preferRelativeResize="0"/>
          <p:nvPr/>
        </p:nvPicPr>
        <p:blipFill>
          <a:blip r:embed="rId2">
            <a:alphaModFix/>
          </a:blip>
          <a:stretch>
            <a:fillRect/>
          </a:stretch>
        </p:blipFill>
        <p:spPr>
          <a:xfrm>
            <a:off x="4276963" y="120172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125" name="Shape 125"/>
        <p:cNvGrpSpPr/>
        <p:nvPr/>
      </p:nvGrpSpPr>
      <p:grpSpPr>
        <a:xfrm>
          <a:off x="0" y="0"/>
          <a:ext cx="0" cy="0"/>
          <a:chOff x="0" y="0"/>
          <a:chExt cx="0" cy="0"/>
        </a:xfrm>
      </p:grpSpPr>
      <p:sp>
        <p:nvSpPr>
          <p:cNvPr id="126" name="Google Shape;12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1"/>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28" name="Google Shape;128;p21"/>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29" name="Google Shape;129;p21"/>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Poppins Medium"/>
              <a:buNone/>
              <a:defRPr sz="1100">
                <a:latin typeface="Poppins Medium"/>
                <a:ea typeface="Poppins Medium"/>
                <a:cs typeface="Poppins Medium"/>
                <a:sym typeface="Poppins Medium"/>
              </a:defRPr>
            </a:lvl1pPr>
            <a:lvl2pPr lvl="1" rtl="0" algn="r">
              <a:spcBef>
                <a:spcPts val="0"/>
              </a:spcBef>
              <a:spcAft>
                <a:spcPts val="0"/>
              </a:spcAft>
              <a:buSzPts val="1100"/>
              <a:buFont typeface="Poppins Medium"/>
              <a:buNone/>
              <a:defRPr sz="1100">
                <a:latin typeface="Poppins Medium"/>
                <a:ea typeface="Poppins Medium"/>
                <a:cs typeface="Poppins Medium"/>
                <a:sym typeface="Poppins Medium"/>
              </a:defRPr>
            </a:lvl2pPr>
            <a:lvl3pPr lvl="2" rtl="0" algn="r">
              <a:spcBef>
                <a:spcPts val="0"/>
              </a:spcBef>
              <a:spcAft>
                <a:spcPts val="0"/>
              </a:spcAft>
              <a:buSzPts val="1100"/>
              <a:buFont typeface="Poppins Medium"/>
              <a:buNone/>
              <a:defRPr sz="1100">
                <a:latin typeface="Poppins Medium"/>
                <a:ea typeface="Poppins Medium"/>
                <a:cs typeface="Poppins Medium"/>
                <a:sym typeface="Poppins Medium"/>
              </a:defRPr>
            </a:lvl3pPr>
            <a:lvl4pPr lvl="3" rtl="0" algn="r">
              <a:spcBef>
                <a:spcPts val="0"/>
              </a:spcBef>
              <a:spcAft>
                <a:spcPts val="0"/>
              </a:spcAft>
              <a:buSzPts val="1100"/>
              <a:buFont typeface="Poppins Medium"/>
              <a:buNone/>
              <a:defRPr sz="1100">
                <a:latin typeface="Poppins Medium"/>
                <a:ea typeface="Poppins Medium"/>
                <a:cs typeface="Poppins Medium"/>
                <a:sym typeface="Poppins Medium"/>
              </a:defRPr>
            </a:lvl4pPr>
            <a:lvl5pPr lvl="4" rtl="0" algn="r">
              <a:spcBef>
                <a:spcPts val="0"/>
              </a:spcBef>
              <a:spcAft>
                <a:spcPts val="0"/>
              </a:spcAft>
              <a:buSzPts val="1100"/>
              <a:buFont typeface="Poppins Medium"/>
              <a:buNone/>
              <a:defRPr sz="1100">
                <a:latin typeface="Poppins Medium"/>
                <a:ea typeface="Poppins Medium"/>
                <a:cs typeface="Poppins Medium"/>
                <a:sym typeface="Poppins Medium"/>
              </a:defRPr>
            </a:lvl5pPr>
            <a:lvl6pPr lvl="5" rtl="0" algn="r">
              <a:spcBef>
                <a:spcPts val="0"/>
              </a:spcBef>
              <a:spcAft>
                <a:spcPts val="0"/>
              </a:spcAft>
              <a:buSzPts val="1100"/>
              <a:buFont typeface="Poppins Medium"/>
              <a:buNone/>
              <a:defRPr sz="1100">
                <a:latin typeface="Poppins Medium"/>
                <a:ea typeface="Poppins Medium"/>
                <a:cs typeface="Poppins Medium"/>
                <a:sym typeface="Poppins Medium"/>
              </a:defRPr>
            </a:lvl6pPr>
            <a:lvl7pPr lvl="6" rtl="0" algn="r">
              <a:spcBef>
                <a:spcPts val="0"/>
              </a:spcBef>
              <a:spcAft>
                <a:spcPts val="0"/>
              </a:spcAft>
              <a:buSzPts val="1100"/>
              <a:buFont typeface="Poppins Medium"/>
              <a:buNone/>
              <a:defRPr sz="1100">
                <a:latin typeface="Poppins Medium"/>
                <a:ea typeface="Poppins Medium"/>
                <a:cs typeface="Poppins Medium"/>
                <a:sym typeface="Poppins Medium"/>
              </a:defRPr>
            </a:lvl7pPr>
            <a:lvl8pPr lvl="7" rtl="0" algn="r">
              <a:spcBef>
                <a:spcPts val="0"/>
              </a:spcBef>
              <a:spcAft>
                <a:spcPts val="0"/>
              </a:spcAft>
              <a:buSzPts val="1100"/>
              <a:buFont typeface="Poppins Medium"/>
              <a:buNone/>
              <a:defRPr sz="1100">
                <a:latin typeface="Poppins Medium"/>
                <a:ea typeface="Poppins Medium"/>
                <a:cs typeface="Poppins Medium"/>
                <a:sym typeface="Poppins Medium"/>
              </a:defRPr>
            </a:lvl8pPr>
            <a:lvl9pPr lvl="8" rtl="0" algn="r">
              <a:spcBef>
                <a:spcPts val="0"/>
              </a:spcBef>
              <a:spcAft>
                <a:spcPts val="0"/>
              </a:spcAft>
              <a:buSzPts val="1100"/>
              <a:buFont typeface="Poppins Medium"/>
              <a:buNone/>
              <a:defRPr sz="1100">
                <a:latin typeface="Poppins Medium"/>
                <a:ea typeface="Poppins Medium"/>
                <a:cs typeface="Poppins Medium"/>
                <a:sym typeface="Poppins Medium"/>
              </a:defRPr>
            </a:lvl9pPr>
          </a:lstStyle>
          <a:p/>
        </p:txBody>
      </p:sp>
      <p:sp>
        <p:nvSpPr>
          <p:cNvPr id="130" name="Google Shape;130;p21"/>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31" name="Google Shape;131;p21"/>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Poppins Medium"/>
              <a:buNone/>
              <a:defRPr sz="1100">
                <a:latin typeface="Poppins Medium"/>
                <a:ea typeface="Poppins Medium"/>
                <a:cs typeface="Poppins Medium"/>
                <a:sym typeface="Poppins Medium"/>
              </a:defRPr>
            </a:lvl1pPr>
            <a:lvl2pPr lvl="1" rtl="0" algn="r">
              <a:spcBef>
                <a:spcPts val="0"/>
              </a:spcBef>
              <a:spcAft>
                <a:spcPts val="0"/>
              </a:spcAft>
              <a:buSzPts val="1100"/>
              <a:buFont typeface="Poppins Medium"/>
              <a:buNone/>
              <a:defRPr sz="1100">
                <a:latin typeface="Poppins Medium"/>
                <a:ea typeface="Poppins Medium"/>
                <a:cs typeface="Poppins Medium"/>
                <a:sym typeface="Poppins Medium"/>
              </a:defRPr>
            </a:lvl2pPr>
            <a:lvl3pPr lvl="2" rtl="0" algn="r">
              <a:spcBef>
                <a:spcPts val="0"/>
              </a:spcBef>
              <a:spcAft>
                <a:spcPts val="0"/>
              </a:spcAft>
              <a:buSzPts val="1100"/>
              <a:buFont typeface="Poppins Medium"/>
              <a:buNone/>
              <a:defRPr sz="1100">
                <a:latin typeface="Poppins Medium"/>
                <a:ea typeface="Poppins Medium"/>
                <a:cs typeface="Poppins Medium"/>
                <a:sym typeface="Poppins Medium"/>
              </a:defRPr>
            </a:lvl3pPr>
            <a:lvl4pPr lvl="3" rtl="0" algn="r">
              <a:spcBef>
                <a:spcPts val="0"/>
              </a:spcBef>
              <a:spcAft>
                <a:spcPts val="0"/>
              </a:spcAft>
              <a:buSzPts val="1100"/>
              <a:buFont typeface="Poppins Medium"/>
              <a:buNone/>
              <a:defRPr sz="1100">
                <a:latin typeface="Poppins Medium"/>
                <a:ea typeface="Poppins Medium"/>
                <a:cs typeface="Poppins Medium"/>
                <a:sym typeface="Poppins Medium"/>
              </a:defRPr>
            </a:lvl4pPr>
            <a:lvl5pPr lvl="4" rtl="0" algn="r">
              <a:spcBef>
                <a:spcPts val="0"/>
              </a:spcBef>
              <a:spcAft>
                <a:spcPts val="0"/>
              </a:spcAft>
              <a:buSzPts val="1100"/>
              <a:buFont typeface="Poppins Medium"/>
              <a:buNone/>
              <a:defRPr sz="1100">
                <a:latin typeface="Poppins Medium"/>
                <a:ea typeface="Poppins Medium"/>
                <a:cs typeface="Poppins Medium"/>
                <a:sym typeface="Poppins Medium"/>
              </a:defRPr>
            </a:lvl5pPr>
            <a:lvl6pPr lvl="5" rtl="0" algn="r">
              <a:spcBef>
                <a:spcPts val="0"/>
              </a:spcBef>
              <a:spcAft>
                <a:spcPts val="0"/>
              </a:spcAft>
              <a:buSzPts val="1100"/>
              <a:buFont typeface="Poppins Medium"/>
              <a:buNone/>
              <a:defRPr sz="1100">
                <a:latin typeface="Poppins Medium"/>
                <a:ea typeface="Poppins Medium"/>
                <a:cs typeface="Poppins Medium"/>
                <a:sym typeface="Poppins Medium"/>
              </a:defRPr>
            </a:lvl6pPr>
            <a:lvl7pPr lvl="6" rtl="0" algn="r">
              <a:spcBef>
                <a:spcPts val="0"/>
              </a:spcBef>
              <a:spcAft>
                <a:spcPts val="0"/>
              </a:spcAft>
              <a:buSzPts val="1100"/>
              <a:buFont typeface="Poppins Medium"/>
              <a:buNone/>
              <a:defRPr sz="1100">
                <a:latin typeface="Poppins Medium"/>
                <a:ea typeface="Poppins Medium"/>
                <a:cs typeface="Poppins Medium"/>
                <a:sym typeface="Poppins Medium"/>
              </a:defRPr>
            </a:lvl7pPr>
            <a:lvl8pPr lvl="7" rtl="0" algn="r">
              <a:spcBef>
                <a:spcPts val="0"/>
              </a:spcBef>
              <a:spcAft>
                <a:spcPts val="0"/>
              </a:spcAft>
              <a:buSzPts val="1100"/>
              <a:buFont typeface="Poppins Medium"/>
              <a:buNone/>
              <a:defRPr sz="1100">
                <a:latin typeface="Poppins Medium"/>
                <a:ea typeface="Poppins Medium"/>
                <a:cs typeface="Poppins Medium"/>
                <a:sym typeface="Poppins Medium"/>
              </a:defRPr>
            </a:lvl8pPr>
            <a:lvl9pPr lvl="8" rtl="0" algn="r">
              <a:spcBef>
                <a:spcPts val="0"/>
              </a:spcBef>
              <a:spcAft>
                <a:spcPts val="0"/>
              </a:spcAft>
              <a:buSzPts val="1100"/>
              <a:buFont typeface="Poppins Medium"/>
              <a:buNone/>
              <a:defRPr sz="1100">
                <a:latin typeface="Poppins Medium"/>
                <a:ea typeface="Poppins Medium"/>
                <a:cs typeface="Poppins Medium"/>
                <a:sym typeface="Poppins Medium"/>
              </a:defRPr>
            </a:lvl9pPr>
          </a:lstStyle>
          <a:p/>
        </p:txBody>
      </p:sp>
      <p:sp>
        <p:nvSpPr>
          <p:cNvPr id="132" name="Google Shape;132;p21"/>
          <p:cNvSpPr/>
          <p:nvPr>
            <p:ph idx="3" type="pic"/>
          </p:nvPr>
        </p:nvSpPr>
        <p:spPr>
          <a:xfrm>
            <a:off x="642700" y="632300"/>
            <a:ext cx="2615100" cy="3918900"/>
          </a:xfrm>
          <a:prstGeom prst="roundRect">
            <a:avLst>
              <a:gd fmla="val 16667" name="adj"/>
            </a:avLst>
          </a:prstGeom>
          <a:noFill/>
          <a:ln>
            <a:noFill/>
          </a:ln>
        </p:spPr>
      </p:sp>
      <p:pic>
        <p:nvPicPr>
          <p:cNvPr id="133" name="Google Shape;133;p21"/>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34" name="Google Shape;134;p21"/>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135" name="Google Shape;135;p21"/>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36" name="Shape 136"/>
        <p:cNvGrpSpPr/>
        <p:nvPr/>
      </p:nvGrpSpPr>
      <p:grpSpPr>
        <a:xfrm>
          <a:off x="0" y="0"/>
          <a:ext cx="0" cy="0"/>
          <a:chOff x="0" y="0"/>
          <a:chExt cx="0" cy="0"/>
        </a:xfrm>
      </p:grpSpPr>
      <p:sp>
        <p:nvSpPr>
          <p:cNvPr id="137" name="Google Shape;137;p22"/>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Poppins Medium"/>
              <a:buNone/>
              <a:defRPr sz="1300">
                <a:latin typeface="Poppins Medium"/>
                <a:ea typeface="Poppins Medium"/>
                <a:cs typeface="Poppins Medium"/>
                <a:sym typeface="Poppins Medium"/>
              </a:defRPr>
            </a:lvl1pPr>
            <a:lvl2pPr lvl="1" rtl="0">
              <a:spcBef>
                <a:spcPts val="0"/>
              </a:spcBef>
              <a:spcAft>
                <a:spcPts val="0"/>
              </a:spcAft>
              <a:buSzPts val="1400"/>
              <a:buFont typeface="Poppins Medium"/>
              <a:buNone/>
              <a:defRPr>
                <a:latin typeface="Poppins Medium"/>
                <a:ea typeface="Poppins Medium"/>
                <a:cs typeface="Poppins Medium"/>
                <a:sym typeface="Poppins Medium"/>
              </a:defRPr>
            </a:lvl2pPr>
            <a:lvl3pPr lvl="2" rtl="0">
              <a:spcBef>
                <a:spcPts val="0"/>
              </a:spcBef>
              <a:spcAft>
                <a:spcPts val="0"/>
              </a:spcAft>
              <a:buSzPts val="1400"/>
              <a:buFont typeface="Poppins Medium"/>
              <a:buNone/>
              <a:defRPr>
                <a:latin typeface="Poppins Medium"/>
                <a:ea typeface="Poppins Medium"/>
                <a:cs typeface="Poppins Medium"/>
                <a:sym typeface="Poppins Medium"/>
              </a:defRPr>
            </a:lvl3pPr>
            <a:lvl4pPr lvl="3" rtl="0">
              <a:spcBef>
                <a:spcPts val="0"/>
              </a:spcBef>
              <a:spcAft>
                <a:spcPts val="0"/>
              </a:spcAft>
              <a:buSzPts val="1400"/>
              <a:buFont typeface="Poppins Medium"/>
              <a:buNone/>
              <a:defRPr>
                <a:latin typeface="Poppins Medium"/>
                <a:ea typeface="Poppins Medium"/>
                <a:cs typeface="Poppins Medium"/>
                <a:sym typeface="Poppins Medium"/>
              </a:defRPr>
            </a:lvl4pPr>
            <a:lvl5pPr lvl="4" rtl="0">
              <a:spcBef>
                <a:spcPts val="0"/>
              </a:spcBef>
              <a:spcAft>
                <a:spcPts val="0"/>
              </a:spcAft>
              <a:buSzPts val="1400"/>
              <a:buFont typeface="Poppins Medium"/>
              <a:buNone/>
              <a:defRPr>
                <a:latin typeface="Poppins Medium"/>
                <a:ea typeface="Poppins Medium"/>
                <a:cs typeface="Poppins Medium"/>
                <a:sym typeface="Poppins Medium"/>
              </a:defRPr>
            </a:lvl5pPr>
            <a:lvl6pPr lvl="5" rtl="0">
              <a:spcBef>
                <a:spcPts val="0"/>
              </a:spcBef>
              <a:spcAft>
                <a:spcPts val="0"/>
              </a:spcAft>
              <a:buSzPts val="1400"/>
              <a:buFont typeface="Poppins Medium"/>
              <a:buNone/>
              <a:defRPr>
                <a:latin typeface="Poppins Medium"/>
                <a:ea typeface="Poppins Medium"/>
                <a:cs typeface="Poppins Medium"/>
                <a:sym typeface="Poppins Medium"/>
              </a:defRPr>
            </a:lvl6pPr>
            <a:lvl7pPr lvl="6" rtl="0">
              <a:spcBef>
                <a:spcPts val="0"/>
              </a:spcBef>
              <a:spcAft>
                <a:spcPts val="0"/>
              </a:spcAft>
              <a:buSzPts val="1400"/>
              <a:buFont typeface="Poppins Medium"/>
              <a:buNone/>
              <a:defRPr>
                <a:latin typeface="Poppins Medium"/>
                <a:ea typeface="Poppins Medium"/>
                <a:cs typeface="Poppins Medium"/>
                <a:sym typeface="Poppins Medium"/>
              </a:defRPr>
            </a:lvl7pPr>
            <a:lvl8pPr lvl="7" rtl="0">
              <a:spcBef>
                <a:spcPts val="0"/>
              </a:spcBef>
              <a:spcAft>
                <a:spcPts val="0"/>
              </a:spcAft>
              <a:buSzPts val="1400"/>
              <a:buFont typeface="Poppins Medium"/>
              <a:buNone/>
              <a:defRPr>
                <a:latin typeface="Poppins Medium"/>
                <a:ea typeface="Poppins Medium"/>
                <a:cs typeface="Poppins Medium"/>
                <a:sym typeface="Poppins Medium"/>
              </a:defRPr>
            </a:lvl8pPr>
            <a:lvl9pPr lvl="8" rtl="0">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138" name="Google Shape;138;p22"/>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39" name="Google Shape;139;p22"/>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Poppins Medium"/>
              <a:buNone/>
              <a:defRPr sz="1300">
                <a:latin typeface="Poppins Medium"/>
                <a:ea typeface="Poppins Medium"/>
                <a:cs typeface="Poppins Medium"/>
                <a:sym typeface="Poppins Medium"/>
              </a:defRPr>
            </a:lvl1pPr>
            <a:lvl2pPr lvl="1" rtl="0">
              <a:spcBef>
                <a:spcPts val="0"/>
              </a:spcBef>
              <a:spcAft>
                <a:spcPts val="0"/>
              </a:spcAft>
              <a:buSzPts val="1400"/>
              <a:buFont typeface="Poppins Medium"/>
              <a:buNone/>
              <a:defRPr>
                <a:latin typeface="Poppins Medium"/>
                <a:ea typeface="Poppins Medium"/>
                <a:cs typeface="Poppins Medium"/>
                <a:sym typeface="Poppins Medium"/>
              </a:defRPr>
            </a:lvl2pPr>
            <a:lvl3pPr lvl="2" rtl="0">
              <a:spcBef>
                <a:spcPts val="0"/>
              </a:spcBef>
              <a:spcAft>
                <a:spcPts val="0"/>
              </a:spcAft>
              <a:buSzPts val="1400"/>
              <a:buFont typeface="Poppins Medium"/>
              <a:buNone/>
              <a:defRPr>
                <a:latin typeface="Poppins Medium"/>
                <a:ea typeface="Poppins Medium"/>
                <a:cs typeface="Poppins Medium"/>
                <a:sym typeface="Poppins Medium"/>
              </a:defRPr>
            </a:lvl3pPr>
            <a:lvl4pPr lvl="3" rtl="0">
              <a:spcBef>
                <a:spcPts val="0"/>
              </a:spcBef>
              <a:spcAft>
                <a:spcPts val="0"/>
              </a:spcAft>
              <a:buSzPts val="1400"/>
              <a:buFont typeface="Poppins Medium"/>
              <a:buNone/>
              <a:defRPr>
                <a:latin typeface="Poppins Medium"/>
                <a:ea typeface="Poppins Medium"/>
                <a:cs typeface="Poppins Medium"/>
                <a:sym typeface="Poppins Medium"/>
              </a:defRPr>
            </a:lvl4pPr>
            <a:lvl5pPr lvl="4" rtl="0">
              <a:spcBef>
                <a:spcPts val="0"/>
              </a:spcBef>
              <a:spcAft>
                <a:spcPts val="0"/>
              </a:spcAft>
              <a:buSzPts val="1400"/>
              <a:buFont typeface="Poppins Medium"/>
              <a:buNone/>
              <a:defRPr>
                <a:latin typeface="Poppins Medium"/>
                <a:ea typeface="Poppins Medium"/>
                <a:cs typeface="Poppins Medium"/>
                <a:sym typeface="Poppins Medium"/>
              </a:defRPr>
            </a:lvl5pPr>
            <a:lvl6pPr lvl="5" rtl="0">
              <a:spcBef>
                <a:spcPts val="0"/>
              </a:spcBef>
              <a:spcAft>
                <a:spcPts val="0"/>
              </a:spcAft>
              <a:buSzPts val="1400"/>
              <a:buFont typeface="Poppins Medium"/>
              <a:buNone/>
              <a:defRPr>
                <a:latin typeface="Poppins Medium"/>
                <a:ea typeface="Poppins Medium"/>
                <a:cs typeface="Poppins Medium"/>
                <a:sym typeface="Poppins Medium"/>
              </a:defRPr>
            </a:lvl6pPr>
            <a:lvl7pPr lvl="6" rtl="0">
              <a:spcBef>
                <a:spcPts val="0"/>
              </a:spcBef>
              <a:spcAft>
                <a:spcPts val="0"/>
              </a:spcAft>
              <a:buSzPts val="1400"/>
              <a:buFont typeface="Poppins Medium"/>
              <a:buNone/>
              <a:defRPr>
                <a:latin typeface="Poppins Medium"/>
                <a:ea typeface="Poppins Medium"/>
                <a:cs typeface="Poppins Medium"/>
                <a:sym typeface="Poppins Medium"/>
              </a:defRPr>
            </a:lvl7pPr>
            <a:lvl8pPr lvl="7" rtl="0">
              <a:spcBef>
                <a:spcPts val="0"/>
              </a:spcBef>
              <a:spcAft>
                <a:spcPts val="0"/>
              </a:spcAft>
              <a:buSzPts val="1400"/>
              <a:buFont typeface="Poppins Medium"/>
              <a:buNone/>
              <a:defRPr>
                <a:latin typeface="Poppins Medium"/>
                <a:ea typeface="Poppins Medium"/>
                <a:cs typeface="Poppins Medium"/>
                <a:sym typeface="Poppins Medium"/>
              </a:defRPr>
            </a:lvl8pPr>
            <a:lvl9pPr lvl="8" rtl="0">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140" name="Google Shape;140;p22"/>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Poppins Medium"/>
              <a:buNone/>
              <a:defRPr sz="1300">
                <a:latin typeface="Poppins Medium"/>
                <a:ea typeface="Poppins Medium"/>
                <a:cs typeface="Poppins Medium"/>
                <a:sym typeface="Poppins Medium"/>
              </a:defRPr>
            </a:lvl1pPr>
            <a:lvl2pPr lvl="1" rtl="0">
              <a:spcBef>
                <a:spcPts val="0"/>
              </a:spcBef>
              <a:spcAft>
                <a:spcPts val="0"/>
              </a:spcAft>
              <a:buSzPts val="1400"/>
              <a:buFont typeface="Poppins Medium"/>
              <a:buNone/>
              <a:defRPr>
                <a:latin typeface="Poppins Medium"/>
                <a:ea typeface="Poppins Medium"/>
                <a:cs typeface="Poppins Medium"/>
                <a:sym typeface="Poppins Medium"/>
              </a:defRPr>
            </a:lvl2pPr>
            <a:lvl3pPr lvl="2" rtl="0">
              <a:spcBef>
                <a:spcPts val="0"/>
              </a:spcBef>
              <a:spcAft>
                <a:spcPts val="0"/>
              </a:spcAft>
              <a:buSzPts val="1400"/>
              <a:buFont typeface="Poppins Medium"/>
              <a:buNone/>
              <a:defRPr>
                <a:latin typeface="Poppins Medium"/>
                <a:ea typeface="Poppins Medium"/>
                <a:cs typeface="Poppins Medium"/>
                <a:sym typeface="Poppins Medium"/>
              </a:defRPr>
            </a:lvl3pPr>
            <a:lvl4pPr lvl="3" rtl="0">
              <a:spcBef>
                <a:spcPts val="0"/>
              </a:spcBef>
              <a:spcAft>
                <a:spcPts val="0"/>
              </a:spcAft>
              <a:buSzPts val="1400"/>
              <a:buFont typeface="Poppins Medium"/>
              <a:buNone/>
              <a:defRPr>
                <a:latin typeface="Poppins Medium"/>
                <a:ea typeface="Poppins Medium"/>
                <a:cs typeface="Poppins Medium"/>
                <a:sym typeface="Poppins Medium"/>
              </a:defRPr>
            </a:lvl4pPr>
            <a:lvl5pPr lvl="4" rtl="0">
              <a:spcBef>
                <a:spcPts val="0"/>
              </a:spcBef>
              <a:spcAft>
                <a:spcPts val="0"/>
              </a:spcAft>
              <a:buSzPts val="1400"/>
              <a:buFont typeface="Poppins Medium"/>
              <a:buNone/>
              <a:defRPr>
                <a:latin typeface="Poppins Medium"/>
                <a:ea typeface="Poppins Medium"/>
                <a:cs typeface="Poppins Medium"/>
                <a:sym typeface="Poppins Medium"/>
              </a:defRPr>
            </a:lvl5pPr>
            <a:lvl6pPr lvl="5" rtl="0">
              <a:spcBef>
                <a:spcPts val="0"/>
              </a:spcBef>
              <a:spcAft>
                <a:spcPts val="0"/>
              </a:spcAft>
              <a:buSzPts val="1400"/>
              <a:buFont typeface="Poppins Medium"/>
              <a:buNone/>
              <a:defRPr>
                <a:latin typeface="Poppins Medium"/>
                <a:ea typeface="Poppins Medium"/>
                <a:cs typeface="Poppins Medium"/>
                <a:sym typeface="Poppins Medium"/>
              </a:defRPr>
            </a:lvl6pPr>
            <a:lvl7pPr lvl="6" rtl="0">
              <a:spcBef>
                <a:spcPts val="0"/>
              </a:spcBef>
              <a:spcAft>
                <a:spcPts val="0"/>
              </a:spcAft>
              <a:buSzPts val="1400"/>
              <a:buFont typeface="Poppins Medium"/>
              <a:buNone/>
              <a:defRPr>
                <a:latin typeface="Poppins Medium"/>
                <a:ea typeface="Poppins Medium"/>
                <a:cs typeface="Poppins Medium"/>
                <a:sym typeface="Poppins Medium"/>
              </a:defRPr>
            </a:lvl7pPr>
            <a:lvl8pPr lvl="7" rtl="0">
              <a:spcBef>
                <a:spcPts val="0"/>
              </a:spcBef>
              <a:spcAft>
                <a:spcPts val="0"/>
              </a:spcAft>
              <a:buSzPts val="1400"/>
              <a:buFont typeface="Poppins Medium"/>
              <a:buNone/>
              <a:defRPr>
                <a:latin typeface="Poppins Medium"/>
                <a:ea typeface="Poppins Medium"/>
                <a:cs typeface="Poppins Medium"/>
                <a:sym typeface="Poppins Medium"/>
              </a:defRPr>
            </a:lvl8pPr>
            <a:lvl9pPr lvl="8" rtl="0">
              <a:spcBef>
                <a:spcPts val="0"/>
              </a:spcBef>
              <a:spcAft>
                <a:spcPts val="0"/>
              </a:spcAft>
              <a:buSzPts val="1400"/>
              <a:buFont typeface="Poppins Medium"/>
              <a:buNone/>
              <a:defRPr>
                <a:latin typeface="Poppins Medium"/>
                <a:ea typeface="Poppins Medium"/>
                <a:cs typeface="Poppins Medium"/>
                <a:sym typeface="Poppins Medium"/>
              </a:defRPr>
            </a:lvl9pPr>
          </a:lstStyle>
          <a:p/>
        </p:txBody>
      </p:sp>
      <p:sp>
        <p:nvSpPr>
          <p:cNvPr id="141" name="Google Shape;141;p22"/>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2" name="Google Shape;142;p22"/>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3" name="Google Shape;143;p22"/>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4" name="Google Shape;144;p22"/>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5" name="Google Shape;145;p22"/>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6" name="Google Shape;146;p22"/>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47" name="Shape 147"/>
        <p:cNvGrpSpPr/>
        <p:nvPr/>
      </p:nvGrpSpPr>
      <p:grpSpPr>
        <a:xfrm>
          <a:off x="0" y="0"/>
          <a:ext cx="0" cy="0"/>
          <a:chOff x="0" y="0"/>
          <a:chExt cx="0" cy="0"/>
        </a:xfrm>
      </p:grpSpPr>
      <p:sp>
        <p:nvSpPr>
          <p:cNvPr id="148" name="Google Shape;14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23"/>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50" name="Google Shape;150;p23"/>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51" name="Google Shape;151;p23"/>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sz="1100"/>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52" name="Google Shape;152;p23"/>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53" name="Google Shape;153;p23"/>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sz="1100"/>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54" name="Google Shape;154;p23"/>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55" name="Google Shape;155;p23"/>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sz="1100"/>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pic>
        <p:nvPicPr>
          <p:cNvPr id="156" name="Google Shape;156;p23"/>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57" name="Google Shape;157;p23"/>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Poppins"/>
              <a:buChar char="●"/>
              <a:defRPr sz="1800">
                <a:solidFill>
                  <a:schemeClr val="lt2"/>
                </a:solidFill>
                <a:latin typeface="Poppins"/>
                <a:ea typeface="Poppins"/>
                <a:cs typeface="Poppins"/>
                <a:sym typeface="Poppins"/>
              </a:defRPr>
            </a:lvl1pPr>
            <a:lvl2pPr indent="-317500" lvl="1" marL="9144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2pPr>
            <a:lvl3pPr indent="-317500" lvl="2" marL="13716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3pPr>
            <a:lvl4pPr indent="-317500" lvl="3" marL="18288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4pPr>
            <a:lvl5pPr indent="-317500" lvl="4" marL="22860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5pPr>
            <a:lvl6pPr indent="-317500" lvl="5" marL="27432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6pPr>
            <a:lvl7pPr indent="-317500" lvl="6" marL="32004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7pPr>
            <a:lvl8pPr indent="-317500" lvl="7" marL="36576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8pPr>
            <a:lvl9pPr indent="-317500" lvl="8" marL="41148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www.youtube.com/watch?v=Y3AM00DH0Zo" TargetMode="Externa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dakunkel/Project_2" TargetMode="External"/><Relationship Id="rId4" Type="http://schemas.openxmlformats.org/officeDocument/2006/relationships/hyperlink" Target="https://github.com/dakunkel/Project_2/blob/main/Data/bankdata.csv" TargetMode="External"/><Relationship Id="rId5" Type="http://schemas.openxmlformats.org/officeDocument/2006/relationships/hyperlink" Target="https://github.com/dakunkel/Project_2/blob/main/Data/model_output.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www.youtube.com/watch?v=IAqAl292ozs"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s://www.bankregdata.com/main.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nvSpPr>
        <p:spPr>
          <a:xfrm>
            <a:off x="1392275" y="2052975"/>
            <a:ext cx="6796200" cy="738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1200"/>
              </a:spcAft>
              <a:buNone/>
            </a:pPr>
            <a:r>
              <a:rPr b="1" lang="en" sz="3600">
                <a:solidFill>
                  <a:schemeClr val="dk1"/>
                </a:solidFill>
                <a:latin typeface="Poppins"/>
                <a:ea typeface="Poppins"/>
                <a:cs typeface="Poppins"/>
                <a:sym typeface="Poppins"/>
              </a:rPr>
              <a:t>To Fail or Not To Fail?</a:t>
            </a:r>
            <a:endParaRPr b="1" sz="3600">
              <a:solidFill>
                <a:schemeClr val="dk1"/>
              </a:solidFill>
              <a:latin typeface="Poppins"/>
              <a:ea typeface="Poppins"/>
              <a:cs typeface="Poppins"/>
              <a:sym typeface="Poppins"/>
            </a:endParaRPr>
          </a:p>
        </p:txBody>
      </p:sp>
      <p:sp>
        <p:nvSpPr>
          <p:cNvPr id="163" name="Google Shape;163;p24"/>
          <p:cNvSpPr txBox="1"/>
          <p:nvPr>
            <p:ph idx="1" type="body"/>
          </p:nvPr>
        </p:nvSpPr>
        <p:spPr>
          <a:xfrm>
            <a:off x="1476500" y="2724150"/>
            <a:ext cx="5520900" cy="214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I</a:t>
            </a:r>
            <a:r>
              <a:rPr lang="en" sz="1500"/>
              <a:t>dentifying liquidity risks and </a:t>
            </a:r>
            <a:r>
              <a:rPr lang="en" sz="1500"/>
              <a:t>future</a:t>
            </a:r>
            <a:r>
              <a:rPr lang="en" sz="1500"/>
              <a:t> bank failures</a:t>
            </a:r>
            <a:endParaRPr sz="1500"/>
          </a:p>
        </p:txBody>
      </p:sp>
      <p:sp>
        <p:nvSpPr>
          <p:cNvPr id="164" name="Google Shape;164;p24"/>
          <p:cNvSpPr txBox="1"/>
          <p:nvPr/>
        </p:nvSpPr>
        <p:spPr>
          <a:xfrm>
            <a:off x="37350" y="4712400"/>
            <a:ext cx="537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666666"/>
                </a:solidFill>
              </a:rPr>
              <a:t>Group 1: The Random Forests</a:t>
            </a:r>
            <a:endParaRPr sz="800">
              <a:solidFill>
                <a:srgbClr val="666666"/>
              </a:solidFill>
            </a:endParaRPr>
          </a:p>
          <a:p>
            <a:pPr indent="0" lvl="0" marL="0" rtl="0" algn="l">
              <a:spcBef>
                <a:spcPts val="0"/>
              </a:spcBef>
              <a:spcAft>
                <a:spcPts val="0"/>
              </a:spcAft>
              <a:buNone/>
            </a:pPr>
            <a:r>
              <a:rPr lang="en" sz="800">
                <a:solidFill>
                  <a:srgbClr val="666666"/>
                </a:solidFill>
              </a:rPr>
              <a:t>Members: Dane Kunkel, Brandon Anderson, Sreya Nalla</a:t>
            </a:r>
            <a:endParaRPr sz="8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idx="1" type="subTitle"/>
          </p:nvPr>
        </p:nvSpPr>
        <p:spPr>
          <a:xfrm>
            <a:off x="1106375" y="144422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Risky classification </a:t>
            </a:r>
            <a:r>
              <a:rPr b="1" lang="en" sz="1700">
                <a:solidFill>
                  <a:srgbClr val="FFA500"/>
                </a:solidFill>
                <a:latin typeface="Poppins"/>
                <a:ea typeface="Poppins"/>
                <a:cs typeface="Poppins"/>
                <a:sym typeface="Poppins"/>
              </a:rPr>
              <a:t>Recall increases to 77%</a:t>
            </a:r>
            <a:r>
              <a:rPr lang="en" sz="1700"/>
              <a:t>, up from 66% </a:t>
            </a:r>
            <a:endParaRPr sz="1700"/>
          </a:p>
        </p:txBody>
      </p:sp>
      <p:sp>
        <p:nvSpPr>
          <p:cNvPr id="260" name="Google Shape;260;p33"/>
          <p:cNvSpPr txBox="1"/>
          <p:nvPr>
            <p:ph idx="2" type="subTitle"/>
          </p:nvPr>
        </p:nvSpPr>
        <p:spPr>
          <a:xfrm>
            <a:off x="5487500" y="144422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Model </a:t>
            </a:r>
            <a:r>
              <a:rPr b="1" lang="en" sz="1700">
                <a:solidFill>
                  <a:srgbClr val="FFA500"/>
                </a:solidFill>
                <a:latin typeface="Poppins"/>
                <a:ea typeface="Poppins"/>
                <a:cs typeface="Poppins"/>
                <a:sym typeface="Poppins"/>
              </a:rPr>
              <a:t>Accuracy remains strong at 96%</a:t>
            </a:r>
            <a:r>
              <a:rPr lang="en" sz="1700"/>
              <a:t> prediction</a:t>
            </a:r>
            <a:endParaRPr sz="1700"/>
          </a:p>
        </p:txBody>
      </p:sp>
      <p:sp>
        <p:nvSpPr>
          <p:cNvPr id="261" name="Google Shape;261;p33"/>
          <p:cNvSpPr txBox="1"/>
          <p:nvPr>
            <p:ph idx="4" type="subTitle"/>
          </p:nvPr>
        </p:nvSpPr>
        <p:spPr>
          <a:xfrm>
            <a:off x="5487500" y="317417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700">
                <a:latin typeface="Poppins"/>
                <a:ea typeface="Poppins"/>
                <a:cs typeface="Poppins"/>
                <a:sym typeface="Poppins"/>
              </a:rPr>
              <a:t>Non-Risky </a:t>
            </a:r>
            <a:r>
              <a:rPr lang="en" sz="1700"/>
              <a:t>classification remains strong with </a:t>
            </a:r>
            <a:r>
              <a:rPr b="1" lang="en" sz="1700">
                <a:solidFill>
                  <a:srgbClr val="FFA500"/>
                </a:solidFill>
                <a:latin typeface="Poppins"/>
                <a:ea typeface="Poppins"/>
                <a:cs typeface="Poppins"/>
                <a:sym typeface="Poppins"/>
              </a:rPr>
              <a:t>98% precision and 97% recall</a:t>
            </a:r>
            <a:endParaRPr b="1" sz="1700">
              <a:solidFill>
                <a:srgbClr val="FFA500"/>
              </a:solidFill>
              <a:latin typeface="Poppins"/>
              <a:ea typeface="Poppins"/>
              <a:cs typeface="Poppins"/>
              <a:sym typeface="Poppins"/>
            </a:endParaRPr>
          </a:p>
        </p:txBody>
      </p:sp>
      <p:sp>
        <p:nvSpPr>
          <p:cNvPr id="262" name="Google Shape;262;p33"/>
          <p:cNvSpPr txBox="1"/>
          <p:nvPr>
            <p:ph type="title"/>
          </p:nvPr>
        </p:nvSpPr>
        <p:spPr>
          <a:xfrm>
            <a:off x="1245150" y="401725"/>
            <a:ext cx="6653700" cy="554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Evaluation Results</a:t>
            </a:r>
            <a:endParaRPr/>
          </a:p>
        </p:txBody>
      </p:sp>
      <p:sp>
        <p:nvSpPr>
          <p:cNvPr id="263" name="Google Shape;263;p33"/>
          <p:cNvSpPr txBox="1"/>
          <p:nvPr>
            <p:ph idx="3" type="subTitle"/>
          </p:nvPr>
        </p:nvSpPr>
        <p:spPr>
          <a:xfrm>
            <a:off x="1106375" y="317417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700">
                <a:solidFill>
                  <a:srgbClr val="FFA500"/>
                </a:solidFill>
                <a:latin typeface="Poppins"/>
                <a:ea typeface="Poppins"/>
                <a:cs typeface="Poppins"/>
                <a:sym typeface="Poppins"/>
              </a:rPr>
              <a:t>f-1 scores all above 70% </a:t>
            </a:r>
            <a:r>
              <a:rPr lang="en" sz="1700"/>
              <a:t>showcasing positive predictions are correct a majority of the time</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530400" y="2208300"/>
            <a:ext cx="8083200" cy="10467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latin typeface="Poppins"/>
                <a:ea typeface="Poppins"/>
                <a:cs typeface="Poppins"/>
                <a:sym typeface="Poppins"/>
              </a:rPr>
              <a:t>Applying model to recent data to </a:t>
            </a:r>
            <a:endParaRPr>
              <a:latin typeface="Poppins"/>
              <a:ea typeface="Poppins"/>
              <a:cs typeface="Poppins"/>
              <a:sym typeface="Poppins"/>
            </a:endParaRPr>
          </a:p>
          <a:p>
            <a:pPr indent="0" lvl="0" marL="0" rtl="0" algn="ctr">
              <a:spcBef>
                <a:spcPts val="0"/>
              </a:spcBef>
              <a:spcAft>
                <a:spcPts val="0"/>
              </a:spcAft>
              <a:buNone/>
            </a:pPr>
            <a:r>
              <a:rPr b="1" lang="en">
                <a:latin typeface="Poppins"/>
                <a:ea typeface="Poppins"/>
                <a:cs typeface="Poppins"/>
                <a:sym typeface="Poppins"/>
              </a:rPr>
              <a:t>predict bank “</a:t>
            </a:r>
            <a:r>
              <a:rPr b="1" lang="en">
                <a:solidFill>
                  <a:srgbClr val="FFAF00"/>
                </a:solidFill>
                <a:latin typeface="Poppins"/>
                <a:ea typeface="Poppins"/>
                <a:cs typeface="Poppins"/>
                <a:sym typeface="Poppins"/>
              </a:rPr>
              <a:t>riskiness</a:t>
            </a:r>
            <a:r>
              <a:rPr b="1" lang="en">
                <a:latin typeface="Poppins"/>
                <a:ea typeface="Poppins"/>
                <a:cs typeface="Poppins"/>
                <a:sym typeface="Poppins"/>
              </a:rPr>
              <a:t>” in Q2’23</a:t>
            </a:r>
            <a:endParaRPr b="1">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idx="1" type="subTitle"/>
          </p:nvPr>
        </p:nvSpPr>
        <p:spPr>
          <a:xfrm>
            <a:off x="4722075" y="1690700"/>
            <a:ext cx="3589800" cy="3010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solidFill>
                  <a:srgbClr val="FF8A00"/>
                </a:solidFill>
              </a:rPr>
              <a:t>15.4%</a:t>
            </a:r>
            <a:r>
              <a:rPr lang="en"/>
              <a:t> of banks deemed risky for Q2 2023. This is </a:t>
            </a:r>
            <a:r>
              <a:rPr b="1" lang="en"/>
              <a:t>697</a:t>
            </a:r>
            <a:r>
              <a:rPr lang="en"/>
              <a:t> risky banks!</a:t>
            </a:r>
            <a:endParaRPr/>
          </a:p>
          <a:p>
            <a:pPr indent="-310832" lvl="0" marL="457200" rtl="0" algn="l">
              <a:spcBef>
                <a:spcPts val="1200"/>
              </a:spcBef>
              <a:spcAft>
                <a:spcPts val="0"/>
              </a:spcAft>
              <a:buSzPct val="100000"/>
              <a:buChar char="●"/>
            </a:pPr>
            <a:r>
              <a:rPr lang="en" sz="1670"/>
              <a:t>Commercial Bank &amp; Trust Company</a:t>
            </a:r>
            <a:endParaRPr sz="1670"/>
          </a:p>
          <a:p>
            <a:pPr indent="-310832" lvl="0" marL="457200" rtl="0" algn="l">
              <a:spcBef>
                <a:spcPts val="0"/>
              </a:spcBef>
              <a:spcAft>
                <a:spcPts val="0"/>
              </a:spcAft>
              <a:buSzPct val="100000"/>
              <a:buChar char="●"/>
            </a:pPr>
            <a:r>
              <a:rPr lang="en" sz="1670"/>
              <a:t>Bank of Cave City</a:t>
            </a:r>
            <a:endParaRPr sz="1670"/>
          </a:p>
          <a:p>
            <a:pPr indent="-310832" lvl="0" marL="457200" rtl="0" algn="l">
              <a:spcBef>
                <a:spcPts val="0"/>
              </a:spcBef>
              <a:spcAft>
                <a:spcPts val="0"/>
              </a:spcAft>
              <a:buSzPct val="100000"/>
              <a:buChar char="●"/>
            </a:pPr>
            <a:r>
              <a:rPr lang="en" sz="1670"/>
              <a:t>Bank of Madison</a:t>
            </a:r>
            <a:endParaRPr sz="1670"/>
          </a:p>
          <a:p>
            <a:pPr indent="-310832" lvl="0" marL="457200" rtl="0" algn="l">
              <a:spcBef>
                <a:spcPts val="0"/>
              </a:spcBef>
              <a:spcAft>
                <a:spcPts val="0"/>
              </a:spcAft>
              <a:buSzPct val="100000"/>
              <a:buChar char="●"/>
            </a:pPr>
            <a:r>
              <a:rPr lang="en" sz="1670"/>
              <a:t>Exchange Bank</a:t>
            </a:r>
            <a:endParaRPr sz="1670"/>
          </a:p>
          <a:p>
            <a:pPr indent="-310832" lvl="0" marL="457200" rtl="0" algn="l">
              <a:spcBef>
                <a:spcPts val="0"/>
              </a:spcBef>
              <a:spcAft>
                <a:spcPts val="0"/>
              </a:spcAft>
              <a:buSzPct val="100000"/>
              <a:buChar char="●"/>
            </a:pPr>
            <a:r>
              <a:rPr lang="en" sz="1670"/>
              <a:t>Tri-County Bank &amp; Trust Company</a:t>
            </a:r>
            <a:endParaRPr sz="1670"/>
          </a:p>
          <a:p>
            <a:pPr indent="-310832" lvl="0" marL="457200" rtl="0" algn="l">
              <a:spcBef>
                <a:spcPts val="0"/>
              </a:spcBef>
              <a:spcAft>
                <a:spcPts val="0"/>
              </a:spcAft>
              <a:buSzPct val="100000"/>
              <a:buChar char="●"/>
            </a:pPr>
            <a:r>
              <a:rPr lang="en" sz="1670"/>
              <a:t>Solon State Bank</a:t>
            </a:r>
            <a:endParaRPr sz="1670"/>
          </a:p>
          <a:p>
            <a:pPr indent="-310832" lvl="0" marL="457200" rtl="0" algn="l">
              <a:spcBef>
                <a:spcPts val="0"/>
              </a:spcBef>
              <a:spcAft>
                <a:spcPts val="0"/>
              </a:spcAft>
              <a:buSzPct val="100000"/>
              <a:buChar char="●"/>
            </a:pPr>
            <a:r>
              <a:rPr lang="en" sz="1670"/>
              <a:t>Stock Yards Bank &amp; Trust Company</a:t>
            </a:r>
            <a:endParaRPr sz="1670"/>
          </a:p>
          <a:p>
            <a:pPr indent="-310832" lvl="0" marL="457200" rtl="0" algn="l">
              <a:spcBef>
                <a:spcPts val="0"/>
              </a:spcBef>
              <a:spcAft>
                <a:spcPts val="0"/>
              </a:spcAft>
              <a:buSzPct val="100000"/>
              <a:buChar char="●"/>
            </a:pPr>
            <a:r>
              <a:rPr lang="en" sz="1670"/>
              <a:t>Kentucky Farmers Bank</a:t>
            </a:r>
            <a:endParaRPr sz="1670"/>
          </a:p>
          <a:p>
            <a:pPr indent="-310832" lvl="0" marL="457200" rtl="0" algn="l">
              <a:spcBef>
                <a:spcPts val="0"/>
              </a:spcBef>
              <a:spcAft>
                <a:spcPts val="0"/>
              </a:spcAft>
              <a:buSzPct val="100000"/>
              <a:buChar char="●"/>
            </a:pPr>
            <a:r>
              <a:rPr lang="en" sz="1670"/>
              <a:t>Morgantown Bank &amp; Trust Company</a:t>
            </a:r>
            <a:endParaRPr sz="1670"/>
          </a:p>
          <a:p>
            <a:pPr indent="-310832" lvl="0" marL="457200" rtl="0" algn="l">
              <a:spcBef>
                <a:spcPts val="0"/>
              </a:spcBef>
              <a:spcAft>
                <a:spcPts val="0"/>
              </a:spcAft>
              <a:buSzPct val="100000"/>
              <a:buChar char="●"/>
            </a:pPr>
            <a:r>
              <a:rPr lang="en" sz="1670"/>
              <a:t>Community Financial Services Bank</a:t>
            </a:r>
            <a:endParaRPr sz="1670"/>
          </a:p>
        </p:txBody>
      </p:sp>
      <p:sp>
        <p:nvSpPr>
          <p:cNvPr id="274" name="Google Shape;274;p35"/>
          <p:cNvSpPr txBox="1"/>
          <p:nvPr>
            <p:ph type="title"/>
          </p:nvPr>
        </p:nvSpPr>
        <p:spPr>
          <a:xfrm>
            <a:off x="4722075" y="997400"/>
            <a:ext cx="3589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Findings</a:t>
            </a:r>
            <a:endParaRPr/>
          </a:p>
        </p:txBody>
      </p:sp>
      <p:pic>
        <p:nvPicPr>
          <p:cNvPr id="275" name="Google Shape;275;p35"/>
          <p:cNvPicPr preferRelativeResize="0"/>
          <p:nvPr/>
        </p:nvPicPr>
        <p:blipFill>
          <a:blip r:embed="rId3">
            <a:alphaModFix/>
          </a:blip>
          <a:stretch>
            <a:fillRect/>
          </a:stretch>
        </p:blipFill>
        <p:spPr>
          <a:xfrm>
            <a:off x="280175" y="574275"/>
            <a:ext cx="3447000" cy="3632400"/>
          </a:xfrm>
          <a:prstGeom prst="roundRect">
            <a:avLst>
              <a:gd fmla="val 16667" name="adj"/>
            </a:avLst>
          </a:prstGeom>
          <a:noFill/>
          <a:ln>
            <a:noFill/>
          </a:ln>
        </p:spPr>
      </p:pic>
      <p:pic>
        <p:nvPicPr>
          <p:cNvPr id="276" name="Google Shape;276;p35"/>
          <p:cNvPicPr preferRelativeResize="0"/>
          <p:nvPr/>
        </p:nvPicPr>
        <p:blipFill>
          <a:blip r:embed="rId4">
            <a:alphaModFix/>
          </a:blip>
          <a:stretch>
            <a:fillRect/>
          </a:stretch>
        </p:blipFill>
        <p:spPr>
          <a:xfrm>
            <a:off x="2676702" y="2672470"/>
            <a:ext cx="1895300" cy="2174857"/>
          </a:xfrm>
          <a:prstGeom prst="rect">
            <a:avLst/>
          </a:prstGeom>
          <a:noFill/>
          <a:ln>
            <a:noFill/>
          </a:ln>
        </p:spPr>
      </p:pic>
      <p:cxnSp>
        <p:nvCxnSpPr>
          <p:cNvPr id="277" name="Google Shape;277;p35"/>
          <p:cNvCxnSpPr>
            <a:endCxn id="276" idx="0"/>
          </p:cNvCxnSpPr>
          <p:nvPr/>
        </p:nvCxnSpPr>
        <p:spPr>
          <a:xfrm flipH="1" rot="-5400000">
            <a:off x="2560552" y="1608670"/>
            <a:ext cx="1272600" cy="855000"/>
          </a:xfrm>
          <a:prstGeom prst="curvedConnector3">
            <a:avLst>
              <a:gd fmla="val -797" name="adj1"/>
            </a:avLst>
          </a:prstGeom>
          <a:noFill/>
          <a:ln cap="flat" cmpd="sng" w="9525">
            <a:solidFill>
              <a:schemeClr val="lt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6427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283" name="Google Shape;283;p36"/>
          <p:cNvSpPr txBox="1"/>
          <p:nvPr>
            <p:ph idx="1" type="subTitle"/>
          </p:nvPr>
        </p:nvSpPr>
        <p:spPr>
          <a:xfrm>
            <a:off x="1185925" y="267707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Determine banks that may be considered risky for short selling</a:t>
            </a:r>
            <a:endParaRPr sz="1500"/>
          </a:p>
        </p:txBody>
      </p:sp>
      <p:sp>
        <p:nvSpPr>
          <p:cNvPr id="284" name="Google Shape;284;p36"/>
          <p:cNvSpPr txBox="1"/>
          <p:nvPr>
            <p:ph idx="2" type="subTitle"/>
          </p:nvPr>
        </p:nvSpPr>
        <p:spPr>
          <a:xfrm>
            <a:off x="1185925" y="167137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Predict upcoming liquidity issues and bank failures</a:t>
            </a:r>
            <a:endParaRPr sz="1500"/>
          </a:p>
        </p:txBody>
      </p:sp>
      <p:sp>
        <p:nvSpPr>
          <p:cNvPr id="285" name="Google Shape;285;p36"/>
          <p:cNvSpPr txBox="1"/>
          <p:nvPr>
            <p:ph idx="3" type="subTitle"/>
          </p:nvPr>
        </p:nvSpPr>
        <p:spPr>
          <a:xfrm>
            <a:off x="1185925" y="37324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Determine which banks are "safe" to invest in, work with, or deposit money in</a:t>
            </a:r>
            <a:endParaRPr sz="1500"/>
          </a:p>
        </p:txBody>
      </p:sp>
      <p:pic>
        <p:nvPicPr>
          <p:cNvPr id="286" name="Google Shape;286;p36"/>
          <p:cNvPicPr preferRelativeResize="0"/>
          <p:nvPr>
            <p:ph idx="4" type="pic"/>
          </p:nvPr>
        </p:nvPicPr>
        <p:blipFill rotWithShape="1">
          <a:blip r:embed="rId3">
            <a:alphaModFix/>
          </a:blip>
          <a:srcRect b="0" l="27767" r="27762" t="0"/>
          <a:stretch/>
        </p:blipFill>
        <p:spPr>
          <a:xfrm>
            <a:off x="5843075" y="632300"/>
            <a:ext cx="2615100" cy="3918900"/>
          </a:xfrm>
          <a:prstGeom prst="roundRect">
            <a:avLst>
              <a:gd fmla="val 16667" name="adj"/>
            </a:avLst>
          </a:prstGeo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idx="1" type="subTitle"/>
          </p:nvPr>
        </p:nvSpPr>
        <p:spPr>
          <a:xfrm>
            <a:off x="699025" y="1274900"/>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852"/>
              <a:buNone/>
            </a:pPr>
            <a:r>
              <a:rPr lang="en" sz="1200">
                <a:latin typeface="Poppins"/>
                <a:ea typeface="Poppins"/>
                <a:cs typeface="Poppins"/>
                <a:sym typeface="Poppins"/>
              </a:rPr>
              <a:t>Test new model optimizations for improved accuracy, recall, and precision</a:t>
            </a:r>
            <a:endParaRPr sz="1200">
              <a:latin typeface="Poppins"/>
              <a:ea typeface="Poppins"/>
              <a:cs typeface="Poppins"/>
              <a:sym typeface="Poppins"/>
            </a:endParaRPr>
          </a:p>
        </p:txBody>
      </p:sp>
      <p:sp>
        <p:nvSpPr>
          <p:cNvPr id="292" name="Google Shape;292;p37"/>
          <p:cNvSpPr txBox="1"/>
          <p:nvPr>
            <p:ph type="title"/>
          </p:nvPr>
        </p:nvSpPr>
        <p:spPr>
          <a:xfrm>
            <a:off x="1245150" y="7065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Plans</a:t>
            </a:r>
            <a:endParaRPr/>
          </a:p>
        </p:txBody>
      </p:sp>
      <p:sp>
        <p:nvSpPr>
          <p:cNvPr id="293" name="Google Shape;293;p37"/>
          <p:cNvSpPr txBox="1"/>
          <p:nvPr>
            <p:ph idx="2" type="subTitle"/>
          </p:nvPr>
        </p:nvSpPr>
        <p:spPr>
          <a:xfrm>
            <a:off x="427125" y="3600700"/>
            <a:ext cx="2198400" cy="12162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 sz="1200">
                <a:latin typeface="Poppins"/>
                <a:ea typeface="Poppins"/>
                <a:cs typeface="Poppins"/>
                <a:sym typeface="Poppins"/>
              </a:rPr>
              <a:t>Create searchable dashboard for automatic updates based on new data uploads</a:t>
            </a:r>
            <a:endParaRPr sz="1200">
              <a:latin typeface="Poppins"/>
              <a:ea typeface="Poppins"/>
              <a:cs typeface="Poppins"/>
              <a:sym typeface="Poppins"/>
            </a:endParaRPr>
          </a:p>
        </p:txBody>
      </p:sp>
      <p:sp>
        <p:nvSpPr>
          <p:cNvPr id="294" name="Google Shape;294;p37"/>
          <p:cNvSpPr txBox="1"/>
          <p:nvPr>
            <p:ph idx="3" type="subTitle"/>
          </p:nvPr>
        </p:nvSpPr>
        <p:spPr>
          <a:xfrm>
            <a:off x="6313025" y="1407750"/>
            <a:ext cx="2277300" cy="121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Poppins"/>
                <a:ea typeface="Poppins"/>
                <a:cs typeface="Poppins"/>
                <a:sym typeface="Poppins"/>
              </a:rPr>
              <a:t>Create a trading algorithm that trades on safe and risky banks based on the ratios and metrics</a:t>
            </a:r>
            <a:endParaRPr sz="1200">
              <a:latin typeface="Poppins"/>
              <a:ea typeface="Poppins"/>
              <a:cs typeface="Poppins"/>
              <a:sym typeface="Poppins"/>
            </a:endParaRPr>
          </a:p>
        </p:txBody>
      </p:sp>
      <p:sp>
        <p:nvSpPr>
          <p:cNvPr id="295" name="Google Shape;295;p37"/>
          <p:cNvSpPr txBox="1"/>
          <p:nvPr>
            <p:ph idx="4" type="subTitle"/>
          </p:nvPr>
        </p:nvSpPr>
        <p:spPr>
          <a:xfrm>
            <a:off x="6464075" y="3683200"/>
            <a:ext cx="2277300" cy="12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Poppins"/>
                <a:ea typeface="Poppins"/>
                <a:cs typeface="Poppins"/>
                <a:sym typeface="Poppins"/>
              </a:rPr>
              <a:t>Build dynamic dashboard for bank evaluation and visualization of risky banks</a:t>
            </a:r>
            <a:endParaRPr sz="1200">
              <a:latin typeface="Poppins"/>
              <a:ea typeface="Poppins"/>
              <a:cs typeface="Poppins"/>
              <a:sym typeface="Poppins"/>
            </a:endParaRPr>
          </a:p>
          <a:p>
            <a:pPr indent="0" lvl="0" marL="0" rtl="0" algn="l">
              <a:spcBef>
                <a:spcPts val="1200"/>
              </a:spcBef>
              <a:spcAft>
                <a:spcPts val="1200"/>
              </a:spcAft>
              <a:buNone/>
            </a:pPr>
            <a:r>
              <a:t/>
            </a:r>
            <a:endParaRPr sz="1200">
              <a:latin typeface="Poppins"/>
              <a:ea typeface="Poppins"/>
              <a:cs typeface="Poppins"/>
              <a:sym typeface="Poppins"/>
            </a:endParaRPr>
          </a:p>
        </p:txBody>
      </p:sp>
      <p:cxnSp>
        <p:nvCxnSpPr>
          <p:cNvPr id="296" name="Google Shape;296;p37"/>
          <p:cNvCxnSpPr>
            <a:endCxn id="291" idx="3"/>
          </p:cNvCxnSpPr>
          <p:nvPr/>
        </p:nvCxnSpPr>
        <p:spPr>
          <a:xfrm rot="10800000">
            <a:off x="2897425" y="1883000"/>
            <a:ext cx="647400" cy="473400"/>
          </a:xfrm>
          <a:prstGeom prst="straightConnector1">
            <a:avLst/>
          </a:prstGeom>
          <a:noFill/>
          <a:ln cap="flat" cmpd="sng" w="19050">
            <a:solidFill>
              <a:srgbClr val="FFFFFF"/>
            </a:solidFill>
            <a:prstDash val="solid"/>
            <a:round/>
            <a:headEnd len="med" w="med" type="oval"/>
            <a:tailEnd len="med" w="med" type="oval"/>
          </a:ln>
        </p:spPr>
      </p:cxnSp>
      <p:cxnSp>
        <p:nvCxnSpPr>
          <p:cNvPr id="297" name="Google Shape;297;p37"/>
          <p:cNvCxnSpPr>
            <a:endCxn id="294" idx="1"/>
          </p:cNvCxnSpPr>
          <p:nvPr/>
        </p:nvCxnSpPr>
        <p:spPr>
          <a:xfrm flipH="1" rot="10800000">
            <a:off x="5619425" y="2013900"/>
            <a:ext cx="693600" cy="332400"/>
          </a:xfrm>
          <a:prstGeom prst="straightConnector1">
            <a:avLst/>
          </a:prstGeom>
          <a:noFill/>
          <a:ln cap="flat" cmpd="sng" w="19050">
            <a:solidFill>
              <a:srgbClr val="009688"/>
            </a:solidFill>
            <a:prstDash val="solid"/>
            <a:round/>
            <a:headEnd len="med" w="med" type="none"/>
            <a:tailEnd len="med" w="med" type="oval"/>
          </a:ln>
        </p:spPr>
      </p:cxnSp>
      <p:cxnSp>
        <p:nvCxnSpPr>
          <p:cNvPr id="298" name="Google Shape;298;p37"/>
          <p:cNvCxnSpPr>
            <a:endCxn id="295" idx="1"/>
          </p:cNvCxnSpPr>
          <p:nvPr/>
        </p:nvCxnSpPr>
        <p:spPr>
          <a:xfrm>
            <a:off x="5810675" y="3947650"/>
            <a:ext cx="653400" cy="341700"/>
          </a:xfrm>
          <a:prstGeom prst="straightConnector1">
            <a:avLst/>
          </a:prstGeom>
          <a:noFill/>
          <a:ln cap="flat" cmpd="sng" w="19050">
            <a:solidFill>
              <a:srgbClr val="FFAB40"/>
            </a:solidFill>
            <a:prstDash val="solid"/>
            <a:round/>
            <a:headEnd len="med" w="med" type="none"/>
            <a:tailEnd len="med" w="med" type="oval"/>
          </a:ln>
        </p:spPr>
      </p:cxnSp>
      <p:cxnSp>
        <p:nvCxnSpPr>
          <p:cNvPr id="299" name="Google Shape;299;p37"/>
          <p:cNvCxnSpPr>
            <a:endCxn id="293" idx="3"/>
          </p:cNvCxnSpPr>
          <p:nvPr/>
        </p:nvCxnSpPr>
        <p:spPr>
          <a:xfrm flipH="1">
            <a:off x="2625525" y="4199500"/>
            <a:ext cx="889200" cy="9300"/>
          </a:xfrm>
          <a:prstGeom prst="straightConnector1">
            <a:avLst/>
          </a:prstGeom>
          <a:noFill/>
          <a:ln cap="flat" cmpd="sng" w="19050">
            <a:solidFill>
              <a:srgbClr val="4DD0E1"/>
            </a:solidFill>
            <a:prstDash val="solid"/>
            <a:round/>
            <a:headEnd len="med" w="med" type="none"/>
            <a:tailEnd len="med" w="med" type="oval"/>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Stan takes his $100 check and makes an investment into South Park Bank. Annndd it's gone.&#10;&quot;Margaritaville&quot; S13&#10;&#10;Subscribe to South Park: https://www.youtube.com/channel/UC7R27sAWc_DqOldtI1JcYhQ?sub_confirmation=1 &#10;&#10;Watch more South Park: https://www.youtube.com/southpark &#10;&#10;About South Park: South Park is the Emmy and Peabody-award winning animated series co-created by Trey Parker and Matt Stone about four boys living in one screwed-up Colorado mountain town. Between local and global tragedies, as well as parental and celebrity interference, Kyle, Stan, Cartman, and Kenny manage to have themselves a time. &#10;&#10;Watch full episodes of South Park: https://cart.mn/episodes &#10;&#10;Shop official South Park merch: https://cart.mn/shop &#10;&#10;Follow South Park: &#10;Instagram: https://www.instagram.com/southpark &#10;Twitter: https://twitter.com/southpark &#10;Facebook: https://www.facebook.com/southpark &#10;&#10;#SouthPark #SouthParkS13&#10;&#10;EXT. SOUTH PARK BANK -- DAY&#10;Establishing.&#10;INT. SOUTH PARK BANK -- DAY&#10;Stan is with his dad in line to see a bank worker at his desk. &#10;STAN&#10;Do I really have to do this dad?&#10;STAN'S DAD&#10;Stan now more than ever you need to understand the importance of saving money.&#10;STAN&#10;But grandma said I could use this money to buy whatever I want. &#10;BANK WORKER&#10;Okay, next please!&#10;STAN'S DAD&#10;Go on Stanley.&#10;Stan walks up to the desk and sit down.&#10;BANK WORKER&#10;How can I help you, young man?&#10;STAN&#10;I got a hundred dollar check from my grandma.  And my dad said I need to put in the bank so it can grow over the years.&#10;The worker takes the check from Stan and then starts typing as he talks. &#10;BANK WORKER&#10;Well that's fantastic.  A really smart decision, young man. We can put that check in a money market MUTUAL fund then we'll reinvest the earnings into foreign currency accounts with compounding interest annnd It's gone!&#10;The guy just stares at Stan.  Stan stares back. &#10;STAN&#10;Uhh... What?&#10;BANK WORKER&#10;It's gone.  It's all gone. &#10;STAN&#10;What's all gone?&#10;BANK WORKER&#10;The money in your account, it didn't do too well.  It's gone.&#10;STAN&#10;What do you mean? I have a hundred dollars. &#10;BANK WORKER&#10;Not anymore you don't.  Poof. &#10;They stare at each other some more.&#10;STAN&#10;Wul, what can I do to get back my-&#10;BANK WORKER&#10;I'm sorry, sir, but this line is for bank MEMBERS only. &#10;STAN&#10;I just opened an account!&#10;BANK WORKER&#10;Do you have any money invested with this bank?&#10;STAN&#10;No you just lost it all.&#10;BANK WORKER&#10;Then please stand aside for people who actually have money with us.  Next please!&#10;An old lady takes Stan's spot.&#10;STAN&#10;HEY!&#10;BANK WORKER&#10;Hello Mrs. Farnickle, how are you today?  Making a deposit are we? &#10;(typing)&#10;Great we can just put that into your retirement account make it go to work for you AANNND It's gone. &#10;OLD LADY&#10;What?&#10;BANK WORKER&#10;Sorry, yeah, that's gone.  Please step aside for people who actually have money with the bank.  Next please. &#10;STAN&#10;DAD!!!&#10;Stan's dad walks in to take the place &#10;STAN'S DAD&#10;Hey I'm trying to teach my son about the importance of savings!  You already lost his money?!  &#10;BANK WORKER&#10;Oh Mr. Marsh! Don't worry we can just transfer money from your account into a portfolio with your son's- AAAAAND IT'S GONE! THIS LINE IS FOR PEOPLE WHO HAVE MONEY WITH THE BANK ONLY!  PLEASE STEP ASIDE!" id="304" name="Google Shape;304;p38" title="When You Put Money in the Bank annnddd It's Gone - SOUTH PARK">
            <a:hlinkClick r:id="rId3"/>
          </p:cNvPr>
          <p:cNvPicPr preferRelativeResize="0"/>
          <p:nvPr/>
        </p:nvPicPr>
        <p:blipFill>
          <a:blip r:embed="rId4">
            <a:alphaModFix/>
          </a:blip>
          <a:stretch>
            <a:fillRect/>
          </a:stretch>
        </p:blipFill>
        <p:spPr>
          <a:xfrm>
            <a:off x="0" y="0"/>
            <a:ext cx="9144000" cy="5143504"/>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530400" y="2208300"/>
            <a:ext cx="8083200" cy="615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en">
                <a:solidFill>
                  <a:srgbClr val="FFAF00"/>
                </a:solidFill>
                <a:latin typeface="Poppins"/>
                <a:ea typeface="Poppins"/>
                <a:cs typeface="Poppins"/>
                <a:sym typeface="Poppins"/>
              </a:rPr>
              <a:t>Q&amp;A</a:t>
            </a:r>
            <a:endParaRPr b="1">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315" name="Google Shape;31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chemeClr val="hlink"/>
                </a:solidFill>
                <a:hlinkClick r:id="rId3"/>
              </a:rPr>
              <a:t>Github Repository</a:t>
            </a:r>
            <a:endParaRPr sz="1600"/>
          </a:p>
          <a:p>
            <a:pPr indent="0" lvl="0" marL="0" rtl="0" algn="l">
              <a:spcBef>
                <a:spcPts val="1200"/>
              </a:spcBef>
              <a:spcAft>
                <a:spcPts val="0"/>
              </a:spcAft>
              <a:buNone/>
            </a:pPr>
            <a:r>
              <a:rPr lang="en" sz="1600" u="sng">
                <a:solidFill>
                  <a:schemeClr val="accent5"/>
                </a:solidFill>
                <a:hlinkClick r:id="rId4">
                  <a:extLst>
                    <a:ext uri="{A12FA001-AC4F-418D-AE19-62706E023703}">
                      <ahyp:hlinkClr val="tx"/>
                    </a:ext>
                  </a:extLst>
                </a:hlinkClick>
              </a:rPr>
              <a:t>BankRegData</a:t>
            </a:r>
            <a:r>
              <a:rPr lang="en" sz="1600"/>
              <a:t> (data source)</a:t>
            </a:r>
            <a:endParaRPr sz="1600"/>
          </a:p>
          <a:p>
            <a:pPr indent="0" lvl="0" marL="0" rtl="0" algn="l">
              <a:spcBef>
                <a:spcPts val="1200"/>
              </a:spcBef>
              <a:spcAft>
                <a:spcPts val="0"/>
              </a:spcAft>
              <a:buNone/>
            </a:pPr>
            <a:r>
              <a:rPr lang="en" sz="1600" u="sng">
                <a:solidFill>
                  <a:schemeClr val="hlink"/>
                </a:solidFill>
                <a:hlinkClick r:id="rId5"/>
              </a:rPr>
              <a:t>Model Output &amp; Results</a:t>
            </a:r>
            <a:endParaRPr sz="16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Due to the unprecedented circumstances, floor manager Sam Rogers (Kevin Spacey) is having a moral crisis and explains to CEO John Tuld (Jeremy Irons) that he wants out of the company. Using a philosophical approach, Mr. Tuld tries to persuade him into staying with the firm for another two years.&#10;&#10;Film: Margin Call&#10;Released: 2011&#10;Director: J.C. Chandor&#10;Distributors: Lionsgate, Roadside Attractions, Benaroya Pictures" id="169" name="Google Shape;169;p25" title="&quot;It's just money. It's made up&quot; – Margin Call (2011)">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idx="1" type="subTitle"/>
          </p:nvPr>
        </p:nvSpPr>
        <p:spPr>
          <a:xfrm>
            <a:off x="654550" y="980100"/>
            <a:ext cx="7941300" cy="3030900"/>
          </a:xfrm>
          <a:prstGeom prst="rect">
            <a:avLst/>
          </a:prstGeom>
        </p:spPr>
        <p:txBody>
          <a:bodyPr anchorCtr="0" anchor="t" bIns="91425" lIns="91425" spcFirstLastPara="1" rIns="91425" wrap="square" tIns="91425">
            <a:noAutofit/>
          </a:bodyPr>
          <a:lstStyle/>
          <a:p>
            <a:pPr indent="0" lvl="0" marL="0" rtl="0" algn="l">
              <a:lnSpc>
                <a:spcPct val="110000"/>
              </a:lnSpc>
              <a:spcBef>
                <a:spcPts val="1000"/>
              </a:spcBef>
              <a:spcAft>
                <a:spcPts val="0"/>
              </a:spcAft>
              <a:buNone/>
            </a:pPr>
            <a:r>
              <a:rPr b="1" lang="en" sz="1100">
                <a:solidFill>
                  <a:schemeClr val="dk1"/>
                </a:solidFill>
              </a:rPr>
              <a:t>Why did we choose this project?</a:t>
            </a:r>
            <a:endParaRPr b="1" sz="1100">
              <a:solidFill>
                <a:schemeClr val="dk1"/>
              </a:solidFill>
            </a:endParaRPr>
          </a:p>
          <a:p>
            <a:pPr indent="-298450" lvl="0" marL="457200" rtl="0" algn="l">
              <a:lnSpc>
                <a:spcPct val="110000"/>
              </a:lnSpc>
              <a:spcBef>
                <a:spcPts val="1000"/>
              </a:spcBef>
              <a:spcAft>
                <a:spcPts val="0"/>
              </a:spcAft>
              <a:buSzPts val="1100"/>
              <a:buChar char="●"/>
            </a:pPr>
            <a:r>
              <a:rPr lang="en" sz="1100"/>
              <a:t>Given recent regional bank turmoil and the collapse of Silicon Valley Bank (SVB), First Republic, and Signature, there is a spotlight from the FDIC, regulators, and the public on the financial condition of banks </a:t>
            </a:r>
            <a:endParaRPr sz="1100"/>
          </a:p>
          <a:p>
            <a:pPr indent="-298450" lvl="0" marL="457200" rtl="0" algn="l">
              <a:lnSpc>
                <a:spcPct val="110000"/>
              </a:lnSpc>
              <a:spcBef>
                <a:spcPts val="1000"/>
              </a:spcBef>
              <a:spcAft>
                <a:spcPts val="1000"/>
              </a:spcAft>
              <a:buSzPts val="1100"/>
              <a:buChar char="●"/>
            </a:pPr>
            <a:r>
              <a:rPr lang="en" sz="1100"/>
              <a:t>The macro interest rate environment has led to </a:t>
            </a:r>
            <a:r>
              <a:rPr lang="en" sz="1100"/>
              <a:t>quantitative</a:t>
            </a:r>
            <a:r>
              <a:rPr lang="en" sz="1100"/>
              <a:t> tightening. Money is more expensive for banks as rates have gone up. As a </a:t>
            </a:r>
            <a:r>
              <a:rPr lang="en" sz="1100"/>
              <a:t>result, this has led to </a:t>
            </a:r>
            <a:r>
              <a:rPr lang="en" sz="1100"/>
              <a:t>low cash </a:t>
            </a:r>
            <a:r>
              <a:rPr lang="en" sz="1100"/>
              <a:t>positions</a:t>
            </a:r>
            <a:r>
              <a:rPr lang="en" sz="1100"/>
              <a:t>, securities depreciation, and riskier lending practices to stay competitive. In doing so, banks open themselves up to higher levels of risk compared normal market cycles.</a:t>
            </a:r>
            <a:endParaRPr sz="1100"/>
          </a:p>
        </p:txBody>
      </p:sp>
      <p:sp>
        <p:nvSpPr>
          <p:cNvPr id="175" name="Google Shape;175;p26"/>
          <p:cNvSpPr txBox="1"/>
          <p:nvPr>
            <p:ph type="title"/>
          </p:nvPr>
        </p:nvSpPr>
        <p:spPr>
          <a:xfrm>
            <a:off x="1123600" y="33747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Overview</a:t>
            </a:r>
            <a:endParaRPr b="1"/>
          </a:p>
        </p:txBody>
      </p:sp>
      <p:pic>
        <p:nvPicPr>
          <p:cNvPr id="176" name="Google Shape;176;p26"/>
          <p:cNvPicPr preferRelativeResize="0"/>
          <p:nvPr/>
        </p:nvPicPr>
        <p:blipFill>
          <a:blip r:embed="rId3">
            <a:alphaModFix/>
          </a:blip>
          <a:stretch>
            <a:fillRect/>
          </a:stretch>
        </p:blipFill>
        <p:spPr>
          <a:xfrm>
            <a:off x="4721675" y="2719300"/>
            <a:ext cx="3534876" cy="2059058"/>
          </a:xfrm>
          <a:prstGeom prst="rect">
            <a:avLst/>
          </a:prstGeom>
          <a:noFill/>
          <a:ln cap="flat" cmpd="sng" w="9525">
            <a:solidFill>
              <a:schemeClr val="lt2"/>
            </a:solidFill>
            <a:prstDash val="solid"/>
            <a:round/>
            <a:headEnd len="sm" w="sm" type="none"/>
            <a:tailEnd len="sm" w="sm" type="none"/>
          </a:ln>
          <a:effectLst>
            <a:outerShdw blurRad="271463" rotWithShape="0" algn="bl" dir="5400000" dist="66675">
              <a:srgbClr val="000000">
                <a:alpha val="50000"/>
              </a:srgbClr>
            </a:outerShdw>
          </a:effectLst>
        </p:spPr>
      </p:pic>
      <p:sp>
        <p:nvSpPr>
          <p:cNvPr id="177" name="Google Shape;177;p26"/>
          <p:cNvSpPr txBox="1"/>
          <p:nvPr>
            <p:ph idx="1" type="subTitle"/>
          </p:nvPr>
        </p:nvSpPr>
        <p:spPr>
          <a:xfrm>
            <a:off x="654550" y="2719300"/>
            <a:ext cx="4038300" cy="1429800"/>
          </a:xfrm>
          <a:prstGeom prst="rect">
            <a:avLst/>
          </a:prstGeom>
        </p:spPr>
        <p:txBody>
          <a:bodyPr anchorCtr="0" anchor="t" bIns="91425" lIns="91425" spcFirstLastPara="1" rIns="91425" wrap="square" tIns="91425">
            <a:noAutofit/>
          </a:bodyPr>
          <a:lstStyle/>
          <a:p>
            <a:pPr indent="0" lvl="0" marL="0" rtl="0" algn="l">
              <a:lnSpc>
                <a:spcPct val="110000"/>
              </a:lnSpc>
              <a:spcBef>
                <a:spcPts val="1000"/>
              </a:spcBef>
              <a:spcAft>
                <a:spcPts val="0"/>
              </a:spcAft>
              <a:buNone/>
            </a:pPr>
            <a:r>
              <a:rPr b="1" lang="en" sz="1100">
                <a:solidFill>
                  <a:schemeClr val="dk1"/>
                </a:solidFill>
              </a:rPr>
              <a:t>Goal</a:t>
            </a:r>
            <a:endParaRPr b="1" sz="1100">
              <a:solidFill>
                <a:schemeClr val="dk1"/>
              </a:solidFill>
            </a:endParaRPr>
          </a:p>
          <a:p>
            <a:pPr indent="-298450" lvl="0" marL="457200" rtl="0" algn="l">
              <a:lnSpc>
                <a:spcPct val="110000"/>
              </a:lnSpc>
              <a:spcBef>
                <a:spcPts val="1000"/>
              </a:spcBef>
              <a:spcAft>
                <a:spcPts val="0"/>
              </a:spcAft>
              <a:buSzPts val="1100"/>
              <a:buChar char="●"/>
            </a:pPr>
            <a:r>
              <a:rPr lang="en" sz="1100"/>
              <a:t>Analyze recent quarterly bank data and determine if we can predict bank is risky or not. In order to do this, the team trained a machine learning model.</a:t>
            </a:r>
            <a:endParaRPr sz="1100"/>
          </a:p>
          <a:p>
            <a:pPr indent="-298450" lvl="0" marL="457200" rtl="0" algn="l">
              <a:lnSpc>
                <a:spcPct val="110000"/>
              </a:lnSpc>
              <a:spcBef>
                <a:spcPts val="1000"/>
              </a:spcBef>
              <a:spcAft>
                <a:spcPts val="0"/>
              </a:spcAft>
              <a:buSzPts val="1100"/>
              <a:buChar char="●"/>
            </a:pPr>
            <a:r>
              <a:rPr lang="en" sz="1100"/>
              <a:t>After identifying a risky bank, an investor or depositor might seek to change their relationship with the bank from a trading or personal perspective </a:t>
            </a:r>
            <a:endParaRPr sz="1100"/>
          </a:p>
          <a:p>
            <a:pPr indent="0" lvl="0" marL="0" rtl="0" algn="l">
              <a:lnSpc>
                <a:spcPct val="110000"/>
              </a:lnSpc>
              <a:spcBef>
                <a:spcPts val="1000"/>
              </a:spcBef>
              <a:spcAft>
                <a:spcPts val="10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 type="subTitle"/>
          </p:nvPr>
        </p:nvSpPr>
        <p:spPr>
          <a:xfrm>
            <a:off x="772225" y="1852175"/>
            <a:ext cx="2444100" cy="1216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sz="1200">
                <a:solidFill>
                  <a:schemeClr val="dk1"/>
                </a:solidFill>
                <a:latin typeface="Poppins"/>
                <a:ea typeface="Poppins"/>
                <a:cs typeface="Poppins"/>
                <a:sym typeface="Poppins"/>
              </a:rPr>
              <a:t>Securities / Assets:</a:t>
            </a:r>
            <a:r>
              <a:rPr b="1" lang="en" sz="1200">
                <a:latin typeface="Poppins"/>
                <a:ea typeface="Poppins"/>
                <a:cs typeface="Poppins"/>
                <a:sym typeface="Poppins"/>
              </a:rPr>
              <a:t> </a:t>
            </a:r>
            <a:r>
              <a:rPr lang="en" sz="1200">
                <a:latin typeface="Poppins"/>
                <a:ea typeface="Poppins"/>
                <a:cs typeface="Poppins"/>
                <a:sym typeface="Poppins"/>
              </a:rPr>
              <a:t>The proportion of a bank’s securities to its total assets</a:t>
            </a:r>
            <a:endParaRPr sz="1200">
              <a:latin typeface="Poppins"/>
              <a:ea typeface="Poppins"/>
              <a:cs typeface="Poppins"/>
              <a:sym typeface="Poppins"/>
            </a:endParaRPr>
          </a:p>
          <a:p>
            <a:pPr indent="0" lvl="0" marL="0" rtl="0" algn="r">
              <a:spcBef>
                <a:spcPts val="1000"/>
              </a:spcBef>
              <a:spcAft>
                <a:spcPts val="1200"/>
              </a:spcAft>
              <a:buNone/>
            </a:pPr>
            <a:r>
              <a:t/>
            </a:r>
            <a:endParaRPr sz="1200">
              <a:latin typeface="Poppins"/>
              <a:ea typeface="Poppins"/>
              <a:cs typeface="Poppins"/>
              <a:sym typeface="Poppins"/>
            </a:endParaRPr>
          </a:p>
        </p:txBody>
      </p:sp>
      <p:sp>
        <p:nvSpPr>
          <p:cNvPr id="183" name="Google Shape;183;p27"/>
          <p:cNvSpPr txBox="1"/>
          <p:nvPr>
            <p:ph idx="2" type="subTitle"/>
          </p:nvPr>
        </p:nvSpPr>
        <p:spPr>
          <a:xfrm>
            <a:off x="772225" y="3782225"/>
            <a:ext cx="2444100" cy="1216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1000"/>
              </a:spcAft>
              <a:buNone/>
            </a:pPr>
            <a:r>
              <a:rPr b="1" lang="en" sz="1200">
                <a:solidFill>
                  <a:schemeClr val="dk1"/>
                </a:solidFill>
                <a:latin typeface="Poppins"/>
                <a:ea typeface="Poppins"/>
                <a:cs typeface="Poppins"/>
                <a:sym typeface="Poppins"/>
              </a:rPr>
              <a:t>Q</a:t>
            </a:r>
            <a:r>
              <a:rPr b="1" lang="en" sz="1200">
                <a:solidFill>
                  <a:schemeClr val="dk1"/>
                </a:solidFill>
                <a:latin typeface="Poppins"/>
                <a:ea typeface="Poppins"/>
                <a:cs typeface="Poppins"/>
                <a:sym typeface="Poppins"/>
              </a:rPr>
              <a:t>uarterly Percent Change:</a:t>
            </a:r>
            <a:r>
              <a:rPr lang="en" sz="1200">
                <a:solidFill>
                  <a:schemeClr val="dk1"/>
                </a:solidFill>
                <a:latin typeface="Poppins"/>
                <a:ea typeface="Poppins"/>
                <a:cs typeface="Poppins"/>
                <a:sym typeface="Poppins"/>
              </a:rPr>
              <a:t> </a:t>
            </a:r>
            <a:r>
              <a:rPr lang="en" sz="1200">
                <a:latin typeface="Poppins"/>
                <a:ea typeface="Poppins"/>
                <a:cs typeface="Poppins"/>
                <a:sym typeface="Poppins"/>
              </a:rPr>
              <a:t>Increase or decrease of total cash, assets, securities, loans, &amp; deposits.</a:t>
            </a:r>
            <a:endParaRPr sz="1200">
              <a:latin typeface="Poppins"/>
              <a:ea typeface="Poppins"/>
              <a:cs typeface="Poppins"/>
              <a:sym typeface="Poppins"/>
            </a:endParaRPr>
          </a:p>
        </p:txBody>
      </p:sp>
      <p:sp>
        <p:nvSpPr>
          <p:cNvPr id="184" name="Google Shape;184;p27"/>
          <p:cNvSpPr txBox="1"/>
          <p:nvPr>
            <p:ph idx="3" type="subTitle"/>
          </p:nvPr>
        </p:nvSpPr>
        <p:spPr>
          <a:xfrm>
            <a:off x="6100175" y="2134150"/>
            <a:ext cx="2342700" cy="12123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sz="1200">
                <a:solidFill>
                  <a:schemeClr val="dk1"/>
                </a:solidFill>
                <a:latin typeface="Poppins"/>
                <a:ea typeface="Poppins"/>
                <a:cs typeface="Poppins"/>
                <a:sym typeface="Poppins"/>
              </a:rPr>
              <a:t>Cash / Assets:</a:t>
            </a:r>
            <a:r>
              <a:rPr lang="en" sz="1200">
                <a:latin typeface="Poppins"/>
                <a:ea typeface="Poppins"/>
                <a:cs typeface="Poppins"/>
                <a:sym typeface="Poppins"/>
              </a:rPr>
              <a:t> The proportion of a bank’s cash to its total assets</a:t>
            </a:r>
            <a:endParaRPr sz="1200">
              <a:latin typeface="Poppins"/>
              <a:ea typeface="Poppins"/>
              <a:cs typeface="Poppins"/>
              <a:sym typeface="Poppins"/>
            </a:endParaRPr>
          </a:p>
          <a:p>
            <a:pPr indent="0" lvl="0" marL="0" rtl="0" algn="l">
              <a:spcBef>
                <a:spcPts val="1000"/>
              </a:spcBef>
              <a:spcAft>
                <a:spcPts val="1200"/>
              </a:spcAft>
              <a:buNone/>
            </a:pPr>
            <a:r>
              <a:t/>
            </a:r>
            <a:endParaRPr sz="1200">
              <a:latin typeface="Poppins"/>
              <a:ea typeface="Poppins"/>
              <a:cs typeface="Poppins"/>
              <a:sym typeface="Poppins"/>
            </a:endParaRPr>
          </a:p>
        </p:txBody>
      </p:sp>
      <p:sp>
        <p:nvSpPr>
          <p:cNvPr id="185" name="Google Shape;185;p27"/>
          <p:cNvSpPr txBox="1"/>
          <p:nvPr>
            <p:ph idx="4" type="subTitle"/>
          </p:nvPr>
        </p:nvSpPr>
        <p:spPr>
          <a:xfrm>
            <a:off x="6100175" y="3694600"/>
            <a:ext cx="2342700" cy="12123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sz="1200">
                <a:solidFill>
                  <a:schemeClr val="dk1"/>
                </a:solidFill>
                <a:latin typeface="Poppins"/>
                <a:ea typeface="Poppins"/>
                <a:cs typeface="Poppins"/>
                <a:sym typeface="Poppins"/>
              </a:rPr>
              <a:t>Loans / Deposits:</a:t>
            </a:r>
            <a:r>
              <a:rPr lang="en" sz="1200">
                <a:solidFill>
                  <a:schemeClr val="dk1"/>
                </a:solidFill>
                <a:latin typeface="Poppins"/>
                <a:ea typeface="Poppins"/>
                <a:cs typeface="Poppins"/>
                <a:sym typeface="Poppins"/>
              </a:rPr>
              <a:t> </a:t>
            </a:r>
            <a:r>
              <a:rPr lang="en" sz="1200">
                <a:latin typeface="Poppins"/>
                <a:ea typeface="Poppins"/>
                <a:cs typeface="Poppins"/>
                <a:sym typeface="Poppins"/>
              </a:rPr>
              <a:t>For every dollar that a bank takes in as a deposit, the ratio of those dollars to the loans they originate</a:t>
            </a:r>
            <a:endParaRPr sz="1200">
              <a:latin typeface="Poppins"/>
              <a:ea typeface="Poppins"/>
              <a:cs typeface="Poppins"/>
              <a:sym typeface="Poppins"/>
            </a:endParaRPr>
          </a:p>
          <a:p>
            <a:pPr indent="0" lvl="0" marL="0" rtl="0" algn="l">
              <a:spcBef>
                <a:spcPts val="1000"/>
              </a:spcBef>
              <a:spcAft>
                <a:spcPts val="1200"/>
              </a:spcAft>
              <a:buNone/>
            </a:pPr>
            <a:r>
              <a:t/>
            </a:r>
            <a:endParaRPr sz="1200">
              <a:latin typeface="Poppins"/>
              <a:ea typeface="Poppins"/>
              <a:cs typeface="Poppins"/>
              <a:sym typeface="Poppins"/>
            </a:endParaRPr>
          </a:p>
        </p:txBody>
      </p:sp>
      <p:sp>
        <p:nvSpPr>
          <p:cNvPr id="186" name="Google Shape;186;p27"/>
          <p:cNvSpPr txBox="1"/>
          <p:nvPr/>
        </p:nvSpPr>
        <p:spPr>
          <a:xfrm>
            <a:off x="816925" y="842775"/>
            <a:ext cx="7903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We used </a:t>
            </a:r>
            <a:r>
              <a:rPr lang="en" sz="1200" u="sng">
                <a:solidFill>
                  <a:schemeClr val="hlink"/>
                </a:solidFill>
                <a:latin typeface="Poppins"/>
                <a:ea typeface="Poppins"/>
                <a:cs typeface="Poppins"/>
                <a:sym typeface="Poppins"/>
                <a:hlinkClick r:id="rId3"/>
              </a:rPr>
              <a:t>BankRegData</a:t>
            </a:r>
            <a:r>
              <a:rPr lang="en" sz="1200">
                <a:solidFill>
                  <a:schemeClr val="dk1"/>
                </a:solidFill>
                <a:latin typeface="Poppins"/>
                <a:ea typeface="Poppins"/>
                <a:cs typeface="Poppins"/>
                <a:sym typeface="Poppins"/>
              </a:rPr>
              <a:t> to create a cohesive quarter or quarter dataset of all banks between 2019 and 2023. We picked this time period because over $800B of stimulus money entered the banking system during COVID and banks are starting to feel the rippling impact of these deposits and their decisions. </a:t>
            </a:r>
            <a:endParaRPr sz="1200">
              <a:solidFill>
                <a:schemeClr val="dk1"/>
              </a:solidFill>
              <a:latin typeface="Poppins"/>
              <a:ea typeface="Poppins"/>
              <a:cs typeface="Poppins"/>
              <a:sym typeface="Poppins"/>
            </a:endParaRPr>
          </a:p>
        </p:txBody>
      </p:sp>
      <p:sp>
        <p:nvSpPr>
          <p:cNvPr id="187" name="Google Shape;187;p27"/>
          <p:cNvSpPr txBox="1"/>
          <p:nvPr>
            <p:ph type="title"/>
          </p:nvPr>
        </p:nvSpPr>
        <p:spPr>
          <a:xfrm>
            <a:off x="1245150" y="2493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&amp; Metrics</a:t>
            </a:r>
            <a:endParaRPr/>
          </a:p>
        </p:txBody>
      </p:sp>
      <p:cxnSp>
        <p:nvCxnSpPr>
          <p:cNvPr id="188" name="Google Shape;188;p27"/>
          <p:cNvCxnSpPr/>
          <p:nvPr/>
        </p:nvCxnSpPr>
        <p:spPr>
          <a:xfrm rot="10800000">
            <a:off x="844500" y="1890900"/>
            <a:ext cx="3284400" cy="0"/>
          </a:xfrm>
          <a:prstGeom prst="straightConnector1">
            <a:avLst/>
          </a:prstGeom>
          <a:noFill/>
          <a:ln cap="flat" cmpd="sng" w="19050">
            <a:solidFill>
              <a:srgbClr val="FFFFFF"/>
            </a:solidFill>
            <a:prstDash val="solid"/>
            <a:round/>
            <a:headEnd len="med" w="med" type="oval"/>
            <a:tailEnd len="med" w="med" type="oval"/>
          </a:ln>
        </p:spPr>
      </p:cxnSp>
      <p:cxnSp>
        <p:nvCxnSpPr>
          <p:cNvPr id="189" name="Google Shape;189;p27"/>
          <p:cNvCxnSpPr/>
          <p:nvPr/>
        </p:nvCxnSpPr>
        <p:spPr>
          <a:xfrm>
            <a:off x="5216500" y="2043675"/>
            <a:ext cx="2588100" cy="0"/>
          </a:xfrm>
          <a:prstGeom prst="straightConnector1">
            <a:avLst/>
          </a:prstGeom>
          <a:noFill/>
          <a:ln cap="flat" cmpd="sng" w="19050">
            <a:solidFill>
              <a:srgbClr val="009688"/>
            </a:solidFill>
            <a:prstDash val="solid"/>
            <a:round/>
            <a:headEnd len="med" w="med" type="none"/>
            <a:tailEnd len="med" w="med" type="oval"/>
          </a:ln>
        </p:spPr>
      </p:cxnSp>
      <p:cxnSp>
        <p:nvCxnSpPr>
          <p:cNvPr id="190" name="Google Shape;190;p27"/>
          <p:cNvCxnSpPr/>
          <p:nvPr/>
        </p:nvCxnSpPr>
        <p:spPr>
          <a:xfrm>
            <a:off x="6055950" y="3595175"/>
            <a:ext cx="2292600" cy="0"/>
          </a:xfrm>
          <a:prstGeom prst="straightConnector1">
            <a:avLst/>
          </a:prstGeom>
          <a:noFill/>
          <a:ln cap="flat" cmpd="sng" w="19050">
            <a:solidFill>
              <a:srgbClr val="FFAB40"/>
            </a:solidFill>
            <a:prstDash val="solid"/>
            <a:round/>
            <a:headEnd len="med" w="med" type="none"/>
            <a:tailEnd len="med" w="med" type="oval"/>
          </a:ln>
        </p:spPr>
      </p:cxnSp>
      <p:cxnSp>
        <p:nvCxnSpPr>
          <p:cNvPr id="191" name="Google Shape;191;p27"/>
          <p:cNvCxnSpPr/>
          <p:nvPr/>
        </p:nvCxnSpPr>
        <p:spPr>
          <a:xfrm rot="10800000">
            <a:off x="818200" y="3782225"/>
            <a:ext cx="2342700" cy="0"/>
          </a:xfrm>
          <a:prstGeom prst="straightConnector1">
            <a:avLst/>
          </a:prstGeom>
          <a:noFill/>
          <a:ln cap="flat" cmpd="sng" w="19050">
            <a:solidFill>
              <a:srgbClr val="4DD0E1"/>
            </a:solidFill>
            <a:prstDash val="solid"/>
            <a:round/>
            <a:headEnd len="med" w="med" type="none"/>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idx="3" type="subTitle"/>
          </p:nvPr>
        </p:nvSpPr>
        <p:spPr>
          <a:xfrm>
            <a:off x="161125" y="3405100"/>
            <a:ext cx="3301800" cy="147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400">
                <a:solidFill>
                  <a:srgbClr val="FFAB40"/>
                </a:solidFill>
                <a:latin typeface="Poppins"/>
                <a:ea typeface="Poppins"/>
                <a:cs typeface="Poppins"/>
                <a:sym typeface="Poppins"/>
              </a:rPr>
              <a:t>Preserve Data</a:t>
            </a:r>
            <a:endParaRPr b="1" sz="1400">
              <a:solidFill>
                <a:srgbClr val="FFAB40"/>
              </a:solidFill>
              <a:latin typeface="Poppins"/>
              <a:ea typeface="Poppins"/>
              <a:cs typeface="Poppins"/>
              <a:sym typeface="Poppins"/>
            </a:endParaRPr>
          </a:p>
          <a:p>
            <a:pPr indent="0" lvl="0" marL="0" rtl="0" algn="r">
              <a:spcBef>
                <a:spcPts val="1200"/>
              </a:spcBef>
              <a:spcAft>
                <a:spcPts val="1200"/>
              </a:spcAft>
              <a:buNone/>
            </a:pPr>
            <a:r>
              <a:rPr lang="en" sz="1100">
                <a:solidFill>
                  <a:srgbClr val="FFAB40"/>
                </a:solidFill>
              </a:rPr>
              <a:t>Save Q2’23 data to use for final predictions</a:t>
            </a:r>
            <a:endParaRPr sz="1100">
              <a:solidFill>
                <a:srgbClr val="FFAB40"/>
              </a:solidFill>
            </a:endParaRPr>
          </a:p>
        </p:txBody>
      </p:sp>
      <p:sp>
        <p:nvSpPr>
          <p:cNvPr id="197" name="Google Shape;197;p28"/>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Preparation</a:t>
            </a:r>
            <a:endParaRPr/>
          </a:p>
        </p:txBody>
      </p:sp>
      <p:sp>
        <p:nvSpPr>
          <p:cNvPr id="198" name="Google Shape;198;p28"/>
          <p:cNvSpPr txBox="1"/>
          <p:nvPr>
            <p:ph idx="2" type="subTitle"/>
          </p:nvPr>
        </p:nvSpPr>
        <p:spPr>
          <a:xfrm>
            <a:off x="372600" y="1455400"/>
            <a:ext cx="2464500" cy="115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8">
                <a:solidFill>
                  <a:srgbClr val="009688"/>
                </a:solidFill>
                <a:latin typeface="Poppins"/>
                <a:ea typeface="Poppins"/>
                <a:cs typeface="Poppins"/>
                <a:sym typeface="Poppins"/>
              </a:rPr>
              <a:t>Standard Data Cleaning</a:t>
            </a:r>
            <a:endParaRPr b="1" sz="1508">
              <a:solidFill>
                <a:srgbClr val="009688"/>
              </a:solidFill>
              <a:latin typeface="Poppins"/>
              <a:ea typeface="Poppins"/>
              <a:cs typeface="Poppins"/>
              <a:sym typeface="Poppins"/>
            </a:endParaRPr>
          </a:p>
          <a:p>
            <a:pPr indent="0" lvl="0" marL="0" rtl="0" algn="r">
              <a:spcBef>
                <a:spcPts val="1200"/>
              </a:spcBef>
              <a:spcAft>
                <a:spcPts val="1200"/>
              </a:spcAft>
              <a:buNone/>
            </a:pPr>
            <a:r>
              <a:rPr lang="en" sz="1200">
                <a:solidFill>
                  <a:srgbClr val="009688"/>
                </a:solidFill>
              </a:rPr>
              <a:t>Drop nulls &amp; Standardize data types</a:t>
            </a:r>
            <a:endParaRPr sz="1200">
              <a:solidFill>
                <a:srgbClr val="009688"/>
              </a:solidFill>
            </a:endParaRPr>
          </a:p>
        </p:txBody>
      </p:sp>
      <p:sp>
        <p:nvSpPr>
          <p:cNvPr id="199" name="Google Shape;199;p28"/>
          <p:cNvSpPr txBox="1"/>
          <p:nvPr>
            <p:ph idx="4294967295" type="subTitle"/>
          </p:nvPr>
        </p:nvSpPr>
        <p:spPr>
          <a:xfrm>
            <a:off x="6222350" y="1425250"/>
            <a:ext cx="2277300" cy="1212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b="1" lang="en" sz="1277">
                <a:solidFill>
                  <a:srgbClr val="4DD0E1"/>
                </a:solidFill>
              </a:rPr>
              <a:t>Calculate critical metrics</a:t>
            </a:r>
            <a:endParaRPr b="1" sz="1277">
              <a:solidFill>
                <a:srgbClr val="4DD0E1"/>
              </a:solidFill>
            </a:endParaRPr>
          </a:p>
          <a:p>
            <a:pPr indent="-297815" lvl="0" marL="457200" rtl="0" algn="l">
              <a:lnSpc>
                <a:spcPct val="105000"/>
              </a:lnSpc>
              <a:spcBef>
                <a:spcPts val="1200"/>
              </a:spcBef>
              <a:spcAft>
                <a:spcPts val="0"/>
              </a:spcAft>
              <a:buClr>
                <a:srgbClr val="4DD0E1"/>
              </a:buClr>
              <a:buSzPts val="1090"/>
              <a:buChar char="●"/>
            </a:pPr>
            <a:r>
              <a:rPr lang="en" sz="1090">
                <a:solidFill>
                  <a:srgbClr val="4DD0E1"/>
                </a:solidFill>
              </a:rPr>
              <a:t>S/A Ratio</a:t>
            </a:r>
            <a:endParaRPr sz="1090">
              <a:solidFill>
                <a:srgbClr val="4DD0E1"/>
              </a:solidFill>
            </a:endParaRPr>
          </a:p>
          <a:p>
            <a:pPr indent="-297815" lvl="0" marL="457200" rtl="0" algn="l">
              <a:lnSpc>
                <a:spcPct val="105000"/>
              </a:lnSpc>
              <a:spcBef>
                <a:spcPts val="0"/>
              </a:spcBef>
              <a:spcAft>
                <a:spcPts val="0"/>
              </a:spcAft>
              <a:buClr>
                <a:srgbClr val="4DD0E1"/>
              </a:buClr>
              <a:buSzPts val="1090"/>
              <a:buChar char="●"/>
            </a:pPr>
            <a:r>
              <a:rPr lang="en" sz="1090">
                <a:solidFill>
                  <a:srgbClr val="4DD0E1"/>
                </a:solidFill>
              </a:rPr>
              <a:t>C/A Ratio</a:t>
            </a:r>
            <a:endParaRPr sz="1090">
              <a:solidFill>
                <a:srgbClr val="4DD0E1"/>
              </a:solidFill>
            </a:endParaRPr>
          </a:p>
          <a:p>
            <a:pPr indent="-297815" lvl="0" marL="457200" rtl="0" algn="l">
              <a:lnSpc>
                <a:spcPct val="105000"/>
              </a:lnSpc>
              <a:spcBef>
                <a:spcPts val="0"/>
              </a:spcBef>
              <a:spcAft>
                <a:spcPts val="0"/>
              </a:spcAft>
              <a:buClr>
                <a:srgbClr val="4DD0E1"/>
              </a:buClr>
              <a:buSzPts val="1090"/>
              <a:buChar char="●"/>
            </a:pPr>
            <a:r>
              <a:rPr lang="en" sz="1090">
                <a:solidFill>
                  <a:srgbClr val="4DD0E1"/>
                </a:solidFill>
              </a:rPr>
              <a:t>L/D Ratio</a:t>
            </a:r>
            <a:endParaRPr sz="1090">
              <a:solidFill>
                <a:srgbClr val="4DD0E1"/>
              </a:solidFill>
            </a:endParaRPr>
          </a:p>
          <a:p>
            <a:pPr indent="-297815" lvl="0" marL="457200" rtl="0" algn="l">
              <a:lnSpc>
                <a:spcPct val="105000"/>
              </a:lnSpc>
              <a:spcBef>
                <a:spcPts val="0"/>
              </a:spcBef>
              <a:spcAft>
                <a:spcPts val="0"/>
              </a:spcAft>
              <a:buClr>
                <a:srgbClr val="4DD0E1"/>
              </a:buClr>
              <a:buSzPts val="1090"/>
              <a:buChar char="●"/>
            </a:pPr>
            <a:r>
              <a:rPr lang="en" sz="1090">
                <a:solidFill>
                  <a:srgbClr val="4DD0E1"/>
                </a:solidFill>
              </a:rPr>
              <a:t>Percent change QoQ</a:t>
            </a:r>
            <a:endParaRPr sz="1090">
              <a:solidFill>
                <a:srgbClr val="4DD0E1"/>
              </a:solidFill>
            </a:endParaRPr>
          </a:p>
        </p:txBody>
      </p:sp>
      <p:sp>
        <p:nvSpPr>
          <p:cNvPr id="200" name="Google Shape;200;p28"/>
          <p:cNvSpPr txBox="1"/>
          <p:nvPr>
            <p:ph idx="3" type="subTitle"/>
          </p:nvPr>
        </p:nvSpPr>
        <p:spPr>
          <a:xfrm>
            <a:off x="5765200" y="3405100"/>
            <a:ext cx="27846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AB40"/>
                </a:solidFill>
                <a:latin typeface="Poppins"/>
                <a:ea typeface="Poppins"/>
                <a:cs typeface="Poppins"/>
                <a:sym typeface="Poppins"/>
              </a:rPr>
              <a:t>Refine Data</a:t>
            </a:r>
            <a:endParaRPr b="1" sz="1400">
              <a:solidFill>
                <a:srgbClr val="FFAB40"/>
              </a:solidFill>
              <a:latin typeface="Poppins"/>
              <a:ea typeface="Poppins"/>
              <a:cs typeface="Poppins"/>
              <a:sym typeface="Poppins"/>
            </a:endParaRPr>
          </a:p>
          <a:p>
            <a:pPr indent="0" lvl="0" marL="0" rtl="0" algn="l">
              <a:spcBef>
                <a:spcPts val="1200"/>
              </a:spcBef>
              <a:spcAft>
                <a:spcPts val="1200"/>
              </a:spcAft>
              <a:buNone/>
            </a:pPr>
            <a:r>
              <a:rPr lang="en" sz="1100">
                <a:solidFill>
                  <a:srgbClr val="FFAB40"/>
                </a:solidFill>
              </a:rPr>
              <a:t>Drop unwanted columns (nulls, Q1’19)</a:t>
            </a:r>
            <a:endParaRPr sz="1100">
              <a:solidFill>
                <a:srgbClr val="FFAB4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99675" y="12468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Critical Metrics</a:t>
            </a:r>
            <a:endParaRPr/>
          </a:p>
        </p:txBody>
      </p:sp>
      <p:sp>
        <p:nvSpPr>
          <p:cNvPr id="206" name="Google Shape;206;p29"/>
          <p:cNvSpPr txBox="1"/>
          <p:nvPr>
            <p:ph idx="1" type="body"/>
          </p:nvPr>
        </p:nvSpPr>
        <p:spPr>
          <a:xfrm>
            <a:off x="299675" y="2080800"/>
            <a:ext cx="2808000" cy="18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A </a:t>
            </a:r>
            <a:r>
              <a:rPr lang="en" sz="1300"/>
              <a:t>bank had a “risky” quarter if it met all of the following criteria:</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S/A Ratio &gt;= 0.20 (20%) </a:t>
            </a:r>
            <a:endParaRPr sz="1300"/>
          </a:p>
          <a:p>
            <a:pPr indent="-311150" lvl="0" marL="457200" rtl="0" algn="l">
              <a:spcBef>
                <a:spcPts val="0"/>
              </a:spcBef>
              <a:spcAft>
                <a:spcPts val="0"/>
              </a:spcAft>
              <a:buSzPts val="1300"/>
              <a:buChar char="●"/>
            </a:pPr>
            <a:r>
              <a:rPr lang="en" sz="1300"/>
              <a:t>C/A Ratio &lt;= 0.05 (5%)</a:t>
            </a:r>
            <a:endParaRPr sz="1300"/>
          </a:p>
          <a:p>
            <a:pPr indent="-311150" lvl="0" marL="457200" rtl="0" algn="l">
              <a:spcBef>
                <a:spcPts val="0"/>
              </a:spcBef>
              <a:spcAft>
                <a:spcPts val="0"/>
              </a:spcAft>
              <a:buSzPts val="1300"/>
              <a:buChar char="●"/>
            </a:pPr>
            <a:r>
              <a:rPr lang="en" sz="1300"/>
              <a:t>L/D Ratio &gt;= 0.70 (70%)</a:t>
            </a:r>
            <a:endParaRPr sz="1300"/>
          </a:p>
          <a:p>
            <a:pPr indent="0" lvl="0" marL="0" rtl="0" algn="l">
              <a:spcBef>
                <a:spcPts val="0"/>
              </a:spcBef>
              <a:spcAft>
                <a:spcPts val="1200"/>
              </a:spcAft>
              <a:buNone/>
            </a:pPr>
            <a:r>
              <a:t/>
            </a:r>
            <a:endParaRPr sz="1300"/>
          </a:p>
        </p:txBody>
      </p:sp>
      <p:pic>
        <p:nvPicPr>
          <p:cNvPr id="207" name="Google Shape;207;p29"/>
          <p:cNvPicPr preferRelativeResize="0"/>
          <p:nvPr/>
        </p:nvPicPr>
        <p:blipFill>
          <a:blip r:embed="rId3">
            <a:alphaModFix/>
          </a:blip>
          <a:stretch>
            <a:fillRect/>
          </a:stretch>
        </p:blipFill>
        <p:spPr>
          <a:xfrm>
            <a:off x="3424701" y="440512"/>
            <a:ext cx="5426498" cy="426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30"/>
          <p:cNvGraphicFramePr/>
          <p:nvPr/>
        </p:nvGraphicFramePr>
        <p:xfrm>
          <a:off x="952500" y="1428750"/>
          <a:ext cx="3000000" cy="3000000"/>
        </p:xfrm>
        <a:graphic>
          <a:graphicData uri="http://schemas.openxmlformats.org/drawingml/2006/table">
            <a:tbl>
              <a:tblPr>
                <a:noFill/>
                <a:tableStyleId>{B69EBDF2-989C-4DD9-8651-8BC92E0AE4C4}</a:tableStyleId>
              </a:tblPr>
              <a:tblGrid>
                <a:gridCol w="1447800"/>
                <a:gridCol w="1447800"/>
                <a:gridCol w="1447800"/>
                <a:gridCol w="1447800"/>
                <a:gridCol w="1447800"/>
              </a:tblGrid>
              <a:tr h="100000">
                <a:tc>
                  <a:txBody>
                    <a:bodyPr/>
                    <a:lstStyle/>
                    <a:p>
                      <a:pPr indent="0" lvl="0" marL="0" rtl="0" algn="l">
                        <a:spcBef>
                          <a:spcPts val="0"/>
                        </a:spcBef>
                        <a:spcAft>
                          <a:spcPts val="0"/>
                        </a:spcAft>
                        <a:buNone/>
                      </a:pPr>
                      <a:r>
                        <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Linear Regression</a:t>
                      </a:r>
                      <a:endParaRPr b="1"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Logistic Regression</a:t>
                      </a:r>
                      <a:endParaRPr b="1"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sz="1100">
                          <a:solidFill>
                            <a:schemeClr val="dk2"/>
                          </a:solidFill>
                          <a:latin typeface="Poppins"/>
                          <a:ea typeface="Poppins"/>
                          <a:cs typeface="Poppins"/>
                          <a:sym typeface="Poppins"/>
                        </a:rPr>
                        <a:t>Neural Network</a:t>
                      </a:r>
                      <a:endParaRPr b="1" sz="1100">
                        <a:solidFill>
                          <a:schemeClr val="dk2"/>
                        </a:solidFill>
                        <a:latin typeface="Poppins"/>
                        <a:ea typeface="Poppins"/>
                        <a:cs typeface="Poppins"/>
                        <a:sym typeface="Poppins"/>
                      </a:endParaRPr>
                    </a:p>
                  </a:txBody>
                  <a:tcPr marT="91425" marB="91425" marR="91425" marL="91425">
                    <a:solidFill>
                      <a:srgbClr val="FFAF00"/>
                    </a:solidFill>
                  </a:tcPr>
                </a:tc>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Priority</a:t>
                      </a:r>
                      <a:endParaRPr b="1" sz="1100">
                        <a:solidFill>
                          <a:schemeClr val="dk1"/>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Purpose</a:t>
                      </a:r>
                      <a:endParaRPr b="1"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Regression</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Binary Classification</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2"/>
                          </a:solidFill>
                          <a:latin typeface="Poppins"/>
                          <a:ea typeface="Poppins"/>
                          <a:cs typeface="Poppins"/>
                          <a:sym typeface="Poppins"/>
                        </a:rPr>
                        <a:t>Both</a:t>
                      </a:r>
                      <a:endParaRPr sz="1100">
                        <a:solidFill>
                          <a:schemeClr val="dk2"/>
                        </a:solidFill>
                        <a:latin typeface="Poppins"/>
                        <a:ea typeface="Poppins"/>
                        <a:cs typeface="Poppins"/>
                        <a:sym typeface="Poppins"/>
                      </a:endParaRPr>
                    </a:p>
                  </a:txBody>
                  <a:tcPr marT="91425" marB="91425" marR="91425" marL="91425">
                    <a:solidFill>
                      <a:srgbClr val="FFAF00"/>
                    </a:solidFill>
                  </a:tcPr>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High</a:t>
                      </a:r>
                      <a:endParaRPr sz="1100">
                        <a:solidFill>
                          <a:schemeClr val="dk1"/>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Complexity</a:t>
                      </a:r>
                      <a:endParaRPr b="1"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Simple</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Moderate</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2"/>
                          </a:solidFill>
                          <a:latin typeface="Poppins"/>
                          <a:ea typeface="Poppins"/>
                          <a:cs typeface="Poppins"/>
                          <a:sym typeface="Poppins"/>
                        </a:rPr>
                        <a:t>Complex</a:t>
                      </a:r>
                      <a:endParaRPr sz="1100">
                        <a:solidFill>
                          <a:schemeClr val="dk2"/>
                        </a:solidFill>
                        <a:latin typeface="Poppins"/>
                        <a:ea typeface="Poppins"/>
                        <a:cs typeface="Poppins"/>
                        <a:sym typeface="Poppins"/>
                      </a:endParaRPr>
                    </a:p>
                  </a:txBody>
                  <a:tcPr marT="91425" marB="91425" marR="91425" marL="91425">
                    <a:solidFill>
                      <a:srgbClr val="FFAF00"/>
                    </a:solidFill>
                  </a:tcPr>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Medium</a:t>
                      </a:r>
                      <a:endParaRPr sz="1100">
                        <a:solidFill>
                          <a:schemeClr val="dk1"/>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Data Size</a:t>
                      </a:r>
                      <a:endParaRPr b="1"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Small/Medium</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Small/Medium</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2"/>
                          </a:solidFill>
                          <a:latin typeface="Poppins"/>
                          <a:ea typeface="Poppins"/>
                          <a:cs typeface="Poppins"/>
                          <a:sym typeface="Poppins"/>
                        </a:rPr>
                        <a:t>Large</a:t>
                      </a:r>
                      <a:endParaRPr sz="1100">
                        <a:solidFill>
                          <a:schemeClr val="dk2"/>
                        </a:solidFill>
                        <a:latin typeface="Poppins"/>
                        <a:ea typeface="Poppins"/>
                        <a:cs typeface="Poppins"/>
                        <a:sym typeface="Poppins"/>
                      </a:endParaRPr>
                    </a:p>
                  </a:txBody>
                  <a:tcPr marT="91425" marB="91425" marR="91425" marL="91425">
                    <a:solidFill>
                      <a:srgbClr val="FFAF00"/>
                    </a:solidFill>
                  </a:tcPr>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High</a:t>
                      </a:r>
                      <a:endParaRPr sz="1100">
                        <a:solidFill>
                          <a:schemeClr val="dk1"/>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Applicability</a:t>
                      </a:r>
                      <a:endParaRPr b="1"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Linear Relationships</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Binary Classification</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2"/>
                          </a:solidFill>
                          <a:latin typeface="Poppins"/>
                          <a:ea typeface="Poppins"/>
                          <a:cs typeface="Poppins"/>
                          <a:sym typeface="Poppins"/>
                        </a:rPr>
                        <a:t>Versatile (good for both!)</a:t>
                      </a:r>
                      <a:endParaRPr sz="1100">
                        <a:solidFill>
                          <a:schemeClr val="dk2"/>
                        </a:solidFill>
                        <a:latin typeface="Poppins"/>
                        <a:ea typeface="Poppins"/>
                        <a:cs typeface="Poppins"/>
                        <a:sym typeface="Poppins"/>
                      </a:endParaRPr>
                    </a:p>
                  </a:txBody>
                  <a:tcPr marT="91425" marB="91425" marR="91425" marL="91425">
                    <a:solidFill>
                      <a:srgbClr val="FFAF00"/>
                    </a:solidFill>
                  </a:tcPr>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High</a:t>
                      </a:r>
                      <a:endParaRPr sz="1100">
                        <a:solidFill>
                          <a:schemeClr val="dk1"/>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Risk of Overfitting</a:t>
                      </a:r>
                      <a:endParaRPr b="1"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Low</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Moderate</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2"/>
                          </a:solidFill>
                          <a:latin typeface="Poppins"/>
                          <a:ea typeface="Poppins"/>
                          <a:cs typeface="Poppins"/>
                          <a:sym typeface="Poppins"/>
                        </a:rPr>
                        <a:t>High</a:t>
                      </a:r>
                      <a:endParaRPr sz="1100">
                        <a:solidFill>
                          <a:schemeClr val="dk2"/>
                        </a:solidFill>
                        <a:latin typeface="Poppins"/>
                        <a:ea typeface="Poppins"/>
                        <a:cs typeface="Poppins"/>
                        <a:sym typeface="Poppins"/>
                      </a:endParaRPr>
                    </a:p>
                  </a:txBody>
                  <a:tcPr marT="91425" marB="91425" marR="91425" marL="91425">
                    <a:solidFill>
                      <a:srgbClr val="FFAF00"/>
                    </a:solidFill>
                  </a:tcPr>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High</a:t>
                      </a:r>
                      <a:endParaRPr sz="1100">
                        <a:solidFill>
                          <a:schemeClr val="dk1"/>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Computational Resources Used</a:t>
                      </a:r>
                      <a:endParaRPr b="1"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Low</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Low/Moderate</a:t>
                      </a:r>
                      <a:endParaRPr sz="1100">
                        <a:solidFill>
                          <a:schemeClr val="dk1"/>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sz="1100">
                          <a:solidFill>
                            <a:schemeClr val="dk2"/>
                          </a:solidFill>
                          <a:latin typeface="Poppins"/>
                          <a:ea typeface="Poppins"/>
                          <a:cs typeface="Poppins"/>
                          <a:sym typeface="Poppins"/>
                        </a:rPr>
                        <a:t>High</a:t>
                      </a:r>
                      <a:endParaRPr sz="1100">
                        <a:solidFill>
                          <a:schemeClr val="dk2"/>
                        </a:solidFill>
                        <a:latin typeface="Poppins"/>
                        <a:ea typeface="Poppins"/>
                        <a:cs typeface="Poppins"/>
                        <a:sym typeface="Poppins"/>
                      </a:endParaRPr>
                    </a:p>
                  </a:txBody>
                  <a:tcPr marT="91425" marB="91425" marR="91425" marL="91425">
                    <a:solidFill>
                      <a:srgbClr val="FFAF00"/>
                    </a:solidFill>
                  </a:tcPr>
                </a:tc>
                <a:tc>
                  <a:txBody>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Low</a:t>
                      </a:r>
                      <a:endParaRPr sz="1100">
                        <a:solidFill>
                          <a:schemeClr val="dk1"/>
                        </a:solidFill>
                        <a:latin typeface="Poppins"/>
                        <a:ea typeface="Poppins"/>
                        <a:cs typeface="Poppins"/>
                        <a:sym typeface="Poppins"/>
                      </a:endParaRPr>
                    </a:p>
                  </a:txBody>
                  <a:tcPr marT="91425" marB="91425" marR="91425" marL="91425"/>
                </a:tc>
              </a:tr>
            </a:tbl>
          </a:graphicData>
        </a:graphic>
      </p:graphicFrame>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a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Dealing with a Model That Wouldn’t Train</a:t>
            </a:r>
            <a:endParaRPr/>
          </a:p>
        </p:txBody>
      </p:sp>
      <p:sp>
        <p:nvSpPr>
          <p:cNvPr id="219" name="Google Shape;219;p31"/>
          <p:cNvSpPr txBox="1"/>
          <p:nvPr>
            <p:ph idx="3" type="subTitle"/>
          </p:nvPr>
        </p:nvSpPr>
        <p:spPr>
          <a:xfrm>
            <a:off x="470725" y="1501600"/>
            <a:ext cx="2318400" cy="12162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 sz="1000">
                <a:solidFill>
                  <a:srgbClr val="4DD0E1"/>
                </a:solidFill>
              </a:rPr>
              <a:t>We encountered 'Not a number' and loss greater than 1 when attempting to train our data, which led us to realize there is a data leak in our model</a:t>
            </a:r>
            <a:endParaRPr>
              <a:solidFill>
                <a:srgbClr val="4DD0E1"/>
              </a:solidFill>
              <a:highlight>
                <a:srgbClr val="4DD0E1"/>
              </a:highlight>
            </a:endParaRPr>
          </a:p>
        </p:txBody>
      </p:sp>
      <p:sp>
        <p:nvSpPr>
          <p:cNvPr id="220" name="Google Shape;220;p31"/>
          <p:cNvSpPr txBox="1"/>
          <p:nvPr>
            <p:ph idx="1" type="subTitle"/>
          </p:nvPr>
        </p:nvSpPr>
        <p:spPr>
          <a:xfrm>
            <a:off x="6329025" y="1501600"/>
            <a:ext cx="2632500" cy="2012400"/>
          </a:xfrm>
          <a:prstGeom prst="rect">
            <a:avLst/>
          </a:prstGeom>
        </p:spPr>
        <p:txBody>
          <a:bodyPr anchorCtr="0" anchor="t" bIns="91425" lIns="91425" spcFirstLastPara="1" rIns="91425" wrap="square" tIns="91425">
            <a:normAutofit lnSpcReduction="10000"/>
          </a:bodyPr>
          <a:lstStyle/>
          <a:p>
            <a:pPr indent="0" lvl="0" marL="0" rtl="0" algn="l">
              <a:lnSpc>
                <a:spcPct val="110000"/>
              </a:lnSpc>
              <a:spcBef>
                <a:spcPts val="0"/>
              </a:spcBef>
              <a:spcAft>
                <a:spcPts val="0"/>
              </a:spcAft>
              <a:buNone/>
            </a:pPr>
            <a:r>
              <a:rPr lang="en" sz="1000">
                <a:solidFill>
                  <a:srgbClr val="009688"/>
                </a:solidFill>
              </a:rPr>
              <a:t>We tested different types of input data: Percentage change, Ratios, &amp; Volume</a:t>
            </a:r>
            <a:endParaRPr sz="1000">
              <a:solidFill>
                <a:srgbClr val="009688"/>
              </a:solidFill>
            </a:endParaRPr>
          </a:p>
          <a:p>
            <a:pPr indent="0" lvl="0" marL="0" rtl="0" algn="l">
              <a:lnSpc>
                <a:spcPct val="110000"/>
              </a:lnSpc>
              <a:spcBef>
                <a:spcPts val="1200"/>
              </a:spcBef>
              <a:spcAft>
                <a:spcPts val="0"/>
              </a:spcAft>
              <a:buNone/>
            </a:pPr>
            <a:r>
              <a:rPr lang="en" sz="1000">
                <a:solidFill>
                  <a:srgbClr val="009688"/>
                </a:solidFill>
              </a:rPr>
              <a:t>We selected volume and percent change of volume metrics QoQ after removing S/A, C/A, and L/D ratios due to data leak</a:t>
            </a:r>
            <a:endParaRPr sz="1000">
              <a:solidFill>
                <a:srgbClr val="009688"/>
              </a:solidFill>
            </a:endParaRPr>
          </a:p>
          <a:p>
            <a:pPr indent="0" lvl="0" marL="0" rtl="0" algn="l">
              <a:lnSpc>
                <a:spcPct val="110000"/>
              </a:lnSpc>
              <a:spcBef>
                <a:spcPts val="1200"/>
              </a:spcBef>
              <a:spcAft>
                <a:spcPts val="1200"/>
              </a:spcAft>
              <a:buNone/>
            </a:pPr>
            <a:r>
              <a:rPr lang="en" sz="1000">
                <a:solidFill>
                  <a:srgbClr val="009688"/>
                </a:solidFill>
              </a:rPr>
              <a:t>This data is easily available via download, with no additional manipulation needed</a:t>
            </a:r>
            <a:endParaRPr sz="1000">
              <a:solidFill>
                <a:srgbClr val="009688"/>
              </a:solidFill>
            </a:endParaRPr>
          </a:p>
        </p:txBody>
      </p:sp>
      <p:sp>
        <p:nvSpPr>
          <p:cNvPr id="221" name="Google Shape;221;p31"/>
          <p:cNvSpPr txBox="1"/>
          <p:nvPr>
            <p:ph idx="2" type="subTitle"/>
          </p:nvPr>
        </p:nvSpPr>
        <p:spPr>
          <a:xfrm>
            <a:off x="6006275" y="3588250"/>
            <a:ext cx="2824500" cy="126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solidFill>
                  <a:srgbClr val="FFAB40"/>
                </a:solidFill>
              </a:rPr>
              <a:t>StandardScaler was not effective, so we searched for alternatives and landed on Normalizer as there were large spreads between asset volume of large and small banks and the inclusion of percent change data</a:t>
            </a:r>
            <a:endParaRPr sz="1000">
              <a:solidFill>
                <a:srgbClr val="FFAB40"/>
              </a:solidFill>
            </a:endParaRPr>
          </a:p>
        </p:txBody>
      </p:sp>
      <p:sp>
        <p:nvSpPr>
          <p:cNvPr id="222" name="Google Shape;222;p31"/>
          <p:cNvSpPr txBox="1"/>
          <p:nvPr>
            <p:ph idx="4" type="subTitle"/>
          </p:nvPr>
        </p:nvSpPr>
        <p:spPr>
          <a:xfrm>
            <a:off x="203300" y="3592675"/>
            <a:ext cx="26325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437DB2"/>
                </a:solidFill>
              </a:rPr>
              <a:t>This enabled us to start training the model effectively and begin optimizations to improve performance</a:t>
            </a:r>
            <a:endParaRPr sz="1000">
              <a:solidFill>
                <a:srgbClr val="437DB2"/>
              </a:solidFill>
            </a:endParaRPr>
          </a:p>
          <a:p>
            <a:pPr indent="0" lvl="0" marL="0" rtl="0" algn="r">
              <a:spcBef>
                <a:spcPts val="1200"/>
              </a:spcBef>
              <a:spcAft>
                <a:spcPts val="1200"/>
              </a:spcAft>
              <a:buNone/>
            </a:pPr>
            <a:r>
              <a:rPr lang="en" sz="1000">
                <a:solidFill>
                  <a:srgbClr val="437DB2"/>
                </a:solidFill>
              </a:rPr>
              <a:t>Our model netted a </a:t>
            </a:r>
            <a:r>
              <a:rPr b="1" lang="en" sz="1000">
                <a:solidFill>
                  <a:srgbClr val="437DB2"/>
                </a:solidFill>
                <a:latin typeface="Open Sans"/>
                <a:ea typeface="Open Sans"/>
                <a:cs typeface="Open Sans"/>
                <a:sym typeface="Open Sans"/>
              </a:rPr>
              <a:t>1.66% loss </a:t>
            </a:r>
            <a:r>
              <a:rPr lang="en" sz="1000">
                <a:solidFill>
                  <a:srgbClr val="437DB2"/>
                </a:solidFill>
              </a:rPr>
              <a:t>and  </a:t>
            </a:r>
            <a:r>
              <a:rPr b="1" lang="en" sz="1000">
                <a:solidFill>
                  <a:srgbClr val="437DB2"/>
                </a:solidFill>
                <a:latin typeface="Open Sans"/>
                <a:ea typeface="Open Sans"/>
                <a:cs typeface="Open Sans"/>
                <a:sym typeface="Open Sans"/>
              </a:rPr>
              <a:t>99.4% accuracy</a:t>
            </a:r>
            <a:endParaRPr b="1" sz="1000">
              <a:solidFill>
                <a:srgbClr val="437DB2"/>
              </a:solidFill>
              <a:latin typeface="Open Sans"/>
              <a:ea typeface="Open Sans"/>
              <a:cs typeface="Open Sans"/>
              <a:sym typeface="Open Sans"/>
            </a:endParaRPr>
          </a:p>
        </p:txBody>
      </p:sp>
      <p:cxnSp>
        <p:nvCxnSpPr>
          <p:cNvPr id="223" name="Google Shape;223;p31"/>
          <p:cNvCxnSpPr/>
          <p:nvPr/>
        </p:nvCxnSpPr>
        <p:spPr>
          <a:xfrm>
            <a:off x="4862075" y="1466375"/>
            <a:ext cx="3968700" cy="0"/>
          </a:xfrm>
          <a:prstGeom prst="straightConnector1">
            <a:avLst/>
          </a:prstGeom>
          <a:noFill/>
          <a:ln cap="flat" cmpd="sng" w="19050">
            <a:solidFill>
              <a:srgbClr val="009688"/>
            </a:solidFill>
            <a:prstDash val="solid"/>
            <a:round/>
            <a:headEnd len="med" w="med" type="none"/>
            <a:tailEnd len="med" w="med" type="oval"/>
          </a:ln>
        </p:spPr>
      </p:cxnSp>
      <p:cxnSp>
        <p:nvCxnSpPr>
          <p:cNvPr id="224" name="Google Shape;224;p31"/>
          <p:cNvCxnSpPr/>
          <p:nvPr/>
        </p:nvCxnSpPr>
        <p:spPr>
          <a:xfrm>
            <a:off x="5917100" y="3553013"/>
            <a:ext cx="2913600" cy="0"/>
          </a:xfrm>
          <a:prstGeom prst="straightConnector1">
            <a:avLst/>
          </a:prstGeom>
          <a:noFill/>
          <a:ln cap="flat" cmpd="sng" w="19050">
            <a:solidFill>
              <a:srgbClr val="FFAB40"/>
            </a:solidFill>
            <a:prstDash val="solid"/>
            <a:round/>
            <a:headEnd len="med" w="med" type="none"/>
            <a:tailEnd len="med" w="med" type="oval"/>
          </a:ln>
        </p:spPr>
      </p:cxnSp>
      <p:cxnSp>
        <p:nvCxnSpPr>
          <p:cNvPr id="225" name="Google Shape;225;p31"/>
          <p:cNvCxnSpPr/>
          <p:nvPr/>
        </p:nvCxnSpPr>
        <p:spPr>
          <a:xfrm>
            <a:off x="2865800" y="3885600"/>
            <a:ext cx="1039200" cy="0"/>
          </a:xfrm>
          <a:prstGeom prst="straightConnector1">
            <a:avLst/>
          </a:prstGeom>
          <a:noFill/>
          <a:ln cap="flat" cmpd="sng" w="19050">
            <a:solidFill>
              <a:srgbClr val="437DB2"/>
            </a:solidFill>
            <a:prstDash val="solid"/>
            <a:round/>
            <a:headEnd len="med" w="med" type="oval"/>
            <a:tailEnd len="med" w="med" type="oval"/>
          </a:ln>
        </p:spPr>
      </p:cxnSp>
      <p:cxnSp>
        <p:nvCxnSpPr>
          <p:cNvPr id="226" name="Google Shape;226;p31"/>
          <p:cNvCxnSpPr/>
          <p:nvPr/>
        </p:nvCxnSpPr>
        <p:spPr>
          <a:xfrm>
            <a:off x="470725" y="3636600"/>
            <a:ext cx="2469900" cy="13200"/>
          </a:xfrm>
          <a:prstGeom prst="straightConnector1">
            <a:avLst/>
          </a:prstGeom>
          <a:noFill/>
          <a:ln cap="flat" cmpd="sng" w="19050">
            <a:solidFill>
              <a:srgbClr val="437DB2"/>
            </a:solidFill>
            <a:prstDash val="solid"/>
            <a:round/>
            <a:headEnd len="med" w="med" type="oval"/>
            <a:tailEnd len="med" w="med" type="oval"/>
          </a:ln>
        </p:spPr>
      </p:cxnSp>
      <p:cxnSp>
        <p:nvCxnSpPr>
          <p:cNvPr id="227" name="Google Shape;227;p31"/>
          <p:cNvCxnSpPr/>
          <p:nvPr/>
        </p:nvCxnSpPr>
        <p:spPr>
          <a:xfrm rot="10800000">
            <a:off x="2903225" y="3649800"/>
            <a:ext cx="0" cy="261600"/>
          </a:xfrm>
          <a:prstGeom prst="straightConnector1">
            <a:avLst/>
          </a:prstGeom>
          <a:noFill/>
          <a:ln cap="flat" cmpd="sng" w="19050">
            <a:solidFill>
              <a:srgbClr val="437DB2"/>
            </a:solidFill>
            <a:prstDash val="solid"/>
            <a:round/>
            <a:headEnd len="med" w="med" type="none"/>
            <a:tailEnd len="med" w="med" type="none"/>
          </a:ln>
        </p:spPr>
      </p:cxnSp>
      <p:cxnSp>
        <p:nvCxnSpPr>
          <p:cNvPr id="228" name="Google Shape;228;p31"/>
          <p:cNvCxnSpPr/>
          <p:nvPr/>
        </p:nvCxnSpPr>
        <p:spPr>
          <a:xfrm>
            <a:off x="405400" y="1466375"/>
            <a:ext cx="2824500" cy="0"/>
          </a:xfrm>
          <a:prstGeom prst="straightConnector1">
            <a:avLst/>
          </a:prstGeom>
          <a:noFill/>
          <a:ln cap="flat" cmpd="sng" w="19050">
            <a:solidFill>
              <a:srgbClr val="4DD0E1"/>
            </a:solidFill>
            <a:prstDash val="solid"/>
            <a:round/>
            <a:headEnd len="med" w="med" type="oval"/>
            <a:tailEnd len="med" w="med" type="oval"/>
          </a:ln>
        </p:spPr>
      </p:cxnSp>
      <p:cxnSp>
        <p:nvCxnSpPr>
          <p:cNvPr id="229" name="Google Shape;229;p31"/>
          <p:cNvCxnSpPr/>
          <p:nvPr/>
        </p:nvCxnSpPr>
        <p:spPr>
          <a:xfrm rot="10800000">
            <a:off x="3192600" y="1479550"/>
            <a:ext cx="0" cy="1078200"/>
          </a:xfrm>
          <a:prstGeom prst="straightConnector1">
            <a:avLst/>
          </a:prstGeom>
          <a:noFill/>
          <a:ln cap="flat" cmpd="sng" w="19050">
            <a:solidFill>
              <a:srgbClr val="4DD0E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p:nvPr/>
        </p:nvSpPr>
        <p:spPr>
          <a:xfrm rot="-5400000">
            <a:off x="1372225" y="1851450"/>
            <a:ext cx="634800" cy="634800"/>
          </a:xfrm>
          <a:prstGeom prst="snip1Rect">
            <a:avLst>
              <a:gd fmla="val 38233" name="adj"/>
            </a:avLst>
          </a:prstGeom>
          <a:solidFill>
            <a:srgbClr val="FF8A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2"/>
          <p:cNvSpPr/>
          <p:nvPr/>
        </p:nvSpPr>
        <p:spPr>
          <a:xfrm rot="-5400000">
            <a:off x="1372225" y="2689950"/>
            <a:ext cx="634800" cy="634800"/>
          </a:xfrm>
          <a:prstGeom prst="snip1Rect">
            <a:avLst>
              <a:gd fmla="val 38233" name="adj"/>
            </a:avLst>
          </a:prstGeom>
          <a:solidFill>
            <a:srgbClr val="FFA5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32"/>
          <p:cNvSpPr/>
          <p:nvPr/>
        </p:nvSpPr>
        <p:spPr>
          <a:xfrm rot="-5400000">
            <a:off x="1372225" y="3563800"/>
            <a:ext cx="634800" cy="634800"/>
          </a:xfrm>
          <a:prstGeom prst="snip1Rect">
            <a:avLst>
              <a:gd fmla="val 38233" name="adj"/>
            </a:avLst>
          </a:prstGeom>
          <a:solidFill>
            <a:srgbClr val="FFA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32"/>
          <p:cNvSpPr/>
          <p:nvPr/>
        </p:nvSpPr>
        <p:spPr>
          <a:xfrm rot="-5400000">
            <a:off x="1372225" y="997400"/>
            <a:ext cx="634800" cy="634800"/>
          </a:xfrm>
          <a:prstGeom prst="snip1Rect">
            <a:avLst>
              <a:gd fmla="val 38233" name="adj"/>
            </a:avLst>
          </a:prstGeom>
          <a:solidFill>
            <a:srgbClr val="FF7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8" name="Google Shape;238;p32"/>
          <p:cNvPicPr preferRelativeResize="0"/>
          <p:nvPr/>
        </p:nvPicPr>
        <p:blipFill>
          <a:blip r:embed="rId3">
            <a:alphaModFix/>
          </a:blip>
          <a:stretch>
            <a:fillRect/>
          </a:stretch>
        </p:blipFill>
        <p:spPr>
          <a:xfrm>
            <a:off x="4956451" y="2571762"/>
            <a:ext cx="3604426" cy="2175525"/>
          </a:xfrm>
          <a:prstGeom prst="rect">
            <a:avLst/>
          </a:prstGeom>
          <a:noFill/>
          <a:ln>
            <a:noFill/>
          </a:ln>
        </p:spPr>
      </p:pic>
      <p:pic>
        <p:nvPicPr>
          <p:cNvPr id="239" name="Google Shape;239;p32"/>
          <p:cNvPicPr preferRelativeResize="0"/>
          <p:nvPr/>
        </p:nvPicPr>
        <p:blipFill rotWithShape="1">
          <a:blip r:embed="rId4">
            <a:alphaModFix/>
          </a:blip>
          <a:srcRect b="0" l="6888" r="12264" t="0"/>
          <a:stretch/>
        </p:blipFill>
        <p:spPr>
          <a:xfrm>
            <a:off x="1782950" y="1134250"/>
            <a:ext cx="2193700" cy="868300"/>
          </a:xfrm>
          <a:prstGeom prst="rect">
            <a:avLst/>
          </a:prstGeom>
          <a:noFill/>
          <a:ln>
            <a:noFill/>
          </a:ln>
        </p:spPr>
      </p:pic>
      <p:pic>
        <p:nvPicPr>
          <p:cNvPr id="240" name="Google Shape;240;p32"/>
          <p:cNvPicPr preferRelativeResize="0"/>
          <p:nvPr/>
        </p:nvPicPr>
        <p:blipFill rotWithShape="1">
          <a:blip r:embed="rId5">
            <a:alphaModFix/>
          </a:blip>
          <a:srcRect b="0" l="7443" r="1788" t="0"/>
          <a:stretch/>
        </p:blipFill>
        <p:spPr>
          <a:xfrm>
            <a:off x="1782950" y="2055275"/>
            <a:ext cx="2193699" cy="868300"/>
          </a:xfrm>
          <a:prstGeom prst="rect">
            <a:avLst/>
          </a:prstGeom>
          <a:noFill/>
          <a:ln>
            <a:noFill/>
          </a:ln>
        </p:spPr>
      </p:pic>
      <p:pic>
        <p:nvPicPr>
          <p:cNvPr id="241" name="Google Shape;241;p32"/>
          <p:cNvPicPr preferRelativeResize="0"/>
          <p:nvPr/>
        </p:nvPicPr>
        <p:blipFill rotWithShape="1">
          <a:blip r:embed="rId6">
            <a:alphaModFix/>
          </a:blip>
          <a:srcRect b="0" l="6372" r="4990" t="0"/>
          <a:stretch/>
        </p:blipFill>
        <p:spPr>
          <a:xfrm>
            <a:off x="1782950" y="2976300"/>
            <a:ext cx="2193699" cy="868300"/>
          </a:xfrm>
          <a:prstGeom prst="rect">
            <a:avLst/>
          </a:prstGeom>
          <a:noFill/>
          <a:ln>
            <a:noFill/>
          </a:ln>
        </p:spPr>
      </p:pic>
      <p:pic>
        <p:nvPicPr>
          <p:cNvPr id="242" name="Google Shape;242;p32"/>
          <p:cNvPicPr preferRelativeResize="0"/>
          <p:nvPr/>
        </p:nvPicPr>
        <p:blipFill rotWithShape="1">
          <a:blip r:embed="rId7">
            <a:alphaModFix/>
          </a:blip>
          <a:srcRect b="0" l="8892" r="0" t="0"/>
          <a:stretch/>
        </p:blipFill>
        <p:spPr>
          <a:xfrm>
            <a:off x="1782951" y="3897325"/>
            <a:ext cx="2193701" cy="868300"/>
          </a:xfrm>
          <a:prstGeom prst="rect">
            <a:avLst/>
          </a:prstGeom>
          <a:noFill/>
          <a:ln>
            <a:noFill/>
          </a:ln>
        </p:spPr>
      </p:pic>
      <p:sp>
        <p:nvSpPr>
          <p:cNvPr id="243" name="Google Shape;243;p32"/>
          <p:cNvSpPr txBox="1"/>
          <p:nvPr/>
        </p:nvSpPr>
        <p:spPr>
          <a:xfrm>
            <a:off x="1418900" y="1134250"/>
            <a:ext cx="280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212121"/>
                </a:solidFill>
              </a:rPr>
              <a:t>1</a:t>
            </a:r>
            <a:endParaRPr b="1" sz="2300">
              <a:solidFill>
                <a:srgbClr val="212121"/>
              </a:solidFill>
            </a:endParaRPr>
          </a:p>
        </p:txBody>
      </p:sp>
      <p:sp>
        <p:nvSpPr>
          <p:cNvPr id="244" name="Google Shape;244;p32"/>
          <p:cNvSpPr txBox="1"/>
          <p:nvPr/>
        </p:nvSpPr>
        <p:spPr>
          <a:xfrm>
            <a:off x="1418900" y="1988300"/>
            <a:ext cx="280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212121"/>
                </a:solidFill>
              </a:rPr>
              <a:t>2</a:t>
            </a:r>
            <a:endParaRPr b="1" sz="2300">
              <a:solidFill>
                <a:srgbClr val="212121"/>
              </a:solidFill>
            </a:endParaRPr>
          </a:p>
        </p:txBody>
      </p:sp>
      <p:sp>
        <p:nvSpPr>
          <p:cNvPr id="245" name="Google Shape;245;p32"/>
          <p:cNvSpPr txBox="1"/>
          <p:nvPr/>
        </p:nvSpPr>
        <p:spPr>
          <a:xfrm>
            <a:off x="1418900" y="2826800"/>
            <a:ext cx="280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212121"/>
                </a:solidFill>
              </a:rPr>
              <a:t>3</a:t>
            </a:r>
            <a:endParaRPr b="1" sz="2300">
              <a:solidFill>
                <a:srgbClr val="212121"/>
              </a:solidFill>
            </a:endParaRPr>
          </a:p>
        </p:txBody>
      </p:sp>
      <p:sp>
        <p:nvSpPr>
          <p:cNvPr id="246" name="Google Shape;246;p32"/>
          <p:cNvSpPr txBox="1"/>
          <p:nvPr/>
        </p:nvSpPr>
        <p:spPr>
          <a:xfrm>
            <a:off x="1418900" y="3700650"/>
            <a:ext cx="280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212121"/>
                </a:solidFill>
              </a:rPr>
              <a:t>4</a:t>
            </a:r>
            <a:endParaRPr b="1" sz="2300">
              <a:solidFill>
                <a:srgbClr val="212121"/>
              </a:solidFill>
            </a:endParaRPr>
          </a:p>
        </p:txBody>
      </p:sp>
      <p:cxnSp>
        <p:nvCxnSpPr>
          <p:cNvPr id="247" name="Google Shape;247;p32"/>
          <p:cNvCxnSpPr>
            <a:stCxn id="242" idx="3"/>
            <a:endCxn id="238" idx="1"/>
          </p:cNvCxnSpPr>
          <p:nvPr/>
        </p:nvCxnSpPr>
        <p:spPr>
          <a:xfrm flipH="1" rot="10800000">
            <a:off x="3976652" y="3659475"/>
            <a:ext cx="979800" cy="672000"/>
          </a:xfrm>
          <a:prstGeom prst="curvedConnector3">
            <a:avLst>
              <a:gd fmla="val 50000" name="adj1"/>
            </a:avLst>
          </a:prstGeom>
          <a:noFill/>
          <a:ln cap="flat" cmpd="sng" w="38100">
            <a:solidFill>
              <a:schemeClr val="dk2"/>
            </a:solidFill>
            <a:prstDash val="solid"/>
            <a:round/>
            <a:headEnd len="med" w="med" type="none"/>
            <a:tailEnd len="med" w="med" type="none"/>
          </a:ln>
        </p:spPr>
      </p:cxnSp>
      <p:sp>
        <p:nvSpPr>
          <p:cNvPr id="248" name="Google Shape;248;p32"/>
          <p:cNvSpPr txBox="1"/>
          <p:nvPr/>
        </p:nvSpPr>
        <p:spPr>
          <a:xfrm>
            <a:off x="976650" y="3975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Model Optimization</a:t>
            </a:r>
            <a:endParaRPr sz="2400">
              <a:solidFill>
                <a:schemeClr val="dk1"/>
              </a:solidFill>
            </a:endParaRPr>
          </a:p>
        </p:txBody>
      </p:sp>
      <p:sp>
        <p:nvSpPr>
          <p:cNvPr id="249" name="Google Shape;249;p32"/>
          <p:cNvSpPr txBox="1"/>
          <p:nvPr>
            <p:ph idx="1" type="subTitle"/>
          </p:nvPr>
        </p:nvSpPr>
        <p:spPr>
          <a:xfrm>
            <a:off x="4956450" y="1319550"/>
            <a:ext cx="4066800" cy="49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t>Applied a dropout to improve model accuracy, tested different levels, and discovered 20% yielded strongest results</a:t>
            </a:r>
            <a:endParaRPr sz="1000"/>
          </a:p>
        </p:txBody>
      </p:sp>
      <p:sp>
        <p:nvSpPr>
          <p:cNvPr id="250" name="Google Shape;250;p32"/>
          <p:cNvSpPr txBox="1"/>
          <p:nvPr>
            <p:ph idx="1" type="subTitle"/>
          </p:nvPr>
        </p:nvSpPr>
        <p:spPr>
          <a:xfrm>
            <a:off x="4956450" y="1899450"/>
            <a:ext cx="2863200" cy="49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t>Increased number of epochs for stronger model accuracy and minimal loss</a:t>
            </a:r>
            <a:endParaRPr sz="1000"/>
          </a:p>
        </p:txBody>
      </p:sp>
      <p:sp>
        <p:nvSpPr>
          <p:cNvPr id="251" name="Google Shape;251;p32"/>
          <p:cNvSpPr txBox="1"/>
          <p:nvPr>
            <p:ph idx="1" type="subTitle"/>
          </p:nvPr>
        </p:nvSpPr>
        <p:spPr>
          <a:xfrm>
            <a:off x="4956450" y="821850"/>
            <a:ext cx="3501600" cy="49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t>Altered seed data to ensure no data leak and trained the model on optimal scaled data</a:t>
            </a:r>
            <a:endParaRPr sz="1000"/>
          </a:p>
        </p:txBody>
      </p:sp>
      <p:cxnSp>
        <p:nvCxnSpPr>
          <p:cNvPr id="252" name="Google Shape;252;p32"/>
          <p:cNvCxnSpPr>
            <a:stCxn id="239" idx="3"/>
            <a:endCxn id="251" idx="1"/>
          </p:cNvCxnSpPr>
          <p:nvPr/>
        </p:nvCxnSpPr>
        <p:spPr>
          <a:xfrm flipH="1" rot="10800000">
            <a:off x="3976650" y="1070700"/>
            <a:ext cx="979800" cy="4977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53" name="Google Shape;253;p32"/>
          <p:cNvCxnSpPr>
            <a:stCxn id="240" idx="3"/>
            <a:endCxn id="249" idx="1"/>
          </p:cNvCxnSpPr>
          <p:nvPr/>
        </p:nvCxnSpPr>
        <p:spPr>
          <a:xfrm flipH="1" rot="10800000">
            <a:off x="3976649" y="1568425"/>
            <a:ext cx="979800" cy="9210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54" name="Google Shape;254;p32"/>
          <p:cNvCxnSpPr>
            <a:stCxn id="241" idx="3"/>
            <a:endCxn id="250" idx="1"/>
          </p:cNvCxnSpPr>
          <p:nvPr/>
        </p:nvCxnSpPr>
        <p:spPr>
          <a:xfrm flipH="1" rot="10800000">
            <a:off x="3976649" y="2148350"/>
            <a:ext cx="979800" cy="12621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