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6858000" cy="9144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3816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12801"/>
            <a:ext cx="5829300" cy="568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604000"/>
            <a:ext cx="4800600" cy="1625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216C5678-EE20-4FA5-88E2-6E0BD67A2E26}" type="datetime1">
              <a:rPr lang="en-US" smtClean="0"/>
              <a:t>3/26/17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B11D738E-8962-435F-8C43-147B8DD7E819}" type="datetime1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1828801"/>
            <a:ext cx="5829300" cy="3340100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5425018"/>
            <a:ext cx="5829300" cy="1509183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09CAEA93-55E7-4DA9-90C2-089A26EEFEC4}" type="datetime1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1850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21869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22546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4320" y="2133600"/>
            <a:ext cx="3031236" cy="6035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3030141" cy="8128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6151" y="2133600"/>
            <a:ext cx="3031331" cy="8128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3/26/17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42900" y="2950464"/>
            <a:ext cx="3031236" cy="5218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504438" y="2950465"/>
            <a:ext cx="3031236" cy="5217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3/26/17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316" y="355600"/>
            <a:ext cx="2256235" cy="27940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53" y="364067"/>
            <a:ext cx="3746897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316" y="3251201"/>
            <a:ext cx="2256235" cy="4917017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04800"/>
            <a:ext cx="4283868" cy="11938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95" y="1524000"/>
            <a:ext cx="4541043" cy="6054725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747000"/>
            <a:ext cx="4283868" cy="711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205"/>
          <p:cNvCxnSpPr>
            <a:stCxn id="185" idx="0"/>
            <a:endCxn id="106" idx="2"/>
          </p:cNvCxnSpPr>
          <p:nvPr/>
        </p:nvCxnSpPr>
        <p:spPr>
          <a:xfrm flipH="1" flipV="1">
            <a:off x="3344811" y="7269108"/>
            <a:ext cx="2299354" cy="386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2732722" y="1686314"/>
            <a:ext cx="3979874" cy="11526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01216" y="4482612"/>
            <a:ext cx="4056784" cy="4918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64963" y="61603"/>
            <a:ext cx="2201922" cy="966971"/>
            <a:chOff x="1846232" y="121664"/>
            <a:chExt cx="2201922" cy="966971"/>
          </a:xfrm>
        </p:grpSpPr>
        <p:sp>
          <p:nvSpPr>
            <p:cNvPr id="5" name="Rectangle 4"/>
            <p:cNvSpPr/>
            <p:nvPr/>
          </p:nvSpPr>
          <p:spPr>
            <a:xfrm>
              <a:off x="1846232" y="121664"/>
              <a:ext cx="2201922" cy="966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u="sng" dirty="0" smtClean="0"/>
                <a:t>Parameters and constraints</a:t>
              </a:r>
              <a:endParaRPr lang="en-US" sz="1200" b="1" u="sng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18165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5032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8248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9257" y="705618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61417" y="705597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0061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cxnSp>
          <p:nvCxnSpPr>
            <p:cNvPr id="12" name="Elbow Connector 11"/>
            <p:cNvCxnSpPr>
              <a:stCxn id="10" idx="0"/>
              <a:endCxn id="7" idx="0"/>
            </p:cNvCxnSpPr>
            <p:nvPr/>
          </p:nvCxnSpPr>
          <p:spPr>
            <a:xfrm rot="16200000" flipH="1" flipV="1">
              <a:off x="3354076" y="300066"/>
              <a:ext cx="30" cy="811092"/>
            </a:xfrm>
            <a:prstGeom prst="bentConnector3">
              <a:avLst>
                <a:gd name="adj1" fmla="val -10110333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9" idx="0"/>
              <a:endCxn id="8" idx="0"/>
            </p:cNvCxnSpPr>
            <p:nvPr/>
          </p:nvCxnSpPr>
          <p:spPr>
            <a:xfrm rot="16200000" flipH="1" flipV="1">
              <a:off x="3354086" y="532236"/>
              <a:ext cx="9" cy="346772"/>
            </a:xfrm>
            <a:prstGeom prst="bentConnector3">
              <a:avLst>
                <a:gd name="adj1" fmla="val -25400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109554" y="705635"/>
              <a:ext cx="216083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2219923" y="1316538"/>
            <a:ext cx="890486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Split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0"/>
            <a:endCxn id="5" idx="2"/>
          </p:cNvCxnSpPr>
          <p:nvPr/>
        </p:nvCxnSpPr>
        <p:spPr>
          <a:xfrm flipV="1">
            <a:off x="2665166" y="1028574"/>
            <a:ext cx="758" cy="287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20" idx="0"/>
          </p:cNvCxnSpPr>
          <p:nvPr/>
        </p:nvCxnSpPr>
        <p:spPr>
          <a:xfrm flipH="1">
            <a:off x="1391195" y="1562438"/>
            <a:ext cx="1273971" cy="3378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0234" y="1900315"/>
            <a:ext cx="2201922" cy="774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Parameters and constraints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062167" y="2302844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294327" y="2302836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105419" y="2302806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4063" y="2302844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cxnSp>
        <p:nvCxnSpPr>
          <p:cNvPr id="27" name="Elbow Connector 26"/>
          <p:cNvCxnSpPr>
            <a:stCxn id="25" idx="0"/>
            <a:endCxn id="22" idx="0"/>
          </p:cNvCxnSpPr>
          <p:nvPr/>
        </p:nvCxnSpPr>
        <p:spPr>
          <a:xfrm rot="16200000" flipH="1" flipV="1">
            <a:off x="1798078" y="1897275"/>
            <a:ext cx="30" cy="811092"/>
          </a:xfrm>
          <a:prstGeom prst="bentConnector3">
            <a:avLst>
              <a:gd name="adj1" fmla="val -4062366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7980" y="2302844"/>
            <a:ext cx="216083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111094" y="61603"/>
            <a:ext cx="260150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constraint that involves non-simple parameter is present</a:t>
            </a:r>
            <a:endParaRPr lang="en-US" sz="1200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2874840" y="1889642"/>
            <a:ext cx="2201922" cy="785200"/>
            <a:chOff x="2874840" y="2017718"/>
            <a:chExt cx="2201922" cy="785200"/>
          </a:xfrm>
        </p:grpSpPr>
        <p:sp>
          <p:nvSpPr>
            <p:cNvPr id="32" name="Rectangle 31"/>
            <p:cNvSpPr/>
            <p:nvPr/>
          </p:nvSpPr>
          <p:spPr>
            <a:xfrm>
              <a:off x="2874840" y="2017718"/>
              <a:ext cx="2201922" cy="785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/>
                <a:t>Parameters and constraints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11093" y="244158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57865" y="2441576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40" name="Elbow Connector 39"/>
            <p:cNvCxnSpPr>
              <a:stCxn id="36" idx="0"/>
              <a:endCxn id="35" idx="0"/>
            </p:cNvCxnSpPr>
            <p:nvPr/>
          </p:nvCxnSpPr>
          <p:spPr>
            <a:xfrm rot="16200000" flipH="1" flipV="1">
              <a:off x="4382694" y="2268194"/>
              <a:ext cx="9" cy="346772"/>
            </a:xfrm>
            <a:prstGeom prst="bentConnector3">
              <a:avLst>
                <a:gd name="adj1" fmla="val -17098888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>
            <a:stCxn id="15" idx="2"/>
            <a:endCxn id="32" idx="0"/>
          </p:cNvCxnSpPr>
          <p:nvPr/>
        </p:nvCxnSpPr>
        <p:spPr>
          <a:xfrm>
            <a:off x="2665166" y="1562438"/>
            <a:ext cx="1310635" cy="3272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11093" y="678887"/>
            <a:ext cx="2601502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each non-simple parameter involved in any constraint, create an independent parameter space that contains the parameter only</a:t>
            </a:r>
            <a:endParaRPr lang="en-US" sz="1200" dirty="0"/>
          </a:p>
        </p:txBody>
      </p:sp>
      <p:cxnSp>
        <p:nvCxnSpPr>
          <p:cNvPr id="47" name="Straight Connector 46"/>
          <p:cNvCxnSpPr>
            <a:stCxn id="30" idx="1"/>
            <a:endCxn id="5" idx="3"/>
          </p:cNvCxnSpPr>
          <p:nvPr/>
        </p:nvCxnSpPr>
        <p:spPr>
          <a:xfrm flipH="1">
            <a:off x="3766885" y="292436"/>
            <a:ext cx="344209" cy="25265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152" idx="0"/>
          </p:cNvCxnSpPr>
          <p:nvPr/>
        </p:nvCxnSpPr>
        <p:spPr>
          <a:xfrm flipH="1">
            <a:off x="4722659" y="1509884"/>
            <a:ext cx="689185" cy="17643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530558" y="2941790"/>
            <a:ext cx="890486" cy="2459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Engine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53" idx="2"/>
            <a:endCxn id="61" idx="0"/>
          </p:cNvCxnSpPr>
          <p:nvPr/>
        </p:nvCxnSpPr>
        <p:spPr>
          <a:xfrm flipH="1">
            <a:off x="3973642" y="3187690"/>
            <a:ext cx="2159" cy="281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0"/>
            <a:endCxn id="32" idx="2"/>
          </p:cNvCxnSpPr>
          <p:nvPr/>
        </p:nvCxnSpPr>
        <p:spPr>
          <a:xfrm flipV="1">
            <a:off x="3975801" y="2674842"/>
            <a:ext cx="0" cy="266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62678" y="3468746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Decoded Covering Array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3410689" y="4069609"/>
            <a:ext cx="1125905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Extract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64" idx="0"/>
            <a:endCxn id="61" idx="2"/>
          </p:cNvCxnSpPr>
          <p:nvPr/>
        </p:nvCxnSpPr>
        <p:spPr>
          <a:xfrm flipV="1">
            <a:off x="3973642" y="3861480"/>
            <a:ext cx="0" cy="20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62678" y="4581703"/>
            <a:ext cx="2021927" cy="317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Parameter (Simple)</a:t>
            </a:r>
            <a:endParaRPr lang="en-US" sz="1200" dirty="0"/>
          </a:p>
        </p:txBody>
      </p:sp>
      <p:cxnSp>
        <p:nvCxnSpPr>
          <p:cNvPr id="72" name="Straight Arrow Connector 71"/>
          <p:cNvCxnSpPr>
            <a:stCxn id="64" idx="2"/>
            <a:endCxn id="71" idx="0"/>
          </p:cNvCxnSpPr>
          <p:nvPr/>
        </p:nvCxnSpPr>
        <p:spPr>
          <a:xfrm>
            <a:off x="3973642" y="4315509"/>
            <a:ext cx="0" cy="2661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945598" y="4621807"/>
            <a:ext cx="890486" cy="1987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Merge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77" idx="2"/>
            <a:endCxn id="91" idx="0"/>
          </p:cNvCxnSpPr>
          <p:nvPr/>
        </p:nvCxnSpPr>
        <p:spPr>
          <a:xfrm>
            <a:off x="1390841" y="4820605"/>
            <a:ext cx="1957333" cy="35307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3"/>
            <a:endCxn id="149" idx="1"/>
          </p:cNvCxnSpPr>
          <p:nvPr/>
        </p:nvCxnSpPr>
        <p:spPr>
          <a:xfrm>
            <a:off x="1836084" y="4721206"/>
            <a:ext cx="965132" cy="7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0"/>
            <a:endCxn id="20" idx="2"/>
          </p:cNvCxnSpPr>
          <p:nvPr/>
        </p:nvCxnSpPr>
        <p:spPr>
          <a:xfrm flipV="1">
            <a:off x="1390841" y="2674841"/>
            <a:ext cx="354" cy="1946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247213" y="5173678"/>
            <a:ext cx="2201922" cy="966971"/>
            <a:chOff x="1846232" y="121664"/>
            <a:chExt cx="2201922" cy="966971"/>
          </a:xfrm>
        </p:grpSpPr>
        <p:sp>
          <p:nvSpPr>
            <p:cNvPr id="91" name="Rectangle 90"/>
            <p:cNvSpPr/>
            <p:nvPr/>
          </p:nvSpPr>
          <p:spPr>
            <a:xfrm>
              <a:off x="1846232" y="121664"/>
              <a:ext cx="2201922" cy="966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/>
                <a:t>Parameters and constraints</a:t>
              </a:r>
              <a:endParaRPr lang="en-US" sz="12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18165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5032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8248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429257" y="705618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61417" y="705597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380061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cxnSp>
          <p:nvCxnSpPr>
            <p:cNvPr id="98" name="Elbow Connector 97"/>
            <p:cNvCxnSpPr>
              <a:stCxn id="96" idx="0"/>
              <a:endCxn id="93" idx="0"/>
            </p:cNvCxnSpPr>
            <p:nvPr/>
          </p:nvCxnSpPr>
          <p:spPr>
            <a:xfrm rot="16200000" flipH="1" flipV="1">
              <a:off x="3354076" y="300066"/>
              <a:ext cx="30" cy="811092"/>
            </a:xfrm>
            <a:prstGeom prst="bentConnector3">
              <a:avLst>
                <a:gd name="adj1" fmla="val -10110333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95" idx="0"/>
              <a:endCxn id="94" idx="0"/>
            </p:cNvCxnSpPr>
            <p:nvPr/>
          </p:nvCxnSpPr>
          <p:spPr>
            <a:xfrm rot="16200000" flipH="1" flipV="1">
              <a:off x="3354086" y="532236"/>
              <a:ext cx="9" cy="346772"/>
            </a:xfrm>
            <a:prstGeom prst="bentConnector3">
              <a:avLst>
                <a:gd name="adj1" fmla="val -25400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2109554" y="705635"/>
              <a:ext cx="216083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2901727" y="6381437"/>
            <a:ext cx="890486" cy="2459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Engine</a:t>
            </a:r>
            <a:endParaRPr lang="en-US" sz="1200" dirty="0"/>
          </a:p>
        </p:txBody>
      </p:sp>
      <p:cxnSp>
        <p:nvCxnSpPr>
          <p:cNvPr id="104" name="Straight Arrow Connector 103"/>
          <p:cNvCxnSpPr>
            <a:stCxn id="103" idx="2"/>
            <a:endCxn id="106" idx="0"/>
          </p:cNvCxnSpPr>
          <p:nvPr/>
        </p:nvCxnSpPr>
        <p:spPr>
          <a:xfrm flipH="1">
            <a:off x="3344811" y="6627337"/>
            <a:ext cx="2159" cy="24903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3" idx="0"/>
            <a:endCxn id="91" idx="2"/>
          </p:cNvCxnSpPr>
          <p:nvPr/>
        </p:nvCxnSpPr>
        <p:spPr>
          <a:xfrm flipV="1">
            <a:off x="3346970" y="6140649"/>
            <a:ext cx="1204" cy="240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33847" y="6876374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Decoded Covering Array</a:t>
            </a:r>
            <a:endParaRPr lang="en-US" sz="1200" dirty="0"/>
          </a:p>
        </p:txBody>
      </p:sp>
      <p:sp>
        <p:nvSpPr>
          <p:cNvPr id="113" name="Rounded Rectangle 112"/>
          <p:cNvSpPr/>
          <p:nvPr/>
        </p:nvSpPr>
        <p:spPr>
          <a:xfrm>
            <a:off x="524109" y="8170560"/>
            <a:ext cx="1125905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Concretize</a:t>
            </a:r>
            <a:endParaRPr lang="en-US" sz="1200" dirty="0"/>
          </a:p>
        </p:txBody>
      </p:sp>
      <p:cxnSp>
        <p:nvCxnSpPr>
          <p:cNvPr id="115" name="Straight Arrow Connector 114"/>
          <p:cNvCxnSpPr>
            <a:stCxn id="113" idx="2"/>
            <a:endCxn id="120" idx="0"/>
          </p:cNvCxnSpPr>
          <p:nvPr/>
        </p:nvCxnSpPr>
        <p:spPr>
          <a:xfrm>
            <a:off x="1087062" y="8416460"/>
            <a:ext cx="758" cy="29863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76856" y="8715098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u="sng" dirty="0" smtClean="0"/>
              <a:t>Test suite</a:t>
            </a:r>
            <a:endParaRPr lang="en-US" sz="1200" b="1" u="sng" dirty="0"/>
          </a:p>
        </p:txBody>
      </p:sp>
      <p:sp>
        <p:nvSpPr>
          <p:cNvPr id="124" name="Rectangle 123"/>
          <p:cNvSpPr/>
          <p:nvPr/>
        </p:nvSpPr>
        <p:spPr>
          <a:xfrm>
            <a:off x="5495957" y="1900315"/>
            <a:ext cx="971185" cy="77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Parameters and constraints</a:t>
            </a:r>
            <a:endParaRPr lang="en-US" sz="1200" dirty="0"/>
          </a:p>
        </p:txBody>
      </p:sp>
      <p:cxnSp>
        <p:nvCxnSpPr>
          <p:cNvPr id="128" name="Straight Arrow Connector 127"/>
          <p:cNvCxnSpPr>
            <a:stCxn id="15" idx="2"/>
            <a:endCxn id="124" idx="0"/>
          </p:cNvCxnSpPr>
          <p:nvPr/>
        </p:nvCxnSpPr>
        <p:spPr>
          <a:xfrm>
            <a:off x="2665166" y="1562438"/>
            <a:ext cx="3316384" cy="3378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229209" y="4581703"/>
            <a:ext cx="1483386" cy="317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Parameter (Simple)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771696" y="5301890"/>
            <a:ext cx="205829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constraint that involves non-simple parameter is present</a:t>
            </a:r>
            <a:endParaRPr lang="en-US" sz="1200" dirty="0"/>
          </a:p>
        </p:txBody>
      </p:sp>
      <p:cxnSp>
        <p:nvCxnSpPr>
          <p:cNvPr id="138" name="Straight Connector 137"/>
          <p:cNvCxnSpPr>
            <a:stCxn id="137" idx="1"/>
            <a:endCxn id="91" idx="3"/>
          </p:cNvCxnSpPr>
          <p:nvPr/>
        </p:nvCxnSpPr>
        <p:spPr>
          <a:xfrm flipH="1">
            <a:off x="4449135" y="5625056"/>
            <a:ext cx="322561" cy="3210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01244" y="61603"/>
            <a:ext cx="119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4722659" y="2888425"/>
            <a:ext cx="1989936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“Engine”</a:t>
            </a:r>
            <a:endParaRPr lang="en-US" sz="1200" dirty="0"/>
          </a:p>
        </p:txBody>
      </p:sp>
      <p:cxnSp>
        <p:nvCxnSpPr>
          <p:cNvPr id="160" name="Straight Connector 159"/>
          <p:cNvCxnSpPr>
            <a:stCxn id="158" idx="1"/>
            <a:endCxn id="53" idx="3"/>
          </p:cNvCxnSpPr>
          <p:nvPr/>
        </p:nvCxnSpPr>
        <p:spPr>
          <a:xfrm flipH="1">
            <a:off x="4421044" y="3026925"/>
            <a:ext cx="301615" cy="3781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123587" y="6829713"/>
            <a:ext cx="1044719" cy="657775"/>
            <a:chOff x="3683036" y="4436545"/>
            <a:chExt cx="1485930" cy="905922"/>
          </a:xfrm>
        </p:grpSpPr>
        <p:sp>
          <p:nvSpPr>
            <p:cNvPr id="167" name="Rectangle 166"/>
            <p:cNvSpPr/>
            <p:nvPr/>
          </p:nvSpPr>
          <p:spPr>
            <a:xfrm>
              <a:off x="3683036" y="4436545"/>
              <a:ext cx="1485930" cy="905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759322" y="4749802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97996" y="4749796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445137" y="4749796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783811" y="4749790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172" name="Elbow Connector 171"/>
            <p:cNvCxnSpPr>
              <a:stCxn id="170" idx="2"/>
              <a:endCxn id="169" idx="2"/>
            </p:cNvCxnSpPr>
            <p:nvPr/>
          </p:nvCxnSpPr>
          <p:spPr>
            <a:xfrm rot="5400000">
              <a:off x="4411267" y="4838692"/>
              <a:ext cx="12700" cy="347141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170" idx="2"/>
              <a:endCxn id="168" idx="2"/>
            </p:cNvCxnSpPr>
            <p:nvPr/>
          </p:nvCxnSpPr>
          <p:spPr>
            <a:xfrm rot="5400000">
              <a:off x="4241927" y="4669358"/>
              <a:ext cx="6" cy="685815"/>
            </a:xfrm>
            <a:prstGeom prst="bentConnector3">
              <a:avLst>
                <a:gd name="adj1" fmla="val 3810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>
              <a:stCxn id="171" idx="0"/>
              <a:endCxn id="168" idx="0"/>
            </p:cNvCxnSpPr>
            <p:nvPr/>
          </p:nvCxnSpPr>
          <p:spPr>
            <a:xfrm rot="16200000" flipH="1" flipV="1">
              <a:off x="4411261" y="4237551"/>
              <a:ext cx="12" cy="1024489"/>
            </a:xfrm>
            <a:prstGeom prst="bentConnector3">
              <a:avLst>
                <a:gd name="adj1" fmla="val -17639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Rounded Rectangle 174"/>
          <p:cNvSpPr/>
          <p:nvPr/>
        </p:nvSpPr>
        <p:spPr>
          <a:xfrm>
            <a:off x="5064995" y="6326175"/>
            <a:ext cx="1125905" cy="3011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Encode’</a:t>
            </a:r>
            <a:endParaRPr lang="en-US" sz="1200" dirty="0"/>
          </a:p>
        </p:txBody>
      </p:sp>
      <p:cxnSp>
        <p:nvCxnSpPr>
          <p:cNvPr id="176" name="Straight Arrow Connector 175"/>
          <p:cNvCxnSpPr>
            <a:stCxn id="175" idx="0"/>
            <a:endCxn id="91" idx="2"/>
          </p:cNvCxnSpPr>
          <p:nvPr/>
        </p:nvCxnSpPr>
        <p:spPr>
          <a:xfrm flipH="1" flipV="1">
            <a:off x="3348174" y="6140649"/>
            <a:ext cx="2279774" cy="185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5" idx="2"/>
            <a:endCxn id="167" idx="0"/>
          </p:cNvCxnSpPr>
          <p:nvPr/>
        </p:nvCxnSpPr>
        <p:spPr>
          <a:xfrm>
            <a:off x="5627948" y="6627337"/>
            <a:ext cx="17999" cy="2023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5081212" y="7655630"/>
            <a:ext cx="1125905" cy="3011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Negative</a:t>
            </a:r>
            <a:endParaRPr lang="en-US" sz="1200" dirty="0"/>
          </a:p>
        </p:txBody>
      </p:sp>
      <p:cxnSp>
        <p:nvCxnSpPr>
          <p:cNvPr id="186" name="Straight Arrow Connector 185"/>
          <p:cNvCxnSpPr>
            <a:stCxn id="185" idx="0"/>
            <a:endCxn id="167" idx="2"/>
          </p:cNvCxnSpPr>
          <p:nvPr/>
        </p:nvCxnSpPr>
        <p:spPr>
          <a:xfrm flipV="1">
            <a:off x="5644165" y="7487488"/>
            <a:ext cx="1782" cy="1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4648437" y="8162269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Decoded Covering Array</a:t>
            </a:r>
            <a:endParaRPr lang="en-US" sz="1200" dirty="0"/>
          </a:p>
        </p:txBody>
      </p:sp>
      <p:cxnSp>
        <p:nvCxnSpPr>
          <p:cNvPr id="212" name="Straight Arrow Connector 211"/>
          <p:cNvCxnSpPr>
            <a:stCxn id="185" idx="2"/>
            <a:endCxn id="211" idx="0"/>
          </p:cNvCxnSpPr>
          <p:nvPr/>
        </p:nvCxnSpPr>
        <p:spPr>
          <a:xfrm>
            <a:off x="5644165" y="7956792"/>
            <a:ext cx="15236" cy="2054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83492" y="7564058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Decoded Covering Array</a:t>
            </a:r>
            <a:endParaRPr lang="en-US" sz="1200" dirty="0"/>
          </a:p>
        </p:txBody>
      </p:sp>
      <p:sp>
        <p:nvSpPr>
          <p:cNvPr id="217" name="Rounded Rectangle 216"/>
          <p:cNvSpPr/>
          <p:nvPr/>
        </p:nvSpPr>
        <p:spPr>
          <a:xfrm>
            <a:off x="2915100" y="8173883"/>
            <a:ext cx="890486" cy="3011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Append</a:t>
            </a:r>
            <a:endParaRPr lang="en-US" sz="1200" dirty="0"/>
          </a:p>
        </p:txBody>
      </p:sp>
      <p:cxnSp>
        <p:nvCxnSpPr>
          <p:cNvPr id="218" name="Straight Arrow Connector 217"/>
          <p:cNvCxnSpPr>
            <a:stCxn id="217" idx="3"/>
            <a:endCxn id="211" idx="1"/>
          </p:cNvCxnSpPr>
          <p:nvPr/>
        </p:nvCxnSpPr>
        <p:spPr>
          <a:xfrm>
            <a:off x="3805586" y="8324464"/>
            <a:ext cx="842851" cy="34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7" idx="0"/>
            <a:endCxn id="106" idx="2"/>
          </p:cNvCxnSpPr>
          <p:nvPr/>
        </p:nvCxnSpPr>
        <p:spPr>
          <a:xfrm flipH="1" flipV="1">
            <a:off x="3344811" y="7269108"/>
            <a:ext cx="15532" cy="90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13" idx="0"/>
            <a:endCxn id="216" idx="2"/>
          </p:cNvCxnSpPr>
          <p:nvPr/>
        </p:nvCxnSpPr>
        <p:spPr>
          <a:xfrm flipV="1">
            <a:off x="1087062" y="7956792"/>
            <a:ext cx="7394" cy="213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17" idx="2"/>
            <a:endCxn id="216" idx="0"/>
          </p:cNvCxnSpPr>
          <p:nvPr/>
        </p:nvCxnSpPr>
        <p:spPr>
          <a:xfrm rot="5400000" flipH="1">
            <a:off x="1771906" y="6886609"/>
            <a:ext cx="910987" cy="2265887"/>
          </a:xfrm>
          <a:prstGeom prst="bentConnector5">
            <a:avLst>
              <a:gd name="adj1" fmla="val -25094"/>
              <a:gd name="adj2" fmla="val 47879"/>
              <a:gd name="adj3" fmla="val 127437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9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490905" y="4696072"/>
            <a:ext cx="5560036" cy="5336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2839" y="2099074"/>
            <a:ext cx="2238249" cy="110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Factors and constraints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882418" y="2683045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114578" y="2683037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346738" y="2683037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584851" y="2683033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828917" y="2683033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7030" y="2683028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99190" y="2683007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44314" y="2683045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cxnSp>
        <p:nvCxnSpPr>
          <p:cNvPr id="15" name="Elbow Connector 14"/>
          <p:cNvCxnSpPr>
            <a:stCxn id="11" idx="2"/>
            <a:endCxn id="10" idx="2"/>
          </p:cNvCxnSpPr>
          <p:nvPr/>
        </p:nvCxnSpPr>
        <p:spPr>
          <a:xfrm rot="5400000">
            <a:off x="3804958" y="2751572"/>
            <a:ext cx="9221" cy="244066"/>
          </a:xfrm>
          <a:prstGeom prst="bentConnector3">
            <a:avLst>
              <a:gd name="adj1" fmla="val 24944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2"/>
            <a:endCxn id="9" idx="2"/>
          </p:cNvCxnSpPr>
          <p:nvPr/>
        </p:nvCxnSpPr>
        <p:spPr>
          <a:xfrm rot="5400000">
            <a:off x="3686046" y="2632518"/>
            <a:ext cx="4" cy="482179"/>
          </a:xfrm>
          <a:prstGeom prst="bentConnector3">
            <a:avLst>
              <a:gd name="adj1" fmla="val 5715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0"/>
          </p:cNvCxnSpPr>
          <p:nvPr/>
        </p:nvCxnSpPr>
        <p:spPr>
          <a:xfrm rot="16200000" flipH="1" flipV="1">
            <a:off x="3805089" y="2090715"/>
            <a:ext cx="30" cy="1184612"/>
          </a:xfrm>
          <a:prstGeom prst="bentConnector3">
            <a:avLst>
              <a:gd name="adj1" fmla="val -8053658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0"/>
            <a:endCxn id="9" idx="0"/>
          </p:cNvCxnSpPr>
          <p:nvPr/>
        </p:nvCxnSpPr>
        <p:spPr>
          <a:xfrm rot="16200000" flipH="1" flipV="1">
            <a:off x="3805099" y="2322886"/>
            <a:ext cx="9" cy="720292"/>
          </a:xfrm>
          <a:prstGeom prst="bentConnector3">
            <a:avLst>
              <a:gd name="adj1" fmla="val -17639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94301" y="2683045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163249" y="3895106"/>
            <a:ext cx="587820" cy="657775"/>
            <a:chOff x="5234581" y="4436544"/>
            <a:chExt cx="836069" cy="905922"/>
          </a:xfrm>
        </p:grpSpPr>
        <p:sp>
          <p:nvSpPr>
            <p:cNvPr id="21" name="Rectangle 20"/>
            <p:cNvSpPr/>
            <p:nvPr/>
          </p:nvSpPr>
          <p:spPr>
            <a:xfrm>
              <a:off x="5234581" y="4436544"/>
              <a:ext cx="836069" cy="905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6243" y="4756148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08905" y="4756105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24" name="Elbow Connector 23"/>
            <p:cNvCxnSpPr>
              <a:stCxn id="23" idx="0"/>
              <a:endCxn id="22" idx="0"/>
            </p:cNvCxnSpPr>
            <p:nvPr/>
          </p:nvCxnSpPr>
          <p:spPr>
            <a:xfrm rot="16200000" flipH="1" flipV="1">
              <a:off x="5662252" y="4569795"/>
              <a:ext cx="43" cy="372662"/>
            </a:xfrm>
            <a:prstGeom prst="bentConnector3">
              <a:avLst>
                <a:gd name="adj1" fmla="val -53162790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922370" y="3878165"/>
            <a:ext cx="1044719" cy="657775"/>
            <a:chOff x="3683036" y="4436545"/>
            <a:chExt cx="1485930" cy="905922"/>
          </a:xfrm>
        </p:grpSpPr>
        <p:sp>
          <p:nvSpPr>
            <p:cNvPr id="26" name="Rectangle 25"/>
            <p:cNvSpPr/>
            <p:nvPr/>
          </p:nvSpPr>
          <p:spPr>
            <a:xfrm>
              <a:off x="3683036" y="4436545"/>
              <a:ext cx="1485930" cy="905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59322" y="4749802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97996" y="4749796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45137" y="4749796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83811" y="4749790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31" name="Elbow Connector 30"/>
            <p:cNvCxnSpPr>
              <a:stCxn id="29" idx="2"/>
              <a:endCxn id="28" idx="2"/>
            </p:cNvCxnSpPr>
            <p:nvPr/>
          </p:nvCxnSpPr>
          <p:spPr>
            <a:xfrm rot="5400000">
              <a:off x="4411267" y="4838692"/>
              <a:ext cx="12700" cy="347141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9" idx="2"/>
              <a:endCxn id="27" idx="2"/>
            </p:cNvCxnSpPr>
            <p:nvPr/>
          </p:nvCxnSpPr>
          <p:spPr>
            <a:xfrm rot="5400000">
              <a:off x="4241927" y="4669358"/>
              <a:ext cx="6" cy="685815"/>
            </a:xfrm>
            <a:prstGeom prst="bentConnector3">
              <a:avLst>
                <a:gd name="adj1" fmla="val 3810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30" idx="0"/>
              <a:endCxn id="27" idx="0"/>
            </p:cNvCxnSpPr>
            <p:nvPr/>
          </p:nvCxnSpPr>
          <p:spPr>
            <a:xfrm rot="16200000" flipH="1" flipV="1">
              <a:off x="4411261" y="4237551"/>
              <a:ext cx="12" cy="1024489"/>
            </a:xfrm>
            <a:prstGeom prst="bentConnector3">
              <a:avLst>
                <a:gd name="adj1" fmla="val -17639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51491" y="3878166"/>
            <a:ext cx="1164126" cy="657774"/>
            <a:chOff x="1778072" y="4436545"/>
            <a:chExt cx="1210703" cy="905921"/>
          </a:xfrm>
        </p:grpSpPr>
        <p:sp>
          <p:nvSpPr>
            <p:cNvPr id="35" name="Rectangle 34"/>
            <p:cNvSpPr/>
            <p:nvPr/>
          </p:nvSpPr>
          <p:spPr>
            <a:xfrm>
              <a:off x="1778072" y="4436545"/>
              <a:ext cx="1210703" cy="905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/>
                <a:t>Factor Space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95090" y="4902211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56429" y="4902211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0829" y="4902211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329269" y="5397180"/>
            <a:ext cx="1803668" cy="320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Covering Array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509008" y="5416100"/>
            <a:ext cx="1849753" cy="307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Covering Array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4538622" y="5406639"/>
            <a:ext cx="1833101" cy="313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Covering Array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161608" y="7494478"/>
            <a:ext cx="1852233" cy="300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Covering Array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44" idx="0"/>
            <a:endCxn id="6" idx="2"/>
          </p:cNvCxnSpPr>
          <p:nvPr/>
        </p:nvCxnSpPr>
        <p:spPr>
          <a:xfrm flipV="1">
            <a:off x="3441924" y="3207767"/>
            <a:ext cx="40" cy="192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996681" y="3399899"/>
            <a:ext cx="890486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Partition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stCxn id="44" idx="2"/>
            <a:endCxn id="26" idx="0"/>
          </p:cNvCxnSpPr>
          <p:nvPr/>
        </p:nvCxnSpPr>
        <p:spPr>
          <a:xfrm>
            <a:off x="3441924" y="3645799"/>
            <a:ext cx="2806" cy="23236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233554" y="3645799"/>
            <a:ext cx="2208370" cy="2323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21" idx="0"/>
          </p:cNvCxnSpPr>
          <p:nvPr/>
        </p:nvCxnSpPr>
        <p:spPr>
          <a:xfrm>
            <a:off x="3441924" y="3645799"/>
            <a:ext cx="2015235" cy="24930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0"/>
            <a:endCxn id="26" idx="2"/>
          </p:cNvCxnSpPr>
          <p:nvPr/>
        </p:nvCxnSpPr>
        <p:spPr>
          <a:xfrm flipV="1">
            <a:off x="3439300" y="4535940"/>
            <a:ext cx="5430" cy="317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050839" y="4853506"/>
            <a:ext cx="776921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SAT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5074879" y="4859146"/>
            <a:ext cx="776921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SAT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50" idx="0"/>
            <a:endCxn id="21" idx="2"/>
          </p:cNvCxnSpPr>
          <p:nvPr/>
        </p:nvCxnSpPr>
        <p:spPr>
          <a:xfrm flipH="1" flipV="1">
            <a:off x="5457159" y="4552881"/>
            <a:ext cx="6181" cy="306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40986" y="4842191"/>
            <a:ext cx="776921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IPO-G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52" idx="0"/>
            <a:endCxn id="35" idx="2"/>
          </p:cNvCxnSpPr>
          <p:nvPr/>
        </p:nvCxnSpPr>
        <p:spPr>
          <a:xfrm flipV="1">
            <a:off x="1229447" y="4535940"/>
            <a:ext cx="4107" cy="306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975697" y="5897529"/>
            <a:ext cx="776921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Join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stCxn id="54" idx="0"/>
            <a:endCxn id="40" idx="2"/>
          </p:cNvCxnSpPr>
          <p:nvPr/>
        </p:nvCxnSpPr>
        <p:spPr>
          <a:xfrm flipV="1">
            <a:off x="2364158" y="5723859"/>
            <a:ext cx="1069727" cy="17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0"/>
            <a:endCxn id="39" idx="2"/>
          </p:cNvCxnSpPr>
          <p:nvPr/>
        </p:nvCxnSpPr>
        <p:spPr>
          <a:xfrm flipH="1" flipV="1">
            <a:off x="1231103" y="5717238"/>
            <a:ext cx="1133055" cy="180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2" idx="2"/>
            <a:endCxn id="42" idx="0"/>
          </p:cNvCxnSpPr>
          <p:nvPr/>
        </p:nvCxnSpPr>
        <p:spPr>
          <a:xfrm>
            <a:off x="4063754" y="7195479"/>
            <a:ext cx="23971" cy="29899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2"/>
            <a:endCxn id="39" idx="0"/>
          </p:cNvCxnSpPr>
          <p:nvPr/>
        </p:nvCxnSpPr>
        <p:spPr>
          <a:xfrm>
            <a:off x="1229447" y="5088091"/>
            <a:ext cx="1656" cy="30908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2"/>
            <a:endCxn id="40" idx="0"/>
          </p:cNvCxnSpPr>
          <p:nvPr/>
        </p:nvCxnSpPr>
        <p:spPr>
          <a:xfrm flipH="1">
            <a:off x="3433885" y="5099406"/>
            <a:ext cx="5415" cy="3166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2"/>
            <a:endCxn id="41" idx="0"/>
          </p:cNvCxnSpPr>
          <p:nvPr/>
        </p:nvCxnSpPr>
        <p:spPr>
          <a:xfrm flipH="1">
            <a:off x="5455173" y="5105046"/>
            <a:ext cx="8167" cy="30159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675293" y="6949579"/>
            <a:ext cx="776921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Join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54" idx="2"/>
          </p:cNvCxnSpPr>
          <p:nvPr/>
        </p:nvCxnSpPr>
        <p:spPr>
          <a:xfrm>
            <a:off x="2364158" y="6143429"/>
            <a:ext cx="632523" cy="21625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0"/>
            <a:endCxn id="66" idx="2"/>
          </p:cNvCxnSpPr>
          <p:nvPr/>
        </p:nvCxnSpPr>
        <p:spPr>
          <a:xfrm flipH="1" flipV="1">
            <a:off x="2847273" y="6702578"/>
            <a:ext cx="1216481" cy="247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0"/>
            <a:endCxn id="41" idx="2"/>
          </p:cNvCxnSpPr>
          <p:nvPr/>
        </p:nvCxnSpPr>
        <p:spPr>
          <a:xfrm flipV="1">
            <a:off x="4063754" y="5720549"/>
            <a:ext cx="1391419" cy="1229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61825" y="6359682"/>
            <a:ext cx="2170896" cy="342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Covering Array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2354691" y="232371"/>
            <a:ext cx="2201922" cy="966971"/>
            <a:chOff x="1846232" y="121664"/>
            <a:chExt cx="2201922" cy="966971"/>
          </a:xfrm>
        </p:grpSpPr>
        <p:sp>
          <p:nvSpPr>
            <p:cNvPr id="67" name="Rectangle 66"/>
            <p:cNvSpPr/>
            <p:nvPr/>
          </p:nvSpPr>
          <p:spPr>
            <a:xfrm>
              <a:off x="1846232" y="121664"/>
              <a:ext cx="2201922" cy="966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/>
                <a:t>Parameters and constraints</a:t>
              </a:r>
              <a:endParaRPr lang="en-US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18165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5032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08248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429257" y="705618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1417" y="705597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80061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cxnSp>
          <p:nvCxnSpPr>
            <p:cNvPr id="78" name="Elbow Connector 77"/>
            <p:cNvCxnSpPr>
              <a:stCxn id="74" idx="0"/>
              <a:endCxn id="69" idx="0"/>
            </p:cNvCxnSpPr>
            <p:nvPr/>
          </p:nvCxnSpPr>
          <p:spPr>
            <a:xfrm rot="16200000" flipH="1" flipV="1">
              <a:off x="3354076" y="300066"/>
              <a:ext cx="30" cy="811092"/>
            </a:xfrm>
            <a:prstGeom prst="bentConnector3">
              <a:avLst>
                <a:gd name="adj1" fmla="val -10110333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3" idx="0"/>
              <a:endCxn id="70" idx="0"/>
            </p:cNvCxnSpPr>
            <p:nvPr/>
          </p:nvCxnSpPr>
          <p:spPr>
            <a:xfrm rot="16200000" flipH="1" flipV="1">
              <a:off x="3354086" y="532236"/>
              <a:ext cx="9" cy="346772"/>
            </a:xfrm>
            <a:prstGeom prst="bentConnector3">
              <a:avLst>
                <a:gd name="adj1" fmla="val -25400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109554" y="705635"/>
              <a:ext cx="216083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3009651" y="1497979"/>
            <a:ext cx="890486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Encode</a:t>
            </a:r>
            <a:endParaRPr lang="en-US" sz="1200" dirty="0"/>
          </a:p>
        </p:txBody>
      </p:sp>
      <p:cxnSp>
        <p:nvCxnSpPr>
          <p:cNvPr id="82" name="Straight Arrow Connector 81"/>
          <p:cNvCxnSpPr>
            <a:stCxn id="81" idx="0"/>
            <a:endCxn id="67" idx="2"/>
          </p:cNvCxnSpPr>
          <p:nvPr/>
        </p:nvCxnSpPr>
        <p:spPr>
          <a:xfrm flipV="1">
            <a:off x="3454894" y="1199342"/>
            <a:ext cx="758" cy="298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2"/>
            <a:endCxn id="6" idx="0"/>
          </p:cNvCxnSpPr>
          <p:nvPr/>
        </p:nvCxnSpPr>
        <p:spPr>
          <a:xfrm flipH="1">
            <a:off x="3441964" y="1743879"/>
            <a:ext cx="12930" cy="35519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14882" y="232371"/>
            <a:ext cx="1963621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constraint that involves non-simple parameter is present</a:t>
            </a:r>
            <a:endParaRPr lang="en-US" sz="1200" dirty="0"/>
          </a:p>
        </p:txBody>
      </p:sp>
      <p:cxnSp>
        <p:nvCxnSpPr>
          <p:cNvPr id="87" name="Straight Connector 86"/>
          <p:cNvCxnSpPr>
            <a:stCxn id="85" idx="1"/>
            <a:endCxn id="67" idx="3"/>
          </p:cNvCxnSpPr>
          <p:nvPr/>
        </p:nvCxnSpPr>
        <p:spPr>
          <a:xfrm flipH="1">
            <a:off x="4556613" y="555537"/>
            <a:ext cx="258269" cy="16032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637975" y="8092783"/>
            <a:ext cx="890486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Decode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0"/>
            <a:endCxn id="42" idx="2"/>
          </p:cNvCxnSpPr>
          <p:nvPr/>
        </p:nvCxnSpPr>
        <p:spPr>
          <a:xfrm flipV="1">
            <a:off x="4083218" y="7794924"/>
            <a:ext cx="4507" cy="297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2"/>
            <a:endCxn id="107" idx="0"/>
          </p:cNvCxnSpPr>
          <p:nvPr/>
        </p:nvCxnSpPr>
        <p:spPr>
          <a:xfrm flipH="1">
            <a:off x="4074354" y="8338683"/>
            <a:ext cx="8864" cy="40457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063390" y="8743261"/>
            <a:ext cx="2021927" cy="300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Decoded Covering Array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01244" y="232371"/>
            <a:ext cx="9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29269" y="2099074"/>
            <a:ext cx="1901148" cy="675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Decoded Covering Array</a:t>
            </a:r>
            <a:br>
              <a:rPr lang="en-US" sz="1200" dirty="0" smtClean="0"/>
            </a:br>
            <a:r>
              <a:rPr lang="en-US" sz="1200" dirty="0" smtClean="0"/>
              <a:t>(seeds)</a:t>
            </a:r>
            <a:endParaRPr lang="en-US" sz="1200" dirty="0"/>
          </a:p>
        </p:txBody>
      </p:sp>
      <p:cxnSp>
        <p:nvCxnSpPr>
          <p:cNvPr id="118" name="Elbow Connector 117"/>
          <p:cNvCxnSpPr>
            <a:stCxn id="124" idx="1"/>
            <a:endCxn id="113" idx="1"/>
          </p:cNvCxnSpPr>
          <p:nvPr/>
        </p:nvCxnSpPr>
        <p:spPr>
          <a:xfrm rot="10800000">
            <a:off x="329269" y="2437013"/>
            <a:ext cx="161636" cy="2525882"/>
          </a:xfrm>
          <a:prstGeom prst="bentConnector3">
            <a:avLst>
              <a:gd name="adj1" fmla="val 2414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44" idx="2"/>
            <a:endCxn id="124" idx="3"/>
          </p:cNvCxnSpPr>
          <p:nvPr/>
        </p:nvCxnSpPr>
        <p:spPr>
          <a:xfrm flipH="1">
            <a:off x="6050941" y="3599826"/>
            <a:ext cx="722744" cy="136306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4991486" y="2959249"/>
            <a:ext cx="1866514" cy="686550"/>
            <a:chOff x="4909054" y="2099075"/>
            <a:chExt cx="1866514" cy="686550"/>
          </a:xfrm>
        </p:grpSpPr>
        <p:sp>
          <p:nvSpPr>
            <p:cNvPr id="129" name="TextBox 128"/>
            <p:cNvSpPr txBox="1"/>
            <p:nvPr/>
          </p:nvSpPr>
          <p:spPr>
            <a:xfrm>
              <a:off x="4909054" y="2099075"/>
              <a:ext cx="1823826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Covering array generation engine can be replaced by users</a:t>
              </a:r>
              <a:endParaRPr lang="en-US" sz="1200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6691253" y="2693678"/>
              <a:ext cx="84315" cy="919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664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3242</TotalTime>
  <Words>197</Words>
  <Application>Microsoft Macintosh PowerPoint</Application>
  <PresentationFormat>On-screen Show (4:3)</PresentationFormat>
  <Paragraphs>97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Executive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Ukai , Hiroshi | Hiroshi | BDD</dc:creator>
  <cp:lastModifiedBy>Ukai , Hiroshi | Hiroshi | BDD</cp:lastModifiedBy>
  <cp:revision>37</cp:revision>
  <cp:lastPrinted>2017-03-26T03:57:37Z</cp:lastPrinted>
  <dcterms:created xsi:type="dcterms:W3CDTF">2017-03-15T23:41:56Z</dcterms:created>
  <dcterms:modified xsi:type="dcterms:W3CDTF">2017-03-27T00:06:19Z</dcterms:modified>
</cp:coreProperties>
</file>