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9" r:id="rId17"/>
    <p:sldId id="30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BFE35F-FB57-436E-A3B2-66386373BBD0}">
          <p14:sldIdLst>
            <p14:sldId id="256"/>
            <p14:sldId id="27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9"/>
            <p14:sldId id="30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98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xdll@gmail.com" userId="1d065f37733d7fe5" providerId="LiveId" clId="{5C999721-7C64-2B46-8758-7689287B0D4D}"/>
    <pc:docChg chg="modSld">
      <pc:chgData name="lynxdll@gmail.com" userId="1d065f37733d7fe5" providerId="LiveId" clId="{5C999721-7C64-2B46-8758-7689287B0D4D}" dt="2019-04-22T13:20:11.929" v="2" actId="1076"/>
      <pc:docMkLst>
        <pc:docMk/>
      </pc:docMkLst>
      <pc:sldChg chg="modSp">
        <pc:chgData name="lynxdll@gmail.com" userId="1d065f37733d7fe5" providerId="LiveId" clId="{5C999721-7C64-2B46-8758-7689287B0D4D}" dt="2019-04-22T13:20:11.929" v="2" actId="1076"/>
        <pc:sldMkLst>
          <pc:docMk/>
          <pc:sldMk cId="2122883151" sldId="265"/>
        </pc:sldMkLst>
        <pc:spChg chg="mod">
          <ac:chgData name="lynxdll@gmail.com" userId="1d065f37733d7fe5" providerId="LiveId" clId="{5C999721-7C64-2B46-8758-7689287B0D4D}" dt="2019-04-22T13:20:11.929" v="2" actId="1076"/>
          <ac:spMkLst>
            <pc:docMk/>
            <pc:sldMk cId="2122883151" sldId="265"/>
            <ac:spMk id="3" creationId="{00000000-0000-0000-0000-000000000000}"/>
          </ac:spMkLst>
        </pc:spChg>
      </pc:sldChg>
      <pc:sldChg chg="modSp">
        <pc:chgData name="lynxdll@gmail.com" userId="1d065f37733d7fe5" providerId="LiveId" clId="{5C999721-7C64-2B46-8758-7689287B0D4D}" dt="2019-04-22T13:20:02.421" v="0" actId="1076"/>
        <pc:sldMkLst>
          <pc:docMk/>
          <pc:sldMk cId="1491969994" sldId="271"/>
        </pc:sldMkLst>
        <pc:spChg chg="mod">
          <ac:chgData name="lynxdll@gmail.com" userId="1d065f37733d7fe5" providerId="LiveId" clId="{5C999721-7C64-2B46-8758-7689287B0D4D}" dt="2019-04-22T13:20:02.421" v="0" actId="1076"/>
          <ac:spMkLst>
            <pc:docMk/>
            <pc:sldMk cId="1491969994" sldId="271"/>
            <ac:spMk id="1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DE84-4AEF-4A4B-83FB-AE160A2BD9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David Jan-Liu dal2111@bu.edu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DF99-DF15-4DD1-8AC8-8187D833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5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FA26-600D-4CE6-AFBB-4B04DAAE07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David Jan-Liu dal2111@bu.edu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5F0D-BAA4-4D43-8BDB-2DC905E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2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 between picking an</a:t>
            </a:r>
            <a:r>
              <a:rPr lang="en-US" baseline="0" dirty="0" smtClean="0"/>
              <a:t> undergrad major and income potential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5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9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BAF7-E8EE-4379-81CB-4006E5B2C337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A11A-CACB-4A50-B550-22929739683C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2232-938E-4972-BA4E-01E674F86482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5444-A276-4B8C-AEE9-D3577EE69417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359-36D6-4190-8E64-555F963DF752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1ED9-048D-478D-BF66-3250193F658B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58EC-14C4-4260-B383-173AC86674E3}" type="datetime1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7ABF-81E1-40B5-AC9E-960A43BB362D}" type="datetime1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8782-F05A-47C7-B480-18994FDFCB13}" type="datetime1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A94-F470-4E3D-8C76-77DBAAAB46D3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458E-E3A0-4C3D-A33D-29EC840E1471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CA49-809E-48EC-B767-69EE36F54686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mailto:dal2111@b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018" y="176986"/>
            <a:ext cx="9677400" cy="23876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Brief Analysis: </a:t>
            </a:r>
            <a:r>
              <a:rPr lang="en-US" sz="4800" dirty="0" smtClean="0"/>
              <a:t>Relationship between selecting an undergraduate major and its income </a:t>
            </a:r>
            <a:r>
              <a:rPr lang="en-US" sz="4800" dirty="0"/>
              <a:t>p</a:t>
            </a:r>
            <a:r>
              <a:rPr lang="en-US" sz="4800" dirty="0" smtClean="0"/>
              <a:t>otential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David Jan-Liu </a:t>
            </a:r>
            <a:endParaRPr lang="en-US" sz="1400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7" y="2699562"/>
            <a:ext cx="8455025" cy="293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Multivariate Data </a:t>
            </a:r>
            <a:r>
              <a:rPr lang="en-US" sz="2000" dirty="0" smtClean="0"/>
              <a:t>(Mosaic Plots)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9250" y="1528761"/>
            <a:ext cx="6353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data to what we’ve seen before, but a different visual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Health is prominent in starting median income, but dwindles 10-15 years later as compared to some of the others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" y="1528761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Density Plots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934670"/>
            <a:ext cx="828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numerical variables approximate a normal dist., for starting incomes, most salaries are tightly around 40k, as years progress, the distribution is more evenly dispersed 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81800" y="1362670"/>
            <a:ext cx="4572000" cy="4572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3235" y="13626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Central Limit Theorem </a:t>
            </a:r>
            <a:r>
              <a:rPr lang="en-US" sz="2000" dirty="0" smtClean="0"/>
              <a:t>(Bar Plots)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28662" y="1566545"/>
            <a:ext cx="5762625" cy="4963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4200" y="1457325"/>
            <a:ext cx="4848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(Dataset: 50 Majors - Mid Career Incomes)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CLT states, a distribution of sample means will begin to approximate a normal distribution.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of the sample mean distribution will also approx. the population(dataset mean ~74.786k)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sample size </a:t>
            </a:r>
            <a:r>
              <a:rPr lang="en-US" dirty="0" smtClean="0"/>
              <a:t>increases, the variance will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sample size = 2, the distribution is spread out and closer to uniform than normal (</a:t>
            </a:r>
            <a:r>
              <a:rPr lang="en-US" dirty="0" err="1" smtClean="0"/>
              <a:t>sd</a:t>
            </a:r>
            <a:r>
              <a:rPr lang="en-US" dirty="0" smtClean="0"/>
              <a:t> ~11,403)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sample size = 5, the distribution is tight around the mean with a clearly defined normal dist. (</a:t>
            </a:r>
            <a:r>
              <a:rPr lang="en-US" dirty="0" err="1" smtClean="0"/>
              <a:t>sd</a:t>
            </a:r>
            <a:r>
              <a:rPr lang="en-US" dirty="0" smtClean="0"/>
              <a:t> ~7026)</a:t>
            </a:r>
          </a:p>
        </p:txBody>
      </p:sp>
    </p:spTree>
    <p:extLst>
      <p:ext uri="{BB962C8B-B14F-4D97-AF65-F5344CB8AC3E}">
        <p14:creationId xmlns:p14="http://schemas.microsoft.com/office/powerpoint/2010/main" val="13446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Large Tuition Data for Sampling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12291"/>
            <a:ext cx="9299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large dataset (3.5k) on college tuitions. Using sampling methods to approximate the dataset mean, variance, and standard deviation.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Dataset mean: </a:t>
            </a:r>
            <a:r>
              <a:rPr lang="en-US" dirty="0" smtClean="0"/>
              <a:t>23,464.12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Dataset </a:t>
            </a:r>
            <a:r>
              <a:rPr lang="en-US" b="1" dirty="0" err="1" smtClean="0"/>
              <a:t>var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225,615,879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Dataset </a:t>
            </a:r>
            <a:r>
              <a:rPr lang="en-US" b="1" dirty="0" err="1" smtClean="0"/>
              <a:t>sd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15,020.52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compare the dataset characteristics with the sampling characteristics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6" y="1690688"/>
            <a:ext cx="9226375" cy="18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Sampling Methods </a:t>
            </a:r>
            <a:r>
              <a:rPr lang="en-US" sz="2000" dirty="0" smtClean="0"/>
              <a:t>(Simple Random Sampling)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4" y="1403954"/>
            <a:ext cx="598493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8" y="1403954"/>
            <a:ext cx="598493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Sampling Methods </a:t>
            </a:r>
            <a:r>
              <a:rPr lang="en-US" sz="2000" dirty="0" smtClean="0"/>
              <a:t>(Systematic Sampling)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94" y="1433772"/>
            <a:ext cx="614448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Sampling Methods </a:t>
            </a:r>
            <a:r>
              <a:rPr lang="en-US" sz="2000" dirty="0" smtClean="0"/>
              <a:t>(Conclusion)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17419"/>
              </p:ext>
            </p:extLst>
          </p:nvPr>
        </p:nvGraphicFramePr>
        <p:xfrm>
          <a:off x="758686" y="2217462"/>
          <a:ext cx="8321959" cy="178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Worksheet" r:id="rId4" imgW="3590874" imgH="771525" progId="Excel.Sheet.12">
                  <p:embed/>
                </p:oleObj>
              </mc:Choice>
              <mc:Fallback>
                <p:oleObj name="Worksheet" r:id="rId4" imgW="3590874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686" y="2217462"/>
                        <a:ext cx="8321959" cy="1788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573874"/>
            <a:ext cx="5391150" cy="45650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0374" y="1573874"/>
            <a:ext cx="5277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starting median income affect income 10-15 years later?</a:t>
            </a:r>
          </a:p>
          <a:p>
            <a:endParaRPr lang="en-US" dirty="0"/>
          </a:p>
          <a:p>
            <a:r>
              <a:rPr lang="en-US" dirty="0" smtClean="0"/>
              <a:t>There is clearly a positive correlation, but need to dig deeper in order to analyze a causal effect. 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69" y="105508"/>
            <a:ext cx="11394831" cy="5917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you. Any Questions?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dal2111@bu.edu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David Jan-Liu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Image result for edu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32037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Research Question: </a:t>
            </a:r>
          </a:p>
          <a:p>
            <a:pPr lvl="1"/>
            <a:r>
              <a:rPr lang="en-US" sz="2000" dirty="0" smtClean="0"/>
              <a:t>How does selecting an undergraduate major affect your earning potential at the start of your career and 10-15 years later (“mid-career” stage)</a:t>
            </a:r>
          </a:p>
          <a:p>
            <a:r>
              <a:rPr lang="en-US" sz="3200" dirty="0" smtClean="0"/>
              <a:t>Data sets used:</a:t>
            </a:r>
          </a:p>
          <a:p>
            <a:pPr lvl="1"/>
            <a:r>
              <a:rPr lang="en-US" sz="2200" dirty="0" smtClean="0"/>
              <a:t>Main</a:t>
            </a:r>
          </a:p>
          <a:p>
            <a:pPr lvl="2"/>
            <a:r>
              <a:rPr lang="en-US" sz="1800" dirty="0" smtClean="0"/>
              <a:t>Data on 50 majors and their median starting and mid-career incomes </a:t>
            </a:r>
            <a:r>
              <a:rPr lang="en-US" sz="1800" dirty="0"/>
              <a:t>(WSJ) </a:t>
            </a:r>
            <a:endParaRPr lang="en-US" sz="1800" dirty="0" smtClean="0"/>
          </a:p>
          <a:p>
            <a:pPr lvl="1"/>
            <a:r>
              <a:rPr lang="en-US" sz="2200" dirty="0" smtClean="0"/>
              <a:t>Supplementary</a:t>
            </a:r>
          </a:p>
          <a:p>
            <a:pPr lvl="2"/>
            <a:r>
              <a:rPr lang="en-US" sz="1800" dirty="0" smtClean="0"/>
              <a:t>Data on % of college freshmen intending to major in STEM from </a:t>
            </a:r>
            <a:r>
              <a:rPr lang="en-US" sz="1800" dirty="0"/>
              <a:t>1995-2012 (NSF) </a:t>
            </a:r>
            <a:endParaRPr lang="en-US" sz="1800" dirty="0" smtClean="0"/>
          </a:p>
          <a:p>
            <a:pPr lvl="2"/>
            <a:r>
              <a:rPr lang="en-US" sz="1800" dirty="0" smtClean="0"/>
              <a:t>Data on 3.5k U.S. Tuition by college (U.S. Dept. of Education)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Converted salary </a:t>
            </a:r>
            <a:r>
              <a:rPr lang="en-US" dirty="0"/>
              <a:t>information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$40,000 into a usable numbers (from factor to numerical)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Gsub</a:t>
            </a:r>
            <a:r>
              <a:rPr lang="en-US" dirty="0"/>
              <a:t> to remove “,” and $, in order to convert to a </a:t>
            </a:r>
            <a:r>
              <a:rPr lang="en-US" dirty="0" smtClean="0"/>
              <a:t>numeric</a:t>
            </a:r>
          </a:p>
          <a:p>
            <a:r>
              <a:rPr lang="en-US" dirty="0" smtClean="0"/>
              <a:t>Grouped 50 majors </a:t>
            </a:r>
            <a:r>
              <a:rPr lang="en-US" dirty="0"/>
              <a:t>into a larger </a:t>
            </a:r>
            <a:r>
              <a:rPr lang="en-US" dirty="0" smtClean="0"/>
              <a:t>buckets (e.g. STEM</a:t>
            </a:r>
            <a:r>
              <a:rPr lang="en-US" dirty="0"/>
              <a:t>, Social Science, Arts &amp; </a:t>
            </a:r>
            <a:r>
              <a:rPr lang="en-US" dirty="0" smtClean="0"/>
              <a:t>Humanities)</a:t>
            </a:r>
          </a:p>
          <a:p>
            <a:pPr lvl="1"/>
            <a:r>
              <a:rPr lang="en-US" dirty="0" smtClean="0"/>
              <a:t>Used later to help generate charts</a:t>
            </a:r>
          </a:p>
          <a:p>
            <a:r>
              <a:rPr lang="en-US" dirty="0" smtClean="0"/>
              <a:t>Added a column to indicate whether the major is a popular </a:t>
            </a:r>
            <a:r>
              <a:rPr lang="en-US" dirty="0" err="1" smtClean="0"/>
              <a:t>oneat</a:t>
            </a:r>
            <a:r>
              <a:rPr lang="en-US" dirty="0" smtClean="0"/>
              <a:t> BU (1 if it is a popular major at BU, 0 if it isn’t)</a:t>
            </a:r>
          </a:p>
          <a:p>
            <a:pPr lvl="1"/>
            <a:r>
              <a:rPr lang="en-US" dirty="0" smtClean="0"/>
              <a:t>Used later in charts</a:t>
            </a:r>
          </a:p>
          <a:p>
            <a:r>
              <a:rPr lang="en-US" dirty="0" smtClean="0"/>
              <a:t>Simplified column names to make it more readable</a:t>
            </a:r>
          </a:p>
          <a:p>
            <a:pPr lvl="1"/>
            <a:r>
              <a:rPr lang="en-US" dirty="0" smtClean="0"/>
              <a:t>E.g. “Mid.Career.90th.Percentile.Salary” to “Mid-Career 90</a:t>
            </a:r>
            <a:r>
              <a:rPr lang="en-US" baseline="30000" dirty="0" smtClean="0"/>
              <a:t>th</a:t>
            </a:r>
            <a:r>
              <a:rPr lang="en-US" dirty="0" smtClean="0"/>
              <a:t> PCTL”</a:t>
            </a:r>
          </a:p>
          <a:p>
            <a:r>
              <a:rPr lang="en-US" dirty="0" smtClean="0"/>
              <a:t>Ordered rows by major category, major, starting median, mid-career median for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77" y="1690688"/>
            <a:ext cx="5029200" cy="502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0675" y="1690688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person starts their career: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Stem is the highest starting median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&amp; Business are in the next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sciences &amp; arts are slightly behind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74" y="1776413"/>
            <a:ext cx="4197951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0675" y="1690688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10-15 years, these will be the median incomes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Naturally every group’s income has increased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much of an ordinal change, although business long term exceeds the earning potential of health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690688"/>
            <a:ext cx="4577381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0675" y="1690688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Drilling into starting incomes by BU majors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huge discrepancies between the most popular majors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01747" y="1690688"/>
            <a:ext cx="595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Econ is separating itself from the pack from 10-15 years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Communications also gets a hefty boost!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Psychology is stagnant relative </a:t>
            </a:r>
            <a:r>
              <a:rPr lang="en-US" smtClean="0">
                <a:sym typeface="Wingdings" panose="05000000000000000000" pitchFamily="2" charset="2"/>
              </a:rPr>
              <a:t>to others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90688"/>
            <a:ext cx="4737211" cy="435133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Numerical Variables </a:t>
            </a:r>
            <a:r>
              <a:rPr lang="en-US" sz="2000" dirty="0" smtClean="0"/>
              <a:t>(Box Plots)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2445" y="1447800"/>
            <a:ext cx="5029200" cy="5029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381125"/>
            <a:ext cx="50292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5845" y="6410325"/>
            <a:ext cx="51644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outlier is a physician’s assistant major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3700" y="6410325"/>
            <a:ext cx="415636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50% and range expanded!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Numerical Variables </a:t>
            </a:r>
            <a:r>
              <a:rPr lang="en-US" sz="2000" dirty="0" smtClean="0"/>
              <a:t>(Dot Plot)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4" y="1528761"/>
            <a:ext cx="5029200" cy="502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7400" y="1528761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dot is a numerical percentage of total college freshmen wanting to major in 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Slowly decreasing interest in STEM from 1995 to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interest in the field in most recent years</a:t>
            </a:r>
          </a:p>
        </p:txBody>
      </p:sp>
    </p:spTree>
    <p:extLst>
      <p:ext uri="{BB962C8B-B14F-4D97-AF65-F5344CB8AC3E}">
        <p14:creationId xmlns:p14="http://schemas.microsoft.com/office/powerpoint/2010/main" val="39694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727</Words>
  <Application>Microsoft Office PowerPoint</Application>
  <PresentationFormat>Widescreen</PresentationFormat>
  <Paragraphs>89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A Brief Analysis: Relationship between selecting an undergraduate major and its income potential</vt:lpstr>
      <vt:lpstr>Overview</vt:lpstr>
      <vt:lpstr>Preparing the Data</vt:lpstr>
      <vt:lpstr>Categorical Variables (Bar plot)</vt:lpstr>
      <vt:lpstr>Categorical Variables (Bar plot)</vt:lpstr>
      <vt:lpstr>Categorical Variables (Bar plot)</vt:lpstr>
      <vt:lpstr>Categorical Variables (Bar plot)</vt:lpstr>
      <vt:lpstr>Numerical Variables (Box Plots)</vt:lpstr>
      <vt:lpstr>Numerical Variables (Dot Plot)</vt:lpstr>
      <vt:lpstr>Multivariate Data (Mosaic Plots)</vt:lpstr>
      <vt:lpstr>Density Plots</vt:lpstr>
      <vt:lpstr>Central Limit Theorem (Bar Plots)</vt:lpstr>
      <vt:lpstr>Large Tuition Data for Sampling</vt:lpstr>
      <vt:lpstr>Sampling Methods (Simple Random Sampling)</vt:lpstr>
      <vt:lpstr>Sampling Methods (Systematic Sampling)</vt:lpstr>
      <vt:lpstr>Sampling Methods (Conclusion)</vt:lpstr>
      <vt:lpstr>Linear Regression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credit scores and its impact on consumer behavior in China</dc:title>
  <dc:creator>lynxdll@gmail.com</dc:creator>
  <cp:lastModifiedBy>David Jan-Liu</cp:lastModifiedBy>
  <cp:revision>622</cp:revision>
  <dcterms:created xsi:type="dcterms:W3CDTF">2019-04-17T18:19:37Z</dcterms:created>
  <dcterms:modified xsi:type="dcterms:W3CDTF">2019-06-24T21:02:51Z</dcterms:modified>
</cp:coreProperties>
</file>