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70" r:id="rId3"/>
    <p:sldId id="271" r:id="rId4"/>
    <p:sldId id="275" r:id="rId5"/>
    <p:sldId id="263" r:id="rId6"/>
    <p:sldId id="260" r:id="rId7"/>
    <p:sldId id="265" r:id="rId8"/>
    <p:sldId id="281" r:id="rId9"/>
    <p:sldId id="282" r:id="rId10"/>
    <p:sldId id="278" r:id="rId11"/>
    <p:sldId id="279" r:id="rId12"/>
    <p:sldId id="280" r:id="rId13"/>
    <p:sldId id="27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BFE35F-FB57-436E-A3B2-66386373BBD0}">
          <p14:sldIdLst>
            <p14:sldId id="256"/>
            <p14:sldId id="270"/>
            <p14:sldId id="271"/>
            <p14:sldId id="275"/>
            <p14:sldId id="263"/>
            <p14:sldId id="260"/>
            <p14:sldId id="265"/>
            <p14:sldId id="281"/>
            <p14:sldId id="282"/>
            <p14:sldId id="278"/>
            <p14:sldId id="279"/>
            <p14:sldId id="280"/>
            <p14:sldId id="277"/>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398"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nxdll@gmail.com" userId="1d065f37733d7fe5" providerId="LiveId" clId="{5C999721-7C64-2B46-8758-7689287B0D4D}"/>
    <pc:docChg chg="modSld">
      <pc:chgData name="lynxdll@gmail.com" userId="1d065f37733d7fe5" providerId="LiveId" clId="{5C999721-7C64-2B46-8758-7689287B0D4D}" dt="2019-04-22T13:20:11.929" v="2" actId="1076"/>
      <pc:docMkLst>
        <pc:docMk/>
      </pc:docMkLst>
      <pc:sldChg chg="modSp">
        <pc:chgData name="lynxdll@gmail.com" userId="1d065f37733d7fe5" providerId="LiveId" clId="{5C999721-7C64-2B46-8758-7689287B0D4D}" dt="2019-04-22T13:20:11.929" v="2" actId="1076"/>
        <pc:sldMkLst>
          <pc:docMk/>
          <pc:sldMk cId="2122883151" sldId="265"/>
        </pc:sldMkLst>
        <pc:spChg chg="mod">
          <ac:chgData name="lynxdll@gmail.com" userId="1d065f37733d7fe5" providerId="LiveId" clId="{5C999721-7C64-2B46-8758-7689287B0D4D}" dt="2019-04-22T13:20:11.929" v="2" actId="1076"/>
          <ac:spMkLst>
            <pc:docMk/>
            <pc:sldMk cId="2122883151" sldId="265"/>
            <ac:spMk id="3" creationId="{00000000-0000-0000-0000-000000000000}"/>
          </ac:spMkLst>
        </pc:spChg>
      </pc:sldChg>
      <pc:sldChg chg="modSp">
        <pc:chgData name="lynxdll@gmail.com" userId="1d065f37733d7fe5" providerId="LiveId" clId="{5C999721-7C64-2B46-8758-7689287B0D4D}" dt="2019-04-22T13:20:02.421" v="0" actId="1076"/>
        <pc:sldMkLst>
          <pc:docMk/>
          <pc:sldMk cId="1491969994" sldId="271"/>
        </pc:sldMkLst>
        <pc:spChg chg="mod">
          <ac:chgData name="lynxdll@gmail.com" userId="1d065f37733d7fe5" providerId="LiveId" clId="{5C999721-7C64-2B46-8758-7689287B0D4D}" dt="2019-04-22T13:20:02.421" v="0" actId="1076"/>
          <ac:spMkLst>
            <pc:docMk/>
            <pc:sldMk cId="1491969994" sldId="271"/>
            <ac:spMk id="1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08DE84-4AEF-4A4B-83FB-AE160A2BD959}" type="datetimeFigureOut">
              <a:rPr lang="en-US" smtClean="0"/>
              <a:t>4/26/2019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David Jan-Liu dal2111@bu.edu</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23DF99-DF15-4DD1-8AC8-8187D833922A}" type="slidenum">
              <a:rPr lang="en-US" smtClean="0"/>
              <a:t>‹#›</a:t>
            </a:fld>
            <a:endParaRPr lang="en-US"/>
          </a:p>
        </p:txBody>
      </p:sp>
    </p:spTree>
    <p:extLst>
      <p:ext uri="{BB962C8B-B14F-4D97-AF65-F5344CB8AC3E}">
        <p14:creationId xmlns:p14="http://schemas.microsoft.com/office/powerpoint/2010/main" val="19202580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DFA26-600D-4CE6-AFBB-4B04DAAE0791}"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David Jan-Liu dal2111@bu.edu</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25F0D-BAA4-4D43-8BDB-2DC905E4E9C6}" type="slidenum">
              <a:rPr lang="en-US" smtClean="0"/>
              <a:t>‹#›</a:t>
            </a:fld>
            <a:endParaRPr lang="en-US"/>
          </a:p>
        </p:txBody>
      </p:sp>
    </p:spTree>
    <p:extLst>
      <p:ext uri="{BB962C8B-B14F-4D97-AF65-F5344CB8AC3E}">
        <p14:creationId xmlns:p14="http://schemas.microsoft.com/office/powerpoint/2010/main" val="24728922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journals.sagepub.com/doi/full/10.1177/1461444819826402"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 SCS affects individuals as much as businesses, we will look at the effects of</a:t>
            </a:r>
            <a:r>
              <a:rPr lang="en-US" baseline="0" dirty="0"/>
              <a:t> the program on the </a:t>
            </a:r>
            <a:r>
              <a:rPr lang="en-US" baseline="0" dirty="0" err="1"/>
              <a:t>businessees</a:t>
            </a: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Few papers high levels of public favor of the SCS system (2019) </a:t>
            </a:r>
            <a:r>
              <a:rPr lang="en-US" sz="700" dirty="0">
                <a:hlinkClick r:id="rId3"/>
              </a:rPr>
              <a:t>[4]</a:t>
            </a:r>
            <a:endParaRPr lang="en-US" sz="700" dirty="0"/>
          </a:p>
          <a:p>
            <a:endParaRPr lang="en-US" dirty="0"/>
          </a:p>
        </p:txBody>
      </p:sp>
      <p:sp>
        <p:nvSpPr>
          <p:cNvPr id="4" name="Slide Number Placeholder 3"/>
          <p:cNvSpPr>
            <a:spLocks noGrp="1"/>
          </p:cNvSpPr>
          <p:nvPr>
            <p:ph type="sldNum" sz="quarter" idx="10"/>
          </p:nvPr>
        </p:nvSpPr>
        <p:spPr/>
        <p:txBody>
          <a:bodyPr/>
          <a:lstStyle/>
          <a:p>
            <a:fld id="{C6D25F0D-BAA4-4D43-8BDB-2DC905E4E9C6}" type="slidenum">
              <a:rPr lang="en-US" smtClean="0"/>
              <a:t>2</a:t>
            </a:fld>
            <a:endParaRPr lang="en-US"/>
          </a:p>
        </p:txBody>
      </p:sp>
    </p:spTree>
    <p:extLst>
      <p:ext uri="{BB962C8B-B14F-4D97-AF65-F5344CB8AC3E}">
        <p14:creationId xmlns:p14="http://schemas.microsoft.com/office/powerpoint/2010/main" val="184385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D25F0D-BAA4-4D43-8BDB-2DC905E4E9C6}" type="slidenum">
              <a:rPr lang="en-US" smtClean="0"/>
              <a:t>12</a:t>
            </a:fld>
            <a:endParaRPr lang="en-US"/>
          </a:p>
        </p:txBody>
      </p:sp>
    </p:spTree>
    <p:extLst>
      <p:ext uri="{BB962C8B-B14F-4D97-AF65-F5344CB8AC3E}">
        <p14:creationId xmlns:p14="http://schemas.microsoft.com/office/powerpoint/2010/main" val="35196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“allow the trustworthy to roam everywhere under heaven while making it hard for the discredited to take a </a:t>
            </a:r>
          </a:p>
          <a:p>
            <a:r>
              <a:rPr lang="en-US" sz="1200" b="0" i="0" u="none" strike="noStrike" kern="1200" baseline="0" dirty="0">
                <a:solidFill>
                  <a:schemeClr val="tx1"/>
                </a:solidFill>
                <a:latin typeface="+mn-lt"/>
                <a:ea typeface="+mn-ea"/>
                <a:cs typeface="+mn-cs"/>
              </a:rPr>
              <a:t>single step.”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Highlighted ones that directly affect a business, owning a business, running a business</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“3 dozen pilot systems have been dolled out”</a:t>
            </a:r>
            <a:endParaRPr lang="en-US" dirty="0"/>
          </a:p>
        </p:txBody>
      </p:sp>
      <p:sp>
        <p:nvSpPr>
          <p:cNvPr id="4" name="Slide Number Placeholder 3"/>
          <p:cNvSpPr>
            <a:spLocks noGrp="1"/>
          </p:cNvSpPr>
          <p:nvPr>
            <p:ph type="sldNum" sz="quarter" idx="10"/>
          </p:nvPr>
        </p:nvSpPr>
        <p:spPr/>
        <p:txBody>
          <a:bodyPr/>
          <a:lstStyle/>
          <a:p>
            <a:fld id="{C6D25F0D-BAA4-4D43-8BDB-2DC905E4E9C6}" type="slidenum">
              <a:rPr lang="en-US" smtClean="0"/>
              <a:t>3</a:t>
            </a:fld>
            <a:endParaRPr lang="en-US"/>
          </a:p>
        </p:txBody>
      </p:sp>
    </p:spTree>
    <p:extLst>
      <p:ext uri="{BB962C8B-B14F-4D97-AF65-F5344CB8AC3E}">
        <p14:creationId xmlns:p14="http://schemas.microsoft.com/office/powerpoint/2010/main" val="2559478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“allow the trustworthy to roam everywhere under heaven while making it hard for the discredited to take a </a:t>
            </a:r>
          </a:p>
          <a:p>
            <a:r>
              <a:rPr lang="en-US" sz="1200" b="0" i="0" u="none" strike="noStrike" kern="1200" baseline="0" dirty="0">
                <a:solidFill>
                  <a:schemeClr val="tx1"/>
                </a:solidFill>
                <a:latin typeface="+mn-lt"/>
                <a:ea typeface="+mn-ea"/>
                <a:cs typeface="+mn-cs"/>
              </a:rPr>
              <a:t>single step.” </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“3 dozen pilot systems have been dolled out”</a:t>
            </a:r>
            <a:endParaRPr lang="en-US" dirty="0"/>
          </a:p>
        </p:txBody>
      </p:sp>
      <p:sp>
        <p:nvSpPr>
          <p:cNvPr id="4" name="Slide Number Placeholder 3"/>
          <p:cNvSpPr>
            <a:spLocks noGrp="1"/>
          </p:cNvSpPr>
          <p:nvPr>
            <p:ph type="sldNum" sz="quarter" idx="10"/>
          </p:nvPr>
        </p:nvSpPr>
        <p:spPr/>
        <p:txBody>
          <a:bodyPr/>
          <a:lstStyle/>
          <a:p>
            <a:fld id="{C6D25F0D-BAA4-4D43-8BDB-2DC905E4E9C6}" type="slidenum">
              <a:rPr lang="en-US" smtClean="0"/>
              <a:t>4</a:t>
            </a:fld>
            <a:endParaRPr lang="en-US"/>
          </a:p>
        </p:txBody>
      </p:sp>
    </p:spTree>
    <p:extLst>
      <p:ext uri="{BB962C8B-B14F-4D97-AF65-F5344CB8AC3E}">
        <p14:creationId xmlns:p14="http://schemas.microsoft.com/office/powerpoint/2010/main" val="39165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china being</a:t>
            </a:r>
            <a:r>
              <a:rPr lang="en-US" baseline="0" dirty="0"/>
              <a:t> the 2</a:t>
            </a:r>
            <a:r>
              <a:rPr lang="en-US" baseline="30000" dirty="0"/>
              <a:t>nd</a:t>
            </a:r>
            <a:r>
              <a:rPr lang="en-US" baseline="0" dirty="0"/>
              <a:t> biggest economy in the world and millions of people being lifted out of poverty in recent years, there have been systematic problems in enforcing laws, where do these problems come from? We have to look back a couple of decades to Mao Zedong and the cultural revolution, </a:t>
            </a:r>
          </a:p>
          <a:p>
            <a:endParaRPr lang="en-US" baseline="0" dirty="0"/>
          </a:p>
          <a:p>
            <a:pPr marL="0" indent="0">
              <a:buNone/>
            </a:pPr>
            <a:r>
              <a:rPr lang="en-US" dirty="0"/>
              <a:t>Widespread issues:</a:t>
            </a:r>
          </a:p>
          <a:p>
            <a:r>
              <a:rPr lang="en-US" dirty="0"/>
              <a:t>Intellectual property rights</a:t>
            </a:r>
          </a:p>
          <a:p>
            <a:pPr lvl="1"/>
            <a:r>
              <a:rPr lang="en-US" dirty="0"/>
              <a:t>Counterfeiting </a:t>
            </a:r>
          </a:p>
          <a:p>
            <a:r>
              <a:rPr lang="en-US" dirty="0"/>
              <a:t>Corruption</a:t>
            </a:r>
          </a:p>
          <a:p>
            <a:r>
              <a:rPr lang="en-US" dirty="0"/>
              <a:t>Tax avoidance</a:t>
            </a:r>
          </a:p>
          <a:p>
            <a:r>
              <a:rPr lang="en-US" dirty="0"/>
              <a:t>Food safety issues</a:t>
            </a:r>
          </a:p>
          <a:p>
            <a:pPr lvl="1"/>
            <a:r>
              <a:rPr lang="en-US" dirty="0"/>
              <a:t>Tainted baby formula</a:t>
            </a:r>
          </a:p>
          <a:p>
            <a:r>
              <a:rPr lang="en-US" b="1" dirty="0"/>
              <a:t>WHY? Remains of values from the cultural revolution </a:t>
            </a:r>
          </a:p>
          <a:p>
            <a:endParaRPr lang="en-US" baseline="0" dirty="0"/>
          </a:p>
        </p:txBody>
      </p:sp>
      <p:sp>
        <p:nvSpPr>
          <p:cNvPr id="4" name="Slide Number Placeholder 3"/>
          <p:cNvSpPr>
            <a:spLocks noGrp="1"/>
          </p:cNvSpPr>
          <p:nvPr>
            <p:ph type="sldNum" sz="quarter" idx="10"/>
          </p:nvPr>
        </p:nvSpPr>
        <p:spPr/>
        <p:txBody>
          <a:bodyPr/>
          <a:lstStyle/>
          <a:p>
            <a:fld id="{C6D25F0D-BAA4-4D43-8BDB-2DC905E4E9C6}" type="slidenum">
              <a:rPr lang="en-US" smtClean="0"/>
              <a:t>5</a:t>
            </a:fld>
            <a:endParaRPr lang="en-US"/>
          </a:p>
        </p:txBody>
      </p:sp>
    </p:spTree>
    <p:extLst>
      <p:ext uri="{BB962C8B-B14F-4D97-AF65-F5344CB8AC3E}">
        <p14:creationId xmlns:p14="http://schemas.microsoft.com/office/powerpoint/2010/main" val="63549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significant reason is</a:t>
            </a:r>
          </a:p>
          <a:p>
            <a:r>
              <a:rPr lang="en-US" dirty="0"/>
              <a:t>“Ma</a:t>
            </a:r>
            <a:r>
              <a:rPr lang="en-US" baseline="0" dirty="0"/>
              <a:t>o proceeded to have a large number of cadres purged without resort to any formal process…in disregard of constitutional procedure”</a:t>
            </a:r>
          </a:p>
          <a:p>
            <a:r>
              <a:rPr lang="en-US" baseline="0" dirty="0"/>
              <a:t>“courts still existed but functioned only sparingly”</a:t>
            </a:r>
          </a:p>
          <a:p>
            <a:r>
              <a:rPr lang="en-US" baseline="0" dirty="0"/>
              <a:t>“in general, “normalcy” appears to have been restored to the legal field by 1973”</a:t>
            </a:r>
          </a:p>
          <a:p>
            <a:r>
              <a:rPr lang="en-US" baseline="0" dirty="0"/>
              <a:t>“what has emerged from the cultural revolution is the ascendency of the societal model of law over the </a:t>
            </a:r>
            <a:r>
              <a:rPr lang="en-US" baseline="0" dirty="0" err="1"/>
              <a:t>jural</a:t>
            </a:r>
            <a:r>
              <a:rPr lang="en-US" baseline="0" dirty="0"/>
              <a:t> model and more explicit dominance of the Party and the policy in the administration  of justice”</a:t>
            </a:r>
          </a:p>
          <a:p>
            <a:r>
              <a:rPr lang="en-US" baseline="0" dirty="0"/>
              <a:t>“new constitution in 1975”</a:t>
            </a:r>
          </a:p>
          <a:p>
            <a:pPr marL="171450" indent="-171450">
              <a:buFontTx/>
              <a:buChar char="-"/>
            </a:pPr>
            <a:r>
              <a:rPr lang="en-US" baseline="0" dirty="0"/>
              <a:t>“the constitution contains provisions weighted towards discipline…on the other…Mao </a:t>
            </a:r>
            <a:r>
              <a:rPr lang="en-US" baseline="0" dirty="0" err="1"/>
              <a:t>Tse-tung’s</a:t>
            </a:r>
            <a:r>
              <a:rPr lang="en-US" baseline="0" dirty="0"/>
              <a:t> mass politics and anti-</a:t>
            </a:r>
            <a:r>
              <a:rPr lang="en-US" baseline="0" dirty="0" err="1"/>
              <a:t>bureaucratisim</a:t>
            </a:r>
            <a:r>
              <a:rPr lang="en-US" baseline="0" dirty="0"/>
              <a:t>”</a:t>
            </a:r>
          </a:p>
          <a:p>
            <a:pPr marL="0" indent="0">
              <a:buFontTx/>
              <a:buNone/>
            </a:pPr>
            <a:r>
              <a:rPr lang="en-US" baseline="0" dirty="0"/>
              <a:t>“consistent decline in the </a:t>
            </a:r>
            <a:r>
              <a:rPr lang="en-US" baseline="0" dirty="0" err="1"/>
              <a:t>jural</a:t>
            </a:r>
            <a:r>
              <a:rPr lang="en-US" baseline="0" dirty="0"/>
              <a:t> model in China since 1957”</a:t>
            </a:r>
          </a:p>
          <a:p>
            <a:pPr marL="0" indent="0">
              <a:buFontTx/>
              <a:buNone/>
            </a:pPr>
            <a:r>
              <a:rPr lang="en-US" baseline="0" dirty="0"/>
              <a:t>“courts appear to be involved in only in serious criminal cases and divorce </a:t>
            </a:r>
            <a:r>
              <a:rPr lang="en-US" baseline="0" dirty="0" err="1"/>
              <a:t>ligitations</a:t>
            </a:r>
            <a:r>
              <a:rPr lang="en-US" baseline="0" dirty="0"/>
              <a:t>”</a:t>
            </a:r>
          </a:p>
          <a:p>
            <a:pPr marL="0" indent="0">
              <a:buFontTx/>
              <a:buNone/>
            </a:pPr>
            <a:r>
              <a:rPr lang="en-US" baseline="0" dirty="0"/>
              <a:t>“serious crimes </a:t>
            </a:r>
            <a:r>
              <a:rPr lang="en-US" baseline="0" dirty="0" err="1"/>
              <a:t>ie</a:t>
            </a:r>
            <a:r>
              <a:rPr lang="en-US" baseline="0" dirty="0"/>
              <a:t>. rape, robbery, corruption, counterrevolutionary…are brought to the courts”</a:t>
            </a:r>
          </a:p>
          <a:p>
            <a:pPr marL="0" marR="0" lvl="2" indent="0" algn="l" defTabSz="914400" rtl="0" eaLnBrk="1" fontAlgn="auto" latinLnBrk="0" hangingPunct="1">
              <a:lnSpc>
                <a:spcPct val="100000"/>
              </a:lnSpc>
              <a:spcBef>
                <a:spcPts val="0"/>
              </a:spcBef>
              <a:spcAft>
                <a:spcPts val="0"/>
              </a:spcAft>
              <a:buClrTx/>
              <a:buSzTx/>
              <a:buFontTx/>
              <a:buNone/>
              <a:tabLst/>
              <a:defRPr/>
            </a:pPr>
            <a:r>
              <a:rPr lang="en-US" baseline="0" dirty="0"/>
              <a:t>“</a:t>
            </a:r>
            <a:r>
              <a:rPr lang="en-US" dirty="0"/>
              <a:t>Law as a political tool to implement Party policy”</a:t>
            </a:r>
          </a:p>
        </p:txBody>
      </p:sp>
      <p:sp>
        <p:nvSpPr>
          <p:cNvPr id="4" name="Slide Number Placeholder 3"/>
          <p:cNvSpPr>
            <a:spLocks noGrp="1"/>
          </p:cNvSpPr>
          <p:nvPr>
            <p:ph type="sldNum" sz="quarter" idx="10"/>
          </p:nvPr>
        </p:nvSpPr>
        <p:spPr/>
        <p:txBody>
          <a:bodyPr/>
          <a:lstStyle/>
          <a:p>
            <a:fld id="{C6D25F0D-BAA4-4D43-8BDB-2DC905E4E9C6}" type="slidenum">
              <a:rPr lang="en-US" smtClean="0"/>
              <a:t>6</a:t>
            </a:fld>
            <a:endParaRPr lang="en-US"/>
          </a:p>
        </p:txBody>
      </p:sp>
    </p:spTree>
    <p:extLst>
      <p:ext uri="{BB962C8B-B14F-4D97-AF65-F5344CB8AC3E}">
        <p14:creationId xmlns:p14="http://schemas.microsoft.com/office/powerpoint/2010/main" val="3340342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SAMPLE</a:t>
            </a:r>
            <a:r>
              <a:rPr lang="en-US" baseline="0" dirty="0"/>
              <a:t> SIZES, research that, for power calculations and MDE</a:t>
            </a:r>
          </a:p>
          <a:p>
            <a:r>
              <a:rPr lang="en-US" baseline="0" dirty="0"/>
              <a:t>Assume that the rollouts will be much larger after the planning period is done</a:t>
            </a:r>
          </a:p>
          <a:p>
            <a:r>
              <a:rPr lang="en-US" baseline="0" dirty="0"/>
              <a:t>China has 600 cities</a:t>
            </a:r>
          </a:p>
          <a:p>
            <a:r>
              <a:rPr lang="en-US" baseline="0" dirty="0"/>
              <a:t>Similarity in size and economic </a:t>
            </a:r>
          </a:p>
          <a:p>
            <a:r>
              <a:rPr lang="en-US" baseline="0" dirty="0"/>
              <a:t>Clustering in cities helps a lot with spillover effects and externalities</a:t>
            </a:r>
          </a:p>
          <a:p>
            <a:endParaRPr lang="en-US" dirty="0" smtClean="0"/>
          </a:p>
          <a:p>
            <a:r>
              <a:rPr lang="en-US" dirty="0" smtClean="0"/>
              <a:t>Average number </a:t>
            </a:r>
            <a:endParaRPr lang="en-US" dirty="0"/>
          </a:p>
        </p:txBody>
      </p:sp>
      <p:sp>
        <p:nvSpPr>
          <p:cNvPr id="4" name="Slide Number Placeholder 3"/>
          <p:cNvSpPr>
            <a:spLocks noGrp="1"/>
          </p:cNvSpPr>
          <p:nvPr>
            <p:ph type="sldNum" sz="quarter" idx="10"/>
          </p:nvPr>
        </p:nvSpPr>
        <p:spPr/>
        <p:txBody>
          <a:bodyPr/>
          <a:lstStyle/>
          <a:p>
            <a:fld id="{C6D25F0D-BAA4-4D43-8BDB-2DC905E4E9C6}" type="slidenum">
              <a:rPr lang="en-US" smtClean="0"/>
              <a:t>7</a:t>
            </a:fld>
            <a:endParaRPr lang="en-US"/>
          </a:p>
        </p:txBody>
      </p:sp>
    </p:spTree>
    <p:extLst>
      <p:ext uri="{BB962C8B-B14F-4D97-AF65-F5344CB8AC3E}">
        <p14:creationId xmlns:p14="http://schemas.microsoft.com/office/powerpoint/2010/main" val="1667268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Grouped by GDP, political administration (central gov’t, provincial, prefectures, counties)</a:t>
            </a:r>
          </a:p>
          <a:p>
            <a:r>
              <a:rPr lang="en-US" dirty="0"/>
              <a:t>Tier III has</a:t>
            </a:r>
            <a:r>
              <a:rPr lang="en-US" baseline="0" dirty="0"/>
              <a:t> 70 cities, 18-67 billion, run by prefecture governments, and 150k to 3m people</a:t>
            </a:r>
            <a:endParaRPr lang="en-US" dirty="0"/>
          </a:p>
        </p:txBody>
      </p:sp>
      <p:sp>
        <p:nvSpPr>
          <p:cNvPr id="4" name="Slide Number Placeholder 3"/>
          <p:cNvSpPr>
            <a:spLocks noGrp="1"/>
          </p:cNvSpPr>
          <p:nvPr>
            <p:ph type="sldNum" sz="quarter" idx="10"/>
          </p:nvPr>
        </p:nvSpPr>
        <p:spPr/>
        <p:txBody>
          <a:bodyPr/>
          <a:lstStyle/>
          <a:p>
            <a:fld id="{C6D25F0D-BAA4-4D43-8BDB-2DC905E4E9C6}" type="slidenum">
              <a:rPr lang="en-US" smtClean="0"/>
              <a:t>8</a:t>
            </a:fld>
            <a:endParaRPr lang="en-US"/>
          </a:p>
        </p:txBody>
      </p:sp>
    </p:spTree>
    <p:extLst>
      <p:ext uri="{BB962C8B-B14F-4D97-AF65-F5344CB8AC3E}">
        <p14:creationId xmlns:p14="http://schemas.microsoft.com/office/powerpoint/2010/main" val="2547810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Outcome variable is an aggregate economic indicator of revenue, spending, investment, and</a:t>
            </a:r>
            <a:r>
              <a:rPr lang="en-US" baseline="0" dirty="0"/>
              <a:t> </a:t>
            </a:r>
          </a:p>
          <a:p>
            <a:r>
              <a:rPr lang="en-US" baseline="0" dirty="0"/>
              <a:t>Do I just difference out between cities </a:t>
            </a:r>
            <a:endParaRPr lang="en-US" dirty="0"/>
          </a:p>
        </p:txBody>
      </p:sp>
      <p:sp>
        <p:nvSpPr>
          <p:cNvPr id="4" name="Slide Number Placeholder 3"/>
          <p:cNvSpPr>
            <a:spLocks noGrp="1"/>
          </p:cNvSpPr>
          <p:nvPr>
            <p:ph type="sldNum" sz="quarter" idx="10"/>
          </p:nvPr>
        </p:nvSpPr>
        <p:spPr/>
        <p:txBody>
          <a:bodyPr/>
          <a:lstStyle/>
          <a:p>
            <a:fld id="{C6D25F0D-BAA4-4D43-8BDB-2DC905E4E9C6}" type="slidenum">
              <a:rPr lang="en-US" smtClean="0"/>
              <a:t>10</a:t>
            </a:fld>
            <a:endParaRPr lang="en-US"/>
          </a:p>
        </p:txBody>
      </p:sp>
    </p:spTree>
    <p:extLst>
      <p:ext uri="{BB962C8B-B14F-4D97-AF65-F5344CB8AC3E}">
        <p14:creationId xmlns:p14="http://schemas.microsoft.com/office/powerpoint/2010/main" val="1885393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0.1-.5</a:t>
            </a:r>
          </a:p>
          <a:p>
            <a:r>
              <a:rPr lang="en-US" dirty="0" smtClean="0"/>
              <a:t>Smaller</a:t>
            </a:r>
            <a:r>
              <a:rPr lang="en-US" baseline="0" dirty="0" smtClean="0"/>
              <a:t> the rho less similar</a:t>
            </a:r>
          </a:p>
          <a:p>
            <a:r>
              <a:rPr lang="en-US" baseline="0" dirty="0" smtClean="0"/>
              <a:t>Credit outcome</a:t>
            </a:r>
          </a:p>
          <a:p>
            <a:r>
              <a:rPr lang="en-US" baseline="0" dirty="0" smtClean="0"/>
              <a:t>Pick subset of firms </a:t>
            </a:r>
          </a:p>
          <a:p>
            <a:r>
              <a:rPr lang="en-US" baseline="0" dirty="0" smtClean="0"/>
              <a:t>MDE = .2 or less</a:t>
            </a:r>
          </a:p>
          <a:p>
            <a:r>
              <a:rPr lang="en-US" baseline="0" dirty="0" smtClean="0"/>
              <a:t>Affect firm behavior – look at studies</a:t>
            </a:r>
            <a:endParaRPr lang="en-US" dirty="0"/>
          </a:p>
        </p:txBody>
      </p:sp>
      <p:sp>
        <p:nvSpPr>
          <p:cNvPr id="4" name="Slide Number Placeholder 3"/>
          <p:cNvSpPr>
            <a:spLocks noGrp="1"/>
          </p:cNvSpPr>
          <p:nvPr>
            <p:ph type="sldNum" sz="quarter" idx="10"/>
          </p:nvPr>
        </p:nvSpPr>
        <p:spPr/>
        <p:txBody>
          <a:bodyPr/>
          <a:lstStyle/>
          <a:p>
            <a:fld id="{C6D25F0D-BAA4-4D43-8BDB-2DC905E4E9C6}" type="slidenum">
              <a:rPr lang="en-US" smtClean="0"/>
              <a:t>11</a:t>
            </a:fld>
            <a:endParaRPr lang="en-US"/>
          </a:p>
        </p:txBody>
      </p:sp>
    </p:spTree>
    <p:extLst>
      <p:ext uri="{BB962C8B-B14F-4D97-AF65-F5344CB8AC3E}">
        <p14:creationId xmlns:p14="http://schemas.microsoft.com/office/powerpoint/2010/main" val="195881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D57BAF7-E8EE-4379-81CB-4006E5B2C337}" type="datetime1">
              <a:rPr lang="en-US" smtClean="0"/>
              <a:t>4/26/2019</a:t>
            </a:fld>
            <a:endParaRPr lang="en-US"/>
          </a:p>
        </p:txBody>
      </p:sp>
      <p:sp>
        <p:nvSpPr>
          <p:cNvPr id="5" name="Footer Placeholder 4"/>
          <p:cNvSpPr>
            <a:spLocks noGrp="1"/>
          </p:cNvSpPr>
          <p:nvPr>
            <p:ph type="ftr" sz="quarter" idx="11"/>
          </p:nvPr>
        </p:nvSpPr>
        <p:spPr/>
        <p:txBody>
          <a:bodyPr/>
          <a:lstStyle/>
          <a:p>
            <a:r>
              <a:rPr lang="en-US" smtClean="0"/>
              <a:t>David Jan-Liu </a:t>
            </a:r>
            <a:endParaRPr lang="en-US"/>
          </a:p>
        </p:txBody>
      </p:sp>
      <p:sp>
        <p:nvSpPr>
          <p:cNvPr id="6" name="Slide Number Placeholder 5"/>
          <p:cNvSpPr>
            <a:spLocks noGrp="1"/>
          </p:cNvSpPr>
          <p:nvPr>
            <p:ph type="sldNum" sz="quarter" idx="12"/>
          </p:nvPr>
        </p:nvSpPr>
        <p:spPr/>
        <p:txBody>
          <a:bodyPr/>
          <a:lstStyle/>
          <a:p>
            <a:fld id="{B3A1D42B-74A0-4D32-B16E-9B9F832713AA}" type="slidenum">
              <a:rPr lang="en-US" smtClean="0"/>
              <a:t>‹#›</a:t>
            </a:fld>
            <a:endParaRPr lang="en-US"/>
          </a:p>
        </p:txBody>
      </p:sp>
    </p:spTree>
    <p:extLst>
      <p:ext uri="{BB962C8B-B14F-4D97-AF65-F5344CB8AC3E}">
        <p14:creationId xmlns:p14="http://schemas.microsoft.com/office/powerpoint/2010/main" val="4183399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B8A11A-CACB-4A50-B550-22929739683C}" type="datetime1">
              <a:rPr lang="en-US" smtClean="0"/>
              <a:t>4/26/2019</a:t>
            </a:fld>
            <a:endParaRPr lang="en-US"/>
          </a:p>
        </p:txBody>
      </p:sp>
      <p:sp>
        <p:nvSpPr>
          <p:cNvPr id="5" name="Footer Placeholder 4"/>
          <p:cNvSpPr>
            <a:spLocks noGrp="1"/>
          </p:cNvSpPr>
          <p:nvPr>
            <p:ph type="ftr" sz="quarter" idx="11"/>
          </p:nvPr>
        </p:nvSpPr>
        <p:spPr/>
        <p:txBody>
          <a:bodyPr/>
          <a:lstStyle/>
          <a:p>
            <a:r>
              <a:rPr lang="en-US" smtClean="0"/>
              <a:t>David Jan-Liu </a:t>
            </a:r>
            <a:endParaRPr lang="en-US"/>
          </a:p>
        </p:txBody>
      </p:sp>
      <p:sp>
        <p:nvSpPr>
          <p:cNvPr id="6" name="Slide Number Placeholder 5"/>
          <p:cNvSpPr>
            <a:spLocks noGrp="1"/>
          </p:cNvSpPr>
          <p:nvPr>
            <p:ph type="sldNum" sz="quarter" idx="12"/>
          </p:nvPr>
        </p:nvSpPr>
        <p:spPr/>
        <p:txBody>
          <a:bodyPr/>
          <a:lstStyle/>
          <a:p>
            <a:fld id="{B3A1D42B-74A0-4D32-B16E-9B9F832713AA}" type="slidenum">
              <a:rPr lang="en-US" smtClean="0"/>
              <a:t>‹#›</a:t>
            </a:fld>
            <a:endParaRPr lang="en-US"/>
          </a:p>
        </p:txBody>
      </p:sp>
    </p:spTree>
    <p:extLst>
      <p:ext uri="{BB962C8B-B14F-4D97-AF65-F5344CB8AC3E}">
        <p14:creationId xmlns:p14="http://schemas.microsoft.com/office/powerpoint/2010/main" val="328820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092232-938E-4972-BA4E-01E674F86482}" type="datetime1">
              <a:rPr lang="en-US" smtClean="0"/>
              <a:t>4/26/2019</a:t>
            </a:fld>
            <a:endParaRPr lang="en-US"/>
          </a:p>
        </p:txBody>
      </p:sp>
      <p:sp>
        <p:nvSpPr>
          <p:cNvPr id="5" name="Footer Placeholder 4"/>
          <p:cNvSpPr>
            <a:spLocks noGrp="1"/>
          </p:cNvSpPr>
          <p:nvPr>
            <p:ph type="ftr" sz="quarter" idx="11"/>
          </p:nvPr>
        </p:nvSpPr>
        <p:spPr/>
        <p:txBody>
          <a:bodyPr/>
          <a:lstStyle/>
          <a:p>
            <a:r>
              <a:rPr lang="en-US" smtClean="0"/>
              <a:t>David Jan-Liu </a:t>
            </a:r>
            <a:endParaRPr lang="en-US"/>
          </a:p>
        </p:txBody>
      </p:sp>
      <p:sp>
        <p:nvSpPr>
          <p:cNvPr id="6" name="Slide Number Placeholder 5"/>
          <p:cNvSpPr>
            <a:spLocks noGrp="1"/>
          </p:cNvSpPr>
          <p:nvPr>
            <p:ph type="sldNum" sz="quarter" idx="12"/>
          </p:nvPr>
        </p:nvSpPr>
        <p:spPr/>
        <p:txBody>
          <a:bodyPr/>
          <a:lstStyle/>
          <a:p>
            <a:fld id="{B3A1D42B-74A0-4D32-B16E-9B9F832713AA}" type="slidenum">
              <a:rPr lang="en-US" smtClean="0"/>
              <a:t>‹#›</a:t>
            </a:fld>
            <a:endParaRPr lang="en-US"/>
          </a:p>
        </p:txBody>
      </p:sp>
    </p:spTree>
    <p:extLst>
      <p:ext uri="{BB962C8B-B14F-4D97-AF65-F5344CB8AC3E}">
        <p14:creationId xmlns:p14="http://schemas.microsoft.com/office/powerpoint/2010/main" val="147357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6C5444-A276-4B8C-AEE9-D3577EE69417}" type="datetime1">
              <a:rPr lang="en-US" smtClean="0"/>
              <a:t>4/26/2019</a:t>
            </a:fld>
            <a:endParaRPr lang="en-US"/>
          </a:p>
        </p:txBody>
      </p:sp>
      <p:sp>
        <p:nvSpPr>
          <p:cNvPr id="5" name="Footer Placeholder 4"/>
          <p:cNvSpPr>
            <a:spLocks noGrp="1"/>
          </p:cNvSpPr>
          <p:nvPr>
            <p:ph type="ftr" sz="quarter" idx="11"/>
          </p:nvPr>
        </p:nvSpPr>
        <p:spPr/>
        <p:txBody>
          <a:bodyPr/>
          <a:lstStyle/>
          <a:p>
            <a:r>
              <a:rPr lang="en-US" smtClean="0"/>
              <a:t>David Jan-Liu </a:t>
            </a:r>
            <a:endParaRPr lang="en-US"/>
          </a:p>
        </p:txBody>
      </p:sp>
      <p:sp>
        <p:nvSpPr>
          <p:cNvPr id="6" name="Slide Number Placeholder 5"/>
          <p:cNvSpPr>
            <a:spLocks noGrp="1"/>
          </p:cNvSpPr>
          <p:nvPr>
            <p:ph type="sldNum" sz="quarter" idx="12"/>
          </p:nvPr>
        </p:nvSpPr>
        <p:spPr/>
        <p:txBody>
          <a:bodyPr/>
          <a:lstStyle/>
          <a:p>
            <a:fld id="{B3A1D42B-74A0-4D32-B16E-9B9F832713AA}" type="slidenum">
              <a:rPr lang="en-US" smtClean="0"/>
              <a:t>‹#›</a:t>
            </a:fld>
            <a:endParaRPr lang="en-US"/>
          </a:p>
        </p:txBody>
      </p:sp>
    </p:spTree>
    <p:extLst>
      <p:ext uri="{BB962C8B-B14F-4D97-AF65-F5344CB8AC3E}">
        <p14:creationId xmlns:p14="http://schemas.microsoft.com/office/powerpoint/2010/main" val="634640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912359-36D6-4190-8E64-555F963DF752}" type="datetime1">
              <a:rPr lang="en-US" smtClean="0"/>
              <a:t>4/26/2019</a:t>
            </a:fld>
            <a:endParaRPr lang="en-US"/>
          </a:p>
        </p:txBody>
      </p:sp>
      <p:sp>
        <p:nvSpPr>
          <p:cNvPr id="5" name="Footer Placeholder 4"/>
          <p:cNvSpPr>
            <a:spLocks noGrp="1"/>
          </p:cNvSpPr>
          <p:nvPr>
            <p:ph type="ftr" sz="quarter" idx="11"/>
          </p:nvPr>
        </p:nvSpPr>
        <p:spPr/>
        <p:txBody>
          <a:bodyPr/>
          <a:lstStyle/>
          <a:p>
            <a:r>
              <a:rPr lang="en-US" smtClean="0"/>
              <a:t>David Jan-Liu </a:t>
            </a:r>
            <a:endParaRPr lang="en-US"/>
          </a:p>
        </p:txBody>
      </p:sp>
      <p:sp>
        <p:nvSpPr>
          <p:cNvPr id="6" name="Slide Number Placeholder 5"/>
          <p:cNvSpPr>
            <a:spLocks noGrp="1"/>
          </p:cNvSpPr>
          <p:nvPr>
            <p:ph type="sldNum" sz="quarter" idx="12"/>
          </p:nvPr>
        </p:nvSpPr>
        <p:spPr/>
        <p:txBody>
          <a:bodyPr/>
          <a:lstStyle/>
          <a:p>
            <a:fld id="{B3A1D42B-74A0-4D32-B16E-9B9F832713AA}" type="slidenum">
              <a:rPr lang="en-US" smtClean="0"/>
              <a:t>‹#›</a:t>
            </a:fld>
            <a:endParaRPr lang="en-US"/>
          </a:p>
        </p:txBody>
      </p:sp>
    </p:spTree>
    <p:extLst>
      <p:ext uri="{BB962C8B-B14F-4D97-AF65-F5344CB8AC3E}">
        <p14:creationId xmlns:p14="http://schemas.microsoft.com/office/powerpoint/2010/main" val="2945264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C01ED9-048D-478D-BF66-3250193F658B}" type="datetime1">
              <a:rPr lang="en-US" smtClean="0"/>
              <a:t>4/26/2019</a:t>
            </a:fld>
            <a:endParaRPr lang="en-US"/>
          </a:p>
        </p:txBody>
      </p:sp>
      <p:sp>
        <p:nvSpPr>
          <p:cNvPr id="6" name="Footer Placeholder 5"/>
          <p:cNvSpPr>
            <a:spLocks noGrp="1"/>
          </p:cNvSpPr>
          <p:nvPr>
            <p:ph type="ftr" sz="quarter" idx="11"/>
          </p:nvPr>
        </p:nvSpPr>
        <p:spPr/>
        <p:txBody>
          <a:bodyPr/>
          <a:lstStyle/>
          <a:p>
            <a:r>
              <a:rPr lang="en-US" smtClean="0"/>
              <a:t>David Jan-Liu </a:t>
            </a:r>
            <a:endParaRPr lang="en-US"/>
          </a:p>
        </p:txBody>
      </p:sp>
      <p:sp>
        <p:nvSpPr>
          <p:cNvPr id="7" name="Slide Number Placeholder 6"/>
          <p:cNvSpPr>
            <a:spLocks noGrp="1"/>
          </p:cNvSpPr>
          <p:nvPr>
            <p:ph type="sldNum" sz="quarter" idx="12"/>
          </p:nvPr>
        </p:nvSpPr>
        <p:spPr/>
        <p:txBody>
          <a:bodyPr/>
          <a:lstStyle/>
          <a:p>
            <a:fld id="{B3A1D42B-74A0-4D32-B16E-9B9F832713AA}" type="slidenum">
              <a:rPr lang="en-US" smtClean="0"/>
              <a:t>‹#›</a:t>
            </a:fld>
            <a:endParaRPr lang="en-US"/>
          </a:p>
        </p:txBody>
      </p:sp>
    </p:spTree>
    <p:extLst>
      <p:ext uri="{BB962C8B-B14F-4D97-AF65-F5344CB8AC3E}">
        <p14:creationId xmlns:p14="http://schemas.microsoft.com/office/powerpoint/2010/main" val="330152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FE58EC-14C4-4260-B383-173AC86674E3}" type="datetime1">
              <a:rPr lang="en-US" smtClean="0"/>
              <a:t>4/26/2019</a:t>
            </a:fld>
            <a:endParaRPr lang="en-US"/>
          </a:p>
        </p:txBody>
      </p:sp>
      <p:sp>
        <p:nvSpPr>
          <p:cNvPr id="8" name="Footer Placeholder 7"/>
          <p:cNvSpPr>
            <a:spLocks noGrp="1"/>
          </p:cNvSpPr>
          <p:nvPr>
            <p:ph type="ftr" sz="quarter" idx="11"/>
          </p:nvPr>
        </p:nvSpPr>
        <p:spPr/>
        <p:txBody>
          <a:bodyPr/>
          <a:lstStyle/>
          <a:p>
            <a:r>
              <a:rPr lang="en-US" smtClean="0"/>
              <a:t>David Jan-Liu </a:t>
            </a:r>
            <a:endParaRPr lang="en-US"/>
          </a:p>
        </p:txBody>
      </p:sp>
      <p:sp>
        <p:nvSpPr>
          <p:cNvPr id="9" name="Slide Number Placeholder 8"/>
          <p:cNvSpPr>
            <a:spLocks noGrp="1"/>
          </p:cNvSpPr>
          <p:nvPr>
            <p:ph type="sldNum" sz="quarter" idx="12"/>
          </p:nvPr>
        </p:nvSpPr>
        <p:spPr/>
        <p:txBody>
          <a:bodyPr/>
          <a:lstStyle/>
          <a:p>
            <a:fld id="{B3A1D42B-74A0-4D32-B16E-9B9F832713AA}" type="slidenum">
              <a:rPr lang="en-US" smtClean="0"/>
              <a:t>‹#›</a:t>
            </a:fld>
            <a:endParaRPr lang="en-US"/>
          </a:p>
        </p:txBody>
      </p:sp>
    </p:spTree>
    <p:extLst>
      <p:ext uri="{BB962C8B-B14F-4D97-AF65-F5344CB8AC3E}">
        <p14:creationId xmlns:p14="http://schemas.microsoft.com/office/powerpoint/2010/main" val="371851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1D7ABF-81E1-40B5-AC9E-960A43BB362D}" type="datetime1">
              <a:rPr lang="en-US" smtClean="0"/>
              <a:t>4/26/2019</a:t>
            </a:fld>
            <a:endParaRPr lang="en-US"/>
          </a:p>
        </p:txBody>
      </p:sp>
      <p:sp>
        <p:nvSpPr>
          <p:cNvPr id="4" name="Footer Placeholder 3"/>
          <p:cNvSpPr>
            <a:spLocks noGrp="1"/>
          </p:cNvSpPr>
          <p:nvPr>
            <p:ph type="ftr" sz="quarter" idx="11"/>
          </p:nvPr>
        </p:nvSpPr>
        <p:spPr/>
        <p:txBody>
          <a:bodyPr/>
          <a:lstStyle/>
          <a:p>
            <a:r>
              <a:rPr lang="en-US" smtClean="0"/>
              <a:t>David Jan-Liu </a:t>
            </a:r>
            <a:endParaRPr lang="en-US"/>
          </a:p>
        </p:txBody>
      </p:sp>
      <p:sp>
        <p:nvSpPr>
          <p:cNvPr id="5" name="Slide Number Placeholder 4"/>
          <p:cNvSpPr>
            <a:spLocks noGrp="1"/>
          </p:cNvSpPr>
          <p:nvPr>
            <p:ph type="sldNum" sz="quarter" idx="12"/>
          </p:nvPr>
        </p:nvSpPr>
        <p:spPr/>
        <p:txBody>
          <a:bodyPr/>
          <a:lstStyle/>
          <a:p>
            <a:fld id="{B3A1D42B-74A0-4D32-B16E-9B9F832713AA}" type="slidenum">
              <a:rPr lang="en-US" smtClean="0"/>
              <a:t>‹#›</a:t>
            </a:fld>
            <a:endParaRPr lang="en-US"/>
          </a:p>
        </p:txBody>
      </p:sp>
    </p:spTree>
    <p:extLst>
      <p:ext uri="{BB962C8B-B14F-4D97-AF65-F5344CB8AC3E}">
        <p14:creationId xmlns:p14="http://schemas.microsoft.com/office/powerpoint/2010/main" val="298287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58782-F05A-47C7-B480-18994FDFCB13}" type="datetime1">
              <a:rPr lang="en-US" smtClean="0"/>
              <a:t>4/26/2019</a:t>
            </a:fld>
            <a:endParaRPr lang="en-US"/>
          </a:p>
        </p:txBody>
      </p:sp>
      <p:sp>
        <p:nvSpPr>
          <p:cNvPr id="3" name="Footer Placeholder 2"/>
          <p:cNvSpPr>
            <a:spLocks noGrp="1"/>
          </p:cNvSpPr>
          <p:nvPr>
            <p:ph type="ftr" sz="quarter" idx="11"/>
          </p:nvPr>
        </p:nvSpPr>
        <p:spPr/>
        <p:txBody>
          <a:bodyPr/>
          <a:lstStyle/>
          <a:p>
            <a:r>
              <a:rPr lang="en-US" smtClean="0"/>
              <a:t>David Jan-Liu </a:t>
            </a:r>
            <a:endParaRPr lang="en-US"/>
          </a:p>
        </p:txBody>
      </p:sp>
      <p:sp>
        <p:nvSpPr>
          <p:cNvPr id="4" name="Slide Number Placeholder 3"/>
          <p:cNvSpPr>
            <a:spLocks noGrp="1"/>
          </p:cNvSpPr>
          <p:nvPr>
            <p:ph type="sldNum" sz="quarter" idx="12"/>
          </p:nvPr>
        </p:nvSpPr>
        <p:spPr/>
        <p:txBody>
          <a:bodyPr/>
          <a:lstStyle/>
          <a:p>
            <a:fld id="{B3A1D42B-74A0-4D32-B16E-9B9F832713AA}" type="slidenum">
              <a:rPr lang="en-US" smtClean="0"/>
              <a:t>‹#›</a:t>
            </a:fld>
            <a:endParaRPr lang="en-US"/>
          </a:p>
        </p:txBody>
      </p:sp>
    </p:spTree>
    <p:extLst>
      <p:ext uri="{BB962C8B-B14F-4D97-AF65-F5344CB8AC3E}">
        <p14:creationId xmlns:p14="http://schemas.microsoft.com/office/powerpoint/2010/main" val="4190544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FCAA94-F470-4E3D-8C76-77DBAAAB46D3}" type="datetime1">
              <a:rPr lang="en-US" smtClean="0"/>
              <a:t>4/26/2019</a:t>
            </a:fld>
            <a:endParaRPr lang="en-US"/>
          </a:p>
        </p:txBody>
      </p:sp>
      <p:sp>
        <p:nvSpPr>
          <p:cNvPr id="6" name="Footer Placeholder 5"/>
          <p:cNvSpPr>
            <a:spLocks noGrp="1"/>
          </p:cNvSpPr>
          <p:nvPr>
            <p:ph type="ftr" sz="quarter" idx="11"/>
          </p:nvPr>
        </p:nvSpPr>
        <p:spPr/>
        <p:txBody>
          <a:bodyPr/>
          <a:lstStyle/>
          <a:p>
            <a:r>
              <a:rPr lang="en-US" smtClean="0"/>
              <a:t>David Jan-Liu </a:t>
            </a:r>
            <a:endParaRPr lang="en-US"/>
          </a:p>
        </p:txBody>
      </p:sp>
      <p:sp>
        <p:nvSpPr>
          <p:cNvPr id="7" name="Slide Number Placeholder 6"/>
          <p:cNvSpPr>
            <a:spLocks noGrp="1"/>
          </p:cNvSpPr>
          <p:nvPr>
            <p:ph type="sldNum" sz="quarter" idx="12"/>
          </p:nvPr>
        </p:nvSpPr>
        <p:spPr/>
        <p:txBody>
          <a:bodyPr/>
          <a:lstStyle/>
          <a:p>
            <a:fld id="{B3A1D42B-74A0-4D32-B16E-9B9F832713AA}" type="slidenum">
              <a:rPr lang="en-US" smtClean="0"/>
              <a:t>‹#›</a:t>
            </a:fld>
            <a:endParaRPr lang="en-US"/>
          </a:p>
        </p:txBody>
      </p:sp>
    </p:spTree>
    <p:extLst>
      <p:ext uri="{BB962C8B-B14F-4D97-AF65-F5344CB8AC3E}">
        <p14:creationId xmlns:p14="http://schemas.microsoft.com/office/powerpoint/2010/main" val="62833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39458E-E3A0-4C3D-A33D-29EC840E1471}" type="datetime1">
              <a:rPr lang="en-US" smtClean="0"/>
              <a:t>4/26/2019</a:t>
            </a:fld>
            <a:endParaRPr lang="en-US"/>
          </a:p>
        </p:txBody>
      </p:sp>
      <p:sp>
        <p:nvSpPr>
          <p:cNvPr id="6" name="Footer Placeholder 5"/>
          <p:cNvSpPr>
            <a:spLocks noGrp="1"/>
          </p:cNvSpPr>
          <p:nvPr>
            <p:ph type="ftr" sz="quarter" idx="11"/>
          </p:nvPr>
        </p:nvSpPr>
        <p:spPr/>
        <p:txBody>
          <a:bodyPr/>
          <a:lstStyle/>
          <a:p>
            <a:r>
              <a:rPr lang="en-US" smtClean="0"/>
              <a:t>David Jan-Liu </a:t>
            </a:r>
            <a:endParaRPr lang="en-US"/>
          </a:p>
        </p:txBody>
      </p:sp>
      <p:sp>
        <p:nvSpPr>
          <p:cNvPr id="7" name="Slide Number Placeholder 6"/>
          <p:cNvSpPr>
            <a:spLocks noGrp="1"/>
          </p:cNvSpPr>
          <p:nvPr>
            <p:ph type="sldNum" sz="quarter" idx="12"/>
          </p:nvPr>
        </p:nvSpPr>
        <p:spPr/>
        <p:txBody>
          <a:bodyPr/>
          <a:lstStyle/>
          <a:p>
            <a:fld id="{B3A1D42B-74A0-4D32-B16E-9B9F832713AA}" type="slidenum">
              <a:rPr lang="en-US" smtClean="0"/>
              <a:t>‹#›</a:t>
            </a:fld>
            <a:endParaRPr lang="en-US"/>
          </a:p>
        </p:txBody>
      </p:sp>
    </p:spTree>
    <p:extLst>
      <p:ext uri="{BB962C8B-B14F-4D97-AF65-F5344CB8AC3E}">
        <p14:creationId xmlns:p14="http://schemas.microsoft.com/office/powerpoint/2010/main" val="282431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8CA49-809E-48EC-B767-69EE36F54686}" type="datetime1">
              <a:rPr lang="en-US" smtClean="0"/>
              <a:t>4/26/2019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David Jan-Liu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1D42B-74A0-4D32-B16E-9B9F832713AA}" type="slidenum">
              <a:rPr lang="en-US" smtClean="0"/>
              <a:t>‹#›</a:t>
            </a:fld>
            <a:endParaRPr lang="en-US"/>
          </a:p>
        </p:txBody>
      </p:sp>
    </p:spTree>
    <p:extLst>
      <p:ext uri="{BB962C8B-B14F-4D97-AF65-F5344CB8AC3E}">
        <p14:creationId xmlns:p14="http://schemas.microsoft.com/office/powerpoint/2010/main" val="3454023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heguardian.com/world/2008/dec/02/china" TargetMode="External"/><Relationship Id="rId7" Type="http://schemas.openxmlformats.org/officeDocument/2006/relationships/hyperlink" Target="https://www.ncbi.nlm.nih.gov/pmc/articles/PMC3919684/" TargetMode="External"/><Relationship Id="rId2" Type="http://schemas.openxmlformats.org/officeDocument/2006/relationships/hyperlink" Target="https://foreignpolicy.com/2018/04/03/life-inside-chinas-social-credit-laboratory/" TargetMode="External"/><Relationship Id="rId1" Type="http://schemas.openxmlformats.org/officeDocument/2006/relationships/slideLayout" Target="../slideLayouts/slideLayout2.xml"/><Relationship Id="rId6" Type="http://schemas.openxmlformats.org/officeDocument/2006/relationships/hyperlink" Target="http://multimedia.scmp.com/2016/cities/" TargetMode="External"/><Relationship Id="rId5" Type="http://schemas.openxmlformats.org/officeDocument/2006/relationships/hyperlink" Target="https://journals.sagepub.com/doi/full/10.1177/1461444819826402" TargetMode="External"/><Relationship Id="rId4" Type="http://schemas.openxmlformats.org/officeDocument/2006/relationships/hyperlink" Target="https://www.cnn.com/2018/08/16/asia/china-vaccine-scandal-doses-intl/index.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mailto:dal2111@bu.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oreignpolicy.com/2018/04/03/life-inside-chinas-social-credit-laborator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cnn.com/2018/08/16/asia/china-vaccine-scandal-doses-intl/index.html" TargetMode="External"/><Relationship Id="rId4" Type="http://schemas.openxmlformats.org/officeDocument/2006/relationships/hyperlink" Target="https://www.theguardian.com/world/2008/dec/02/chin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ultimedia.scmp.com/2016/cit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multimedia.scmp.com/2016/citi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t>The Social </a:t>
            </a:r>
            <a:r>
              <a:rPr lang="en-US" sz="4800" dirty="0"/>
              <a:t>C</a:t>
            </a:r>
            <a:r>
              <a:rPr lang="en-US" sz="4800" dirty="0" smtClean="0"/>
              <a:t>redit </a:t>
            </a:r>
            <a:r>
              <a:rPr lang="en-US" sz="4800" dirty="0"/>
              <a:t>S</a:t>
            </a:r>
            <a:r>
              <a:rPr lang="en-US" sz="4800" dirty="0" smtClean="0"/>
              <a:t>ystem </a:t>
            </a:r>
            <a:r>
              <a:rPr lang="en-US" sz="4800" dirty="0"/>
              <a:t>(SCS) and its impact on </a:t>
            </a:r>
            <a:r>
              <a:rPr lang="en-US" sz="4800" dirty="0" smtClean="0"/>
              <a:t>economic </a:t>
            </a:r>
            <a:r>
              <a:rPr lang="en-US" sz="4800" dirty="0"/>
              <a:t>growth of </a:t>
            </a:r>
            <a:r>
              <a:rPr lang="en-US" sz="4800" dirty="0" smtClean="0"/>
              <a:t>clothing manufacturing companies </a:t>
            </a:r>
            <a:r>
              <a:rPr lang="en-US" sz="4800" dirty="0"/>
              <a:t>in China</a:t>
            </a:r>
          </a:p>
        </p:txBody>
      </p:sp>
      <p:pic>
        <p:nvPicPr>
          <p:cNvPr id="2050" name="Picture 2" descr="Image result for social credit sco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0743" y="3509963"/>
            <a:ext cx="5390514" cy="269525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3A1D42B-74A0-4D32-B16E-9B9F832713AA}" type="slidenum">
              <a:rPr lang="en-US" smtClean="0"/>
              <a:t>1</a:t>
            </a:fld>
            <a:endParaRPr lang="en-US"/>
          </a:p>
        </p:txBody>
      </p:sp>
      <p:sp>
        <p:nvSpPr>
          <p:cNvPr id="6" name="Footer Placeholder 5"/>
          <p:cNvSpPr>
            <a:spLocks noGrp="1"/>
          </p:cNvSpPr>
          <p:nvPr>
            <p:ph type="ftr" sz="quarter" idx="11"/>
          </p:nvPr>
        </p:nvSpPr>
        <p:spPr/>
        <p:txBody>
          <a:bodyPr/>
          <a:lstStyle/>
          <a:p>
            <a:r>
              <a:rPr lang="en-US" smtClean="0"/>
              <a:t>David Jan-Liu </a:t>
            </a:r>
            <a:endParaRPr lang="en-US"/>
          </a:p>
        </p:txBody>
      </p:sp>
    </p:spTree>
    <p:extLst>
      <p:ext uri="{BB962C8B-B14F-4D97-AF65-F5344CB8AC3E}">
        <p14:creationId xmlns:p14="http://schemas.microsoft.com/office/powerpoint/2010/main" val="3395766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 (cont.)</a:t>
            </a:r>
          </a:p>
        </p:txBody>
      </p:sp>
      <p:sp>
        <p:nvSpPr>
          <p:cNvPr id="3" name="Content Placeholder 2"/>
          <p:cNvSpPr>
            <a:spLocks noGrp="1"/>
          </p:cNvSpPr>
          <p:nvPr>
            <p:ph idx="1"/>
          </p:nvPr>
        </p:nvSpPr>
        <p:spPr/>
        <p:txBody>
          <a:bodyPr>
            <a:normAutofit/>
          </a:bodyPr>
          <a:lstStyle/>
          <a:p>
            <a:r>
              <a:rPr lang="en-US" dirty="0"/>
              <a:t>Difference in difference (DID)</a:t>
            </a:r>
          </a:p>
          <a:p>
            <a:pPr lvl="1"/>
            <a:r>
              <a:rPr lang="en-US" dirty="0"/>
              <a:t>Baseline characteristics of the 60 cities will be taken at the start of 2020</a:t>
            </a:r>
          </a:p>
          <a:p>
            <a:pPr lvl="1"/>
            <a:r>
              <a:rPr lang="en-US" dirty="0"/>
              <a:t>Remove time invariant differences between cities (C)</a:t>
            </a:r>
          </a:p>
          <a:p>
            <a:pPr marL="457200" lvl="1" indent="0">
              <a:buNone/>
            </a:pPr>
            <a:endParaRPr lang="en-US" dirty="0"/>
          </a:p>
          <a:p>
            <a:pPr marL="457200" lvl="1" indent="0">
              <a:buNone/>
            </a:pPr>
            <a:endParaRPr lang="en-US" dirty="0"/>
          </a:p>
          <a:p>
            <a:pPr marL="457200" lvl="1" indent="0">
              <a:buNone/>
            </a:pPr>
            <a:endParaRPr lang="en-US" dirty="0"/>
          </a:p>
          <a:p>
            <a:pPr lvl="1"/>
            <a:endParaRPr lang="en-US" dirty="0"/>
          </a:p>
          <a:p>
            <a:r>
              <a:rPr lang="en-US" dirty="0"/>
              <a:t>OLS Regression</a:t>
            </a:r>
          </a:p>
          <a:p>
            <a:pPr marL="0" indent="0">
              <a:buNone/>
            </a:pPr>
            <a:endParaRPr lang="en-US" dirty="0"/>
          </a:p>
        </p:txBody>
      </p:sp>
      <p:pic>
        <p:nvPicPr>
          <p:cNvPr id="5" name="Picture 4"/>
          <p:cNvPicPr>
            <a:picLocks noChangeAspect="1"/>
          </p:cNvPicPr>
          <p:nvPr/>
        </p:nvPicPr>
        <p:blipFill>
          <a:blip r:embed="rId3"/>
          <a:stretch>
            <a:fillRect/>
          </a:stretch>
        </p:blipFill>
        <p:spPr>
          <a:xfrm>
            <a:off x="979054" y="3111244"/>
            <a:ext cx="9121053" cy="1509102"/>
          </a:xfrm>
          <a:prstGeom prst="rect">
            <a:avLst/>
          </a:prstGeom>
        </p:spPr>
      </p:pic>
      <p:pic>
        <p:nvPicPr>
          <p:cNvPr id="4" name="Picture 3"/>
          <p:cNvPicPr>
            <a:picLocks noChangeAspect="1"/>
          </p:cNvPicPr>
          <p:nvPr/>
        </p:nvPicPr>
        <p:blipFill>
          <a:blip r:embed="rId4"/>
          <a:stretch>
            <a:fillRect/>
          </a:stretch>
        </p:blipFill>
        <p:spPr>
          <a:xfrm>
            <a:off x="838200" y="5145059"/>
            <a:ext cx="8757831" cy="1712941"/>
          </a:xfrm>
          <a:prstGeom prst="rect">
            <a:avLst/>
          </a:prstGeom>
        </p:spPr>
      </p:pic>
      <p:sp>
        <p:nvSpPr>
          <p:cNvPr id="7" name="Slide Number Placeholder 6"/>
          <p:cNvSpPr>
            <a:spLocks noGrp="1"/>
          </p:cNvSpPr>
          <p:nvPr>
            <p:ph type="sldNum" sz="quarter" idx="12"/>
          </p:nvPr>
        </p:nvSpPr>
        <p:spPr/>
        <p:txBody>
          <a:bodyPr/>
          <a:lstStyle/>
          <a:p>
            <a:fld id="{B3A1D42B-74A0-4D32-B16E-9B9F832713AA}" type="slidenum">
              <a:rPr lang="en-US" smtClean="0"/>
              <a:t>10</a:t>
            </a:fld>
            <a:endParaRPr lang="en-US"/>
          </a:p>
        </p:txBody>
      </p:sp>
    </p:spTree>
    <p:extLst>
      <p:ext uri="{BB962C8B-B14F-4D97-AF65-F5344CB8AC3E}">
        <p14:creationId xmlns:p14="http://schemas.microsoft.com/office/powerpoint/2010/main" val="536269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 (cont.)</a:t>
            </a:r>
          </a:p>
        </p:txBody>
      </p:sp>
      <p:sp>
        <p:nvSpPr>
          <p:cNvPr id="3" name="Content Placeholder 2"/>
          <p:cNvSpPr>
            <a:spLocks noGrp="1"/>
          </p:cNvSpPr>
          <p:nvPr>
            <p:ph idx="1"/>
          </p:nvPr>
        </p:nvSpPr>
        <p:spPr/>
        <p:txBody>
          <a:bodyPr>
            <a:normAutofit/>
          </a:bodyPr>
          <a:lstStyle/>
          <a:p>
            <a:r>
              <a:rPr lang="en-US" dirty="0"/>
              <a:t>Cluster MDE:</a:t>
            </a:r>
          </a:p>
          <a:p>
            <a:pPr marL="457200" lvl="1" indent="0">
              <a:buNone/>
            </a:pPr>
            <a:endParaRPr lang="en-US" dirty="0"/>
          </a:p>
        </p:txBody>
      </p:sp>
      <p:pic>
        <p:nvPicPr>
          <p:cNvPr id="5" name="Picture 4"/>
          <p:cNvPicPr>
            <a:picLocks noChangeAspect="1"/>
          </p:cNvPicPr>
          <p:nvPr/>
        </p:nvPicPr>
        <p:blipFill>
          <a:blip r:embed="rId4"/>
          <a:stretch>
            <a:fillRect/>
          </a:stretch>
        </p:blipFill>
        <p:spPr>
          <a:xfrm>
            <a:off x="3405187" y="1690688"/>
            <a:ext cx="5381625" cy="923925"/>
          </a:xfrm>
          <a:prstGeom prst="rect">
            <a:avLst/>
          </a:prstGeom>
        </p:spPr>
      </p:pic>
      <p:graphicFrame>
        <p:nvGraphicFramePr>
          <p:cNvPr id="14" name="Object 13"/>
          <p:cNvGraphicFramePr>
            <a:graphicFrameLocks noChangeAspect="1"/>
          </p:cNvGraphicFramePr>
          <p:nvPr>
            <p:extLst>
              <p:ext uri="{D42A27DB-BD31-4B8C-83A1-F6EECF244321}">
                <p14:modId xmlns:p14="http://schemas.microsoft.com/office/powerpoint/2010/main" val="1935825078"/>
              </p:ext>
            </p:extLst>
          </p:nvPr>
        </p:nvGraphicFramePr>
        <p:xfrm>
          <a:off x="9109868" y="3106535"/>
          <a:ext cx="2280098" cy="2623056"/>
        </p:xfrm>
        <a:graphic>
          <a:graphicData uri="http://schemas.openxmlformats.org/presentationml/2006/ole">
            <mc:AlternateContent xmlns:mc="http://schemas.openxmlformats.org/markup-compatibility/2006">
              <mc:Choice xmlns:v="urn:schemas-microsoft-com:vml" Requires="v">
                <p:oleObj spid="_x0000_s1122" name="Worksheet" r:id="rId5" imgW="959933" imgH="1104761" progId="Excel.Sheet.12">
                  <p:embed/>
                </p:oleObj>
              </mc:Choice>
              <mc:Fallback>
                <p:oleObj name="Worksheet" r:id="rId5" imgW="959933" imgH="1104761" progId="Excel.Sheet.12">
                  <p:embed/>
                  <p:pic>
                    <p:nvPicPr>
                      <p:cNvPr id="14" name="Object 13"/>
                      <p:cNvPicPr/>
                      <p:nvPr/>
                    </p:nvPicPr>
                    <p:blipFill>
                      <a:blip r:embed="rId6"/>
                      <a:stretch>
                        <a:fillRect/>
                      </a:stretch>
                    </p:blipFill>
                    <p:spPr>
                      <a:xfrm>
                        <a:off x="9109868" y="3106535"/>
                        <a:ext cx="2280098" cy="2623056"/>
                      </a:xfrm>
                      <a:prstGeom prst="rect">
                        <a:avLst/>
                      </a:prstGeom>
                    </p:spPr>
                  </p:pic>
                </p:oleObj>
              </mc:Fallback>
            </mc:AlternateContent>
          </a:graphicData>
        </a:graphic>
      </p:graphicFrame>
      <p:pic>
        <p:nvPicPr>
          <p:cNvPr id="7" name="Picture 6"/>
          <p:cNvPicPr>
            <a:picLocks noChangeAspect="1"/>
          </p:cNvPicPr>
          <p:nvPr/>
        </p:nvPicPr>
        <p:blipFill>
          <a:blip r:embed="rId7"/>
          <a:stretch>
            <a:fillRect/>
          </a:stretch>
        </p:blipFill>
        <p:spPr>
          <a:xfrm>
            <a:off x="899043" y="3016251"/>
            <a:ext cx="8174659" cy="2855639"/>
          </a:xfrm>
          <a:prstGeom prst="rect">
            <a:avLst/>
          </a:prstGeom>
        </p:spPr>
      </p:pic>
      <p:sp>
        <p:nvSpPr>
          <p:cNvPr id="6" name="Slide Number Placeholder 5"/>
          <p:cNvSpPr>
            <a:spLocks noGrp="1"/>
          </p:cNvSpPr>
          <p:nvPr>
            <p:ph type="sldNum" sz="quarter" idx="12"/>
          </p:nvPr>
        </p:nvSpPr>
        <p:spPr/>
        <p:txBody>
          <a:bodyPr/>
          <a:lstStyle/>
          <a:p>
            <a:fld id="{B3A1D42B-74A0-4D32-B16E-9B9F832713AA}" type="slidenum">
              <a:rPr lang="en-US" smtClean="0"/>
              <a:t>11</a:t>
            </a:fld>
            <a:endParaRPr lang="en-US"/>
          </a:p>
        </p:txBody>
      </p:sp>
    </p:spTree>
    <p:extLst>
      <p:ext uri="{BB962C8B-B14F-4D97-AF65-F5344CB8AC3E}">
        <p14:creationId xmlns:p14="http://schemas.microsoft.com/office/powerpoint/2010/main" val="3478686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 to validity</a:t>
            </a:r>
          </a:p>
        </p:txBody>
      </p:sp>
      <p:sp>
        <p:nvSpPr>
          <p:cNvPr id="3" name="Content Placeholder 2"/>
          <p:cNvSpPr>
            <a:spLocks noGrp="1"/>
          </p:cNvSpPr>
          <p:nvPr>
            <p:ph idx="1"/>
          </p:nvPr>
        </p:nvSpPr>
        <p:spPr/>
        <p:txBody>
          <a:bodyPr>
            <a:normAutofit/>
          </a:bodyPr>
          <a:lstStyle/>
          <a:p>
            <a:r>
              <a:rPr lang="en-US" dirty="0"/>
              <a:t>Need multilevel financials and social credit data from government</a:t>
            </a:r>
          </a:p>
          <a:p>
            <a:r>
              <a:rPr lang="en-US" dirty="0" smtClean="0"/>
              <a:t>Assuming </a:t>
            </a:r>
            <a:r>
              <a:rPr lang="en-US" dirty="0"/>
              <a:t>Tier III cities are similar enough in characteristics</a:t>
            </a:r>
          </a:p>
          <a:p>
            <a:pPr lvl="1"/>
            <a:r>
              <a:rPr lang="en-US" dirty="0"/>
              <a:t>Tier III cities may be growing faster and </a:t>
            </a:r>
            <a:r>
              <a:rPr lang="en-US" dirty="0" smtClean="0"/>
              <a:t>vary more </a:t>
            </a:r>
            <a:r>
              <a:rPr lang="en-US" dirty="0"/>
              <a:t>than </a:t>
            </a:r>
            <a:r>
              <a:rPr lang="en-US" dirty="0" smtClean="0"/>
              <a:t>larger developed cities</a:t>
            </a:r>
          </a:p>
          <a:p>
            <a:pPr lvl="2"/>
            <a:r>
              <a:rPr lang="en-US" dirty="0" smtClean="0"/>
              <a:t>DID, stratification, large sample size will help</a:t>
            </a:r>
            <a:endParaRPr lang="en-US" dirty="0"/>
          </a:p>
          <a:p>
            <a:r>
              <a:rPr lang="en-US" dirty="0" smtClean="0"/>
              <a:t>SCS Rollout Behavior is assumed</a:t>
            </a:r>
          </a:p>
          <a:p>
            <a:pPr lvl="1"/>
            <a:r>
              <a:rPr lang="en-US" dirty="0" smtClean="0"/>
              <a:t>RCT assumes a fairly large 30 </a:t>
            </a:r>
            <a:r>
              <a:rPr lang="en-US" dirty="0"/>
              <a:t>Tier III city rollout after the planning period is </a:t>
            </a:r>
            <a:r>
              <a:rPr lang="en-US" dirty="0" smtClean="0"/>
              <a:t>over.</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B3A1D42B-74A0-4D32-B16E-9B9F832713AA}" type="slidenum">
              <a:rPr lang="en-US" smtClean="0"/>
              <a:t>12</a:t>
            </a:fld>
            <a:endParaRPr lang="en-US"/>
          </a:p>
        </p:txBody>
      </p:sp>
    </p:spTree>
    <p:extLst>
      <p:ext uri="{BB962C8B-B14F-4D97-AF65-F5344CB8AC3E}">
        <p14:creationId xmlns:p14="http://schemas.microsoft.com/office/powerpoint/2010/main" val="3327419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624254" y="1485900"/>
            <a:ext cx="10729546" cy="4691063"/>
          </a:xfrm>
        </p:spPr>
        <p:txBody>
          <a:bodyPr>
            <a:normAutofit/>
          </a:bodyPr>
          <a:lstStyle/>
          <a:p>
            <a:r>
              <a:rPr lang="en-US" sz="1600" dirty="0">
                <a:hlinkClick r:id="rId2"/>
              </a:rPr>
              <a:t>[1] </a:t>
            </a:r>
            <a:r>
              <a:rPr lang="en-US" sz="1600" dirty="0" err="1"/>
              <a:t>Simina</a:t>
            </a:r>
            <a:r>
              <a:rPr lang="en-US" sz="1600" dirty="0"/>
              <a:t> </a:t>
            </a:r>
            <a:r>
              <a:rPr lang="en-US" sz="1600" dirty="0" err="1"/>
              <a:t>Mistreanu</a:t>
            </a:r>
            <a:r>
              <a:rPr lang="en-US" sz="1600" dirty="0"/>
              <a:t> (April 3,2018). Life Inside China’s Social Credit Laboratory. </a:t>
            </a:r>
            <a:r>
              <a:rPr lang="en-US" sz="1600" dirty="0">
                <a:hlinkClick r:id="rId2"/>
              </a:rPr>
              <a:t>https://foreignpolicy.com/2018/04/03/life-inside-chinas-social-credit-laboratory/</a:t>
            </a:r>
            <a:endParaRPr lang="en-US" sz="1600" dirty="0"/>
          </a:p>
          <a:p>
            <a:r>
              <a:rPr lang="en-US" sz="1600" dirty="0">
                <a:hlinkClick r:id="rId3"/>
              </a:rPr>
              <a:t>[2]</a:t>
            </a:r>
            <a:r>
              <a:rPr lang="en-US" sz="1600" dirty="0"/>
              <a:t> Tania </a:t>
            </a:r>
            <a:r>
              <a:rPr lang="en-US" sz="1600" dirty="0" err="1"/>
              <a:t>Branigan</a:t>
            </a:r>
            <a:r>
              <a:rPr lang="en-US" sz="1600" dirty="0"/>
              <a:t> (December 2, 2008). Chinese figures show fivefold rise in babies sick from contaminated milk. </a:t>
            </a:r>
            <a:r>
              <a:rPr lang="en-US" sz="1600" dirty="0">
                <a:hlinkClick r:id="rId3"/>
              </a:rPr>
              <a:t>https://www.theguardian.com/world/2008/dec/02/china</a:t>
            </a:r>
            <a:endParaRPr lang="en-US" sz="1600" dirty="0"/>
          </a:p>
          <a:p>
            <a:r>
              <a:rPr lang="en-US" sz="1600" dirty="0">
                <a:hlinkClick r:id="rId4"/>
              </a:rPr>
              <a:t>[3]</a:t>
            </a:r>
            <a:r>
              <a:rPr lang="en-US" sz="1600" dirty="0"/>
              <a:t> Ben </a:t>
            </a:r>
            <a:r>
              <a:rPr lang="en-US" sz="1600" dirty="0" err="1"/>
              <a:t>Westscott</a:t>
            </a:r>
            <a:r>
              <a:rPr lang="en-US" sz="1600" dirty="0"/>
              <a:t> &amp; </a:t>
            </a:r>
            <a:r>
              <a:rPr lang="en-US" sz="1600" dirty="0" err="1"/>
              <a:t>Serenitie</a:t>
            </a:r>
            <a:r>
              <a:rPr lang="en-US" sz="1600" dirty="0"/>
              <a:t> Wang (Aug 16, 2018) Number of faulty children's vaccines in China surges to over 900,000.  </a:t>
            </a:r>
            <a:r>
              <a:rPr lang="en-US" sz="1600" dirty="0">
                <a:hlinkClick r:id="rId4"/>
              </a:rPr>
              <a:t>https://www.cnn.com/2018/08/16/asia/china-vaccine-scandal-doses-intl/index.html</a:t>
            </a:r>
            <a:endParaRPr lang="en-US" sz="1600" dirty="0"/>
          </a:p>
          <a:p>
            <a:r>
              <a:rPr lang="en-US" sz="1600" dirty="0">
                <a:hlinkClick r:id="rId5"/>
              </a:rPr>
              <a:t>[4]</a:t>
            </a:r>
            <a:r>
              <a:rPr lang="en-US" sz="1600" dirty="0"/>
              <a:t> </a:t>
            </a:r>
            <a:r>
              <a:rPr lang="en-US" sz="1600" dirty="0" err="1"/>
              <a:t>Genia</a:t>
            </a:r>
            <a:r>
              <a:rPr lang="en-US" sz="1600" dirty="0"/>
              <a:t> </a:t>
            </a:r>
            <a:r>
              <a:rPr lang="en-US" sz="1600" dirty="0" err="1"/>
              <a:t>Kostka</a:t>
            </a:r>
            <a:r>
              <a:rPr lang="en-US" sz="1600" dirty="0"/>
              <a:t> (February 13, 2019).  China’s social credit systems and public opinion: Explaining high levels of approval. </a:t>
            </a:r>
            <a:r>
              <a:rPr lang="en-US" sz="1600" dirty="0">
                <a:hlinkClick r:id="rId5"/>
              </a:rPr>
              <a:t>https://journals.sagepub.com/doi/full/10.1177/1461444819826402</a:t>
            </a:r>
            <a:endParaRPr lang="en-US" sz="1600" dirty="0"/>
          </a:p>
          <a:p>
            <a:r>
              <a:rPr lang="en-US" sz="1600" dirty="0">
                <a:hlinkClick r:id="rId6"/>
              </a:rPr>
              <a:t>[5]</a:t>
            </a:r>
            <a:r>
              <a:rPr lang="en-US" sz="1600" dirty="0"/>
              <a:t> Marco Hernández (April 4, 2018). China’s tiered city system explained. South China Morning Post. </a:t>
            </a:r>
            <a:r>
              <a:rPr lang="en-US" sz="1600" dirty="0">
                <a:hlinkClick r:id="rId6"/>
              </a:rPr>
              <a:t>http://multimedia.scmp.com/2016/cities/</a:t>
            </a:r>
            <a:r>
              <a:rPr lang="en-US" sz="1600" dirty="0"/>
              <a:t>. </a:t>
            </a:r>
            <a:endParaRPr lang="en-US" sz="1600" dirty="0" smtClean="0"/>
          </a:p>
          <a:p>
            <a:r>
              <a:rPr lang="en-US" sz="1600" dirty="0" smtClean="0">
                <a:hlinkClick r:id="rId7"/>
              </a:rPr>
              <a:t>[6]</a:t>
            </a:r>
            <a:r>
              <a:rPr lang="en-US" sz="1600" dirty="0"/>
              <a:t> Li, et all (November 1, 2014). </a:t>
            </a:r>
            <a:r>
              <a:rPr lang="en-US" sz="1600" dirty="0" smtClean="0"/>
              <a:t>A large-scale cluster randomized trial to determine the effects of community-based dietary sodium reduction. </a:t>
            </a:r>
            <a:r>
              <a:rPr lang="en-US" sz="1600" dirty="0">
                <a:hlinkClick r:id="rId7"/>
              </a:rPr>
              <a:t>https://www.ncbi.nlm.nih.gov/pmc/articles/PMC3919684/</a:t>
            </a:r>
            <a:endParaRPr lang="en-US" sz="1600" dirty="0"/>
          </a:p>
        </p:txBody>
      </p:sp>
      <p:sp>
        <p:nvSpPr>
          <p:cNvPr id="5" name="Slide Number Placeholder 4"/>
          <p:cNvSpPr>
            <a:spLocks noGrp="1"/>
          </p:cNvSpPr>
          <p:nvPr>
            <p:ph type="sldNum" sz="quarter" idx="12"/>
          </p:nvPr>
        </p:nvSpPr>
        <p:spPr/>
        <p:txBody>
          <a:bodyPr/>
          <a:lstStyle/>
          <a:p>
            <a:fld id="{B3A1D42B-74A0-4D32-B16E-9B9F832713AA}" type="slidenum">
              <a:rPr lang="en-US" smtClean="0"/>
              <a:t>13</a:t>
            </a:fld>
            <a:endParaRPr lang="en-US"/>
          </a:p>
        </p:txBody>
      </p:sp>
    </p:spTree>
    <p:extLst>
      <p:ext uri="{BB962C8B-B14F-4D97-AF65-F5344CB8AC3E}">
        <p14:creationId xmlns:p14="http://schemas.microsoft.com/office/powerpoint/2010/main" val="1725854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769" y="105508"/>
            <a:ext cx="11394831" cy="5917223"/>
          </a:xfrm>
        </p:spPr>
        <p:txBody>
          <a:bodyPr/>
          <a:lstStyle/>
          <a:p>
            <a:pPr marL="0" indent="0">
              <a:buNone/>
            </a:pPr>
            <a:r>
              <a:rPr lang="en-US" dirty="0"/>
              <a:t>Thank you. Any Questions?</a:t>
            </a:r>
          </a:p>
          <a:p>
            <a:pPr marL="0" indent="0">
              <a:buNone/>
            </a:pPr>
            <a:r>
              <a:rPr lang="en-US" dirty="0">
                <a:hlinkClick r:id="rId2"/>
              </a:rPr>
              <a:t>dal2111@bu.edu</a:t>
            </a:r>
            <a:endParaRPr lang="en-US" dirty="0"/>
          </a:p>
          <a:p>
            <a:pPr marL="0" indent="0">
              <a:buNone/>
            </a:pPr>
            <a:r>
              <a:rPr lang="en-US" dirty="0"/>
              <a:t>David Jan-Liu</a:t>
            </a:r>
          </a:p>
          <a:p>
            <a:pPr marL="0" indent="0">
              <a:buNone/>
            </a:pPr>
            <a:endParaRPr lang="en-US" dirty="0"/>
          </a:p>
          <a:p>
            <a:pPr marL="0" indent="0">
              <a:buNone/>
            </a:pPr>
            <a:endParaRPr lang="en-US" dirty="0"/>
          </a:p>
        </p:txBody>
      </p:sp>
      <p:pic>
        <p:nvPicPr>
          <p:cNvPr id="7174" name="Picture 6" descr="Image result for communis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644" y="1841377"/>
            <a:ext cx="6499956" cy="333729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3A1D42B-74A0-4D32-B16E-9B9F832713AA}" type="slidenum">
              <a:rPr lang="en-US" smtClean="0"/>
              <a:t>14</a:t>
            </a:fld>
            <a:endParaRPr lang="en-US"/>
          </a:p>
        </p:txBody>
      </p:sp>
    </p:spTree>
    <p:extLst>
      <p:ext uri="{BB962C8B-B14F-4D97-AF65-F5344CB8AC3E}">
        <p14:creationId xmlns:p14="http://schemas.microsoft.com/office/powerpoint/2010/main" val="3778518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a:t>
            </a:r>
          </a:p>
        </p:txBody>
      </p:sp>
      <p:sp>
        <p:nvSpPr>
          <p:cNvPr id="3" name="Content Placeholder 2"/>
          <p:cNvSpPr>
            <a:spLocks noGrp="1"/>
          </p:cNvSpPr>
          <p:nvPr>
            <p:ph idx="1"/>
          </p:nvPr>
        </p:nvSpPr>
        <p:spPr/>
        <p:txBody>
          <a:bodyPr>
            <a:normAutofit/>
          </a:bodyPr>
          <a:lstStyle/>
          <a:p>
            <a:r>
              <a:rPr lang="en-US" dirty="0"/>
              <a:t>How does the social credit system (SCS) affect the </a:t>
            </a:r>
            <a:r>
              <a:rPr lang="en-US" dirty="0" smtClean="0"/>
              <a:t>credit and investment behavior </a:t>
            </a:r>
            <a:r>
              <a:rPr lang="en-US" dirty="0"/>
              <a:t>of Chinese </a:t>
            </a:r>
            <a:r>
              <a:rPr lang="en-US" dirty="0" smtClean="0"/>
              <a:t>clothing manufacturing companies</a:t>
            </a:r>
            <a:r>
              <a:rPr lang="en-US" dirty="0"/>
              <a:t>?</a:t>
            </a:r>
          </a:p>
          <a:p>
            <a:pPr lvl="1"/>
            <a:r>
              <a:rPr lang="en-US" dirty="0"/>
              <a:t>High barriers for companies on black lists</a:t>
            </a:r>
          </a:p>
          <a:p>
            <a:pPr lvl="2"/>
            <a:r>
              <a:rPr lang="en-US" dirty="0"/>
              <a:t>Lack of government resources</a:t>
            </a:r>
          </a:p>
          <a:p>
            <a:pPr lvl="2"/>
            <a:r>
              <a:rPr lang="en-US" dirty="0"/>
              <a:t>Restrictions on travel </a:t>
            </a:r>
          </a:p>
          <a:p>
            <a:pPr lvl="1"/>
            <a:r>
              <a:rPr lang="en-US" dirty="0"/>
              <a:t>Attractive perks for companies on red lists</a:t>
            </a:r>
          </a:p>
          <a:p>
            <a:pPr lvl="2"/>
            <a:r>
              <a:rPr lang="en-US" dirty="0"/>
              <a:t>Government subsidies</a:t>
            </a:r>
          </a:p>
          <a:p>
            <a:pPr lvl="2"/>
            <a:r>
              <a:rPr lang="en-US" dirty="0"/>
              <a:t>Government low interest loans</a:t>
            </a:r>
          </a:p>
          <a:p>
            <a:pPr lvl="2"/>
            <a:r>
              <a:rPr lang="en-US" dirty="0"/>
              <a:t>Fast lane to government bureaucracy</a:t>
            </a:r>
          </a:p>
          <a:p>
            <a:r>
              <a:rPr lang="en-US" dirty="0" smtClean="0"/>
              <a:t>Existing studies</a:t>
            </a:r>
          </a:p>
          <a:p>
            <a:pPr lvl="1"/>
            <a:r>
              <a:rPr lang="en-US" sz="2000" dirty="0" err="1" smtClean="0"/>
              <a:t>Rogier</a:t>
            </a:r>
            <a:r>
              <a:rPr lang="en-US" sz="2000" dirty="0" smtClean="0"/>
              <a:t> </a:t>
            </a:r>
            <a:r>
              <a:rPr lang="en-US" sz="2000" dirty="0" err="1" smtClean="0"/>
              <a:t>Creemers</a:t>
            </a:r>
            <a:r>
              <a:rPr lang="en-US" sz="2000" dirty="0" smtClean="0"/>
              <a:t> “China’s Social Credit system: An Evolving Practice of Control”</a:t>
            </a:r>
            <a:endParaRPr lang="en-US" sz="2000" dirty="0"/>
          </a:p>
        </p:txBody>
      </p:sp>
      <p:sp>
        <p:nvSpPr>
          <p:cNvPr id="5" name="Slide Number Placeholder 4"/>
          <p:cNvSpPr>
            <a:spLocks noGrp="1"/>
          </p:cNvSpPr>
          <p:nvPr>
            <p:ph type="sldNum" sz="quarter" idx="12"/>
          </p:nvPr>
        </p:nvSpPr>
        <p:spPr/>
        <p:txBody>
          <a:bodyPr/>
          <a:lstStyle/>
          <a:p>
            <a:fld id="{B3A1D42B-74A0-4D32-B16E-9B9F832713AA}" type="slidenum">
              <a:rPr lang="en-US" smtClean="0"/>
              <a:t>2</a:t>
            </a:fld>
            <a:endParaRPr lang="en-US"/>
          </a:p>
        </p:txBody>
      </p:sp>
    </p:spTree>
    <p:extLst>
      <p:ext uri="{BB962C8B-B14F-4D97-AF65-F5344CB8AC3E}">
        <p14:creationId xmlns:p14="http://schemas.microsoft.com/office/powerpoint/2010/main" val="916333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China’s social credit system?</a:t>
            </a:r>
          </a:p>
        </p:txBody>
      </p:sp>
      <p:sp>
        <p:nvSpPr>
          <p:cNvPr id="6" name="Content Placeholder 5"/>
          <p:cNvSpPr>
            <a:spLocks noGrp="1"/>
          </p:cNvSpPr>
          <p:nvPr>
            <p:ph idx="1"/>
          </p:nvPr>
        </p:nvSpPr>
        <p:spPr>
          <a:xfrm>
            <a:off x="149470" y="1556238"/>
            <a:ext cx="11816862" cy="4620725"/>
          </a:xfrm>
        </p:spPr>
        <p:txBody>
          <a:bodyPr/>
          <a:lstStyle/>
          <a:p>
            <a:r>
              <a:rPr lang="en-US" dirty="0"/>
              <a:t>A financial and social reputation system involving citizens and businesses resulting in rewards and punishments (enabled by big data)</a:t>
            </a:r>
          </a:p>
          <a:p>
            <a:pPr marL="0" indent="0">
              <a:buNone/>
            </a:pPr>
            <a:endParaRPr lang="en-US" dirty="0"/>
          </a:p>
        </p:txBody>
      </p:sp>
      <p:sp>
        <p:nvSpPr>
          <p:cNvPr id="7" name="Oval 6"/>
          <p:cNvSpPr/>
          <p:nvPr/>
        </p:nvSpPr>
        <p:spPr>
          <a:xfrm>
            <a:off x="149470" y="2813539"/>
            <a:ext cx="4651130" cy="396533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16724" y="2444207"/>
            <a:ext cx="1371600" cy="369332"/>
          </a:xfrm>
          <a:prstGeom prst="rect">
            <a:avLst/>
          </a:prstGeom>
          <a:noFill/>
        </p:spPr>
        <p:txBody>
          <a:bodyPr wrap="square" rtlCol="0">
            <a:spAutoFit/>
          </a:bodyPr>
          <a:lstStyle/>
          <a:p>
            <a:r>
              <a:rPr lang="en-US" b="1" dirty="0"/>
              <a:t>Good Deeds</a:t>
            </a:r>
          </a:p>
        </p:txBody>
      </p:sp>
      <p:sp>
        <p:nvSpPr>
          <p:cNvPr id="11" name="Right Arrow 10"/>
          <p:cNvSpPr/>
          <p:nvPr/>
        </p:nvSpPr>
        <p:spPr>
          <a:xfrm>
            <a:off x="5029200" y="4035669"/>
            <a:ext cx="1573823" cy="8264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831623" y="2879481"/>
            <a:ext cx="4837966" cy="39653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618658" y="2305707"/>
            <a:ext cx="1393581" cy="646331"/>
          </a:xfrm>
          <a:prstGeom prst="rect">
            <a:avLst/>
          </a:prstGeom>
          <a:noFill/>
        </p:spPr>
        <p:txBody>
          <a:bodyPr wrap="square" rtlCol="0">
            <a:spAutoFit/>
          </a:bodyPr>
          <a:lstStyle/>
          <a:p>
            <a:pPr algn="ctr"/>
            <a:r>
              <a:rPr lang="en-US" b="1" dirty="0"/>
              <a:t>Good Things   “</a:t>
            </a:r>
            <a:r>
              <a:rPr lang="en-US" b="1" dirty="0" smtClean="0"/>
              <a:t>Red-List</a:t>
            </a:r>
            <a:r>
              <a:rPr lang="en-US" b="1" dirty="0"/>
              <a:t>”</a:t>
            </a:r>
          </a:p>
        </p:txBody>
      </p:sp>
      <p:sp>
        <p:nvSpPr>
          <p:cNvPr id="15" name="TextBox 14"/>
          <p:cNvSpPr txBox="1"/>
          <p:nvPr/>
        </p:nvSpPr>
        <p:spPr>
          <a:xfrm>
            <a:off x="964956" y="3337133"/>
            <a:ext cx="3086100" cy="2585323"/>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Paying taxes on time</a:t>
            </a:r>
          </a:p>
          <a:p>
            <a:pPr marL="285750" indent="-285750">
              <a:buFont typeface="Arial" panose="020B0604020202020204" pitchFamily="34" charset="0"/>
              <a:buChar char="•"/>
            </a:pPr>
            <a:r>
              <a:rPr lang="en-US" dirty="0"/>
              <a:t>Community service</a:t>
            </a:r>
          </a:p>
          <a:p>
            <a:pPr marL="285750" indent="-285750">
              <a:buFont typeface="Arial" panose="020B0604020202020204" pitchFamily="34" charset="0"/>
              <a:buChar char="•"/>
            </a:pPr>
            <a:r>
              <a:rPr lang="en-US" dirty="0"/>
              <a:t>Operating reputable businesses,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6" name="TextBox 15"/>
          <p:cNvSpPr txBox="1"/>
          <p:nvPr/>
        </p:nvSpPr>
        <p:spPr>
          <a:xfrm>
            <a:off x="7868014" y="3357134"/>
            <a:ext cx="2765183" cy="2308324"/>
          </a:xfrm>
          <a:prstGeom prst="rect">
            <a:avLst/>
          </a:prstGeom>
          <a:solidFill>
            <a:srgbClr val="FFFF00"/>
          </a:solidFill>
        </p:spPr>
        <p:txBody>
          <a:bodyPr wrap="square" rtlCol="0">
            <a:spAutoFit/>
          </a:bodyPr>
          <a:lstStyle/>
          <a:p>
            <a:pPr marL="285750" indent="-285750">
              <a:buFont typeface="Arial" panose="020B0604020202020204" pitchFamily="34" charset="0"/>
              <a:buChar char="•"/>
            </a:pPr>
            <a:r>
              <a:rPr lang="en-US" dirty="0"/>
              <a:t>Low interest bank loans</a:t>
            </a:r>
          </a:p>
          <a:p>
            <a:pPr marL="285750" indent="-285750">
              <a:buFont typeface="Arial" panose="020B0604020202020204" pitchFamily="34" charset="0"/>
              <a:buChar char="•"/>
            </a:pPr>
            <a:r>
              <a:rPr lang="en-US" dirty="0"/>
              <a:t>Government subsidies</a:t>
            </a:r>
          </a:p>
          <a:p>
            <a:pPr marL="285750" indent="-285750">
              <a:buFont typeface="Arial" panose="020B0604020202020204" pitchFamily="34" charset="0"/>
              <a:buChar char="•"/>
            </a:pPr>
            <a:r>
              <a:rPr lang="en-US" dirty="0"/>
              <a:t>Expedited government processes/bureaucracy</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B3A1D42B-74A0-4D32-B16E-9B9F832713AA}" type="slidenum">
              <a:rPr lang="en-US" smtClean="0"/>
              <a:t>3</a:t>
            </a:fld>
            <a:endParaRPr lang="en-US"/>
          </a:p>
        </p:txBody>
      </p:sp>
    </p:spTree>
    <p:extLst>
      <p:ext uri="{BB962C8B-B14F-4D97-AF65-F5344CB8AC3E}">
        <p14:creationId xmlns:p14="http://schemas.microsoft.com/office/powerpoint/2010/main" val="1491969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China’s social credit system? (cont.)</a:t>
            </a:r>
          </a:p>
        </p:txBody>
      </p:sp>
      <p:sp>
        <p:nvSpPr>
          <p:cNvPr id="7" name="Oval 6"/>
          <p:cNvSpPr/>
          <p:nvPr/>
        </p:nvSpPr>
        <p:spPr>
          <a:xfrm>
            <a:off x="75833" y="2074874"/>
            <a:ext cx="4746748" cy="4044461"/>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37044" y="1630890"/>
            <a:ext cx="1371600" cy="369332"/>
          </a:xfrm>
          <a:prstGeom prst="rect">
            <a:avLst/>
          </a:prstGeom>
          <a:noFill/>
        </p:spPr>
        <p:txBody>
          <a:bodyPr wrap="square" rtlCol="0">
            <a:spAutoFit/>
          </a:bodyPr>
          <a:lstStyle/>
          <a:p>
            <a:r>
              <a:rPr lang="en-US" b="1" dirty="0"/>
              <a:t>Bad Deeds</a:t>
            </a:r>
          </a:p>
        </p:txBody>
      </p:sp>
      <p:sp>
        <p:nvSpPr>
          <p:cNvPr id="11" name="Right Arrow 10"/>
          <p:cNvSpPr/>
          <p:nvPr/>
        </p:nvSpPr>
        <p:spPr>
          <a:xfrm>
            <a:off x="4927813" y="3453361"/>
            <a:ext cx="1573823" cy="8264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606868" y="2169575"/>
            <a:ext cx="4855002" cy="394774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981" y="1492390"/>
            <a:ext cx="1393581" cy="646331"/>
          </a:xfrm>
          <a:prstGeom prst="rect">
            <a:avLst/>
          </a:prstGeom>
          <a:noFill/>
        </p:spPr>
        <p:txBody>
          <a:bodyPr wrap="square" rtlCol="0">
            <a:spAutoFit/>
          </a:bodyPr>
          <a:lstStyle/>
          <a:p>
            <a:pPr algn="ctr"/>
            <a:r>
              <a:rPr lang="en-US" b="1" dirty="0"/>
              <a:t>Bad Things   </a:t>
            </a:r>
            <a:r>
              <a:rPr lang="en-US" b="1"/>
              <a:t>“</a:t>
            </a:r>
            <a:r>
              <a:rPr lang="en-US" b="1" smtClean="0"/>
              <a:t>Black-List</a:t>
            </a:r>
            <a:r>
              <a:rPr lang="en-US" b="1" dirty="0"/>
              <a:t>”</a:t>
            </a:r>
          </a:p>
        </p:txBody>
      </p:sp>
      <p:sp>
        <p:nvSpPr>
          <p:cNvPr id="14" name="TextBox 13"/>
          <p:cNvSpPr txBox="1"/>
          <p:nvPr/>
        </p:nvSpPr>
        <p:spPr>
          <a:xfrm>
            <a:off x="7675132" y="2452729"/>
            <a:ext cx="2655278" cy="3416320"/>
          </a:xfrm>
          <a:prstGeom prst="rect">
            <a:avLst/>
          </a:prstGeom>
          <a:solidFill>
            <a:schemeClr val="bg2"/>
          </a:solidFill>
        </p:spPr>
        <p:txBody>
          <a:bodyPr wrap="square" rtlCol="0">
            <a:spAutoFit/>
          </a:bodyPr>
          <a:lstStyle/>
          <a:p>
            <a:r>
              <a:rPr lang="en-US" dirty="0"/>
              <a:t> Bans on:</a:t>
            </a:r>
          </a:p>
          <a:p>
            <a:pPr marL="285750" indent="-285750">
              <a:buFont typeface="Arial" panose="020B0604020202020204" pitchFamily="34" charset="0"/>
              <a:buChar char="•"/>
            </a:pPr>
            <a:r>
              <a:rPr lang="en-US" dirty="0"/>
              <a:t>Travel</a:t>
            </a:r>
          </a:p>
          <a:p>
            <a:pPr marL="285750" indent="-285750">
              <a:buFont typeface="Arial" panose="020B0604020202020204" pitchFamily="34" charset="0"/>
              <a:buChar char="•"/>
            </a:pPr>
            <a:r>
              <a:rPr lang="en-US" dirty="0"/>
              <a:t>Creating new companies</a:t>
            </a:r>
          </a:p>
          <a:p>
            <a:pPr marL="285750" indent="-285750">
              <a:buFont typeface="Arial" panose="020B0604020202020204" pitchFamily="34" charset="0"/>
              <a:buChar char="•"/>
            </a:pPr>
            <a:r>
              <a:rPr lang="en-US" dirty="0"/>
              <a:t>Receiving stock options</a:t>
            </a:r>
          </a:p>
          <a:p>
            <a:pPr marL="285750" indent="-285750">
              <a:buFont typeface="Arial" panose="020B0604020202020204" pitchFamily="34" charset="0"/>
              <a:buChar char="•"/>
            </a:pPr>
            <a:r>
              <a:rPr lang="en-US" dirty="0"/>
              <a:t>Gov’t employment</a:t>
            </a:r>
          </a:p>
          <a:p>
            <a:pPr marL="285750" indent="-285750">
              <a:buFont typeface="Arial" panose="020B0604020202020204" pitchFamily="34" charset="0"/>
              <a:buChar char="•"/>
            </a:pPr>
            <a:r>
              <a:rPr lang="en-US" dirty="0"/>
              <a:t>Gov’t subsidies</a:t>
            </a:r>
          </a:p>
          <a:p>
            <a:pPr marL="285750" indent="-285750">
              <a:buFont typeface="Arial" panose="020B0604020202020204" pitchFamily="34" charset="0"/>
              <a:buChar char="•"/>
            </a:pPr>
            <a:r>
              <a:rPr lang="en-US" dirty="0"/>
              <a:t>Purchasing real estate</a:t>
            </a:r>
          </a:p>
          <a:p>
            <a:pPr marL="285750" indent="-285750">
              <a:buFont typeface="Arial" panose="020B0604020202020204" pitchFamily="34" charset="0"/>
              <a:buChar char="•"/>
            </a:pPr>
            <a:r>
              <a:rPr lang="en-US" dirty="0"/>
              <a:t>Permits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5" name="TextBox 14"/>
          <p:cNvSpPr txBox="1"/>
          <p:nvPr/>
        </p:nvSpPr>
        <p:spPr>
          <a:xfrm>
            <a:off x="915223" y="2573787"/>
            <a:ext cx="3067967" cy="203132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Counterfeiting</a:t>
            </a:r>
          </a:p>
          <a:p>
            <a:pPr marL="285750" indent="-285750">
              <a:buFont typeface="Arial" panose="020B0604020202020204" pitchFamily="34" charset="0"/>
              <a:buChar char="•"/>
            </a:pPr>
            <a:r>
              <a:rPr lang="en-US" dirty="0"/>
              <a:t>Bribery/Corruption</a:t>
            </a:r>
          </a:p>
          <a:p>
            <a:pPr marL="285750" indent="-285750">
              <a:buFont typeface="Arial" panose="020B0604020202020204" pitchFamily="34" charset="0"/>
              <a:buChar char="•"/>
            </a:pPr>
            <a:r>
              <a:rPr lang="en-US" dirty="0"/>
              <a:t>Food safety issues (employers)</a:t>
            </a:r>
          </a:p>
          <a:p>
            <a:pPr marL="285750" indent="-285750">
              <a:buFont typeface="Arial" panose="020B0604020202020204" pitchFamily="34" charset="0"/>
              <a:buChar char="•"/>
            </a:pPr>
            <a:r>
              <a:rPr lang="en-US" dirty="0" smtClean="0"/>
              <a:t>Mistreatment of workers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tangle 2"/>
          <p:cNvSpPr/>
          <p:nvPr/>
        </p:nvSpPr>
        <p:spPr>
          <a:xfrm>
            <a:off x="2938369" y="6086582"/>
            <a:ext cx="6096000" cy="646331"/>
          </a:xfrm>
          <a:prstGeom prst="rect">
            <a:avLst/>
          </a:prstGeom>
        </p:spPr>
        <p:txBody>
          <a:bodyPr>
            <a:spAutoFit/>
          </a:bodyPr>
          <a:lstStyle/>
          <a:p>
            <a:r>
              <a:rPr lang="en-US" b="1" dirty="0"/>
              <a:t>These restrictions have massive implications on economic growth in business and consumer behavior!</a:t>
            </a:r>
          </a:p>
        </p:txBody>
      </p:sp>
      <p:sp>
        <p:nvSpPr>
          <p:cNvPr id="5" name="Slide Number Placeholder 4"/>
          <p:cNvSpPr>
            <a:spLocks noGrp="1"/>
          </p:cNvSpPr>
          <p:nvPr>
            <p:ph type="sldNum" sz="quarter" idx="12"/>
          </p:nvPr>
        </p:nvSpPr>
        <p:spPr/>
        <p:txBody>
          <a:bodyPr/>
          <a:lstStyle/>
          <a:p>
            <a:fld id="{B3A1D42B-74A0-4D32-B16E-9B9F832713AA}" type="slidenum">
              <a:rPr lang="en-US" smtClean="0"/>
              <a:t>4</a:t>
            </a:fld>
            <a:endParaRPr lang="en-US"/>
          </a:p>
        </p:txBody>
      </p:sp>
    </p:spTree>
    <p:extLst>
      <p:ext uri="{BB962C8B-B14F-4D97-AF65-F5344CB8AC3E}">
        <p14:creationId xmlns:p14="http://schemas.microsoft.com/office/powerpoint/2010/main" val="1827799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this social credit system necessary?</a:t>
            </a:r>
          </a:p>
        </p:txBody>
      </p:sp>
      <p:sp>
        <p:nvSpPr>
          <p:cNvPr id="3" name="Content Placeholder 2"/>
          <p:cNvSpPr>
            <a:spLocks noGrp="1"/>
          </p:cNvSpPr>
          <p:nvPr>
            <p:ph idx="1"/>
          </p:nvPr>
        </p:nvSpPr>
        <p:spPr>
          <a:xfrm>
            <a:off x="838199" y="1536970"/>
            <a:ext cx="10727987" cy="4639993"/>
          </a:xfrm>
        </p:spPr>
        <p:txBody>
          <a:bodyPr>
            <a:normAutofit fontScale="92500" lnSpcReduction="10000"/>
          </a:bodyPr>
          <a:lstStyle/>
          <a:p>
            <a:r>
              <a:rPr lang="en-US" dirty="0"/>
              <a:t>To create trust in the marketplace and legal system</a:t>
            </a:r>
          </a:p>
          <a:p>
            <a:r>
              <a:rPr lang="en-US" dirty="0"/>
              <a:t>Examples of issues:</a:t>
            </a:r>
          </a:p>
          <a:p>
            <a:pPr lvl="1"/>
            <a:r>
              <a:rPr lang="en-US" dirty="0"/>
              <a:t>Intellectual Property Right Violations</a:t>
            </a:r>
          </a:p>
          <a:p>
            <a:pPr lvl="2"/>
            <a:r>
              <a:rPr lang="en-US" dirty="0"/>
              <a:t>Rampant counterfeiting</a:t>
            </a:r>
          </a:p>
          <a:p>
            <a:pPr lvl="1"/>
            <a:r>
              <a:rPr lang="en-US" dirty="0"/>
              <a:t>Corruption</a:t>
            </a:r>
          </a:p>
          <a:p>
            <a:pPr lvl="1"/>
            <a:r>
              <a:rPr lang="en-US" dirty="0"/>
              <a:t>Tax evasion</a:t>
            </a:r>
          </a:p>
          <a:p>
            <a:pPr lvl="2"/>
            <a:r>
              <a:rPr lang="en-US" dirty="0"/>
              <a:t>Only 2% pay personal income tax (Nov. 2018) </a:t>
            </a:r>
            <a:r>
              <a:rPr lang="en-US" sz="1200" dirty="0">
                <a:hlinkClick r:id="rId3"/>
              </a:rPr>
              <a:t>[1]</a:t>
            </a:r>
            <a:endParaRPr lang="en-US" sz="1200" dirty="0"/>
          </a:p>
          <a:p>
            <a:pPr lvl="3"/>
            <a:r>
              <a:rPr lang="en-US" dirty="0"/>
              <a:t>Driven by cash economy/lack of enforcement</a:t>
            </a:r>
          </a:p>
          <a:p>
            <a:pPr lvl="1"/>
            <a:r>
              <a:rPr lang="en-US" dirty="0"/>
              <a:t>Food safety issues</a:t>
            </a:r>
          </a:p>
          <a:p>
            <a:pPr lvl="2"/>
            <a:r>
              <a:rPr lang="en-US" dirty="0"/>
              <a:t>Baby formula Scandal (2008)</a:t>
            </a:r>
          </a:p>
          <a:p>
            <a:pPr lvl="3"/>
            <a:r>
              <a:rPr lang="en-US" dirty="0"/>
              <a:t>Tainted with melamine </a:t>
            </a:r>
            <a:r>
              <a:rPr lang="en-US" dirty="0">
                <a:sym typeface="Wingdings" panose="05000000000000000000" pitchFamily="2" charset="2"/>
              </a:rPr>
              <a:t> 300k babies sick </a:t>
            </a:r>
            <a:r>
              <a:rPr lang="en-US" sz="1200" dirty="0">
                <a:hlinkClick r:id="rId4"/>
              </a:rPr>
              <a:t>[2]</a:t>
            </a:r>
            <a:endParaRPr lang="en-US" sz="1200" dirty="0"/>
          </a:p>
          <a:p>
            <a:pPr lvl="2"/>
            <a:r>
              <a:rPr lang="en-US" dirty="0"/>
              <a:t>Fake Vaccines (2018)</a:t>
            </a:r>
          </a:p>
          <a:p>
            <a:pPr lvl="3"/>
            <a:r>
              <a:rPr lang="en-US" dirty="0"/>
              <a:t>~1 million defective vaccines </a:t>
            </a:r>
            <a:r>
              <a:rPr lang="en-US" sz="1200" dirty="0">
                <a:hlinkClick r:id="rId5"/>
              </a:rPr>
              <a:t>[3]</a:t>
            </a:r>
            <a:endParaRPr lang="en-US" sz="1200" dirty="0"/>
          </a:p>
          <a:p>
            <a:r>
              <a:rPr lang="en-US" dirty="0"/>
              <a:t>Why is this happening? Let’s look at a brief history of the cultural revolution</a:t>
            </a:r>
          </a:p>
          <a:p>
            <a:pPr lvl="3"/>
            <a:endParaRPr lang="en-US" dirty="0"/>
          </a:p>
          <a:p>
            <a:endParaRPr lang="en-US" dirty="0"/>
          </a:p>
        </p:txBody>
      </p:sp>
      <p:pic>
        <p:nvPicPr>
          <p:cNvPr id="6" name="Picture 5"/>
          <p:cNvPicPr>
            <a:picLocks noChangeAspect="1"/>
          </p:cNvPicPr>
          <p:nvPr/>
        </p:nvPicPr>
        <p:blipFill>
          <a:blip r:embed="rId6"/>
          <a:stretch>
            <a:fillRect/>
          </a:stretch>
        </p:blipFill>
        <p:spPr>
          <a:xfrm>
            <a:off x="7373565" y="2592751"/>
            <a:ext cx="4100761" cy="2650244"/>
          </a:xfrm>
          <a:prstGeom prst="rect">
            <a:avLst/>
          </a:prstGeom>
        </p:spPr>
      </p:pic>
      <p:sp>
        <p:nvSpPr>
          <p:cNvPr id="5" name="Slide Number Placeholder 4"/>
          <p:cNvSpPr>
            <a:spLocks noGrp="1"/>
          </p:cNvSpPr>
          <p:nvPr>
            <p:ph type="sldNum" sz="quarter" idx="12"/>
          </p:nvPr>
        </p:nvSpPr>
        <p:spPr/>
        <p:txBody>
          <a:bodyPr/>
          <a:lstStyle/>
          <a:p>
            <a:fld id="{B3A1D42B-74A0-4D32-B16E-9B9F832713AA}" type="slidenum">
              <a:rPr lang="en-US" smtClean="0"/>
              <a:t>5</a:t>
            </a:fld>
            <a:endParaRPr lang="en-US"/>
          </a:p>
        </p:txBody>
      </p:sp>
    </p:spTree>
    <p:extLst>
      <p:ext uri="{BB962C8B-B14F-4D97-AF65-F5344CB8AC3E}">
        <p14:creationId xmlns:p14="http://schemas.microsoft.com/office/powerpoint/2010/main" val="1670955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Adherence to law</a:t>
            </a:r>
          </a:p>
        </p:txBody>
      </p:sp>
      <p:sp>
        <p:nvSpPr>
          <p:cNvPr id="3" name="Content Placeholder 2"/>
          <p:cNvSpPr>
            <a:spLocks noGrp="1"/>
          </p:cNvSpPr>
          <p:nvPr>
            <p:ph idx="1"/>
          </p:nvPr>
        </p:nvSpPr>
        <p:spPr/>
        <p:txBody>
          <a:bodyPr>
            <a:normAutofit lnSpcReduction="10000"/>
          </a:bodyPr>
          <a:lstStyle/>
          <a:p>
            <a:r>
              <a:rPr lang="en-US" dirty="0"/>
              <a:t>Mao Zedong’s Cultural Revolution (1966-1969)</a:t>
            </a:r>
          </a:p>
          <a:p>
            <a:pPr lvl="1"/>
            <a:r>
              <a:rPr lang="en-US" dirty="0"/>
              <a:t>Rejected formal law as “bureaucratic” and “bourgeois”</a:t>
            </a:r>
          </a:p>
          <a:p>
            <a:pPr lvl="2"/>
            <a:r>
              <a:rPr lang="en-US" dirty="0"/>
              <a:t>Accepted an “informal” law (applied when convenient)</a:t>
            </a:r>
          </a:p>
          <a:p>
            <a:pPr lvl="2"/>
            <a:r>
              <a:rPr lang="en-US" dirty="0"/>
              <a:t>Allowed him to exert power without any opposition</a:t>
            </a:r>
          </a:p>
          <a:p>
            <a:r>
              <a:rPr lang="en-US" dirty="0"/>
              <a:t>Result of the Cultural Revolution</a:t>
            </a:r>
          </a:p>
          <a:p>
            <a:pPr lvl="1"/>
            <a:r>
              <a:rPr lang="en-US" dirty="0"/>
              <a:t>Great Leap Forward </a:t>
            </a:r>
            <a:r>
              <a:rPr lang="en-US" dirty="0">
                <a:sym typeface="Wingdings" panose="05000000000000000000" pitchFamily="2" charset="2"/>
              </a:rPr>
              <a:t> mass starvation</a:t>
            </a:r>
            <a:endParaRPr lang="en-US" dirty="0"/>
          </a:p>
          <a:p>
            <a:pPr lvl="1"/>
            <a:r>
              <a:rPr lang="en-US" dirty="0"/>
              <a:t>People do not respect the rule of law or depend on the legal system as conditioned by the gov’t</a:t>
            </a:r>
          </a:p>
          <a:p>
            <a:r>
              <a:rPr lang="en-US" dirty="0"/>
              <a:t>After Mao’s death (1976): Transition to a market based economy:</a:t>
            </a:r>
          </a:p>
          <a:p>
            <a:pPr lvl="1"/>
            <a:r>
              <a:rPr lang="en-US" dirty="0"/>
              <a:t>Needed to reform the formal legal system to support trust in a market</a:t>
            </a:r>
          </a:p>
          <a:p>
            <a:pPr lvl="1"/>
            <a:r>
              <a:rPr lang="en-US" dirty="0"/>
              <a:t>Difficult transition from rejection of formal laws to abiding by them</a:t>
            </a:r>
          </a:p>
          <a:p>
            <a:pPr lvl="1"/>
            <a:endParaRPr lang="en-US" dirty="0"/>
          </a:p>
        </p:txBody>
      </p:sp>
      <p:pic>
        <p:nvPicPr>
          <p:cNvPr id="4102" name="Picture 6" descr="https://i.redd.it/i8axxzggwxq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1034" y="1690688"/>
            <a:ext cx="3086344" cy="213915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3A1D42B-74A0-4D32-B16E-9B9F832713AA}" type="slidenum">
              <a:rPr lang="en-US" smtClean="0"/>
              <a:t>6</a:t>
            </a:fld>
            <a:endParaRPr lang="en-US"/>
          </a:p>
        </p:txBody>
      </p:sp>
    </p:spTree>
    <p:extLst>
      <p:ext uri="{BB962C8B-B14F-4D97-AF65-F5344CB8AC3E}">
        <p14:creationId xmlns:p14="http://schemas.microsoft.com/office/powerpoint/2010/main" val="323080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a:t>
            </a:r>
          </a:p>
        </p:txBody>
      </p:sp>
      <p:sp>
        <p:nvSpPr>
          <p:cNvPr id="3" name="Content Placeholder 2"/>
          <p:cNvSpPr>
            <a:spLocks noGrp="1"/>
          </p:cNvSpPr>
          <p:nvPr>
            <p:ph idx="1"/>
          </p:nvPr>
        </p:nvSpPr>
        <p:spPr>
          <a:xfrm>
            <a:off x="595819" y="1407285"/>
            <a:ext cx="11000362" cy="4935590"/>
          </a:xfrm>
        </p:spPr>
        <p:txBody>
          <a:bodyPr>
            <a:noAutofit/>
          </a:bodyPr>
          <a:lstStyle/>
          <a:p>
            <a:pPr marL="228600" lvl="1">
              <a:spcBef>
                <a:spcPts val="1000"/>
              </a:spcBef>
            </a:pPr>
            <a:r>
              <a:rPr lang="en-US" b="1" dirty="0"/>
              <a:t>Goal: </a:t>
            </a:r>
            <a:r>
              <a:rPr lang="en-US" dirty="0"/>
              <a:t>Effect of </a:t>
            </a:r>
            <a:r>
              <a:rPr lang="en-US" dirty="0" smtClean="0"/>
              <a:t>SCS treatment on </a:t>
            </a:r>
            <a:r>
              <a:rPr lang="en-US" dirty="0"/>
              <a:t>economic </a:t>
            </a:r>
            <a:r>
              <a:rPr lang="en-US" dirty="0" smtClean="0"/>
              <a:t>growth outcome (credit and investment) </a:t>
            </a:r>
            <a:r>
              <a:rPr lang="en-US" dirty="0"/>
              <a:t>at the company level</a:t>
            </a:r>
            <a:endParaRPr lang="en-US" b="1" dirty="0"/>
          </a:p>
          <a:p>
            <a:r>
              <a:rPr lang="en-US" sz="2400" b="1" dirty="0"/>
              <a:t>Background: </a:t>
            </a:r>
            <a:r>
              <a:rPr lang="en-US" sz="2400" dirty="0"/>
              <a:t>Gov’t will finish planning outline for the SCS Program in late 2020</a:t>
            </a:r>
          </a:p>
          <a:p>
            <a:pPr lvl="1"/>
            <a:r>
              <a:rPr lang="en-US" sz="2200" dirty="0"/>
              <a:t>36 pilot cities exist as of April 2018</a:t>
            </a:r>
            <a:r>
              <a:rPr lang="en-US" sz="2200" dirty="0" smtClean="0"/>
              <a:t>. National roll-out after 2020. </a:t>
            </a:r>
            <a:endParaRPr lang="en-US" sz="2200" dirty="0"/>
          </a:p>
          <a:p>
            <a:r>
              <a:rPr lang="en-US" sz="2400" b="1" dirty="0"/>
              <a:t>Clustered Randomization at City Level (outcomes on the company level): </a:t>
            </a:r>
            <a:r>
              <a:rPr lang="en-US" sz="2400" dirty="0"/>
              <a:t> </a:t>
            </a:r>
          </a:p>
          <a:p>
            <a:pPr marL="457200" lvl="1" indent="0">
              <a:buNone/>
            </a:pPr>
            <a:r>
              <a:rPr lang="en-US" sz="2200" dirty="0"/>
              <a:t>After planning period is finished in 2020</a:t>
            </a:r>
          </a:p>
          <a:p>
            <a:pPr lvl="1"/>
            <a:r>
              <a:rPr lang="en-US" sz="2200" dirty="0"/>
              <a:t>Clustered RCT </a:t>
            </a:r>
            <a:r>
              <a:rPr lang="en-US" sz="2200" dirty="0" smtClean="0"/>
              <a:t>with </a:t>
            </a:r>
            <a:r>
              <a:rPr lang="en-US" sz="2200" dirty="0"/>
              <a:t>a sample size of 60 </a:t>
            </a:r>
            <a:r>
              <a:rPr lang="en-US" sz="2200" dirty="0" smtClean="0"/>
              <a:t>manufacturing cities </a:t>
            </a:r>
            <a:r>
              <a:rPr lang="en-US" sz="2200" dirty="0"/>
              <a:t>(30 cities on SCS treated and 30 control cities</a:t>
            </a:r>
            <a:r>
              <a:rPr lang="en-US" sz="2200" dirty="0" smtClean="0"/>
              <a:t>)</a:t>
            </a:r>
          </a:p>
          <a:p>
            <a:r>
              <a:rPr lang="en-US" sz="2400" dirty="0" smtClean="0"/>
              <a:t> </a:t>
            </a:r>
            <a:r>
              <a:rPr lang="en-US" sz="2400" b="1" dirty="0" smtClean="0"/>
              <a:t>Stratified </a:t>
            </a:r>
            <a:r>
              <a:rPr lang="en-US" sz="2400" b="1" dirty="0"/>
              <a:t>Sample: </a:t>
            </a:r>
            <a:r>
              <a:rPr lang="en-US" sz="2400" dirty="0"/>
              <a:t>60 Tier III Cities (e.g. Weifang, Baoding, Yangzhou)</a:t>
            </a:r>
          </a:p>
          <a:p>
            <a:pPr lvl="1"/>
            <a:r>
              <a:rPr lang="en-US" sz="2200" dirty="0"/>
              <a:t>Not as developed as cities like Beijing, but still significant economically</a:t>
            </a:r>
          </a:p>
          <a:p>
            <a:pPr lvl="1"/>
            <a:r>
              <a:rPr lang="en-US" sz="2200" dirty="0"/>
              <a:t>GDP of USD $18-67 Billion </a:t>
            </a:r>
          </a:p>
          <a:p>
            <a:pPr lvl="1"/>
            <a:r>
              <a:rPr lang="en-US" sz="2200" dirty="0"/>
              <a:t>Population of 150k to 3 m </a:t>
            </a:r>
          </a:p>
          <a:p>
            <a:r>
              <a:rPr lang="en-US" sz="2400" b="1" dirty="0"/>
              <a:t>Timing: </a:t>
            </a:r>
            <a:r>
              <a:rPr lang="en-US" sz="2400" dirty="0"/>
              <a:t>10 year study from </a:t>
            </a:r>
            <a:r>
              <a:rPr lang="en-US" sz="2400" dirty="0" smtClean="0"/>
              <a:t>January </a:t>
            </a:r>
            <a:r>
              <a:rPr lang="en-US" sz="2400" dirty="0"/>
              <a:t>2021 to January 2031</a:t>
            </a:r>
          </a:p>
          <a:p>
            <a:endParaRPr lang="en-US" sz="2000" dirty="0"/>
          </a:p>
          <a:p>
            <a:pPr marL="457200" lvl="1" indent="0">
              <a:buNone/>
            </a:pPr>
            <a:r>
              <a:rPr lang="en-US" sz="2000" dirty="0"/>
              <a:t> </a:t>
            </a:r>
          </a:p>
        </p:txBody>
      </p:sp>
      <p:sp>
        <p:nvSpPr>
          <p:cNvPr id="6" name="Rectangle 5"/>
          <p:cNvSpPr/>
          <p:nvPr/>
        </p:nvSpPr>
        <p:spPr>
          <a:xfrm>
            <a:off x="4367718" y="5694588"/>
            <a:ext cx="343364" cy="261610"/>
          </a:xfrm>
          <a:prstGeom prst="rect">
            <a:avLst/>
          </a:prstGeom>
        </p:spPr>
        <p:txBody>
          <a:bodyPr wrap="none">
            <a:spAutoFit/>
          </a:bodyPr>
          <a:lstStyle/>
          <a:p>
            <a:r>
              <a:rPr lang="en-US" sz="1100" dirty="0">
                <a:hlinkClick r:id="rId3"/>
              </a:rPr>
              <a:t>[5]</a:t>
            </a:r>
            <a:endParaRPr lang="en-US" sz="1100" dirty="0"/>
          </a:p>
        </p:txBody>
      </p:sp>
      <p:sp>
        <p:nvSpPr>
          <p:cNvPr id="7" name="Rectangle 6"/>
          <p:cNvSpPr/>
          <p:nvPr/>
        </p:nvSpPr>
        <p:spPr>
          <a:xfrm>
            <a:off x="4367718" y="5307912"/>
            <a:ext cx="343364" cy="261610"/>
          </a:xfrm>
          <a:prstGeom prst="rect">
            <a:avLst/>
          </a:prstGeom>
        </p:spPr>
        <p:txBody>
          <a:bodyPr wrap="none">
            <a:spAutoFit/>
          </a:bodyPr>
          <a:lstStyle/>
          <a:p>
            <a:r>
              <a:rPr lang="en-US" sz="1100" dirty="0">
                <a:hlinkClick r:id="rId3"/>
              </a:rPr>
              <a:t>[5]</a:t>
            </a:r>
            <a:endParaRPr lang="en-US" sz="1100" dirty="0"/>
          </a:p>
        </p:txBody>
      </p:sp>
      <p:sp>
        <p:nvSpPr>
          <p:cNvPr id="5" name="Slide Number Placeholder 4"/>
          <p:cNvSpPr>
            <a:spLocks noGrp="1"/>
          </p:cNvSpPr>
          <p:nvPr>
            <p:ph type="sldNum" sz="quarter" idx="12"/>
          </p:nvPr>
        </p:nvSpPr>
        <p:spPr/>
        <p:txBody>
          <a:bodyPr/>
          <a:lstStyle/>
          <a:p>
            <a:fld id="{B3A1D42B-74A0-4D32-B16E-9B9F832713AA}" type="slidenum">
              <a:rPr lang="en-US" smtClean="0"/>
              <a:t>7</a:t>
            </a:fld>
            <a:endParaRPr lang="en-US"/>
          </a:p>
        </p:txBody>
      </p:sp>
    </p:spTree>
    <p:extLst>
      <p:ext uri="{BB962C8B-B14F-4D97-AF65-F5344CB8AC3E}">
        <p14:creationId xmlns:p14="http://schemas.microsoft.com/office/powerpoint/2010/main" val="2122883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71601" y="1345037"/>
            <a:ext cx="8735437" cy="5385502"/>
          </a:xfrm>
          <a:prstGeom prst="rect">
            <a:avLst/>
          </a:prstGeom>
        </p:spPr>
      </p:pic>
      <p:sp>
        <p:nvSpPr>
          <p:cNvPr id="5" name="Rectangle 4"/>
          <p:cNvSpPr/>
          <p:nvPr/>
        </p:nvSpPr>
        <p:spPr>
          <a:xfrm>
            <a:off x="10376516" y="6166335"/>
            <a:ext cx="343364" cy="261610"/>
          </a:xfrm>
          <a:prstGeom prst="rect">
            <a:avLst/>
          </a:prstGeom>
        </p:spPr>
        <p:txBody>
          <a:bodyPr wrap="none">
            <a:spAutoFit/>
          </a:bodyPr>
          <a:lstStyle/>
          <a:p>
            <a:r>
              <a:rPr lang="en-US" sz="1100" dirty="0">
                <a:hlinkClick r:id="rId4"/>
              </a:rPr>
              <a:t>[5]</a:t>
            </a:r>
            <a:endParaRPr lang="en-US" sz="1100" dirty="0"/>
          </a:p>
        </p:txBody>
      </p:sp>
      <p:sp>
        <p:nvSpPr>
          <p:cNvPr id="6" name="Title 1"/>
          <p:cNvSpPr>
            <a:spLocks noGrp="1"/>
          </p:cNvSpPr>
          <p:nvPr>
            <p:ph type="title"/>
          </p:nvPr>
        </p:nvSpPr>
        <p:spPr>
          <a:xfrm>
            <a:off x="828472" y="19474"/>
            <a:ext cx="10515600" cy="1325563"/>
          </a:xfrm>
        </p:spPr>
        <p:txBody>
          <a:bodyPr/>
          <a:lstStyle/>
          <a:p>
            <a:r>
              <a:rPr lang="en-US" dirty="0" smtClean="0"/>
              <a:t>Informally Tiered Cities </a:t>
            </a:r>
            <a:r>
              <a:rPr lang="en-US" dirty="0"/>
              <a:t>in China</a:t>
            </a:r>
          </a:p>
        </p:txBody>
      </p:sp>
      <p:sp>
        <p:nvSpPr>
          <p:cNvPr id="3" name="Slide Number Placeholder 2"/>
          <p:cNvSpPr>
            <a:spLocks noGrp="1"/>
          </p:cNvSpPr>
          <p:nvPr>
            <p:ph type="sldNum" sz="quarter" idx="12"/>
          </p:nvPr>
        </p:nvSpPr>
        <p:spPr/>
        <p:txBody>
          <a:bodyPr/>
          <a:lstStyle/>
          <a:p>
            <a:fld id="{B3A1D42B-74A0-4D32-B16E-9B9F832713AA}" type="slidenum">
              <a:rPr lang="en-US" smtClean="0"/>
              <a:t>8</a:t>
            </a:fld>
            <a:endParaRPr lang="en-US"/>
          </a:p>
        </p:txBody>
      </p:sp>
    </p:spTree>
    <p:extLst>
      <p:ext uri="{BB962C8B-B14F-4D97-AF65-F5344CB8AC3E}">
        <p14:creationId xmlns:p14="http://schemas.microsoft.com/office/powerpoint/2010/main" val="4035634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 (cont.)</a:t>
            </a:r>
          </a:p>
        </p:txBody>
      </p:sp>
      <p:sp>
        <p:nvSpPr>
          <p:cNvPr id="3" name="Content Placeholder 2"/>
          <p:cNvSpPr>
            <a:spLocks noGrp="1"/>
          </p:cNvSpPr>
          <p:nvPr>
            <p:ph idx="1"/>
          </p:nvPr>
        </p:nvSpPr>
        <p:spPr/>
        <p:txBody>
          <a:bodyPr>
            <a:normAutofit/>
          </a:bodyPr>
          <a:lstStyle/>
          <a:p>
            <a:r>
              <a:rPr lang="en-US" dirty="0"/>
              <a:t>Ensuring baseline balance:</a:t>
            </a:r>
          </a:p>
          <a:p>
            <a:pPr lvl="1"/>
            <a:r>
              <a:rPr lang="en-US" dirty="0"/>
              <a:t>Stratified sample for Tier III cities</a:t>
            </a:r>
          </a:p>
          <a:p>
            <a:pPr lvl="2"/>
            <a:r>
              <a:rPr lang="en-US" dirty="0"/>
              <a:t>Similar GDP, political structure, and </a:t>
            </a:r>
            <a:r>
              <a:rPr lang="en-US" dirty="0" smtClean="0"/>
              <a:t>population</a:t>
            </a:r>
          </a:p>
          <a:p>
            <a:pPr lvl="1"/>
            <a:r>
              <a:rPr lang="en-US" dirty="0"/>
              <a:t>Negating differences in manufacturing sectors between cities by focusing on specifically </a:t>
            </a:r>
            <a:r>
              <a:rPr lang="en-US" dirty="0" smtClean="0"/>
              <a:t>clothing </a:t>
            </a:r>
          </a:p>
          <a:p>
            <a:pPr lvl="2"/>
            <a:r>
              <a:rPr lang="en-US" dirty="0" smtClean="0"/>
              <a:t>Generic and non-unique industry</a:t>
            </a:r>
            <a:endParaRPr lang="en-US" dirty="0"/>
          </a:p>
          <a:p>
            <a:pPr lvl="1"/>
            <a:r>
              <a:rPr lang="en-US" dirty="0"/>
              <a:t>Use T-test to check baseline characteristics of T&amp;C cities such as:</a:t>
            </a:r>
          </a:p>
          <a:p>
            <a:pPr lvl="2"/>
            <a:r>
              <a:rPr lang="en-US" dirty="0"/>
              <a:t>GDP</a:t>
            </a:r>
          </a:p>
          <a:p>
            <a:pPr lvl="2"/>
            <a:r>
              <a:rPr lang="en-US" dirty="0"/>
              <a:t>Population</a:t>
            </a:r>
          </a:p>
          <a:p>
            <a:pPr lvl="2"/>
            <a:r>
              <a:rPr lang="en-US" dirty="0"/>
              <a:t>Growth rates of companies</a:t>
            </a:r>
          </a:p>
          <a:p>
            <a:pPr lvl="1"/>
            <a:r>
              <a:rPr lang="en-US" dirty="0" smtClean="0"/>
              <a:t>Consider </a:t>
            </a:r>
            <a:r>
              <a:rPr lang="en-US" dirty="0"/>
              <a:t>re-selecting Tier III cities based on these results</a:t>
            </a:r>
          </a:p>
          <a:p>
            <a:endParaRPr lang="en-US" dirty="0"/>
          </a:p>
          <a:p>
            <a:pPr lvl="2"/>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B3A1D42B-74A0-4D32-B16E-9B9F832713AA}" type="slidenum">
              <a:rPr lang="en-US" smtClean="0"/>
              <a:t>9</a:t>
            </a:fld>
            <a:endParaRPr lang="en-US"/>
          </a:p>
        </p:txBody>
      </p:sp>
    </p:spTree>
    <p:extLst>
      <p:ext uri="{BB962C8B-B14F-4D97-AF65-F5344CB8AC3E}">
        <p14:creationId xmlns:p14="http://schemas.microsoft.com/office/powerpoint/2010/main" val="322123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5684</TotalTime>
  <Words>1447</Words>
  <Application>Microsoft Office PowerPoint</Application>
  <PresentationFormat>Widescreen</PresentationFormat>
  <Paragraphs>207</Paragraphs>
  <Slides>14</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Calibri Light</vt:lpstr>
      <vt:lpstr>Wingdings</vt:lpstr>
      <vt:lpstr>Office Theme</vt:lpstr>
      <vt:lpstr>Worksheet</vt:lpstr>
      <vt:lpstr>The Social Credit System (SCS) and its impact on economic growth of clothing manufacturing companies in China</vt:lpstr>
      <vt:lpstr>Research Question</vt:lpstr>
      <vt:lpstr>What is China’s social credit system?</vt:lpstr>
      <vt:lpstr>What is China’s social credit system? (cont.)</vt:lpstr>
      <vt:lpstr>Why is this social credit system necessary?</vt:lpstr>
      <vt:lpstr>Brief History: Adherence to law</vt:lpstr>
      <vt:lpstr>Experimental design</vt:lpstr>
      <vt:lpstr>Informally Tiered Cities in China</vt:lpstr>
      <vt:lpstr>Experimental design (cont.)</vt:lpstr>
      <vt:lpstr>Experimental design (cont.)</vt:lpstr>
      <vt:lpstr>Experimental design (cont.)</vt:lpstr>
      <vt:lpstr>Threats to validity</vt:lpstr>
      <vt:lpstr>References</vt:lpstr>
      <vt:lpstr>PowerPoint Presentation</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credit scores and its impact on consumer behavior in China</dc:title>
  <dc:creator>lynxdll@gmail.com</dc:creator>
  <cp:lastModifiedBy>lynxdll@gmail.com</cp:lastModifiedBy>
  <cp:revision>507</cp:revision>
  <dcterms:created xsi:type="dcterms:W3CDTF">2019-04-17T18:19:37Z</dcterms:created>
  <dcterms:modified xsi:type="dcterms:W3CDTF">2019-04-27T17:34:54Z</dcterms:modified>
</cp:coreProperties>
</file>