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79" r:id="rId8"/>
    <p:sldId id="269" r:id="rId9"/>
    <p:sldId id="280" r:id="rId10"/>
    <p:sldId id="271" r:id="rId11"/>
    <p:sldId id="281" r:id="rId12"/>
    <p:sldId id="273" r:id="rId13"/>
    <p:sldId id="272" r:id="rId14"/>
    <p:sldId id="282" r:id="rId15"/>
    <p:sldId id="275" r:id="rId16"/>
    <p:sldId id="283" r:id="rId17"/>
    <p:sldId id="277" r:id="rId18"/>
    <p:sldId id="28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5A08-1723-805C-EB2E-3526EAD78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D90948-6639-FDB5-14F7-2F75A4E6E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31F8E5-09D5-41C5-37BC-C69F74D4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D707B8-9CEF-2468-13B8-8FDF4DBB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CD2549-13D6-64ED-7BB4-5B00BAC2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3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BC852-5BD0-591A-8F2E-9BF9060C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9E9199-156A-CCE8-A6CC-7D68F844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D88451-8E77-5A59-97F7-80015A15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235861-7206-48B6-DFF8-92D112C1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98EB6-EABF-0192-39E6-E3BE855A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4EBE7B-864E-A31E-4609-82BC49388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2C3350-B49E-CE44-DB1E-756031251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E6F3F6-2349-0D1D-CD70-6D548D72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2E09FB-C8B2-549A-F505-0139B4DB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7556D-62F5-F795-8B24-EA293512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8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EC8A6-283F-0B65-1998-FADE5BF1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0ABDD-D16F-E115-2612-F88A8F18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9A0BD-AEA9-66BA-6321-BC688DE7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082AD3-E497-397F-6A66-47DDF995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CCD514-1F6B-3F54-C15E-ED177C4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122DB-BFF6-6FD7-A2A6-BABA63A4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8CE66D-19EB-7D7D-6D8B-532CB46C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883A20-C79D-6E2A-3668-CB41B4DF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19192F-F4AC-F1BB-B9D2-9D617608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C378B-DDF5-D43C-B7D2-0CC7B42C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72748-BEED-3436-8586-007A336A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ED904-68D5-848D-0408-7E42BADF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267FF-59EA-AB40-C778-FD57B1EB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78F88C-0213-D6A0-C2C9-E2CE13D6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C89C89-ABD0-5AC1-4F04-AA04267E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84693-508B-0D5F-79A3-1DE32D45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4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7A622-06CD-134E-30FC-8A0E8A0A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453DD8-885F-E4AE-1F6E-9800D8D9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23AC45-0DCA-B9F4-B7D7-F420DA20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5738E4-8A2D-06AF-0987-83DCC0905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27F356-ABDD-384F-7790-486535E44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E1F8B6-43ED-07D0-0117-263C3EE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960D69-5FC6-9B90-718E-1AC6ACFC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BE51E-7209-7F2F-C488-4941E611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2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BA9C2-DE2B-E9E6-4BC5-9BEC57D0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0EE393-15C9-62F4-4A4F-C06A076F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2182C9-240D-4C73-C23B-5F5A05EA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7F6686-52E0-B5AD-DA84-49F62888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6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49E9DB-74EA-205B-1357-A6B5D322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27D2E6-AB34-F4F6-DF07-0DBCD289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D9C493-7FF3-A582-744E-81A6EA4D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8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0B7A5-BA5A-6A5C-6F72-6FAC3353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7F217-B021-07D8-734E-EAD5C84D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3B155D-F096-C751-C818-3554EB56F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213A7A-E93E-800D-8647-61DED2E9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61037B-8797-1458-BC8B-56B6ADF5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06F90C-CB24-5943-FA97-224F2662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12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A95D7-5CE9-83F9-69CC-AFF1548E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677DB9-409B-26D9-D0A8-E6067ABCD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A00067-91F0-A860-0CD0-A26E41A15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30CF09-6D03-04EC-3231-9AC9FA53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1859E1-5DB6-FF30-A3FF-ACC3D59D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EA0EA-5EAA-0780-C59A-1888479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51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AF46AE-954B-09A5-1910-D2453C25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20536E-32EE-3632-2979-3B315C3D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56D038-D309-36AE-1718-FA2ACAC14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E142-D9DB-41B6-BCB9-C9905471CF96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C5730-AF93-4835-B321-78971148A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0DD9D-5FE5-3BB6-67DB-68F42339D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65EC-51CB-4B03-AF1C-00FD03693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一張含有 設計 的圖片&#10;&#10;描述是以低可信度自動產生">
            <a:extLst>
              <a:ext uri="{FF2B5EF4-FFF2-40B4-BE49-F238E27FC236}">
                <a16:creationId xmlns:a16="http://schemas.microsoft.com/office/drawing/2014/main" id="{82DEF11E-CFA6-C79D-136C-73A16893A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808" r="-1" b="669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36EDE-AB63-2EED-7AAA-81493CA2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zh-TW" altLang="en-US" sz="6600">
                <a:solidFill>
                  <a:schemeClr val="bg1"/>
                </a:solidFill>
              </a:rPr>
              <a:t>資料探勘期末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07CC86-A8D8-110B-47CB-4E301BB7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>
                <a:solidFill>
                  <a:schemeClr val="bg1"/>
                </a:solidFill>
              </a:rPr>
              <a:t>10773014 </a:t>
            </a:r>
            <a:r>
              <a:rPr lang="zh-TW" altLang="en-US">
                <a:solidFill>
                  <a:schemeClr val="bg1"/>
                </a:solidFill>
              </a:rPr>
              <a:t>劉昱坤</a:t>
            </a:r>
          </a:p>
        </p:txBody>
      </p:sp>
    </p:spTree>
    <p:extLst>
      <p:ext uri="{BB962C8B-B14F-4D97-AF65-F5344CB8AC3E}">
        <p14:creationId xmlns:p14="http://schemas.microsoft.com/office/powerpoint/2010/main" val="10740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8DAD6-369F-4D23-05C7-4FDC34F0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0" y="2398630"/>
            <a:ext cx="6334125" cy="1457326"/>
          </a:xfrm>
        </p:spPr>
        <p:txBody>
          <a:bodyPr anchor="ctr">
            <a:normAutofit fontScale="55000" lnSpcReduction="20000"/>
          </a:bodyPr>
          <a:lstStyle/>
          <a:p>
            <a:r>
              <a:rPr lang="zh-TW" altLang="en-US" dirty="0"/>
              <a:t>是否也有可能最集中的那群也能再分</a:t>
            </a:r>
            <a:r>
              <a:rPr lang="en-US" altLang="zh-TW" dirty="0"/>
              <a:t>2</a:t>
            </a:r>
            <a:r>
              <a:rPr lang="zh-TW" altLang="en-US" dirty="0"/>
              <a:t>群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/>
              <a:t>Iris4=iris[,-5]</a:t>
            </a:r>
          </a:p>
          <a:p>
            <a:pPr marL="0" indent="0">
              <a:buNone/>
            </a:pPr>
            <a:r>
              <a:rPr lang="en-US" altLang="zh-TW" dirty="0" err="1"/>
              <a:t>kmeans.result</a:t>
            </a:r>
            <a:r>
              <a:rPr lang="en-US" altLang="zh-TW" dirty="0"/>
              <a:t>=</a:t>
            </a:r>
            <a:r>
              <a:rPr lang="en-US" altLang="zh-TW" dirty="0" err="1"/>
              <a:t>kmeans</a:t>
            </a:r>
            <a:r>
              <a:rPr lang="en-US" altLang="zh-TW" dirty="0"/>
              <a:t>(iris4,4)</a:t>
            </a:r>
          </a:p>
          <a:p>
            <a:pPr marL="0" indent="0">
              <a:buNone/>
            </a:pPr>
            <a:r>
              <a:rPr lang="en-US" altLang="zh-TW" dirty="0"/>
              <a:t>table(</a:t>
            </a:r>
            <a:r>
              <a:rPr lang="en-US" altLang="zh-TW" dirty="0" err="1"/>
              <a:t>iris$Species,kmeans.result$cluster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plot(iris2,col=</a:t>
            </a:r>
            <a:r>
              <a:rPr lang="en-US" altLang="zh-TW" dirty="0" err="1"/>
              <a:t>kmeans.result$cluster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06F06B07-1069-F324-D287-E31C3997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99" y="4784960"/>
            <a:ext cx="5673976" cy="10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0F39B9A2-4554-F0AD-6163-EE9DCE413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02" y="1253331"/>
            <a:ext cx="6971846" cy="4351338"/>
          </a:xfrm>
        </p:spPr>
      </p:pic>
    </p:spTree>
    <p:extLst>
      <p:ext uri="{BB962C8B-B14F-4D97-AF65-F5344CB8AC3E}">
        <p14:creationId xmlns:p14="http://schemas.microsoft.com/office/powerpoint/2010/main" val="390775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07330-198E-EE33-FAA9-F2DAC70F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由上圖可看出其實最集中的那群也可以再多拆分為</a:t>
            </a:r>
            <a:r>
              <a:rPr lang="en-US" altLang="zh-TW" dirty="0"/>
              <a:t>2</a:t>
            </a:r>
            <a:r>
              <a:rPr lang="zh-TW" altLang="en-US" dirty="0"/>
              <a:t>群</a:t>
            </a:r>
            <a:r>
              <a:rPr lang="en-US" altLang="zh-TW" dirty="0"/>
              <a:t>,</a:t>
            </a:r>
            <a:r>
              <a:rPr lang="zh-TW" altLang="en-US" dirty="0"/>
              <a:t>但是不太有意義</a:t>
            </a:r>
            <a:r>
              <a:rPr lang="en-US" altLang="zh-TW" dirty="0"/>
              <a:t>,</a:t>
            </a:r>
            <a:r>
              <a:rPr lang="zh-TW" altLang="en-US" dirty="0"/>
              <a:t>因為他們已經是最接近的一群了</a:t>
            </a:r>
          </a:p>
        </p:txBody>
      </p:sp>
    </p:spTree>
    <p:extLst>
      <p:ext uri="{BB962C8B-B14F-4D97-AF65-F5344CB8AC3E}">
        <p14:creationId xmlns:p14="http://schemas.microsoft.com/office/powerpoint/2010/main" val="60857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969492-CF17-7A5A-7E8E-8F8DFC6C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找出離群值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2F394-C7C5-E164-8374-F368A4EA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err="1"/>
              <a:t>kmeans.result$centers</a:t>
            </a:r>
            <a:endParaRPr lang="en-US" altLang="zh-TW" sz="2000"/>
          </a:p>
          <a:p>
            <a:r>
              <a:rPr lang="zh-TW" altLang="en-US" sz="2000"/>
              <a:t>各群跟中心點做比較</a:t>
            </a:r>
            <a:r>
              <a:rPr lang="en-US" altLang="zh-TW" sz="2000"/>
              <a:t>,</a:t>
            </a:r>
            <a:r>
              <a:rPr lang="zh-TW" altLang="en-US" sz="2000"/>
              <a:t>找出距離最遠的點</a:t>
            </a:r>
          </a:p>
          <a:p>
            <a:pPr marL="0" indent="0">
              <a:buNone/>
            </a:pPr>
            <a:r>
              <a:rPr lang="en-US" altLang="zh-TW" sz="2000"/>
              <a:t>centers=</a:t>
            </a:r>
            <a:r>
              <a:rPr lang="en-US" altLang="zh-TW" sz="2000" err="1"/>
              <a:t>kmeans.result$centers</a:t>
            </a:r>
            <a:r>
              <a:rPr lang="en-US" altLang="zh-TW" sz="2000"/>
              <a:t>[</a:t>
            </a:r>
            <a:r>
              <a:rPr lang="en-US" altLang="zh-TW" sz="2000" err="1"/>
              <a:t>kmeans.result$cluster</a:t>
            </a:r>
            <a:r>
              <a:rPr lang="en-US" altLang="zh-TW" sz="2000"/>
              <a:t>,]</a:t>
            </a:r>
          </a:p>
          <a:p>
            <a:r>
              <a:rPr lang="zh-TW" altLang="en-US" sz="2000"/>
              <a:t>計算每個維度的阿基里德距離</a:t>
            </a:r>
          </a:p>
          <a:p>
            <a:pPr marL="0" indent="0">
              <a:buNone/>
            </a:pPr>
            <a:r>
              <a:rPr lang="en-US" altLang="zh-TW" sz="2000"/>
              <a:t>distances=sqrt(</a:t>
            </a:r>
            <a:r>
              <a:rPr lang="en-US" altLang="zh-TW" sz="2000" err="1"/>
              <a:t>rowSums</a:t>
            </a:r>
            <a:r>
              <a:rPr lang="en-US" altLang="zh-TW" sz="2000"/>
              <a:t>((iris2-centers)^2))</a:t>
            </a:r>
          </a:p>
          <a:p>
            <a:pPr marL="0" indent="0">
              <a:buNone/>
            </a:pPr>
            <a:r>
              <a:rPr lang="en-US" altLang="zh-TW" sz="2000"/>
              <a:t>outliers=order(</a:t>
            </a:r>
            <a:r>
              <a:rPr lang="en-US" altLang="zh-TW" sz="2000" err="1"/>
              <a:t>distances,decreasing</a:t>
            </a:r>
            <a:r>
              <a:rPr lang="en-US" altLang="zh-TW" sz="2000"/>
              <a:t>=T)[1:5]</a:t>
            </a:r>
          </a:p>
          <a:p>
            <a:pPr marL="0" indent="0">
              <a:buNone/>
            </a:pPr>
            <a:r>
              <a:rPr lang="en-US" altLang="zh-TW" sz="2000"/>
              <a:t>iris2[outliers,]</a:t>
            </a:r>
          </a:p>
          <a:p>
            <a:r>
              <a:rPr lang="zh-TW" altLang="en-US" sz="2000"/>
              <a:t>根據</a:t>
            </a:r>
            <a:r>
              <a:rPr lang="en-US" altLang="zh-TW" sz="2000" err="1"/>
              <a:t>Sepal.Length,Sepal.Width</a:t>
            </a:r>
            <a:r>
              <a:rPr lang="zh-TW" altLang="en-US" sz="2000"/>
              <a:t>標記</a:t>
            </a:r>
            <a:r>
              <a:rPr lang="en-US" altLang="zh-TW" sz="2000"/>
              <a:t>outlier</a:t>
            </a:r>
          </a:p>
          <a:p>
            <a:pPr marL="0" indent="0">
              <a:buNone/>
            </a:pPr>
            <a:r>
              <a:rPr lang="en-US" altLang="zh-TW" sz="2000"/>
              <a:t>plot(iris2[c("</a:t>
            </a:r>
            <a:r>
              <a:rPr lang="en-US" altLang="zh-TW" sz="2000" err="1"/>
              <a:t>Sepal.Length</a:t>
            </a:r>
            <a:r>
              <a:rPr lang="en-US" altLang="zh-TW" sz="2000"/>
              <a:t>", "</a:t>
            </a:r>
            <a:r>
              <a:rPr lang="en-US" altLang="zh-TW" sz="2000" err="1"/>
              <a:t>Sepal.Width</a:t>
            </a:r>
            <a:r>
              <a:rPr lang="en-US" altLang="zh-TW" sz="2000"/>
              <a:t>")], col=</a:t>
            </a:r>
            <a:r>
              <a:rPr lang="en-US" altLang="zh-TW" sz="2000" err="1"/>
              <a:t>kmeans.result$cluster</a:t>
            </a:r>
            <a:r>
              <a:rPr lang="en-US" altLang="zh-TW" sz="2000"/>
              <a:t>)</a:t>
            </a:r>
          </a:p>
          <a:p>
            <a:pPr marL="0" indent="0">
              <a:buNone/>
            </a:pPr>
            <a:r>
              <a:rPr lang="en-US" altLang="zh-TW" sz="2000"/>
              <a:t>points(</a:t>
            </a:r>
            <a:r>
              <a:rPr lang="en-US" altLang="zh-TW" sz="2000" err="1"/>
              <a:t>kmeans.result$centers</a:t>
            </a:r>
            <a:r>
              <a:rPr lang="en-US" altLang="zh-TW" sz="2000"/>
              <a:t>[,c("</a:t>
            </a:r>
            <a:r>
              <a:rPr lang="en-US" altLang="zh-TW" sz="2000" err="1"/>
              <a:t>Sepal.Length</a:t>
            </a:r>
            <a:r>
              <a:rPr lang="en-US" altLang="zh-TW" sz="2000"/>
              <a:t>", "</a:t>
            </a:r>
            <a:r>
              <a:rPr lang="en-US" altLang="zh-TW" sz="2000" err="1"/>
              <a:t>Sepal.Width</a:t>
            </a:r>
            <a:r>
              <a:rPr lang="en-US" altLang="zh-TW" sz="2000"/>
              <a:t>")], col=1:3, </a:t>
            </a:r>
            <a:r>
              <a:rPr lang="en-US" altLang="zh-TW" sz="2000" err="1"/>
              <a:t>pch</a:t>
            </a:r>
            <a:r>
              <a:rPr lang="en-US" altLang="zh-TW" sz="2000"/>
              <a:t>=14, </a:t>
            </a:r>
            <a:r>
              <a:rPr lang="en-US" altLang="zh-TW" sz="2000" err="1"/>
              <a:t>cex</a:t>
            </a:r>
            <a:r>
              <a:rPr lang="en-US" altLang="zh-TW" sz="2000"/>
              <a:t>=2)</a:t>
            </a:r>
          </a:p>
          <a:p>
            <a:pPr marL="0" indent="0">
              <a:buNone/>
            </a:pPr>
            <a:r>
              <a:rPr lang="en-US" altLang="zh-TW" sz="2000"/>
              <a:t>points(iris2[</a:t>
            </a:r>
            <a:r>
              <a:rPr lang="en-US" altLang="zh-TW" sz="2000" err="1"/>
              <a:t>outliers,c</a:t>
            </a:r>
            <a:r>
              <a:rPr lang="en-US" altLang="zh-TW" sz="2000"/>
              <a:t>("</a:t>
            </a:r>
            <a:r>
              <a:rPr lang="en-US" altLang="zh-TW" sz="2000" err="1"/>
              <a:t>Sepal.Length</a:t>
            </a:r>
            <a:r>
              <a:rPr lang="en-US" altLang="zh-TW" sz="2000"/>
              <a:t>", "</a:t>
            </a:r>
            <a:r>
              <a:rPr lang="en-US" altLang="zh-TW" sz="2000" err="1"/>
              <a:t>Sepal.Width</a:t>
            </a:r>
            <a:r>
              <a:rPr lang="en-US" altLang="zh-TW" sz="2000"/>
              <a:t>")], col=4, </a:t>
            </a:r>
            <a:r>
              <a:rPr lang="en-US" altLang="zh-TW" sz="2000" err="1"/>
              <a:t>pch</a:t>
            </a:r>
            <a:r>
              <a:rPr lang="en-US" altLang="zh-TW" sz="2000"/>
              <a:t>='+', </a:t>
            </a:r>
            <a:r>
              <a:rPr lang="en-US" altLang="zh-TW" sz="2000" err="1"/>
              <a:t>cex</a:t>
            </a:r>
            <a:r>
              <a:rPr lang="en-US" altLang="zh-TW" sz="200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7934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969492-CF17-7A5A-7E8E-8F8DFC6C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找出離群值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81826DB3-1797-56B4-6D21-D59ACDE10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77" y="625475"/>
            <a:ext cx="6971846" cy="4351338"/>
          </a:xfrm>
        </p:spPr>
      </p:pic>
    </p:spTree>
    <p:extLst>
      <p:ext uri="{BB962C8B-B14F-4D97-AF65-F5344CB8AC3E}">
        <p14:creationId xmlns:p14="http://schemas.microsoft.com/office/powerpoint/2010/main" val="90075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E6FFC4-4858-1787-AEF9-CEAEC7FD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使用不同特徵標記離群值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F2B9E-BF12-C945-8E78-571B91EC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plot(iris2[c("</a:t>
            </a:r>
            <a:r>
              <a:rPr lang="en-US" altLang="zh-TW" dirty="0" err="1"/>
              <a:t>Petal.Length</a:t>
            </a:r>
            <a:r>
              <a:rPr lang="en-US" altLang="zh-TW" dirty="0"/>
              <a:t>", "</a:t>
            </a:r>
            <a:r>
              <a:rPr lang="en-US" altLang="zh-TW" dirty="0" err="1"/>
              <a:t>Petal.Width</a:t>
            </a:r>
            <a:r>
              <a:rPr lang="en-US" altLang="zh-TW" dirty="0"/>
              <a:t>")], col=</a:t>
            </a:r>
            <a:r>
              <a:rPr lang="en-US" altLang="zh-TW" dirty="0" err="1"/>
              <a:t>kmeans.result$cluster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points(</a:t>
            </a:r>
            <a:r>
              <a:rPr lang="en-US" altLang="zh-TW" dirty="0" err="1"/>
              <a:t>kmeans.result$centers</a:t>
            </a:r>
            <a:r>
              <a:rPr lang="en-US" altLang="zh-TW" dirty="0"/>
              <a:t>[,c("</a:t>
            </a:r>
            <a:r>
              <a:rPr lang="en-US" altLang="zh-TW" dirty="0" err="1"/>
              <a:t>Petal.Length</a:t>
            </a:r>
            <a:r>
              <a:rPr lang="en-US" altLang="zh-TW" dirty="0"/>
              <a:t>", "</a:t>
            </a:r>
            <a:r>
              <a:rPr lang="en-US" altLang="zh-TW" dirty="0" err="1"/>
              <a:t>Petal.Width</a:t>
            </a:r>
            <a:r>
              <a:rPr lang="en-US" altLang="zh-TW" dirty="0"/>
              <a:t>")], col=1:3, </a:t>
            </a:r>
            <a:r>
              <a:rPr lang="en-US" altLang="zh-TW" dirty="0" err="1"/>
              <a:t>pch</a:t>
            </a:r>
            <a:r>
              <a:rPr lang="en-US" altLang="zh-TW" dirty="0"/>
              <a:t>=14, </a:t>
            </a:r>
            <a:r>
              <a:rPr lang="en-US" altLang="zh-TW" dirty="0" err="1"/>
              <a:t>cex</a:t>
            </a:r>
            <a:r>
              <a:rPr lang="en-US" altLang="zh-TW" dirty="0"/>
              <a:t>=2)</a:t>
            </a:r>
          </a:p>
          <a:p>
            <a:r>
              <a:rPr lang="en-US" altLang="zh-TW" dirty="0"/>
              <a:t>points(iris2[</a:t>
            </a:r>
            <a:r>
              <a:rPr lang="en-US" altLang="zh-TW" dirty="0" err="1"/>
              <a:t>outliers,c</a:t>
            </a:r>
            <a:r>
              <a:rPr lang="en-US" altLang="zh-TW" dirty="0"/>
              <a:t>("</a:t>
            </a:r>
            <a:r>
              <a:rPr lang="en-US" altLang="zh-TW" dirty="0" err="1"/>
              <a:t>Petal.Length</a:t>
            </a:r>
            <a:r>
              <a:rPr lang="en-US" altLang="zh-TW" dirty="0"/>
              <a:t>", "</a:t>
            </a:r>
            <a:r>
              <a:rPr lang="en-US" altLang="zh-TW" dirty="0" err="1"/>
              <a:t>Petal.Width</a:t>
            </a:r>
            <a:r>
              <a:rPr lang="en-US" altLang="zh-TW" dirty="0"/>
              <a:t>")], col=4, </a:t>
            </a:r>
            <a:r>
              <a:rPr lang="en-US" altLang="zh-TW" dirty="0" err="1"/>
              <a:t>pch</a:t>
            </a:r>
            <a:r>
              <a:rPr lang="en-US" altLang="zh-TW" dirty="0"/>
              <a:t>='+', </a:t>
            </a:r>
            <a:r>
              <a:rPr lang="en-US" altLang="zh-TW" dirty="0" err="1"/>
              <a:t>cex</a:t>
            </a:r>
            <a:r>
              <a:rPr lang="en-US" altLang="zh-TW" dirty="0"/>
              <a:t>=2)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7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E6FFC4-4858-1787-AEF9-CEAEC7FD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使用不同特徵標記離群值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795CA64E-5B9A-4341-E991-25DCB7C76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75" y="1371599"/>
            <a:ext cx="6542600" cy="4083433"/>
          </a:xfrm>
        </p:spPr>
      </p:pic>
    </p:spTree>
    <p:extLst>
      <p:ext uri="{BB962C8B-B14F-4D97-AF65-F5344CB8AC3E}">
        <p14:creationId xmlns:p14="http://schemas.microsoft.com/office/powerpoint/2010/main" val="353315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B9F125-49AF-F8A3-9D10-65FA4C50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使用不同特徵標記離群值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93B277-409A-189D-A767-583E3146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plot(iris2[c("</a:t>
            </a:r>
            <a:r>
              <a:rPr lang="en-US" altLang="zh-TW" dirty="0" err="1"/>
              <a:t>Petal.Length</a:t>
            </a:r>
            <a:r>
              <a:rPr lang="en-US" altLang="zh-TW" dirty="0"/>
              <a:t>", "</a:t>
            </a:r>
            <a:r>
              <a:rPr lang="en-US" altLang="zh-TW" dirty="0" err="1"/>
              <a:t>Sepal.Width</a:t>
            </a:r>
            <a:r>
              <a:rPr lang="en-US" altLang="zh-TW" dirty="0"/>
              <a:t>")], col=</a:t>
            </a:r>
            <a:r>
              <a:rPr lang="en-US" altLang="zh-TW" dirty="0" err="1"/>
              <a:t>kmeans.result$cluster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points(</a:t>
            </a:r>
            <a:r>
              <a:rPr lang="en-US" altLang="zh-TW" dirty="0" err="1"/>
              <a:t>kmeans.result$centers</a:t>
            </a:r>
            <a:r>
              <a:rPr lang="en-US" altLang="zh-TW" dirty="0"/>
              <a:t>[,c("</a:t>
            </a:r>
            <a:r>
              <a:rPr lang="en-US" altLang="zh-TW" dirty="0" err="1"/>
              <a:t>Petal.Length</a:t>
            </a:r>
            <a:r>
              <a:rPr lang="en-US" altLang="zh-TW" dirty="0"/>
              <a:t>", "</a:t>
            </a:r>
            <a:r>
              <a:rPr lang="en-US" altLang="zh-TW" dirty="0" err="1"/>
              <a:t>Sepal.Width</a:t>
            </a:r>
            <a:r>
              <a:rPr lang="en-US" altLang="zh-TW" dirty="0"/>
              <a:t>")], col=1:3, </a:t>
            </a:r>
            <a:r>
              <a:rPr lang="en-US" altLang="zh-TW" dirty="0" err="1"/>
              <a:t>pch</a:t>
            </a:r>
            <a:r>
              <a:rPr lang="en-US" altLang="zh-TW" dirty="0"/>
              <a:t>=14, </a:t>
            </a:r>
            <a:r>
              <a:rPr lang="en-US" altLang="zh-TW" dirty="0" err="1"/>
              <a:t>cex</a:t>
            </a:r>
            <a:r>
              <a:rPr lang="en-US" altLang="zh-TW" dirty="0"/>
              <a:t>=2)</a:t>
            </a:r>
          </a:p>
          <a:p>
            <a:r>
              <a:rPr lang="en-US" altLang="zh-TW" dirty="0"/>
              <a:t>points(iris2[</a:t>
            </a:r>
            <a:r>
              <a:rPr lang="en-US" altLang="zh-TW" dirty="0" err="1"/>
              <a:t>outliers,c</a:t>
            </a:r>
            <a:r>
              <a:rPr lang="en-US" altLang="zh-TW" dirty="0"/>
              <a:t>("</a:t>
            </a:r>
            <a:r>
              <a:rPr lang="en-US" altLang="zh-TW" dirty="0" err="1"/>
              <a:t>Petal.Length</a:t>
            </a:r>
            <a:r>
              <a:rPr lang="en-US" altLang="zh-TW" dirty="0"/>
              <a:t>", "</a:t>
            </a:r>
            <a:r>
              <a:rPr lang="en-US" altLang="zh-TW" dirty="0" err="1"/>
              <a:t>Sepal.Width</a:t>
            </a:r>
            <a:r>
              <a:rPr lang="en-US" altLang="zh-TW" dirty="0"/>
              <a:t>")], col=4, </a:t>
            </a:r>
            <a:r>
              <a:rPr lang="en-US" altLang="zh-TW" dirty="0" err="1"/>
              <a:t>pch</a:t>
            </a:r>
            <a:r>
              <a:rPr lang="en-US" altLang="zh-TW" dirty="0"/>
              <a:t>='+', </a:t>
            </a:r>
            <a:r>
              <a:rPr lang="en-US" altLang="zh-TW" dirty="0" err="1"/>
              <a:t>cex</a:t>
            </a:r>
            <a:r>
              <a:rPr lang="en-US" altLang="zh-TW" dirty="0"/>
              <a:t>=2)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86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B9F125-49AF-F8A3-9D10-65FA4C50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使用不同特徵標記離群值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57974DC1-6477-CB24-A742-5C3EF3717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83" y="1153572"/>
            <a:ext cx="6270693" cy="3913728"/>
          </a:xfrm>
        </p:spPr>
      </p:pic>
    </p:spTree>
    <p:extLst>
      <p:ext uri="{BB962C8B-B14F-4D97-AF65-F5344CB8AC3E}">
        <p14:creationId xmlns:p14="http://schemas.microsoft.com/office/powerpoint/2010/main" val="280408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231424-CCF6-D7E5-D55B-052F664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Iris</a:t>
            </a:r>
            <a:r>
              <a:rPr lang="zh-TW" altLang="en-US">
                <a:solidFill>
                  <a:srgbClr val="FFFFFF"/>
                </a:solidFill>
              </a:rPr>
              <a:t>資料分群探勘</a:t>
            </a:r>
            <a:r>
              <a:rPr lang="en-US" altLang="zh-TW">
                <a:solidFill>
                  <a:srgbClr val="FFFFFF"/>
                </a:solidFill>
              </a:rPr>
              <a:t>-</a:t>
            </a:r>
            <a:r>
              <a:rPr lang="zh-TW" altLang="en-US">
                <a:solidFill>
                  <a:srgbClr val="FFFFFF"/>
                </a:solidFill>
              </a:rPr>
              <a:t>資料載入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DD056-A928-0958-E5B5-AE2F3956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zh-TW"/>
              <a:t>library(plotly)</a:t>
            </a:r>
          </a:p>
          <a:p>
            <a:r>
              <a:rPr lang="zh-TW" altLang="en-US"/>
              <a:t>依照</a:t>
            </a:r>
            <a:r>
              <a:rPr lang="en-US" altLang="zh-TW"/>
              <a:t>4</a:t>
            </a:r>
            <a:r>
              <a:rPr lang="zh-TW" altLang="en-US"/>
              <a:t>個參數特徵分群畫圖</a:t>
            </a:r>
          </a:p>
          <a:p>
            <a:r>
              <a:rPr lang="en-US" altLang="zh-TW"/>
              <a:t>plot_ly(iris,x = ~Sepal.Length,y = ~Petal.Length, z = ~Sepal.Width,</a:t>
            </a:r>
          </a:p>
          <a:p>
            <a:r>
              <a:rPr lang="en-US" altLang="zh-TW"/>
              <a:t>        size = ~Petal.Width, type = "scatter3d",</a:t>
            </a:r>
          </a:p>
          <a:p>
            <a:r>
              <a:rPr lang="en-US" altLang="zh-TW"/>
              <a:t>        mode = "markers")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17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B66091-F5D8-DD53-9FE7-125C5A41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Iris</a:t>
            </a:r>
            <a:r>
              <a:rPr lang="zh-TW" altLang="en-US">
                <a:solidFill>
                  <a:srgbClr val="FFFFFF"/>
                </a:solidFill>
              </a:rPr>
              <a:t>資料分群探勘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6BD0C-F613-037F-5190-97CC28B3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154504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畫圖後可看出分為</a:t>
            </a:r>
            <a:r>
              <a:rPr lang="en-US" altLang="zh-TW" dirty="0"/>
              <a:t>2</a:t>
            </a:r>
            <a:r>
              <a:rPr lang="zh-TW" altLang="en-US" dirty="0"/>
              <a:t>群</a:t>
            </a:r>
            <a:r>
              <a:rPr lang="en-US" altLang="zh-TW" dirty="0"/>
              <a:t>,</a:t>
            </a:r>
            <a:r>
              <a:rPr lang="zh-TW" altLang="en-US" dirty="0"/>
              <a:t>有一群並不集中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06563B8-E6E6-7F6C-0C23-FADD4CD62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8" y="2136391"/>
            <a:ext cx="5556504" cy="34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F30EDF-3D72-B14E-7BA4-9913E652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加入花的種類進行顏色分群</a:t>
            </a:r>
          </a:p>
          <a:p>
            <a:r>
              <a:rPr lang="en-US" altLang="zh-TW" dirty="0" err="1"/>
              <a:t>plot_ly</a:t>
            </a:r>
            <a:r>
              <a:rPr lang="en-US" altLang="zh-TW" dirty="0"/>
              <a:t>(</a:t>
            </a:r>
            <a:r>
              <a:rPr lang="en-US" altLang="zh-TW" dirty="0" err="1"/>
              <a:t>iris,x</a:t>
            </a:r>
            <a:r>
              <a:rPr lang="en-US" altLang="zh-TW" dirty="0"/>
              <a:t> = ~</a:t>
            </a:r>
            <a:r>
              <a:rPr lang="en-US" altLang="zh-TW" dirty="0" err="1"/>
              <a:t>Sepal.Length,y</a:t>
            </a:r>
            <a:r>
              <a:rPr lang="en-US" altLang="zh-TW" dirty="0"/>
              <a:t> = ~</a:t>
            </a:r>
            <a:r>
              <a:rPr lang="en-US" altLang="zh-TW" dirty="0" err="1"/>
              <a:t>Petal.Length</a:t>
            </a:r>
            <a:r>
              <a:rPr lang="en-US" altLang="zh-TW" dirty="0"/>
              <a:t>, z = ~</a:t>
            </a:r>
            <a:r>
              <a:rPr lang="en-US" altLang="zh-TW" dirty="0" err="1"/>
              <a:t>Sepal.Width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size = ~</a:t>
            </a:r>
            <a:r>
              <a:rPr lang="en-US" altLang="zh-TW" dirty="0" err="1"/>
              <a:t>Petal.Width</a:t>
            </a:r>
            <a:r>
              <a:rPr lang="en-US" altLang="zh-TW" dirty="0"/>
              <a:t>, type = "scatter3d",color = ~Species,</a:t>
            </a:r>
          </a:p>
          <a:p>
            <a:pPr marL="0" indent="0">
              <a:buNone/>
            </a:pPr>
            <a:r>
              <a:rPr lang="en-US" altLang="zh-TW" dirty="0"/>
              <a:t>        mode = "markers")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92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CE992-7BF2-65C3-0B4A-DDDF6FEE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516" y="739986"/>
            <a:ext cx="7148428" cy="279281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可看出剛剛不集中的那群其實內容資料為</a:t>
            </a:r>
            <a:r>
              <a:rPr lang="en-US" altLang="zh-TW" dirty="0"/>
              <a:t>2</a:t>
            </a:r>
            <a:r>
              <a:rPr lang="zh-TW" altLang="en-US" dirty="0"/>
              <a:t>種不同的品種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A22BD6C-C169-A6BC-EE7E-B1D0B97BD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980905"/>
            <a:ext cx="5029199" cy="29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F8F46A-D363-6DEE-56B5-8C6217C5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使用</a:t>
            </a:r>
            <a:r>
              <a:rPr lang="en-US" altLang="zh-TW" dirty="0">
                <a:solidFill>
                  <a:srgbClr val="FFFFFF"/>
                </a:solidFill>
              </a:rPr>
              <a:t>K-Means</a:t>
            </a:r>
            <a:r>
              <a:rPr lang="zh-TW" altLang="en-US" dirty="0">
                <a:solidFill>
                  <a:srgbClr val="FFFFFF"/>
                </a:solidFill>
              </a:rPr>
              <a:t>進行分群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5E148-6484-0A6A-CB81-81913B36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933" y="1343115"/>
            <a:ext cx="6906491" cy="2140334"/>
          </a:xfrm>
        </p:spPr>
        <p:txBody>
          <a:bodyPr anchor="ctr">
            <a:normAutofit fontScale="55000" lnSpcReduction="20000"/>
          </a:bodyPr>
          <a:lstStyle/>
          <a:p>
            <a:r>
              <a:rPr lang="zh-TW" altLang="en-US" dirty="0"/>
              <a:t>剔除花種</a:t>
            </a:r>
            <a:r>
              <a:rPr lang="en-US" altLang="zh-TW" dirty="0"/>
              <a:t>,</a:t>
            </a:r>
            <a:r>
              <a:rPr lang="zh-TW" altLang="en-US" dirty="0"/>
              <a:t>分群時須使用數值</a:t>
            </a:r>
          </a:p>
          <a:p>
            <a:r>
              <a:rPr lang="zh-TW" altLang="en-US" dirty="0"/>
              <a:t>使用</a:t>
            </a:r>
            <a:r>
              <a:rPr lang="en-US" altLang="zh-TW" dirty="0" err="1"/>
              <a:t>kmeans</a:t>
            </a:r>
            <a:r>
              <a:rPr lang="zh-TW" altLang="en-US" dirty="0"/>
              <a:t>依照最初結果指定</a:t>
            </a:r>
            <a:r>
              <a:rPr lang="en-US" altLang="zh-TW" dirty="0"/>
              <a:t>iris2</a:t>
            </a:r>
            <a:r>
              <a:rPr lang="zh-TW" altLang="en-US" dirty="0"/>
              <a:t>分成</a:t>
            </a:r>
            <a:r>
              <a:rPr lang="en-US" altLang="zh-TW" dirty="0"/>
              <a:t>2</a:t>
            </a:r>
            <a:r>
              <a:rPr lang="zh-TW" altLang="en-US" dirty="0"/>
              <a:t>群</a:t>
            </a:r>
            <a:endParaRPr lang="en-US" altLang="zh-TW" dirty="0"/>
          </a:p>
          <a:p>
            <a:r>
              <a:rPr lang="zh-TW" altLang="en-US" dirty="0"/>
              <a:t>並且觀看資料分群後結果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iris2=iris[,-5]</a:t>
            </a:r>
          </a:p>
          <a:p>
            <a:pPr marL="0" indent="0">
              <a:buNone/>
            </a:pPr>
            <a:r>
              <a:rPr lang="en-US" altLang="zh-TW" dirty="0" err="1"/>
              <a:t>kmeans.result</a:t>
            </a:r>
            <a:r>
              <a:rPr lang="en-US" altLang="zh-TW" dirty="0"/>
              <a:t>=</a:t>
            </a:r>
            <a:r>
              <a:rPr lang="en-US" altLang="zh-TW" dirty="0" err="1"/>
              <a:t>kmeans</a:t>
            </a:r>
            <a:r>
              <a:rPr lang="en-US" altLang="zh-TW" dirty="0"/>
              <a:t>(iris2,2)</a:t>
            </a:r>
          </a:p>
          <a:p>
            <a:pPr marL="0" indent="0">
              <a:buNone/>
            </a:pPr>
            <a:r>
              <a:rPr lang="en-US" altLang="zh-TW" dirty="0"/>
              <a:t>table(</a:t>
            </a:r>
            <a:r>
              <a:rPr lang="en-US" altLang="zh-TW" dirty="0" err="1"/>
              <a:t>iris$Species,kmeans.result$cluster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plot(iris2,col=</a:t>
            </a:r>
            <a:r>
              <a:rPr lang="en-US" altLang="zh-TW" dirty="0" err="1"/>
              <a:t>kmeans.result$cluster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 descr="一張含有 文字, 鍵盤, 電子用品 的圖片&#10;&#10;自動產生的描述">
            <a:extLst>
              <a:ext uri="{FF2B5EF4-FFF2-40B4-BE49-F238E27FC236}">
                <a16:creationId xmlns:a16="http://schemas.microsoft.com/office/drawing/2014/main" id="{C014B86D-3F73-9AF3-3DC6-5D55A4412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40" y="4511419"/>
            <a:ext cx="6068292" cy="105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1C5BD8-11E6-1EDC-10F7-D324DC07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使用</a:t>
            </a:r>
            <a:r>
              <a:rPr lang="en-US" altLang="zh-TW" dirty="0">
                <a:solidFill>
                  <a:srgbClr val="FFFFFF"/>
                </a:solidFill>
              </a:rPr>
              <a:t>K-Means</a:t>
            </a:r>
            <a:r>
              <a:rPr lang="zh-TW" altLang="en-US" dirty="0">
                <a:solidFill>
                  <a:srgbClr val="FFFFFF"/>
                </a:solidFill>
              </a:rPr>
              <a:t>進行分群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7045A286-BA45-A1ED-581E-799B59F9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72" y="787400"/>
            <a:ext cx="69718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1C5BD8-11E6-1EDC-10F7-D324DC07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使用</a:t>
            </a:r>
            <a:r>
              <a:rPr lang="en-US" altLang="zh-TW">
                <a:solidFill>
                  <a:srgbClr val="FFFFFF"/>
                </a:solidFill>
              </a:rPr>
              <a:t>K-Means</a:t>
            </a:r>
            <a:r>
              <a:rPr lang="zh-TW" altLang="en-US">
                <a:solidFill>
                  <a:srgbClr val="FFFFFF"/>
                </a:solidFill>
              </a:rPr>
              <a:t>進行分群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64FD-78F4-B109-4368-7EFB60FB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99" y="1201545"/>
            <a:ext cx="6331988" cy="1869692"/>
          </a:xfrm>
        </p:spPr>
        <p:txBody>
          <a:bodyPr anchor="ctr">
            <a:normAutofit fontScale="62500" lnSpcReduction="20000"/>
          </a:bodyPr>
          <a:lstStyle/>
          <a:p>
            <a:r>
              <a:rPr lang="zh-TW" altLang="en-US" dirty="0"/>
              <a:t>從第二次</a:t>
            </a:r>
            <a:r>
              <a:rPr lang="en-US" altLang="zh-TW" dirty="0"/>
              <a:t>3d</a:t>
            </a:r>
            <a:r>
              <a:rPr lang="zh-TW" altLang="en-US" dirty="0"/>
              <a:t>圖可知道比較鬆散的資料內其實可再分為</a:t>
            </a:r>
            <a:r>
              <a:rPr lang="en-US" altLang="zh-TW" dirty="0"/>
              <a:t>2</a:t>
            </a:r>
            <a:r>
              <a:rPr lang="zh-TW" altLang="en-US" dirty="0"/>
              <a:t>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iris3=iris[,-5]</a:t>
            </a:r>
          </a:p>
          <a:p>
            <a:pPr marL="0" indent="0">
              <a:buNone/>
            </a:pPr>
            <a:r>
              <a:rPr lang="en-US" altLang="zh-TW" dirty="0" err="1"/>
              <a:t>kmeans.result</a:t>
            </a:r>
            <a:r>
              <a:rPr lang="en-US" altLang="zh-TW" dirty="0"/>
              <a:t>=</a:t>
            </a:r>
            <a:r>
              <a:rPr lang="en-US" altLang="zh-TW" dirty="0" err="1"/>
              <a:t>kmeans</a:t>
            </a:r>
            <a:r>
              <a:rPr lang="en-US" altLang="zh-TW" dirty="0"/>
              <a:t>(iris3,3)</a:t>
            </a:r>
          </a:p>
          <a:p>
            <a:pPr marL="0" indent="0">
              <a:buNone/>
            </a:pPr>
            <a:r>
              <a:rPr lang="en-US" altLang="zh-TW" dirty="0"/>
              <a:t>table(</a:t>
            </a:r>
            <a:r>
              <a:rPr lang="en-US" altLang="zh-TW" dirty="0" err="1"/>
              <a:t>iris$Species,kmeans.result$cluster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plot(iris2,col=</a:t>
            </a:r>
            <a:r>
              <a:rPr lang="en-US" altLang="zh-TW" dirty="0" err="1"/>
              <a:t>kmeans.result$cluster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4" descr="一張含有 文字, 鍵盤 的圖片&#10;&#10;自動產生的描述">
            <a:extLst>
              <a:ext uri="{FF2B5EF4-FFF2-40B4-BE49-F238E27FC236}">
                <a16:creationId xmlns:a16="http://schemas.microsoft.com/office/drawing/2014/main" id="{CFDA1209-73B1-CC84-D977-9295EEB0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99" y="3548764"/>
            <a:ext cx="6863567" cy="12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1C5BD8-11E6-1EDC-10F7-D324DC07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使用</a:t>
            </a:r>
            <a:r>
              <a:rPr lang="en-US" altLang="zh-TW">
                <a:solidFill>
                  <a:srgbClr val="FFFFFF"/>
                </a:solidFill>
              </a:rPr>
              <a:t>K-Means</a:t>
            </a:r>
            <a:r>
              <a:rPr lang="zh-TW" altLang="en-US">
                <a:solidFill>
                  <a:srgbClr val="FFFFFF"/>
                </a:solidFill>
              </a:rPr>
              <a:t>進行分群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8A225E07-19AA-854B-D3A1-F0A1BEC1E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64" y="938212"/>
            <a:ext cx="6710553" cy="4351338"/>
          </a:xfrm>
        </p:spPr>
      </p:pic>
    </p:spTree>
    <p:extLst>
      <p:ext uri="{BB962C8B-B14F-4D97-AF65-F5344CB8AC3E}">
        <p14:creationId xmlns:p14="http://schemas.microsoft.com/office/powerpoint/2010/main" val="95406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750</Words>
  <Application>Microsoft Office PowerPoint</Application>
  <PresentationFormat>寬螢幕</PresentationFormat>
  <Paragraphs>60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資料探勘期末</vt:lpstr>
      <vt:lpstr>Iris資料分群探勘-資料載入</vt:lpstr>
      <vt:lpstr>Iris資料分群探勘</vt:lpstr>
      <vt:lpstr>PowerPoint 簡報</vt:lpstr>
      <vt:lpstr>PowerPoint 簡報</vt:lpstr>
      <vt:lpstr>使用K-Means進行分群</vt:lpstr>
      <vt:lpstr>使用K-Means進行分群</vt:lpstr>
      <vt:lpstr>使用K-Means進行分群</vt:lpstr>
      <vt:lpstr>使用K-Means進行分群</vt:lpstr>
      <vt:lpstr>PowerPoint 簡報</vt:lpstr>
      <vt:lpstr>PowerPoint 簡報</vt:lpstr>
      <vt:lpstr>PowerPoint 簡報</vt:lpstr>
      <vt:lpstr>找出離群值</vt:lpstr>
      <vt:lpstr>找出離群值</vt:lpstr>
      <vt:lpstr>使用不同特徵標記離群值</vt:lpstr>
      <vt:lpstr>使用不同特徵標記離群值</vt:lpstr>
      <vt:lpstr>使用不同特徵標記離群值</vt:lpstr>
      <vt:lpstr>使用不同特徵標記離群值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資料探勘期末</dc:title>
  <dc:creator>劉 昱坤</dc:creator>
  <cp:lastModifiedBy>劉 昱坤</cp:lastModifiedBy>
  <cp:revision>4</cp:revision>
  <dcterms:created xsi:type="dcterms:W3CDTF">2022-05-24T14:45:16Z</dcterms:created>
  <dcterms:modified xsi:type="dcterms:W3CDTF">2023-07-09T09:27:32Z</dcterms:modified>
</cp:coreProperties>
</file>