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notesMasterIdLst>
    <p:notesMasterId r:id="rId2"/>
  </p:notesMasterIdLst>
  <p:handoutMasterIdLst>
    <p:handoutMasterId r:id="rId3"/>
  </p:handoutMasterIdLst>
  <p:sldIdLst>
    <p:sldId id="257" r:id="rId4"/>
    <p:sldId id="261" r:id="rId5"/>
    <p:sldId id="259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98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hyperlink" Target="https://www.optitrack.com/cameras/prime-13w/" TargetMode="External" /><Relationship Id="rId9" Type="http://schemas.openxmlformats.org/officeDocument/2006/relationships/hyperlink" Target="https://optitrack.com/cameras/prime-color/buy.html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6.png"  /><Relationship Id="rId4" Type="http://schemas.openxmlformats.org/officeDocument/2006/relationships/image" Target="../media/image15.png"  /><Relationship Id="rId5" Type="http://schemas.openxmlformats.org/officeDocument/2006/relationships/hyperlink" Target="https://optitrack.com/accessories/markers/" TargetMode="External"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1752597" y="3695700"/>
            <a:ext cx="16154404" cy="788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600" b="1">
                <a:solidFill>
                  <a:srgbClr val="424835"/>
                </a:solidFill>
                <a:latin typeface="한컴 윤고딕 240"/>
                <a:ea typeface="한컴 윤고딕 240"/>
              </a:rPr>
              <a:t>Data Capturing Hand Pose data</a:t>
            </a:r>
            <a:endParaRPr lang="en-US" altLang="ko-KR" sz="4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981198" y="4533900"/>
            <a:ext cx="12344402" cy="545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424835"/>
                </a:solidFill>
                <a:latin typeface="한컴 윤고딕 240"/>
                <a:ea typeface="한컴 윤고딕 240"/>
              </a:rPr>
              <a:t>Aug 28th, 2023</a:t>
            </a:r>
            <a:endParaRPr lang="en-US" altLang="ko-KR" sz="300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5240002" y="7886700"/>
            <a:ext cx="2743198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24835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윤고딕 240"/>
                <a:ea typeface="한컴 윤고딕 240"/>
              </a:rPr>
              <a:t>To. professor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24835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85775"/>
          </a:xfrm>
          <a:prstGeom prst="rect">
            <a:avLst/>
          </a:prstGeom>
        </p:spPr>
        <p:txBody>
          <a:bodyPr wrap="square">
            <a:spAutoFit/>
          </a:bodyPr>
          <a:p>
            <a:pPr marL="371280" indent="-37128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합성 마커 생성을 이용한 마커 제거 네트워크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(Marker-removal Network)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447800" y="6134100"/>
            <a:ext cx="11125201" cy="2017395"/>
          </a:xfrm>
          <a:prstGeom prst="rect">
            <a:avLst/>
          </a:prstGeom>
        </p:spPr>
        <p:txBody>
          <a:bodyPr wrap="square">
            <a:spAutoFit/>
          </a:bodyPr>
          <a:p>
            <a:pPr marL="299880" indent="-29988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MR-Net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단계로 구성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699960" lvl="1" indent="-24276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마커 합성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157160" lvl="2" indent="-24276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맨손 이미지에서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ResNet50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백본을 통해 전달하여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maker estimation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을 위한 시각적 특징 추출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157160" lvl="2" indent="-24276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시각적 특징을 기반으로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마커를 생성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(size:2x21)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614360" lvl="3" indent="-24276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백본은 직접 고른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CycleGAN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기반의 몇 가지 좋은 결과를 사용하여 사전 훈련되었음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(is pretrained)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699960" lvl="1" indent="-24276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마커 제거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299880" indent="-29988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7400" y="2908561"/>
            <a:ext cx="9154236" cy="3149339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2117" y="2914318"/>
            <a:ext cx="4349153" cy="2914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GAN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기반 마커 제거와 마커 제거 네트워크의 몇몇 실패 사례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0" y="2628900"/>
            <a:ext cx="9296400" cy="6460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3038475"/>
            <a:ext cx="13271714" cy="3200400"/>
          </a:xfrm>
          <a:prstGeom prst="rect">
            <a:avLst/>
          </a:prstGeom>
        </p:spPr>
      </p:pic>
      <p:sp>
        <p:nvSpPr>
          <p:cNvPr id="1030" name=""/>
          <p:cNvSpPr txBox="1"/>
          <p:nvPr/>
        </p:nvSpPr>
        <p:spPr>
          <a:xfrm>
            <a:off x="1104900" y="2400300"/>
            <a:ext cx="16078200" cy="485775"/>
          </a:xfrm>
          <a:prstGeom prst="rect">
            <a:avLst/>
          </a:prstGeom>
        </p:spPr>
        <p:txBody>
          <a:bodyPr wrap="square">
            <a:spAutoFit/>
          </a:bodyPr>
          <a:p>
            <a:pPr marL="371280" indent="-37128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데이터셋 세부정보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523998" y="6543675"/>
            <a:ext cx="13792202" cy="2188845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13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명의 여성 피아니스트와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명의 남성 피아니스트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평균 연령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27.75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대부분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살 때 시작했으며 평균 경력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22.7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년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그 중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명은 국제적인 콘서트에서 연주한 전문 피아니스트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명은 피아노 강사 또는 관련 전문가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나머지는 피아노 전공 학생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PiaNet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에 사용될 훈련 세트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2.0M(6EP, 10GP),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검증 세트 및 테스트 데이터 세트 표 참고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1104900" y="2400300"/>
            <a:ext cx="16078200" cy="485775"/>
          </a:xfrm>
          <a:prstGeom prst="rect">
            <a:avLst/>
          </a:prstGeom>
        </p:spPr>
        <p:txBody>
          <a:bodyPr wrap="square">
            <a:spAutoFit/>
          </a:bodyPr>
          <a:p>
            <a:pPr marL="371280" indent="-37128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진행 과정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523998" y="3086100"/>
            <a:ext cx="13792202" cy="1836420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그룹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A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전문가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명과 학생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명이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EP(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전자 피아노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스튜디오에서 연주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457200" lvl="1" indent="0" algn="l" defTabSz="91440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그룹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B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나머지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13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명의 학생은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GP(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그랜드 피아노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스튜디오에서 연주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1523998" y="5905500"/>
            <a:ext cx="13792202" cy="2398395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각 단원별 과제는 두 실험집단 모두 동일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가지 유형의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task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수행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242840" lvl="2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오른쪽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(R)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또는 왼쪽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(L)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손 중 한 손만 사용해서 연주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700040" lvl="3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오른손으로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왼손으로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phrase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를 연주하며 각 피실험자는 각 구절을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번 반복해야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1700040" lvl="3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그 결과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오른손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phrases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50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왼손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phrase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개를 얻음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242840" lvl="2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양손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(L+R)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을 모두 사용해서 연주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1700040" lvl="3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개의 음악 중 특정 발췌곡이 선택되고 모든 피실험자는 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분동안 연주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분 가량의 데이터가 기록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데이터 캡처 및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PiaNET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5368" y="2933700"/>
            <a:ext cx="7211431" cy="5811060"/>
          </a:xfrm>
          <a:prstGeom prst="rect">
            <a:avLst/>
          </a:prstGeom>
        </p:spPr>
      </p:pic>
      <p:sp>
        <p:nvSpPr>
          <p:cNvPr id="1027" name=""/>
          <p:cNvSpPr txBox="1"/>
          <p:nvPr/>
        </p:nvSpPr>
        <p:spPr>
          <a:xfrm>
            <a:off x="9144000" y="3086100"/>
            <a:ext cx="7010400" cy="5132070"/>
          </a:xfrm>
          <a:prstGeom prst="rect">
            <a:avLst/>
          </a:prstGeom>
        </p:spPr>
        <p:txBody>
          <a:bodyPr wrap="square">
            <a:spAutoFit/>
          </a:bodyPr>
          <a:p>
            <a:pPr marL="425500" indent="-425500" algn="l" defTabSz="914400"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3D Hand Key Point estimation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3D hand key point estimation을 위해 인코더-디코더 PoseNet 아키텍처와 ResNet50 백본을 사용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785640" lvl="1" indent="-328440" algn="l" defTabSz="914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425500" indent="-425500" algn="l" defTabSz="914400"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PiaSim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모듈 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882700" lvl="1" indent="-42550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피아노 연주에서는 건반 누르는 순간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소리의 타이밍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을 가장 중요한 요소로 간주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  <a:p>
            <a:pPr marL="882700" lvl="1" indent="-42550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따라서 훈련을 강화하기 위해 시계열 동작을 추출하는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계층과 키 입력을 재현하는 완전 계층으로 구성된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PiaSim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네트워크를 개발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82200" y="4152900"/>
            <a:ext cx="4067742" cy="173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Generation of Data(</a:t>
            </a: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328440" indent="-3284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실험별 결과 비교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96096" y="3390900"/>
            <a:ext cx="5666703" cy="4571999"/>
          </a:xfrm>
          <a:prstGeom prst="rect">
            <a:avLst/>
          </a:prstGeom>
        </p:spPr>
      </p:pic>
      <p:pic>
        <p:nvPicPr>
          <p:cNvPr id="10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66858" y="3162300"/>
            <a:ext cx="6572250" cy="2619375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85908" y="6991351"/>
            <a:ext cx="8387691" cy="2038349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1104900" y="2933700"/>
            <a:ext cx="47625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425500" indent="-425500" algn="l" defTabSz="914400"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데이터셋별 비교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8871608" y="2933700"/>
            <a:ext cx="47625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Ablation Study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8871608" y="6303645"/>
            <a:ext cx="47625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방법간 비교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Summary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1104899" y="3270408"/>
            <a:ext cx="16078202" cy="37461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>
              <a:lnSpc>
                <a:spcPct val="20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마커 기반 모션 캡처를 통해 고정밀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3D hand pose data caputre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algn="l" defTabSz="914400">
              <a:lnSpc>
                <a:spcPct val="20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표시된 손 이미지를 정렬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algn="l" defTabSz="914400">
              <a:lnSpc>
                <a:spcPct val="20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마커 제거 네트워크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(MR-Net)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를 통해 손에 있는 마커 제거되고</a:t>
            </a:r>
            <a:b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</a:b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  맨손 이미지가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3D hand pose ground truth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상태가 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848100"/>
            <a:ext cx="12344402" cy="1150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>
                <a:solidFill>
                  <a:srgbClr val="424835"/>
                </a:solidFill>
                <a:latin typeface="한컴 윤고딕 240"/>
                <a:ea typeface="한컴 윤고딕 240"/>
              </a:rPr>
              <a:t>Index_</a:t>
            </a:r>
            <a:endParaRPr lang="en-US" altLang="ko-KR" sz="7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899282" y="5771080"/>
            <a:ext cx="15398118" cy="1732715"/>
          </a:xfrm>
          <a:prstGeom prst="rect">
            <a:avLst/>
          </a:prstGeom>
        </p:spPr>
        <p:txBody>
          <a:bodyPr wrap="square" lIns="91440" tIns="45720" anchor="t" anchorCtr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Generation of Data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 for Data Capturing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66496" y="2798445"/>
            <a:ext cx="5486400" cy="5486400"/>
          </a:xfrm>
          <a:prstGeom prst="rect">
            <a:avLst/>
          </a:prstGeom>
        </p:spPr>
      </p:pic>
      <p:pic>
        <p:nvPicPr>
          <p:cNvPr id="10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2778501"/>
            <a:ext cx="6290896" cy="4729997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2286000" y="7675245"/>
            <a:ext cx="3972659" cy="4381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Kawai ES-110(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전자 피아노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967544" y="7734300"/>
            <a:ext cx="4662855" cy="436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Kawai GE-20(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그랜드 피아노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1. Piano(2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대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Environment(Data Capturing - 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11096" y="1960245"/>
            <a:ext cx="17376904" cy="7905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2. Optitrack Prime 13W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포함된 track1 MoCap 시스템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흑백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IR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카메라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Optitrack Prime Color FS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RGB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카메라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40"/>
                <a:ea typeface="한컴 윤고딕 240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ff0000"/>
              </a:solidFill>
              <a:latin typeface="한컴 윤고딕 240"/>
              <a:ea typeface="한컴 윤고딕 240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캡처 프레임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240FPS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   노출 시간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: 4ms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 이미지 해상도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: 1920x1080(1080p)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5400" y="3086100"/>
            <a:ext cx="2327403" cy="1809750"/>
          </a:xfrm>
          <a:prstGeom prst="rect">
            <a:avLst/>
          </a:prstGeom>
        </p:spPr>
      </p:pic>
      <p:pic>
        <p:nvPicPr>
          <p:cNvPr id="10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52203" y="3087975"/>
            <a:ext cx="5144196" cy="6017924"/>
          </a:xfrm>
          <a:prstGeom prst="rect">
            <a:avLst/>
          </a:prstGeom>
        </p:spPr>
      </p:pic>
      <p:cxnSp>
        <p:nvCxnSpPr>
          <p:cNvPr id="1026" name=""/>
          <p:cNvCxnSpPr/>
          <p:nvPr/>
        </p:nvCxnSpPr>
        <p:spPr>
          <a:xfrm>
            <a:off x="3276600" y="3619500"/>
            <a:ext cx="2362200" cy="8382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25400" cap="flat" cmpd="sng" algn="ctr">
            <a:solidFill>
              <a:srgbClr val="be4b48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27" name=""/>
          <p:cNvCxnSpPr/>
          <p:nvPr/>
        </p:nvCxnSpPr>
        <p:spPr>
          <a:xfrm>
            <a:off x="3276600" y="3619500"/>
            <a:ext cx="3276600" cy="5334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25400" cap="flat" cmpd="sng" algn="ctr">
            <a:solidFill>
              <a:srgbClr val="be4b48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28" name=""/>
          <p:cNvCxnSpPr/>
          <p:nvPr/>
        </p:nvCxnSpPr>
        <p:spPr>
          <a:xfrm>
            <a:off x="3276600" y="3619500"/>
            <a:ext cx="4267200" cy="12192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25400" cap="flat" cmpd="sng" algn="ctr">
            <a:solidFill>
              <a:srgbClr val="be4b48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29" name=""/>
          <p:cNvCxnSpPr/>
          <p:nvPr/>
        </p:nvCxnSpPr>
        <p:spPr>
          <a:xfrm>
            <a:off x="3276600" y="3619500"/>
            <a:ext cx="5257800" cy="9906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25400" cap="flat" cmpd="sng" algn="ctr">
            <a:solidFill>
              <a:srgbClr val="be4b48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pic>
        <p:nvPicPr>
          <p:cNvPr id="10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10724" y="3095626"/>
            <a:ext cx="4562475" cy="5934074"/>
          </a:xfrm>
          <a:prstGeom prst="rect">
            <a:avLst/>
          </a:prstGeom>
        </p:spPr>
      </p:pic>
      <p:pic>
        <p:nvPicPr>
          <p:cNvPr id="10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439490" y="3962235"/>
            <a:ext cx="2934109" cy="2362529"/>
          </a:xfrm>
          <a:prstGeom prst="rect">
            <a:avLst/>
          </a:prstGeom>
        </p:spPr>
      </p:pic>
      <p:sp>
        <p:nvSpPr>
          <p:cNvPr id="1032" name="">
            <a:hlinkClick r:id="rId8"/>
          </p:cNvPr>
          <p:cNvSpPr txBox="1"/>
          <p:nvPr/>
        </p:nvSpPr>
        <p:spPr>
          <a:xfrm>
            <a:off x="1295400" y="5143500"/>
            <a:ext cx="2133600" cy="3695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900" b="1">
                <a:solidFill>
                  <a:srgbClr val="ff0000"/>
                </a:solidFill>
                <a:latin typeface="한컴 윤고딕 230"/>
                <a:ea typeface="한컴 윤고딕 230"/>
              </a:rPr>
              <a:t>제품 링크 바로가기</a:t>
            </a:r>
            <a:endParaRPr lang="ko-KR" altLang="en-US" sz="1900" b="1">
              <a:solidFill>
                <a:srgbClr val="ff0000"/>
              </a:solidFill>
              <a:latin typeface="한컴 윤고딕 230"/>
              <a:ea typeface="한컴 윤고딕 230"/>
            </a:endParaRPr>
          </a:p>
        </p:txBody>
      </p:sp>
      <p:sp>
        <p:nvSpPr>
          <p:cNvPr id="1033" name="">
            <a:hlinkClick r:id="rId9"/>
          </p:cNvPr>
          <p:cNvSpPr txBox="1"/>
          <p:nvPr/>
        </p:nvSpPr>
        <p:spPr>
          <a:xfrm>
            <a:off x="14706600" y="6286500"/>
            <a:ext cx="2362200" cy="3695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900" b="1">
                <a:solidFill>
                  <a:srgbClr val="ff0000"/>
                </a:solidFill>
                <a:latin typeface="한컴 윤고딕 230"/>
                <a:ea typeface="한컴 윤고딕 230"/>
              </a:rPr>
              <a:t>제품 링크 바로가기</a:t>
            </a:r>
            <a:endParaRPr lang="ko-KR" altLang="en-US" sz="1900" b="1">
              <a:solidFill>
                <a:srgbClr val="ff0000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034" name=""/>
          <p:cNvCxnSpPr>
            <a:stCxn id="1031" idx="1"/>
          </p:cNvCxnSpPr>
          <p:nvPr/>
        </p:nvCxnSpPr>
        <p:spPr>
          <a:xfrm rot="10800000">
            <a:off x="11734800" y="4229100"/>
            <a:ext cx="2704690" cy="9144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381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35" name=""/>
          <p:cNvCxnSpPr>
            <a:stCxn id="1031" idx="1"/>
          </p:cNvCxnSpPr>
          <p:nvPr/>
        </p:nvCxnSpPr>
        <p:spPr>
          <a:xfrm rot="10800000">
            <a:off x="6781800" y="3543299"/>
            <a:ext cx="7657690" cy="1600200"/>
          </a:xfrm>
          <a:prstGeom prst="straightConnector1">
            <a:avLst/>
          </a:prstGeom>
          <a:gradFill rotWithShape="1">
            <a:gsLst>
              <a:gs pos="0">
                <a:srgbClr val="9a2f2b">
                  <a:alpha val="100000"/>
                </a:srgbClr>
              </a:gs>
              <a:gs pos="80000">
                <a:srgbClr val="ca3d39">
                  <a:alpha val="100000"/>
                </a:srgbClr>
              </a:gs>
              <a:gs pos="100000">
                <a:srgbClr val="ce3a36">
                  <a:alpha val="100000"/>
                </a:srgbClr>
              </a:gs>
            </a:gsLst>
            <a:lin ang="16200000" scaled="0"/>
          </a:gradFill>
          <a:ln w="381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type="arrow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36" name=""/>
          <p:cNvSpPr txBox="1"/>
          <p:nvPr/>
        </p:nvSpPr>
        <p:spPr>
          <a:xfrm>
            <a:off x="14478001" y="6743700"/>
            <a:ext cx="2971803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한컴 윤고딕 230"/>
                <a:ea typeface="한컴 윤고딕 230"/>
              </a:rPr>
              <a:t>RGB</a:t>
            </a:r>
            <a:r>
              <a:rPr lang="ko-KR" altLang="en-US">
                <a:latin typeface="한컴 윤고딕 230"/>
                <a:ea typeface="한컴 윤고딕 230"/>
              </a:rPr>
              <a:t> 카메라</a:t>
            </a:r>
            <a:endParaRPr lang="ko-KR" altLang="en-US"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en-US" altLang="ko-KR">
                <a:latin typeface="한컴 윤고딕 230"/>
                <a:ea typeface="한컴 윤고딕 230"/>
              </a:rPr>
              <a:t>-</a:t>
            </a:r>
            <a:r>
              <a:rPr lang="ko-KR" altLang="en-US">
                <a:latin typeface="한컴 윤고딕 230"/>
                <a:ea typeface="한컴 윤고딕 230"/>
              </a:rPr>
              <a:t> 피아노 상단 중앙에 고정</a:t>
            </a:r>
            <a:endParaRPr lang="ko-KR" altLang="en-US">
              <a:latin typeface="한컴 윤고딕 230"/>
              <a:ea typeface="한컴 윤고딕 230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1905000" y="8953500"/>
            <a:ext cx="15697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Environment(Data Capturing - 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3124199" y="6983730"/>
            <a:ext cx="7620001" cy="18440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한 손당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개의 마커를 각 관절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손가락 끝에 부착하고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추가로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손목 근처에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개를 삼각형 모양으로 부착해서 총 양손에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46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개의 마커를 부착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마커 정보, 각 플레이의 MIDI도 기록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피아노 장면도 녹화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3. Makers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Placement - Optitrack hemisphere 4mm facial reflective markers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3679" y="2809655"/>
            <a:ext cx="9892589" cy="2562444"/>
          </a:xfrm>
          <a:prstGeom prst="rect">
            <a:avLst/>
          </a:prstGeom>
        </p:spPr>
      </p:pic>
      <p:sp>
        <p:nvSpPr>
          <p:cNvPr id="1026" name="">
            <a:hlinkClick r:id="rId5"/>
          </p:cNvPr>
          <p:cNvSpPr txBox="1"/>
          <p:nvPr/>
        </p:nvSpPr>
        <p:spPr>
          <a:xfrm>
            <a:off x="1600200" y="5143500"/>
            <a:ext cx="2133600" cy="3695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 윤고딕 230"/>
                <a:ea typeface="한컴 윤고딕 230"/>
              </a:rPr>
              <a:t>제품 링크 바로가기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87200" y="3523428"/>
            <a:ext cx="4134427" cy="5887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1. Build Environment(Data Capturing - PianoHand2.5M)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1523999" y="2705100"/>
            <a:ext cx="11125201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마커 정보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각 연주의 MIDI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연주 중 피아노 장면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피아노 건반의 실시간 깊이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최대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10mm)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피아노 건반 뒤에 내장된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IR(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적외선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센서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1104900" y="2188845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4.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기록하는 정보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1104900" y="5143500"/>
            <a:ext cx="16078200" cy="440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한컴 윤고딕 240"/>
                <a:ea typeface="한컴 윤고딕 240"/>
              </a:rPr>
              <a:t>추가 사항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ff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1523999" y="5640705"/>
            <a:ext cx="11125201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데이터 수집 절차를 생명윤리위원회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(IRB)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에 승인을 받았다고 함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98818" y="514350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2971799" y="4709540"/>
            <a:ext cx="12344402" cy="10035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>
                <a:solidFill>
                  <a:srgbClr val="424835"/>
                </a:solidFill>
                <a:latin typeface="한컴 윤고딕 240"/>
                <a:ea typeface="한컴 윤고딕 240"/>
              </a:rPr>
              <a:t>2. Generation of Data(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PianoHand2.5M)</a:t>
            </a:r>
            <a:endParaRPr lang="en-US" altLang="ko-KR" sz="4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3048000" y="5524500"/>
            <a:ext cx="12344402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    MR-Net(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마커 제거 네트워크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 윤고딕 240"/>
                <a:ea typeface="한컴 윤고딕 240"/>
              </a:rPr>
              <a:t>PiaNET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490</ep:Words>
  <ep:PresentationFormat>On-screen Show (4:3)</ep:PresentationFormat>
  <ep:Paragraphs>96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2023-07-26T17:52:45.000</dcterms:created>
  <dc:creator>officegen</dc:creator>
  <cp:lastModifiedBy>User</cp:lastModifiedBy>
  <dcterms:modified xsi:type="dcterms:W3CDTF">2023-08-28T12:29:09.785</dcterms:modified>
  <cp:revision>129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