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8" r:id="rId6"/>
    <p:sldId id="263" r:id="rId7"/>
    <p:sldId id="261" r:id="rId8"/>
    <p:sldId id="265" r:id="rId9"/>
    <p:sldId id="266" r:id="rId10"/>
    <p:sldId id="267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 autoAdjust="0"/>
    <p:restoredTop sz="80220" autoAdjust="0"/>
  </p:normalViewPr>
  <p:slideViewPr>
    <p:cSldViewPr snapToGrid="0">
      <p:cViewPr varScale="1">
        <p:scale>
          <a:sx n="88" d="100"/>
          <a:sy n="88" d="100"/>
        </p:scale>
        <p:origin x="69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8136-79EA-4C35-BF13-2325863CFAB4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C4FD-B2B3-41FF-A64D-F1DF3C5B4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구현하면서 실험 내용을 어떻게 할지 생각해보면 </a:t>
            </a:r>
            <a:r>
              <a:rPr lang="ko-KR" altLang="en-US" dirty="0" err="1"/>
              <a:t>될듯함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6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어떻게 </a:t>
            </a:r>
            <a:r>
              <a:rPr lang="ko-KR" altLang="en-US" dirty="0" err="1"/>
              <a:t>만들것인지</a:t>
            </a:r>
            <a:r>
              <a:rPr lang="ko-KR" altLang="en-US" dirty="0"/>
              <a:t> 세부 계획이 더 필요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 대상</a:t>
            </a:r>
            <a:endParaRPr lang="en-US" altLang="ko-KR" dirty="0"/>
          </a:p>
          <a:p>
            <a:r>
              <a:rPr lang="ko-KR" altLang="en-US" dirty="0"/>
              <a:t>어떤 곡 수집</a:t>
            </a:r>
            <a:endParaRPr lang="en-US" altLang="ko-KR" dirty="0"/>
          </a:p>
          <a:p>
            <a:r>
              <a:rPr lang="ko-KR" altLang="en-US" dirty="0"/>
              <a:t>몇 명 수집 등 자세한 내용 셋팅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C4FD-B2B3-41FF-A64D-F1DF3C5B4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4BAE0-6996-460E-AB49-CBFAB8773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DAD7AB-0882-47E4-AC35-7F493A36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8B4E8-65CF-4B7A-B395-A95BD2B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2FFF8-2A44-41A6-9A7A-04D10D8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78CD-88B2-4019-A629-98780EAE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0D7D-CF9E-41EB-8F63-CB60FF83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E2C29-84C0-4BC5-8678-D79B1BD5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3EC37-66EE-49D3-97CA-55D34A7D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52AFA-9E4F-42F6-BAE0-8699C51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260BA-F515-4354-A965-B9F08AE3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0C87E-34EB-4621-B370-00D069BA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3F334-729E-48CC-A1FA-3415FCF5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E770-D998-46CA-9839-B4DB2F4B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F93E3-4188-416A-8603-CA5B82A2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03934-87B1-4E68-B239-96947926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20C53-5F6C-4BC3-8CAF-17803A4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84D52-6C38-402D-8D1E-8F428CB3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F3FC2-2D7B-4817-8E6D-4F314B91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517CB-D5F6-421F-ABC6-2725DA08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7B618-62FE-4604-80D3-917CE14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2965B-1430-44DD-9538-983A366F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073E3-AFCE-4DE1-A3C5-DA4AA977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0D235-454C-44DA-B31A-1592EF7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364F2-3884-4F29-8911-1A4DBEF5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ED3CC-E1B4-4B89-B62D-8BD1EFA4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41D7-0AF8-4E5A-B87E-A6C9B95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5256-7613-4EA1-A5D8-6ADF49B88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C1B33-6EA9-49C5-9EFE-53485B97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4325F-E3D6-4199-A654-5A4AAF9F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8CBDF-5F1F-460E-BBB0-50F0876C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2D054-0A99-4352-897E-F973D548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3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E7C8-3CAE-4974-8B30-89F106C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435B0-F448-4644-B7D3-BBAD758F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01734-8B35-4EC2-B53D-DC73018B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2FEBD-F6F8-4152-A70C-EFE5B46A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36C8B-73CB-4B84-B9B7-7DA678145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A26D6-A5B4-4639-8877-4457D5AF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4251F-B7AC-4775-BCDF-29EC223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1F9936-D9E0-4355-A388-C9A0B60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2EC8-5082-4835-AD67-1789C354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93268-D543-40B4-87CE-B2C11B28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BE0E-11A0-4FF5-96B8-0E2C0F3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B542F-8080-463C-9A9B-2C307A85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6B8CD-6ABC-4806-9618-12A4001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82A00-41BF-4032-9B7A-EDC6DFC2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23570-496B-40E8-9551-2F6F90F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475B-3409-4B33-A256-41825BFC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2A0F1-E268-4DCA-A5DC-EBD25947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72B2D-D911-42AF-B389-26EB5443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57430-45A4-4EBC-B5B9-0517439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81FA1-699A-4343-B8C3-95B80F4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95353-0868-4B24-BC49-FBEA372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C597B-A86F-45E4-AED6-9A893058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BF76A-18CC-4471-AAE8-60B652546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F918B-0CE5-4D86-BEA5-B3A8E245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8C1BC-0AAE-4A88-8E54-D2BA6F49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0B7A3-8D7D-46AB-AE40-6902C13D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1DB80-09A9-4165-9883-E67BE78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D7D89-4692-4082-B089-5CC1EFB4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789EC-73BF-4B1A-B348-9B156CB6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3A42-4892-48B0-8FD5-7BCA1264E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44E-A11A-4C29-A2AC-D4B313BB8F9B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7A328-BE30-4518-8ADC-D8DE963AD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4A31E-4CA6-4CB9-A5A6-F63DB196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332D-2DF5-44C4-9B78-08CAC5B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21DD-A65B-4187-B414-CE6CAA6EC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관련 회의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2294F-CBCF-441C-BF72-80F25D5A1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2023 11 16</a:t>
            </a:r>
          </a:p>
        </p:txBody>
      </p:sp>
    </p:spTree>
    <p:extLst>
      <p:ext uri="{BB962C8B-B14F-4D97-AF65-F5344CB8AC3E}">
        <p14:creationId xmlns:p14="http://schemas.microsoft.com/office/powerpoint/2010/main" val="288799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1D2A-C446-46D4-921A-7550C08A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E9761-C12A-4E6C-9855-C2184301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 Craft Model</a:t>
            </a:r>
            <a:r>
              <a:rPr lang="ko-KR" altLang="en-US" dirty="0"/>
              <a:t>과 </a:t>
            </a:r>
            <a:r>
              <a:rPr lang="en-US" altLang="ko-KR" dirty="0"/>
              <a:t>Deep Learning Model</a:t>
            </a:r>
            <a:r>
              <a:rPr lang="ko-KR" altLang="en-US" dirty="0"/>
              <a:t>의 아웃풋으로 어떻게 점수를 산정할 것인지 생각해보고 수식화 필요</a:t>
            </a:r>
          </a:p>
        </p:txBody>
      </p:sp>
    </p:spTree>
    <p:extLst>
      <p:ext uri="{BB962C8B-B14F-4D97-AF65-F5344CB8AC3E}">
        <p14:creationId xmlns:p14="http://schemas.microsoft.com/office/powerpoint/2010/main" val="331629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7339-1FF5-42C5-A78C-AB1C5724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ABDD-2DBB-41C1-B801-7BB0305A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변경을 통한 모델의 성능 변화 측정 실험</a:t>
            </a:r>
            <a:endParaRPr lang="en-US" altLang="ko-KR" dirty="0"/>
          </a:p>
          <a:p>
            <a:pPr lvl="1"/>
            <a:r>
              <a:rPr lang="en-US" altLang="ko-KR" dirty="0"/>
              <a:t>Hand Craft Model, Deep Learning Model </a:t>
            </a:r>
            <a:r>
              <a:rPr lang="ko-KR" altLang="en-US" dirty="0"/>
              <a:t>각각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ko-KR" altLang="en-US" dirty="0"/>
              <a:t> 변화가 정확도에 미치는 영향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Deep Learning Model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DB954FF-FF45-4D27-BD4F-1CD395897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04279"/>
              </p:ext>
            </p:extLst>
          </p:nvPr>
        </p:nvGraphicFramePr>
        <p:xfrm>
          <a:off x="185055" y="365760"/>
          <a:ext cx="11727381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790">
                  <a:extLst>
                    <a:ext uri="{9D8B030D-6E8A-4147-A177-3AD203B41FA5}">
                      <a16:colId xmlns:a16="http://schemas.microsoft.com/office/drawing/2014/main" val="2073257557"/>
                    </a:ext>
                  </a:extLst>
                </a:gridCol>
                <a:gridCol w="1585154">
                  <a:extLst>
                    <a:ext uri="{9D8B030D-6E8A-4147-A177-3AD203B41FA5}">
                      <a16:colId xmlns:a16="http://schemas.microsoft.com/office/drawing/2014/main" val="1612044825"/>
                    </a:ext>
                  </a:extLst>
                </a:gridCol>
                <a:gridCol w="2835695">
                  <a:extLst>
                    <a:ext uri="{9D8B030D-6E8A-4147-A177-3AD203B41FA5}">
                      <a16:colId xmlns:a16="http://schemas.microsoft.com/office/drawing/2014/main" val="911726959"/>
                    </a:ext>
                  </a:extLst>
                </a:gridCol>
                <a:gridCol w="336635">
                  <a:extLst>
                    <a:ext uri="{9D8B030D-6E8A-4147-A177-3AD203B41FA5}">
                      <a16:colId xmlns:a16="http://schemas.microsoft.com/office/drawing/2014/main" val="1795309975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4181771338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4264131734"/>
                    </a:ext>
                  </a:extLst>
                </a:gridCol>
                <a:gridCol w="407630">
                  <a:extLst>
                    <a:ext uri="{9D8B030D-6E8A-4147-A177-3AD203B41FA5}">
                      <a16:colId xmlns:a16="http://schemas.microsoft.com/office/drawing/2014/main" val="3275197212"/>
                    </a:ext>
                  </a:extLst>
                </a:gridCol>
                <a:gridCol w="412091">
                  <a:extLst>
                    <a:ext uri="{9D8B030D-6E8A-4147-A177-3AD203B41FA5}">
                      <a16:colId xmlns:a16="http://schemas.microsoft.com/office/drawing/2014/main" val="3784478362"/>
                    </a:ext>
                  </a:extLst>
                </a:gridCol>
                <a:gridCol w="432463">
                  <a:extLst>
                    <a:ext uri="{9D8B030D-6E8A-4147-A177-3AD203B41FA5}">
                      <a16:colId xmlns:a16="http://schemas.microsoft.com/office/drawing/2014/main" val="2565326669"/>
                    </a:ext>
                  </a:extLst>
                </a:gridCol>
                <a:gridCol w="418284">
                  <a:extLst>
                    <a:ext uri="{9D8B030D-6E8A-4147-A177-3AD203B41FA5}">
                      <a16:colId xmlns:a16="http://schemas.microsoft.com/office/drawing/2014/main" val="2870446078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891825437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748951768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126029111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1164526601"/>
                    </a:ext>
                  </a:extLst>
                </a:gridCol>
                <a:gridCol w="417758">
                  <a:extLst>
                    <a:ext uri="{9D8B030D-6E8A-4147-A177-3AD203B41FA5}">
                      <a16:colId xmlns:a16="http://schemas.microsoft.com/office/drawing/2014/main" val="2839192389"/>
                    </a:ext>
                  </a:extLst>
                </a:gridCol>
                <a:gridCol w="2082589">
                  <a:extLst>
                    <a:ext uri="{9D8B030D-6E8A-4147-A177-3AD203B41FA5}">
                      <a16:colId xmlns:a16="http://schemas.microsoft.com/office/drawing/2014/main" val="1491616096"/>
                    </a:ext>
                  </a:extLst>
                </a:gridCol>
              </a:tblGrid>
              <a:tr h="1829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 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64098"/>
                  </a:ext>
                </a:extLst>
              </a:tr>
              <a:tr h="182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/>
                        <a:t>연주 평가 데이터 수집 어플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56307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trike="sngStrike" dirty="0"/>
                        <a:t>데이터 수집 환경계획수립 </a:t>
                      </a:r>
                      <a:r>
                        <a:rPr lang="en-US" altLang="ko-KR" strike="sngStrike" dirty="0"/>
                        <a:t>(</a:t>
                      </a:r>
                      <a:r>
                        <a:rPr lang="ko-KR" altLang="en-US" strike="sngStrike" dirty="0"/>
                        <a:t>카메라 위치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종류 등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80101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trike="sngStrike" dirty="0"/>
                        <a:t>데이터 수집 </a:t>
                      </a:r>
                      <a:r>
                        <a:rPr lang="ko-KR" altLang="en-US" strike="sngStrike" dirty="0" err="1"/>
                        <a:t>환경셋팅</a:t>
                      </a:r>
                      <a:r>
                        <a:rPr lang="en-US" altLang="ko-KR" strike="sngStrike" dirty="0"/>
                        <a:t> (</a:t>
                      </a:r>
                      <a:r>
                        <a:rPr lang="ko-KR" altLang="en-US" strike="sngStrike" dirty="0"/>
                        <a:t>전자피아노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오디오</a:t>
                      </a:r>
                      <a:r>
                        <a:rPr lang="en-US" altLang="ko-KR" strike="sngStrike" dirty="0"/>
                        <a:t> </a:t>
                      </a:r>
                      <a:r>
                        <a:rPr lang="ko-KR" altLang="en-US" strike="sngStrike" dirty="0"/>
                        <a:t>인터페이스</a:t>
                      </a:r>
                      <a:r>
                        <a:rPr lang="en-US" altLang="ko-KR" strike="sngStrike" dirty="0"/>
                        <a:t>, </a:t>
                      </a:r>
                      <a:r>
                        <a:rPr lang="ko-KR" altLang="en-US" strike="sngStrike" dirty="0"/>
                        <a:t>카메라 등 작은 방에 셋팅</a:t>
                      </a:r>
                      <a:r>
                        <a:rPr lang="en-US" altLang="ko-KR" strike="sngStrike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67400"/>
                  </a:ext>
                </a:extLst>
              </a:tr>
              <a:tr h="32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수집 및 정답 데이터 구축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11492"/>
                  </a:ext>
                </a:extLst>
              </a:tr>
              <a:tr h="182937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</a:t>
                      </a:r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/>
                        <a:t>카메라 별 시간적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59766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trike="noStrike" dirty="0">
                          <a:solidFill>
                            <a:schemeClr val="tx1"/>
                          </a:solidFill>
                        </a:rPr>
                        <a:t>차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82195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영상에서 이미지와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midi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추출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00FF"/>
                          </a:solidFill>
                        </a:rPr>
                        <a:t>영민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</a:rPr>
                        <a:t>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14588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midi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에서 다양한 데이터 뽑기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프로그래밍 필요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FF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93651"/>
                  </a:ext>
                </a:extLst>
              </a:tr>
              <a:tr h="320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23345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2d hand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pose estimation </a:t>
                      </a:r>
                      <a:r>
                        <a:rPr lang="ko-KR" altLang="en-US" dirty="0"/>
                        <a:t>결과 </a:t>
                      </a:r>
                      <a:r>
                        <a:rPr lang="ko-KR" altLang="en-US" dirty="0" err="1"/>
                        <a:t>재레이블링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00FF"/>
                          </a:solidFill>
                        </a:rPr>
                        <a:t>영민</a:t>
                      </a:r>
                      <a:r>
                        <a:rPr lang="en-US" altLang="ko-KR" b="1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</a:rPr>
                        <a:t>민서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12459"/>
                  </a:ext>
                </a:extLst>
              </a:tr>
              <a:tr h="18293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Hand Craft 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69249"/>
                  </a:ext>
                </a:extLst>
              </a:tr>
              <a:tr h="182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딥러닝</a:t>
                      </a:r>
                      <a:r>
                        <a:rPr lang="ko-KR" altLang="en-US" dirty="0"/>
                        <a:t>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4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23195-D45E-4889-BF86-BBD7E7FD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E928C-7EF4-4C41-8B9D-F522529C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피아노 연주 데이터베이스 제안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평가에 중요한 기준들을 제시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공식화 가능한 기준 </a:t>
            </a:r>
            <a:r>
              <a:rPr lang="en-US" altLang="ko-KR" dirty="0"/>
              <a:t>(</a:t>
            </a:r>
            <a:r>
              <a:rPr lang="ko-KR" altLang="en-US" dirty="0"/>
              <a:t>음정</a:t>
            </a:r>
            <a:r>
              <a:rPr lang="en-US" altLang="ko-KR" dirty="0"/>
              <a:t>, </a:t>
            </a:r>
            <a:r>
              <a:rPr lang="ko-KR" altLang="en-US" dirty="0"/>
              <a:t>템포</a:t>
            </a:r>
            <a:r>
              <a:rPr lang="en-US" altLang="ko-KR" dirty="0"/>
              <a:t>, </a:t>
            </a:r>
            <a:r>
              <a:rPr lang="ko-KR" altLang="en-US" dirty="0"/>
              <a:t>리듬</a:t>
            </a:r>
            <a:r>
              <a:rPr lang="en-US" altLang="ko-KR" dirty="0"/>
              <a:t>, </a:t>
            </a:r>
            <a:r>
              <a:rPr lang="ko-KR" altLang="en-US" dirty="0"/>
              <a:t>악상의 일부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공식화 가능하지 않은 기준 </a:t>
            </a:r>
            <a:r>
              <a:rPr lang="en-US" altLang="ko-KR" dirty="0"/>
              <a:t>(</a:t>
            </a:r>
            <a:r>
              <a:rPr lang="ko-KR" altLang="en-US" dirty="0"/>
              <a:t>악상의 일부 </a:t>
            </a:r>
            <a:r>
              <a:rPr lang="en-US" altLang="ko-KR" dirty="0"/>
              <a:t>– </a:t>
            </a:r>
            <a:r>
              <a:rPr lang="ko-KR" altLang="en-US" dirty="0"/>
              <a:t>이음줄</a:t>
            </a:r>
            <a:r>
              <a:rPr lang="en-US" altLang="ko-KR" dirty="0"/>
              <a:t>, </a:t>
            </a:r>
            <a:r>
              <a:rPr lang="ko-KR" altLang="en-US" dirty="0" err="1"/>
              <a:t>레가토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 모델 제안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D076-1CDD-45A0-887C-F3927289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F506-C71C-4313-8B42-06C44FF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공식화 가능한 기준들은 소리만으로도 평가 가능</a:t>
            </a:r>
            <a:endParaRPr lang="en-US" altLang="ko-KR" dirty="0"/>
          </a:p>
          <a:p>
            <a:pPr lvl="1"/>
            <a:r>
              <a:rPr lang="ko-KR" altLang="en-US" dirty="0" err="1"/>
              <a:t>셈여림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소리 크기 측정</a:t>
            </a:r>
            <a:r>
              <a:rPr lang="en-US" altLang="ko-KR" dirty="0"/>
              <a:t>), </a:t>
            </a:r>
            <a:r>
              <a:rPr lang="ko-KR" altLang="en-US" dirty="0" err="1"/>
              <a:t>셈여림의</a:t>
            </a:r>
            <a:r>
              <a:rPr lang="ko-KR" altLang="en-US" dirty="0"/>
              <a:t> 변화 </a:t>
            </a:r>
            <a:r>
              <a:rPr lang="en-US" altLang="ko-KR" dirty="0"/>
              <a:t>(</a:t>
            </a:r>
            <a:r>
              <a:rPr lang="ko-KR" altLang="en-US" dirty="0"/>
              <a:t>소리 크기 변화 측정</a:t>
            </a:r>
            <a:r>
              <a:rPr lang="en-US" altLang="ko-KR" dirty="0"/>
              <a:t>)</a:t>
            </a:r>
            <a:r>
              <a:rPr lang="ko-KR" altLang="en-US" dirty="0"/>
              <a:t> 등 </a:t>
            </a:r>
            <a:endParaRPr lang="en-US" altLang="ko-KR" dirty="0"/>
          </a:p>
          <a:p>
            <a:pPr lvl="1"/>
            <a:r>
              <a:rPr lang="ko-KR" altLang="en-US" dirty="0"/>
              <a:t>악보를 기반으로 정답데이터 구축 가능 </a:t>
            </a:r>
            <a:r>
              <a:rPr lang="en-US" altLang="ko-KR" dirty="0"/>
              <a:t>(hand craft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trike="sngStrike" dirty="0"/>
              <a:t>전문가로부터 정답데이터 수집 받기</a:t>
            </a:r>
            <a:endParaRPr lang="en-US" altLang="ko-KR" strike="sngStrike" dirty="0"/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공식화 어려운 기준들은 영상</a:t>
            </a:r>
            <a:r>
              <a:rPr lang="en-US" altLang="ko-KR" dirty="0"/>
              <a:t>+</a:t>
            </a:r>
            <a:r>
              <a:rPr lang="ko-KR" altLang="en-US" dirty="0"/>
              <a:t>소리로 평가</a:t>
            </a:r>
            <a:endParaRPr lang="en-US" altLang="ko-KR" dirty="0"/>
          </a:p>
          <a:p>
            <a:pPr lvl="1"/>
            <a:r>
              <a:rPr lang="ko-KR" altLang="en-US" dirty="0"/>
              <a:t>이음줄</a:t>
            </a:r>
            <a:r>
              <a:rPr lang="en-US" altLang="ko-KR" dirty="0"/>
              <a:t>, </a:t>
            </a:r>
            <a:r>
              <a:rPr lang="ko-KR" altLang="en-US" dirty="0" err="1"/>
              <a:t>레가토</a:t>
            </a:r>
            <a:r>
              <a:rPr lang="en-US" altLang="ko-KR" dirty="0"/>
              <a:t>, </a:t>
            </a:r>
            <a:r>
              <a:rPr lang="ko-KR" altLang="en-US" dirty="0" err="1"/>
              <a:t>나타냄말</a:t>
            </a:r>
            <a:r>
              <a:rPr lang="ko-KR" altLang="en-US" dirty="0"/>
              <a:t> 등은 연주자가 의도적으로 혹은 즉흥적으로 여러 기법을 복합적으로 사용하기 때문에 공식화 하기 어려움</a:t>
            </a:r>
            <a:r>
              <a:rPr lang="en-US" altLang="ko-KR" dirty="0"/>
              <a:t>. </a:t>
            </a:r>
            <a:r>
              <a:rPr lang="ko-KR" altLang="en-US" dirty="0"/>
              <a:t>혹은 보여지는 것도 영향이 있음</a:t>
            </a:r>
            <a:endParaRPr lang="en-US" altLang="ko-KR" dirty="0"/>
          </a:p>
          <a:p>
            <a:pPr lvl="1"/>
            <a:r>
              <a:rPr lang="ko-KR" altLang="en-US" dirty="0"/>
              <a:t>전문가에게 정답데이터 수집 요청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7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D2E8-6FC2-4B6C-9E94-803C2947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제안하는 모델</a:t>
            </a: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공식화 가능한 평가 기준들 로만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C8A32-49DC-45E2-990A-46F593ACA3E3}"/>
              </a:ext>
            </a:extLst>
          </p:cNvPr>
          <p:cNvSpPr/>
          <p:nvPr/>
        </p:nvSpPr>
        <p:spPr>
          <a:xfrm>
            <a:off x="9189828" y="1695699"/>
            <a:ext cx="2405272" cy="4521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 Craft Model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021E7-FE97-42B3-A454-23A70286F0FE}"/>
              </a:ext>
            </a:extLst>
          </p:cNvPr>
          <p:cNvSpPr/>
          <p:nvPr/>
        </p:nvSpPr>
        <p:spPr>
          <a:xfrm>
            <a:off x="4141787" y="2420938"/>
            <a:ext cx="1776413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C7BF73-9427-489D-91C6-FE0C705D3E6D}"/>
              </a:ext>
            </a:extLst>
          </p:cNvPr>
          <p:cNvSpPr/>
          <p:nvPr/>
        </p:nvSpPr>
        <p:spPr>
          <a:xfrm>
            <a:off x="4194917" y="4014318"/>
            <a:ext cx="1743075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change of decibel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6231B9-5290-43D0-A233-6D6773FA5DAB}"/>
              </a:ext>
            </a:extLst>
          </p:cNvPr>
          <p:cNvSpPr/>
          <p:nvPr/>
        </p:nvSpPr>
        <p:spPr>
          <a:xfrm>
            <a:off x="4195767" y="5884611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A66091-6B75-4196-8ABF-C4D101A70412}"/>
              </a:ext>
            </a:extLst>
          </p:cNvPr>
          <p:cNvCxnSpPr>
            <a:cxnSpLocks/>
          </p:cNvCxnSpPr>
          <p:nvPr/>
        </p:nvCxnSpPr>
        <p:spPr>
          <a:xfrm flipV="1">
            <a:off x="3470275" y="2846637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D9A4DA-2C71-4274-A2CD-98BED59365CE}"/>
              </a:ext>
            </a:extLst>
          </p:cNvPr>
          <p:cNvCxnSpPr>
            <a:cxnSpLocks/>
          </p:cNvCxnSpPr>
          <p:nvPr/>
        </p:nvCxnSpPr>
        <p:spPr>
          <a:xfrm flipV="1">
            <a:off x="3447204" y="4414834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AA0AAD-13E7-4994-A416-20C63B4F44CD}"/>
              </a:ext>
            </a:extLst>
          </p:cNvPr>
          <p:cNvCxnSpPr>
            <a:cxnSpLocks/>
          </p:cNvCxnSpPr>
          <p:nvPr/>
        </p:nvCxnSpPr>
        <p:spPr>
          <a:xfrm>
            <a:off x="3447204" y="4872035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DA6B3-7FDC-43DF-97D2-08A0F3A6288A}"/>
              </a:ext>
            </a:extLst>
          </p:cNvPr>
          <p:cNvSpPr txBox="1"/>
          <p:nvPr/>
        </p:nvSpPr>
        <p:spPr>
          <a:xfrm>
            <a:off x="4971360" y="4901540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3BAD8-C95F-468B-90FA-978A588C991B}"/>
              </a:ext>
            </a:extLst>
          </p:cNvPr>
          <p:cNvSpPr txBox="1"/>
          <p:nvPr/>
        </p:nvSpPr>
        <p:spPr>
          <a:xfrm>
            <a:off x="4028229" y="3157040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셈여림은</a:t>
            </a:r>
            <a:r>
              <a:rPr lang="ko-KR" altLang="en-US" sz="1200" b="1" dirty="0">
                <a:solidFill>
                  <a:srgbClr val="FF0000"/>
                </a:solidFill>
              </a:rPr>
              <a:t> 소리의 크기를 의미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소리의 크기는 </a:t>
            </a:r>
            <a:r>
              <a:rPr lang="en-US" altLang="ko-KR" sz="1200" b="1" dirty="0">
                <a:solidFill>
                  <a:srgbClr val="FF0000"/>
                </a:solidFill>
              </a:rPr>
              <a:t>decibel</a:t>
            </a:r>
            <a:r>
              <a:rPr lang="ko-KR" altLang="en-US" sz="1200" b="1" dirty="0">
                <a:solidFill>
                  <a:srgbClr val="FF0000"/>
                </a:solidFill>
              </a:rPr>
              <a:t>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metric</a:t>
            </a:r>
            <a:r>
              <a:rPr lang="ko-KR" altLang="en-US" sz="1200" b="1" dirty="0">
                <a:solidFill>
                  <a:srgbClr val="FF0000"/>
                </a:solidFill>
              </a:rPr>
              <a:t>으로 측정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178A72-811E-452A-96DF-B5745E465F3B}"/>
              </a:ext>
            </a:extLst>
          </p:cNvPr>
          <p:cNvSpPr txBox="1"/>
          <p:nvPr/>
        </p:nvSpPr>
        <p:spPr>
          <a:xfrm>
            <a:off x="4564432" y="4733535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셈여림의</a:t>
            </a:r>
            <a:r>
              <a:rPr lang="ko-KR" altLang="en-US" sz="1200" b="1" dirty="0">
                <a:solidFill>
                  <a:srgbClr val="FF0000"/>
                </a:solidFill>
              </a:rPr>
              <a:t> 변화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B0F6CB-6C33-4210-9BA6-31452F30EECA}"/>
              </a:ext>
            </a:extLst>
          </p:cNvPr>
          <p:cNvSpPr/>
          <p:nvPr/>
        </p:nvSpPr>
        <p:spPr>
          <a:xfrm>
            <a:off x="1203590" y="3450136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MIDI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7F260-2E72-4F09-9601-1EA6014D02C3}"/>
              </a:ext>
            </a:extLst>
          </p:cNvPr>
          <p:cNvSpPr txBox="1"/>
          <p:nvPr/>
        </p:nvSpPr>
        <p:spPr>
          <a:xfrm>
            <a:off x="1414889" y="434791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영상 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2D0703-8F04-40A1-B2C5-2DE311F0CB1D}"/>
              </a:ext>
            </a:extLst>
          </p:cNvPr>
          <p:cNvSpPr/>
          <p:nvPr/>
        </p:nvSpPr>
        <p:spPr>
          <a:xfrm>
            <a:off x="968535" y="1705191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F7B8DC-5F44-4775-9BD3-A65EC36CD400}"/>
              </a:ext>
            </a:extLst>
          </p:cNvPr>
          <p:cNvSpPr/>
          <p:nvPr/>
        </p:nvSpPr>
        <p:spPr>
          <a:xfrm>
            <a:off x="3768724" y="1690688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 processing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F69D04-60F3-4521-B79A-0A474C0A28D5}"/>
              </a:ext>
            </a:extLst>
          </p:cNvPr>
          <p:cNvSpPr/>
          <p:nvPr/>
        </p:nvSpPr>
        <p:spPr>
          <a:xfrm>
            <a:off x="9501187" y="2404160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C86340A-9973-4294-816C-E9E9416D1474}"/>
              </a:ext>
            </a:extLst>
          </p:cNvPr>
          <p:cNvSpPr/>
          <p:nvPr/>
        </p:nvSpPr>
        <p:spPr>
          <a:xfrm>
            <a:off x="9501186" y="3938118"/>
            <a:ext cx="1776413" cy="996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change of 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810B941-115A-49A5-A90C-4AB2A6BC2B14}"/>
              </a:ext>
            </a:extLst>
          </p:cNvPr>
          <p:cNvSpPr/>
          <p:nvPr/>
        </p:nvSpPr>
        <p:spPr>
          <a:xfrm>
            <a:off x="9501185" y="5880748"/>
            <a:ext cx="1776413" cy="6762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decibel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정답 범위</a:t>
            </a: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8BFBCF12-BDAE-430A-9ED6-2A94F0376645}"/>
              </a:ext>
            </a:extLst>
          </p:cNvPr>
          <p:cNvSpPr/>
          <p:nvPr/>
        </p:nvSpPr>
        <p:spPr>
          <a:xfrm>
            <a:off x="6477000" y="2590800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B2118EF9-9B32-4728-B16E-420073116CA1}"/>
              </a:ext>
            </a:extLst>
          </p:cNvPr>
          <p:cNvSpPr/>
          <p:nvPr/>
        </p:nvSpPr>
        <p:spPr>
          <a:xfrm>
            <a:off x="6477000" y="4103096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7A11692D-5B5A-49A2-A78A-E5D4B7E3C867}"/>
              </a:ext>
            </a:extLst>
          </p:cNvPr>
          <p:cNvSpPr/>
          <p:nvPr/>
        </p:nvSpPr>
        <p:spPr>
          <a:xfrm>
            <a:off x="6534150" y="5925546"/>
            <a:ext cx="2343150" cy="489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918AE-EA1C-47D0-98C5-7F2DB9C3389D}"/>
              </a:ext>
            </a:extLst>
          </p:cNvPr>
          <p:cNvSpPr txBox="1"/>
          <p:nvPr/>
        </p:nvSpPr>
        <p:spPr>
          <a:xfrm>
            <a:off x="7053700" y="31228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045AD-B63C-4F21-8462-C73EF9AE9B81}"/>
              </a:ext>
            </a:extLst>
          </p:cNvPr>
          <p:cNvSpPr txBox="1"/>
          <p:nvPr/>
        </p:nvSpPr>
        <p:spPr>
          <a:xfrm>
            <a:off x="7052083" y="45987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0D700-D052-4A82-9552-1081D71472BC}"/>
              </a:ext>
            </a:extLst>
          </p:cNvPr>
          <p:cNvSpPr txBox="1"/>
          <p:nvPr/>
        </p:nvSpPr>
        <p:spPr>
          <a:xfrm>
            <a:off x="7110850" y="64151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66FF"/>
                </a:solidFill>
              </a:rPr>
              <a:t>단순 비교</a:t>
            </a:r>
          </a:p>
        </p:txBody>
      </p:sp>
    </p:spTree>
    <p:extLst>
      <p:ext uri="{BB962C8B-B14F-4D97-AF65-F5344CB8AC3E}">
        <p14:creationId xmlns:p14="http://schemas.microsoft.com/office/powerpoint/2010/main" val="11108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16E9-521E-4BA9-8682-37BA79E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FA5D22-AD67-455A-94FA-9D708E601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158068"/>
              </p:ext>
            </p:extLst>
          </p:nvPr>
        </p:nvGraphicFramePr>
        <p:xfrm>
          <a:off x="522514" y="1792966"/>
          <a:ext cx="5219700" cy="460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29">
                  <a:extLst>
                    <a:ext uri="{9D8B030D-6E8A-4147-A177-3AD203B41FA5}">
                      <a16:colId xmlns:a16="http://schemas.microsoft.com/office/drawing/2014/main" val="2144036815"/>
                    </a:ext>
                  </a:extLst>
                </a:gridCol>
                <a:gridCol w="3082471">
                  <a:extLst>
                    <a:ext uri="{9D8B030D-6E8A-4147-A177-3AD203B41FA5}">
                      <a16:colId xmlns:a16="http://schemas.microsoft.com/office/drawing/2014/main" val="105729049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789731895"/>
                    </a:ext>
                  </a:extLst>
                </a:gridCol>
              </a:tblGrid>
              <a:tr h="3841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매트릭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52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pitch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5291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셈여림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4686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셈여림의</a:t>
                      </a:r>
                      <a:r>
                        <a:rPr lang="ko-KR" altLang="en-US" dirty="0"/>
                        <a:t>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change of 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417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9794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빠르기의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change of speed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087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붙임줄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스타카토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테누토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늘임표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 of 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8096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악센트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341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옥타브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432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꾸밈음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반복 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7272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77F61727-1953-42A7-AE62-DC971088A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537736"/>
              </p:ext>
            </p:extLst>
          </p:nvPr>
        </p:nvGraphicFramePr>
        <p:xfrm>
          <a:off x="6389914" y="2049103"/>
          <a:ext cx="5219700" cy="3584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057290491"/>
                    </a:ext>
                  </a:extLst>
                </a:gridCol>
                <a:gridCol w="3543299">
                  <a:extLst>
                    <a:ext uri="{9D8B030D-6E8A-4147-A177-3AD203B41FA5}">
                      <a16:colId xmlns:a16="http://schemas.microsoft.com/office/drawing/2014/main" val="3789731895"/>
                    </a:ext>
                  </a:extLst>
                </a:gridCol>
              </a:tblGrid>
              <a:tr h="384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매트릭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952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legato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음과 음사이에 소리가 얼마나 비어 있는가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5291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영상에서 </a:t>
                      </a:r>
                      <a:r>
                        <a:rPr lang="ko-KR" altLang="en-US" dirty="0" err="1"/>
                        <a:t>봤을때</a:t>
                      </a:r>
                      <a:r>
                        <a:rPr lang="ko-KR" altLang="en-US" dirty="0"/>
                        <a:t> 손 끝의 움직임이 붙어 있는지 떨어져 있는지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4686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소리의 </a:t>
                      </a:r>
                      <a:r>
                        <a:rPr lang="en-US" altLang="ko-KR" dirty="0"/>
                        <a:t>decibel </a:t>
                      </a:r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고른지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417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나타냄말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공식화 불가 </a:t>
                      </a:r>
                      <a:r>
                        <a:rPr lang="en-US" altLang="ko-KR" dirty="0"/>
                        <a:t>(ex. </a:t>
                      </a:r>
                      <a:r>
                        <a:rPr lang="ko-KR" altLang="en-US" dirty="0" err="1"/>
                        <a:t>유머러스하게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9794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087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80960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34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CD9C55-6FB4-40DA-9FD9-A6B3BEEA892F}"/>
              </a:ext>
            </a:extLst>
          </p:cNvPr>
          <p:cNvSpPr txBox="1"/>
          <p:nvPr/>
        </p:nvSpPr>
        <p:spPr>
          <a:xfrm>
            <a:off x="1806038" y="644656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공식화 가능한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186F7-73F4-4A16-A11F-F4473DC06FCB}"/>
              </a:ext>
            </a:extLst>
          </p:cNvPr>
          <p:cNvSpPr txBox="1"/>
          <p:nvPr/>
        </p:nvSpPr>
        <p:spPr>
          <a:xfrm>
            <a:off x="7630206" y="57508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공식화 어려운 기준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AE396F-903E-441A-9D94-1D3D2BC86B51}"/>
              </a:ext>
            </a:extLst>
          </p:cNvPr>
          <p:cNvSpPr/>
          <p:nvPr/>
        </p:nvSpPr>
        <p:spPr>
          <a:xfrm rot="19582260">
            <a:off x="5206091" y="1022039"/>
            <a:ext cx="1072243" cy="429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A106-1F80-406D-B40D-7DA0075827B0}"/>
              </a:ext>
            </a:extLst>
          </p:cNvPr>
          <p:cNvSpPr txBox="1"/>
          <p:nvPr/>
        </p:nvSpPr>
        <p:spPr>
          <a:xfrm>
            <a:off x="6247410" y="76110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midi </a:t>
            </a:r>
            <a:r>
              <a:rPr lang="ko-KR" altLang="en-US" dirty="0"/>
              <a:t>에서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2835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A0C7-4FA6-4710-9A09-D625026A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제안하는 모델</a:t>
            </a: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공식화 어려운 평가 기준들 로만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714546-60E1-494A-B246-7FC8DC3E88F2}"/>
              </a:ext>
            </a:extLst>
          </p:cNvPr>
          <p:cNvSpPr/>
          <p:nvPr/>
        </p:nvSpPr>
        <p:spPr>
          <a:xfrm>
            <a:off x="4765466" y="3562598"/>
            <a:ext cx="2661068" cy="127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 Learning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D953AE-2CB8-428E-8920-BF514FEAA3F8}"/>
              </a:ext>
            </a:extLst>
          </p:cNvPr>
          <p:cNvSpPr/>
          <p:nvPr/>
        </p:nvSpPr>
        <p:spPr>
          <a:xfrm>
            <a:off x="8334375" y="2176495"/>
            <a:ext cx="1776413" cy="12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legato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en-US" altLang="ko-KR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E4E55-EA97-40A6-91D1-5BAC0B7CDB93}"/>
              </a:ext>
            </a:extLst>
          </p:cNvPr>
          <p:cNvSpPr/>
          <p:nvPr/>
        </p:nvSpPr>
        <p:spPr>
          <a:xfrm>
            <a:off x="8367713" y="3666907"/>
            <a:ext cx="1743075" cy="909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표현력</a:t>
            </a:r>
            <a:endParaRPr lang="en-US" altLang="ko-KR" dirty="0"/>
          </a:p>
          <a:p>
            <a:pPr algn="ctr"/>
            <a:r>
              <a:rPr lang="ko-KR" altLang="en-US" dirty="0"/>
              <a:t>점수 </a:t>
            </a:r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BC5F7E-3F78-4340-8CE3-FBCBD7BC7B87}"/>
              </a:ext>
            </a:extLst>
          </p:cNvPr>
          <p:cNvSpPr/>
          <p:nvPr/>
        </p:nvSpPr>
        <p:spPr>
          <a:xfrm>
            <a:off x="8334375" y="5816600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E393DC-A7A1-4B8B-A68C-B9E569028D6E}"/>
              </a:ext>
            </a:extLst>
          </p:cNvPr>
          <p:cNvCxnSpPr>
            <a:cxnSpLocks/>
          </p:cNvCxnSpPr>
          <p:nvPr/>
        </p:nvCxnSpPr>
        <p:spPr>
          <a:xfrm flipV="1">
            <a:off x="7662863" y="3176836"/>
            <a:ext cx="495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FE4CE5-2E56-4076-9C04-88BFADE58B27}"/>
              </a:ext>
            </a:extLst>
          </p:cNvPr>
          <p:cNvCxnSpPr>
            <a:cxnSpLocks/>
          </p:cNvCxnSpPr>
          <p:nvPr/>
        </p:nvCxnSpPr>
        <p:spPr>
          <a:xfrm flipV="1">
            <a:off x="7620000" y="4067423"/>
            <a:ext cx="58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B718D-FBD7-4252-A3DF-23F2FC7F8BFA}"/>
              </a:ext>
            </a:extLst>
          </p:cNvPr>
          <p:cNvCxnSpPr>
            <a:cxnSpLocks/>
          </p:cNvCxnSpPr>
          <p:nvPr/>
        </p:nvCxnSpPr>
        <p:spPr>
          <a:xfrm>
            <a:off x="7620000" y="4524624"/>
            <a:ext cx="538163" cy="8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FBFDB-8055-4DD4-92DD-45F1F78DBD16}"/>
              </a:ext>
            </a:extLst>
          </p:cNvPr>
          <p:cNvSpPr txBox="1"/>
          <p:nvPr/>
        </p:nvSpPr>
        <p:spPr>
          <a:xfrm>
            <a:off x="9121269" y="4700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7F625E-3FEF-4752-95B2-FFC83974BB6E}"/>
              </a:ext>
            </a:extLst>
          </p:cNvPr>
          <p:cNvSpPr/>
          <p:nvPr/>
        </p:nvSpPr>
        <p:spPr>
          <a:xfrm>
            <a:off x="1728618" y="2412999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MIDI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78FF0D-291F-477F-B3C7-2E71DFFE1D02}"/>
              </a:ext>
            </a:extLst>
          </p:cNvPr>
          <p:cNvCxnSpPr>
            <a:cxnSpLocks/>
          </p:cNvCxnSpPr>
          <p:nvPr/>
        </p:nvCxnSpPr>
        <p:spPr>
          <a:xfrm>
            <a:off x="3818947" y="3004803"/>
            <a:ext cx="633991" cy="6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74A006D-B8FD-4AF9-94B4-1324B4E84BDC}"/>
              </a:ext>
            </a:extLst>
          </p:cNvPr>
          <p:cNvSpPr/>
          <p:nvPr/>
        </p:nvSpPr>
        <p:spPr>
          <a:xfrm>
            <a:off x="1728618" y="3512885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영상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7CB61D-187E-4B32-BFE7-62A2103A2031}"/>
              </a:ext>
            </a:extLst>
          </p:cNvPr>
          <p:cNvSpPr/>
          <p:nvPr/>
        </p:nvSpPr>
        <p:spPr>
          <a:xfrm>
            <a:off x="1728618" y="4503052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MFCC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22C075-5F42-4495-973C-6D8044A6B1A4}"/>
              </a:ext>
            </a:extLst>
          </p:cNvPr>
          <p:cNvSpPr/>
          <p:nvPr/>
        </p:nvSpPr>
        <p:spPr>
          <a:xfrm>
            <a:off x="1728618" y="5572375"/>
            <a:ext cx="1833562" cy="67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WaveForm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32A241-447F-4A97-883D-86C2445230C0}"/>
              </a:ext>
            </a:extLst>
          </p:cNvPr>
          <p:cNvCxnSpPr>
            <a:cxnSpLocks/>
          </p:cNvCxnSpPr>
          <p:nvPr/>
        </p:nvCxnSpPr>
        <p:spPr>
          <a:xfrm>
            <a:off x="3798509" y="3790425"/>
            <a:ext cx="704850" cy="1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D317CB-9CCB-4DC7-A81D-1B3771950DAD}"/>
              </a:ext>
            </a:extLst>
          </p:cNvPr>
          <p:cNvCxnSpPr>
            <a:cxnSpLocks/>
          </p:cNvCxnSpPr>
          <p:nvPr/>
        </p:nvCxnSpPr>
        <p:spPr>
          <a:xfrm flipV="1">
            <a:off x="3818947" y="4227545"/>
            <a:ext cx="684412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50E77E-B251-406A-8775-2B242D281616}"/>
              </a:ext>
            </a:extLst>
          </p:cNvPr>
          <p:cNvCxnSpPr>
            <a:cxnSpLocks/>
          </p:cNvCxnSpPr>
          <p:nvPr/>
        </p:nvCxnSpPr>
        <p:spPr>
          <a:xfrm flipV="1">
            <a:off x="3818947" y="4576795"/>
            <a:ext cx="684412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CA2B08-371C-4BF4-8B90-DEB510CA50E9}"/>
              </a:ext>
            </a:extLst>
          </p:cNvPr>
          <p:cNvSpPr/>
          <p:nvPr/>
        </p:nvSpPr>
        <p:spPr>
          <a:xfrm>
            <a:off x="1413675" y="1603590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61C689-7DC0-42FD-AF74-3079C8CBBF90}"/>
              </a:ext>
            </a:extLst>
          </p:cNvPr>
          <p:cNvSpPr/>
          <p:nvPr/>
        </p:nvSpPr>
        <p:spPr>
          <a:xfrm>
            <a:off x="4874025" y="159177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C42F8-0C00-4BF8-A44B-0668F746F62F}"/>
              </a:ext>
            </a:extLst>
          </p:cNvPr>
          <p:cNvSpPr/>
          <p:nvPr/>
        </p:nvSpPr>
        <p:spPr>
          <a:xfrm>
            <a:off x="8036614" y="1579744"/>
            <a:ext cx="2405272" cy="45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994044-4C05-4735-A58C-DC15B335A4C1}"/>
              </a:ext>
            </a:extLst>
          </p:cNvPr>
          <p:cNvSpPr txBox="1"/>
          <p:nvPr/>
        </p:nvSpPr>
        <p:spPr>
          <a:xfrm>
            <a:off x="156851" y="634393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 legato</a:t>
            </a:r>
            <a:r>
              <a:rPr lang="ko-KR" altLang="en-US" dirty="0">
                <a:solidFill>
                  <a:srgbClr val="FF0000"/>
                </a:solidFill>
              </a:rPr>
              <a:t>의 경우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손가락 끝 마디의 움직임 </a:t>
            </a:r>
            <a:r>
              <a:rPr lang="en-US" altLang="ko-KR" dirty="0">
                <a:solidFill>
                  <a:srgbClr val="FF0000"/>
                </a:solidFill>
              </a:rPr>
              <a:t>(y</a:t>
            </a:r>
            <a:r>
              <a:rPr lang="ko-KR" altLang="en-US" dirty="0">
                <a:solidFill>
                  <a:srgbClr val="FF0000"/>
                </a:solidFill>
              </a:rPr>
              <a:t>축 폭이 크면 </a:t>
            </a:r>
            <a:r>
              <a:rPr lang="ko-KR" altLang="en-US" dirty="0" err="1">
                <a:solidFill>
                  <a:srgbClr val="FF0000"/>
                </a:solidFill>
              </a:rPr>
              <a:t>레가토가</a:t>
            </a:r>
            <a:r>
              <a:rPr lang="ko-KR" altLang="en-US" dirty="0">
                <a:solidFill>
                  <a:srgbClr val="FF0000"/>
                </a:solidFill>
              </a:rPr>
              <a:t> 잘 안됨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74DAB924-6AD8-4955-9903-08E5948EB0D9}"/>
              </a:ext>
            </a:extLst>
          </p:cNvPr>
          <p:cNvSpPr/>
          <p:nvPr/>
        </p:nvSpPr>
        <p:spPr>
          <a:xfrm>
            <a:off x="1333944" y="4751844"/>
            <a:ext cx="370248" cy="14028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4AAD3-F65C-4F1B-B302-880A8C63C4EB}"/>
              </a:ext>
            </a:extLst>
          </p:cNvPr>
          <p:cNvSpPr txBox="1"/>
          <p:nvPr/>
        </p:nvSpPr>
        <p:spPr>
          <a:xfrm>
            <a:off x="63983" y="5001139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FF0000"/>
                </a:solidFill>
              </a:rPr>
              <a:t>입력값이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midi</a:t>
            </a:r>
            <a:r>
              <a:rPr lang="ko-KR" altLang="en-US" sz="1200" dirty="0">
                <a:solidFill>
                  <a:srgbClr val="FF0000"/>
                </a:solidFill>
              </a:rPr>
              <a:t>인데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추가하는 것이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의미가 있을지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고민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24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A9A35-CEFD-456A-9C8F-6B678BEA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28643-4ED3-4BFC-BEA8-9DFEDF83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한대를 손 위에다가 설치해서 촬영 예정 </a:t>
            </a:r>
            <a:r>
              <a:rPr lang="en-US" altLang="ko-KR" dirty="0"/>
              <a:t>(</a:t>
            </a:r>
            <a:r>
              <a:rPr lang="ko-KR" altLang="en-US" dirty="0"/>
              <a:t>카메라 및 거치대 구매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E93E9-5182-4BA5-81C3-F7F07193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77812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B29C-1A00-4346-B387-598B224D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수집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EC1DD-09CE-40D8-8B19-5530E0A4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Hand Craft Model</a:t>
            </a:r>
          </a:p>
          <a:p>
            <a:pPr lvl="1"/>
            <a:r>
              <a:rPr lang="ko-KR" altLang="en-US" dirty="0"/>
              <a:t>쇼팽 </a:t>
            </a:r>
            <a:r>
              <a:rPr lang="ko-KR" altLang="en-US" dirty="0" err="1"/>
              <a:t>에튀드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en-US" altLang="ko-KR" dirty="0"/>
              <a:t>5000</a:t>
            </a:r>
            <a:r>
              <a:rPr lang="ko-KR" altLang="en-US" dirty="0"/>
              <a:t>개 정도 데이터 수집</a:t>
            </a:r>
            <a:endParaRPr lang="en-US" altLang="ko-KR" dirty="0"/>
          </a:p>
          <a:p>
            <a:pPr lvl="1"/>
            <a:r>
              <a:rPr lang="ko-KR" altLang="en-US" dirty="0"/>
              <a:t>난이도가 쉬운 곡도 고려해보기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Deep Learning Model </a:t>
            </a:r>
          </a:p>
          <a:p>
            <a:pPr lvl="1"/>
            <a:r>
              <a:rPr lang="ko-KR" altLang="en-US" dirty="0"/>
              <a:t>악상이 자주 나타나지 않기에 악상이 많은 곡을 선택하는 것이 중요할 듯 </a:t>
            </a:r>
            <a:r>
              <a:rPr lang="en-US" altLang="ko-KR" dirty="0"/>
              <a:t>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53BBE3-6EB8-48A5-A287-E32F5FC0F355}"/>
              </a:ext>
            </a:extLst>
          </p:cNvPr>
          <p:cNvSpPr/>
          <p:nvPr/>
        </p:nvSpPr>
        <p:spPr>
          <a:xfrm>
            <a:off x="2070874" y="4766957"/>
            <a:ext cx="41433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70FCB-AB2D-4B28-B22D-6BA9BEE6E32F}"/>
              </a:ext>
            </a:extLst>
          </p:cNvPr>
          <p:cNvSpPr txBox="1"/>
          <p:nvPr/>
        </p:nvSpPr>
        <p:spPr>
          <a:xfrm>
            <a:off x="2600721" y="4829721"/>
            <a:ext cx="725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레가토</a:t>
            </a:r>
            <a:r>
              <a:rPr lang="ko-KR" altLang="en-US" dirty="0">
                <a:solidFill>
                  <a:srgbClr val="FF0000"/>
                </a:solidFill>
              </a:rPr>
              <a:t> 등 특정 기준을 정하고 </a:t>
            </a:r>
            <a:r>
              <a:rPr lang="en-US" altLang="ko-KR" dirty="0">
                <a:solidFill>
                  <a:srgbClr val="FF0000"/>
                </a:solidFill>
              </a:rPr>
              <a:t>scale </a:t>
            </a:r>
            <a:r>
              <a:rPr lang="ko-KR" altLang="en-US" dirty="0">
                <a:solidFill>
                  <a:srgbClr val="FF0000"/>
                </a:solidFill>
              </a:rPr>
              <a:t>이나 </a:t>
            </a:r>
            <a:r>
              <a:rPr lang="en-US" altLang="ko-KR" dirty="0">
                <a:solidFill>
                  <a:srgbClr val="FF0000"/>
                </a:solidFill>
              </a:rPr>
              <a:t>arpeggio </a:t>
            </a:r>
            <a:r>
              <a:rPr lang="ko-KR" altLang="en-US" dirty="0">
                <a:solidFill>
                  <a:srgbClr val="FF0000"/>
                </a:solidFill>
              </a:rPr>
              <a:t>등을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여러번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레가토</a:t>
            </a:r>
            <a:r>
              <a:rPr lang="ko-KR" altLang="en-US" dirty="0">
                <a:solidFill>
                  <a:srgbClr val="FF0000"/>
                </a:solidFill>
              </a:rPr>
              <a:t> 할 경우 그렇지 않을 경우로 나눠서 연주하면 어떨지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FF12729-05B1-4B64-88D6-CB9C8204C386}"/>
              </a:ext>
            </a:extLst>
          </p:cNvPr>
          <p:cNvSpPr/>
          <p:nvPr/>
        </p:nvSpPr>
        <p:spPr>
          <a:xfrm>
            <a:off x="2070874" y="3242957"/>
            <a:ext cx="41433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59E69-F745-4166-AAA1-3992D5B3D5E5}"/>
              </a:ext>
            </a:extLst>
          </p:cNvPr>
          <p:cNvSpPr txBox="1"/>
          <p:nvPr/>
        </p:nvSpPr>
        <p:spPr>
          <a:xfrm>
            <a:off x="2600721" y="3074572"/>
            <a:ext cx="8253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모델이 훈련을 하는게 아니므로 많은 데이터는 필요 </a:t>
            </a:r>
            <a:r>
              <a:rPr lang="ko-KR" altLang="en-US" dirty="0" err="1">
                <a:solidFill>
                  <a:srgbClr val="FF0000"/>
                </a:solidFill>
              </a:rPr>
              <a:t>없을듯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조금 녹음하더라도 그거를 다양한 비교 알고리즘</a:t>
            </a:r>
            <a:r>
              <a:rPr lang="en-US" altLang="ko-KR" dirty="0">
                <a:solidFill>
                  <a:srgbClr val="FF0000"/>
                </a:solidFill>
              </a:rPr>
              <a:t>(Hand Craft Model)</a:t>
            </a:r>
            <a:r>
              <a:rPr lang="ko-KR" altLang="en-US" dirty="0">
                <a:solidFill>
                  <a:srgbClr val="FF0000"/>
                </a:solidFill>
              </a:rPr>
              <a:t>로 해보고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정확도가 높은 방향으로 논문 끌고 가기</a:t>
            </a:r>
          </a:p>
        </p:txBody>
      </p:sp>
    </p:spTree>
    <p:extLst>
      <p:ext uri="{BB962C8B-B14F-4D97-AF65-F5344CB8AC3E}">
        <p14:creationId xmlns:p14="http://schemas.microsoft.com/office/powerpoint/2010/main" val="24670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1C8D-A306-4C04-BA3F-217A662C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D5014-6794-43AA-BD3A-6274868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 Craft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Deep Learning Model </a:t>
            </a:r>
          </a:p>
          <a:p>
            <a:pPr lvl="1"/>
            <a:r>
              <a:rPr lang="ko-KR" altLang="en-US" dirty="0"/>
              <a:t>전문가에게 정답데이터 수집 요청 </a:t>
            </a:r>
            <a:r>
              <a:rPr lang="en-US" altLang="ko-KR" dirty="0"/>
              <a:t>(</a:t>
            </a:r>
            <a:r>
              <a:rPr lang="ko-KR" altLang="en-US" dirty="0"/>
              <a:t>어플 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3394E-5EB8-4D43-A504-EA063C4C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69"/>
          <a:stretch/>
        </p:blipFill>
        <p:spPr>
          <a:xfrm>
            <a:off x="1263477" y="2496629"/>
            <a:ext cx="5443306" cy="146454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BCE6A6E-35F6-4147-AF24-5781AC178E25}"/>
              </a:ext>
            </a:extLst>
          </p:cNvPr>
          <p:cNvSpPr/>
          <p:nvPr/>
        </p:nvSpPr>
        <p:spPr>
          <a:xfrm>
            <a:off x="7132060" y="2919342"/>
            <a:ext cx="41433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FB01B-FCF0-4A31-BF95-944F36EC7D0A}"/>
              </a:ext>
            </a:extLst>
          </p:cNvPr>
          <p:cNvSpPr txBox="1"/>
          <p:nvPr/>
        </p:nvSpPr>
        <p:spPr>
          <a:xfrm>
            <a:off x="7767269" y="2782669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악보를 </a:t>
            </a:r>
            <a:r>
              <a:rPr lang="en-US" altLang="ko-KR" dirty="0">
                <a:solidFill>
                  <a:srgbClr val="FF0000"/>
                </a:solidFill>
              </a:rPr>
              <a:t>midi </a:t>
            </a:r>
            <a:r>
              <a:rPr lang="ko-KR" altLang="en-US" dirty="0">
                <a:solidFill>
                  <a:srgbClr val="FF0000"/>
                </a:solidFill>
              </a:rPr>
              <a:t>데이터로 바꿔서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정답 데이터로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145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636</Words>
  <Application>Microsoft Office PowerPoint</Application>
  <PresentationFormat>와이드스크린</PresentationFormat>
  <Paragraphs>183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논문 관련 회의 </vt:lpstr>
      <vt:lpstr>공헌</vt:lpstr>
      <vt:lpstr>제안하는 모델</vt:lpstr>
      <vt:lpstr>제안하는 모델 1. 공식화 가능한 평가 기준들 로만</vt:lpstr>
      <vt:lpstr>평가 기준</vt:lpstr>
      <vt:lpstr>제안하는 모델 2. 공식화 어려운 평가 기준들 로만</vt:lpstr>
      <vt:lpstr>데이터셋 수집 </vt:lpstr>
      <vt:lpstr>데이터셋 수집 </vt:lpstr>
      <vt:lpstr>정답 데이터</vt:lpstr>
      <vt:lpstr>점수 산정</vt:lpstr>
      <vt:lpstr>실험 (예정)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2023-11-16T03:42:47Z</dcterms:created>
  <dcterms:modified xsi:type="dcterms:W3CDTF">2023-11-21T05:02:00Z</dcterms:modified>
</cp:coreProperties>
</file>