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1" r:id="rId2"/>
    <p:sldId id="282" r:id="rId3"/>
    <p:sldId id="284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D4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3903" autoAdjust="0"/>
  </p:normalViewPr>
  <p:slideViewPr>
    <p:cSldViewPr snapToGrid="0">
      <p:cViewPr varScale="1">
        <p:scale>
          <a:sx n="62" d="100"/>
          <a:sy n="62" d="100"/>
        </p:scale>
        <p:origin x="8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91026-B1DE-43BB-AA7E-CB5FDDCC7BB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38014-5F67-4EBC-BD6F-CDFD0991F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9491-DDBE-4516-BFF4-DE56225E1DC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21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9491-DDBE-4516-BFF4-DE56225E1D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2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9491-DDBE-4516-BFF4-DE56225E1D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23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9491-DDBE-4516-BFF4-DE56225E1D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7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160CD-42D2-4265-8E05-64EC1FF75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4D7365-1C02-481C-A06C-50E386887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55D25-5EBA-4152-9F69-E5822489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79C50-AAA5-4DC4-A376-B904182E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B67B3-BA89-436B-AE8C-A6B84628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4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BF9F7-59EE-4953-9192-70E5ED57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8BF4F-2B8E-4217-87A3-08C81FC0E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8D8B1-CA19-4166-AA7F-54B0ED95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442CC-A260-417B-A3E5-C733C137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8EA44-A6E6-4E1D-9A8D-E018CF6F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7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93CA35-DE81-44E5-9F6B-D3D3372AC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4B2791-E37A-46B8-A17E-E77AC0E45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DEEB2-3308-44B5-95A6-8489C58B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3682D-C229-4EB1-A585-055B5B87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1758D-4D57-4E00-A5CD-D5BC7C8D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B3BD1-F9BD-4A2C-A02A-E1C5DDDF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B02E4-2ED1-4483-9909-1646E17A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FF3668-F626-4506-A7CF-4BEF3F41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D21AD-3563-439F-88EE-8118F54B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16157-781D-4965-8CF2-BEEB68CF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01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E785-C38C-484D-9439-9D4835B5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DD5E81-31A5-4ABC-880F-44FBA7BD8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50CDF-CE62-4A6A-8118-5BBD8C62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167B7-9067-4F61-AFA2-64F71F53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77501-056C-4EED-BFC0-E9474C66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8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06F09-6CBC-4AB3-BF74-ED3EA21C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7E406-67FA-4E63-8E2E-2FAABAAA2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05EB87-527B-4054-84E6-3278B584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C4CB5-16C5-4D3D-A1EA-2DAF30D3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E53B5-E454-4918-8953-9F4B8E8E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B1B222-1476-453E-B6C7-ABB5777F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0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0993-C11D-4F5A-834C-A98656EE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E6734-3321-456D-9A1C-FCE7FD37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786EA8-0335-4214-939F-77426663E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046852-2300-4333-90F2-F64CAB5B2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F20489-2BF1-4C82-B3FF-94EC16179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4AD425-06D4-4D66-86FE-6BC06B18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AA0062-3AEF-4FD2-B8D6-251715EE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84C07C-6890-461D-9A18-AECE5280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74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D6A11-8515-4F1F-AFBE-25DDF504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8C2CD3-C91F-4BC9-BAEC-14314A46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38D924-1A92-4424-BDB3-2EA36EE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58C7E2-18DC-4AC6-9491-DB860D41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1F61B3-1903-4CBC-B186-F0380325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47FD56-0F88-432C-A5E1-8DDE614A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003F9E-10C0-4DAC-AD2B-A3D2072E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6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CB62E-5783-43DA-AFC0-B0B3CE80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4F078-C2C4-47FF-A0F7-37ECF217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508E28-7F17-432F-8C1F-1231A016E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E2E9DF-BFA3-4E20-A276-C7EC796C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009D1B-3CDF-41AF-A367-BC56C215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09049-AC24-45C0-98B0-BB018D67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5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85EAA-2C5F-4E3D-BAFF-B6FD6CBD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F04E2F-D58F-4BB1-9906-1F64A0CE8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B815B-2D11-4687-B513-C10954118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5825CA-F228-42FC-90B1-0BFC190B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772C4-7C95-4BDC-A43D-24827A3A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2B25F1-4611-441C-8F8B-E169DAE6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2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BDBFD5-0EE2-4B70-9679-2D2A1478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AFD20-AC56-4CB1-8D64-EBE2DD99A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B7F8F-2171-4AEB-AD18-9755D73EA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95AE8-77A1-41BC-B046-1B273D6956AC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0ECC1-25D0-4E66-AB1F-6F1AAAB76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F052F-5DE7-46C1-80C3-778B5756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3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10.12539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92100" y="13467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논문 </a:t>
            </a:r>
            <a:r>
              <a:rPr lang="en-US" altLang="ko-KR" b="1" dirty="0" smtClean="0"/>
              <a:t>]</a:t>
            </a:r>
            <a:endParaRPr lang="en-US" altLang="ko-KR" b="1" dirty="0"/>
          </a:p>
        </p:txBody>
      </p:sp>
      <p:sp>
        <p:nvSpPr>
          <p:cNvPr id="10" name="직사각형 9"/>
          <p:cNvSpPr/>
          <p:nvPr/>
        </p:nvSpPr>
        <p:spPr>
          <a:xfrm>
            <a:off x="154983" y="605609"/>
            <a:ext cx="5801317" cy="6021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83160" y="929535"/>
            <a:ext cx="408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Virtual Piano using Computer Vision</a:t>
            </a:r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6209517" y="605610"/>
            <a:ext cx="5817168" cy="5998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2100" y="2031523"/>
            <a:ext cx="56642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궁금한 점</a:t>
            </a:r>
            <a:endParaRPr lang="en-US" altLang="ko-KR" sz="1400" b="1" dirty="0" smtClean="0"/>
          </a:p>
          <a:p>
            <a:pPr lvl="1">
              <a:lnSpc>
                <a:spcPts val="2000"/>
              </a:lnSpc>
            </a:pPr>
            <a:r>
              <a:rPr lang="en-US" altLang="ko-KR" sz="1400" dirty="0" smtClean="0"/>
              <a:t>1). </a:t>
            </a:r>
            <a:r>
              <a:rPr lang="ko-KR" altLang="en-US" sz="1400" dirty="0" smtClean="0"/>
              <a:t>실제 </a:t>
            </a:r>
            <a:r>
              <a:rPr lang="en-US" altLang="ko-KR" sz="1400" dirty="0" smtClean="0"/>
              <a:t>actual </a:t>
            </a:r>
            <a:r>
              <a:rPr lang="ko-KR" altLang="en-US" sz="1400" dirty="0" smtClean="0"/>
              <a:t>데이터를 사용할 때</a:t>
            </a:r>
            <a:r>
              <a:rPr lang="en-US" altLang="ko-KR" sz="1400" dirty="0" smtClean="0"/>
              <a:t>, audio &amp; video </a:t>
            </a:r>
            <a:r>
              <a:rPr lang="ko-KR" altLang="en-US" sz="1400" dirty="0" smtClean="0"/>
              <a:t>의 </a:t>
            </a:r>
            <a:r>
              <a:rPr lang="en-US" altLang="ko-KR" sz="1400" b="1" dirty="0" smtClean="0"/>
              <a:t>sync </a:t>
            </a:r>
            <a:r>
              <a:rPr lang="ko-KR" altLang="en-US" sz="1400" b="1" dirty="0" smtClean="0"/>
              <a:t>를 </a:t>
            </a:r>
            <a:endParaRPr lang="en-US" altLang="ko-KR" sz="1400" b="1" dirty="0" smtClean="0"/>
          </a:p>
          <a:p>
            <a:pPr lvl="1">
              <a:lnSpc>
                <a:spcPts val="2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ko-KR" altLang="en-US" sz="1400" b="1" dirty="0" smtClean="0"/>
              <a:t>맞추기 위해 어떤 노력</a:t>
            </a:r>
            <a:r>
              <a:rPr lang="ko-KR" altLang="en-US" sz="1400" dirty="0" smtClean="0"/>
              <a:t>을 했는지</a:t>
            </a:r>
            <a:endParaRPr lang="en-US" altLang="ko-KR" sz="1400" dirty="0" smtClean="0"/>
          </a:p>
          <a:p>
            <a:pPr marL="1200150" lvl="2" indent="-285750">
              <a:lnSpc>
                <a:spcPts val="2000"/>
              </a:lnSpc>
              <a:buFont typeface="Wingdings" panose="05000000000000000000" pitchFamily="2" charset="2"/>
              <a:buChar char="à"/>
            </a:pPr>
            <a:r>
              <a:rPr lang="en-US" altLang="ko-KR" sz="1400" dirty="0" smtClean="0"/>
              <a:t>Audio </a:t>
            </a:r>
            <a:r>
              <a:rPr lang="ko-KR" altLang="en-US" sz="1400" dirty="0" smtClean="0"/>
              <a:t>데이터를 사용하지 않고</a:t>
            </a:r>
            <a:r>
              <a:rPr lang="en-US" altLang="ko-KR" sz="1400" dirty="0" smtClean="0"/>
              <a:t>, </a:t>
            </a:r>
            <a:r>
              <a:rPr lang="ko-KR" altLang="en-US" sz="1400" b="1" dirty="0" smtClean="0"/>
              <a:t>무음 비디오 </a:t>
            </a:r>
            <a:r>
              <a:rPr lang="ko-KR" altLang="en-US" sz="1400" dirty="0" smtClean="0"/>
              <a:t>사용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-25490" y="3671923"/>
            <a:ext cx="5165240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ts val="2000"/>
              </a:lnSpc>
            </a:pPr>
            <a:r>
              <a:rPr lang="en-US" altLang="ko-KR" sz="1200" b="1" dirty="0"/>
              <a:t>[ </a:t>
            </a:r>
            <a:r>
              <a:rPr lang="ko-KR" altLang="en-US" sz="1200" b="1" dirty="0"/>
              <a:t>논문 핵심 </a:t>
            </a:r>
            <a:r>
              <a:rPr lang="en-US" altLang="ko-KR" sz="1200" b="1" dirty="0"/>
              <a:t>]</a:t>
            </a:r>
          </a:p>
          <a:p>
            <a:pPr marL="1657350" lvl="3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연주 비디오로부터 얼마나 많은 </a:t>
            </a:r>
            <a:r>
              <a:rPr lang="ko-KR" altLang="en-US" sz="1200" dirty="0" smtClean="0"/>
              <a:t>연주 </a:t>
            </a:r>
            <a:r>
              <a:rPr lang="en-US" altLang="ko-KR" sz="1200" dirty="0"/>
              <a:t>Info </a:t>
            </a:r>
            <a:r>
              <a:rPr lang="ko-KR" altLang="en-US" sz="1200" dirty="0"/>
              <a:t>를 </a:t>
            </a:r>
            <a:endParaRPr lang="en-US" altLang="ko-KR" sz="1200" dirty="0" smtClean="0"/>
          </a:p>
          <a:p>
            <a:pPr lvl="3">
              <a:lnSpc>
                <a:spcPts val="2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추출할 </a:t>
            </a:r>
            <a:r>
              <a:rPr lang="ko-KR" altLang="en-US" sz="1200" dirty="0"/>
              <a:t>수 있는지</a:t>
            </a:r>
            <a:endParaRPr lang="en-US" altLang="ko-KR" sz="1200" dirty="0"/>
          </a:p>
          <a:p>
            <a:pPr marL="1657350" lvl="3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따라서</a:t>
            </a:r>
            <a:r>
              <a:rPr lang="en-US" altLang="ko-KR" sz="1200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오디오 데이터가 따로 없음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2100" y="3257950"/>
            <a:ext cx="5664200" cy="323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2000"/>
              </a:lnSpc>
            </a:pPr>
            <a:r>
              <a:rPr lang="en-US" altLang="ko-KR" sz="1400" dirty="0" smtClean="0"/>
              <a:t>2). Video </a:t>
            </a:r>
            <a:r>
              <a:rPr lang="ko-KR" altLang="en-US" sz="1400" dirty="0" smtClean="0"/>
              <a:t>에서 어떤 식으로 </a:t>
            </a:r>
            <a:r>
              <a:rPr lang="en-US" altLang="ko-KR" sz="1400" dirty="0" smtClean="0"/>
              <a:t>audio </a:t>
            </a:r>
            <a:r>
              <a:rPr lang="ko-KR" altLang="en-US" sz="1400" dirty="0" smtClean="0"/>
              <a:t>정보를 추출했는지</a:t>
            </a:r>
            <a:endParaRPr lang="en-US" altLang="ko-KR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292100" y="4960296"/>
            <a:ext cx="566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2000"/>
              </a:lnSpc>
            </a:pPr>
            <a:r>
              <a:rPr lang="en-US" altLang="ko-KR" sz="1400" dirty="0" smtClean="0"/>
              <a:t>3). </a:t>
            </a:r>
            <a:r>
              <a:rPr lang="ko-KR" altLang="en-US" sz="1400" dirty="0" smtClean="0"/>
              <a:t>모델을 어떤 식으로 사용했는지</a:t>
            </a:r>
            <a:endParaRPr lang="en-US" altLang="ko-KR" sz="1400" dirty="0" smtClean="0"/>
          </a:p>
          <a:p>
            <a:pPr marL="1200150" lvl="2" indent="-285750">
              <a:lnSpc>
                <a:spcPts val="2000"/>
              </a:lnSpc>
              <a:buFont typeface="Wingdings" panose="05000000000000000000" pitchFamily="2" charset="2"/>
              <a:buChar char="à"/>
            </a:pPr>
            <a:r>
              <a:rPr lang="en-US" altLang="ko-KR" sz="1400" b="1" dirty="0" smtClean="0">
                <a:sym typeface="Wingdings" panose="05000000000000000000" pitchFamily="2" charset="2"/>
              </a:rPr>
              <a:t>CNN</a:t>
            </a:r>
          </a:p>
          <a:p>
            <a:pPr marL="1200150" lvl="2" indent="-285750">
              <a:lnSpc>
                <a:spcPts val="2000"/>
              </a:lnSpc>
              <a:buFont typeface="Wingdings" panose="05000000000000000000" pitchFamily="2" charset="2"/>
              <a:buChar char="à"/>
            </a:pPr>
            <a:r>
              <a:rPr lang="en-US" altLang="ko-KR" sz="1400" b="1" dirty="0">
                <a:sym typeface="Wingdings" panose="05000000000000000000" pitchFamily="2" charset="2"/>
              </a:rPr>
              <a:t>LSTM + 3D-ConvNet, two-stream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3D-ConvNet</a:t>
            </a:r>
            <a:endParaRPr lang="en-US" altLang="ko-KR" sz="1400" b="1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292100" y="5884565"/>
            <a:ext cx="566420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2000"/>
              </a:lnSpc>
            </a:pPr>
            <a:r>
              <a:rPr lang="en-US" altLang="ko-KR" sz="1400" dirty="0" smtClean="0"/>
              <a:t>4). </a:t>
            </a:r>
            <a:r>
              <a:rPr lang="ko-KR" altLang="en-US" sz="1400" dirty="0" smtClean="0"/>
              <a:t>서로 다른 노래에 대해서 어떻게 모델에 </a:t>
            </a:r>
            <a:r>
              <a:rPr lang="en-US" altLang="ko-KR" sz="1400" dirty="0" smtClean="0"/>
              <a:t>train </a:t>
            </a:r>
            <a:r>
              <a:rPr lang="ko-KR" altLang="en-US" sz="1400" dirty="0" smtClean="0"/>
              <a:t>시켰는지</a:t>
            </a:r>
            <a:endParaRPr lang="en-US" altLang="ko-KR" sz="1400" dirty="0" smtClean="0"/>
          </a:p>
          <a:p>
            <a:pPr lvl="1">
              <a:lnSpc>
                <a:spcPts val="2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sym typeface="Wingdings" panose="05000000000000000000" pitchFamily="2" charset="2"/>
              </a:rPr>
              <a:t>  </a:t>
            </a:r>
            <a:r>
              <a:rPr lang="ko-KR" altLang="en-US" sz="1400" dirty="0" smtClean="0">
                <a:sym typeface="Wingdings" panose="05000000000000000000" pitchFamily="2" charset="2"/>
              </a:rPr>
              <a:t>동일한 배경 이미지 </a:t>
            </a:r>
            <a:r>
              <a:rPr lang="en-US" altLang="ko-KR" sz="1400" dirty="0" smtClean="0">
                <a:sym typeface="Wingdings" panose="05000000000000000000" pitchFamily="2" charset="2"/>
              </a:rPr>
              <a:t>( </a:t>
            </a:r>
            <a:r>
              <a:rPr lang="ko-KR" altLang="en-US" sz="1400" dirty="0" smtClean="0">
                <a:sym typeface="Wingdings" panose="05000000000000000000" pitchFamily="2" charset="2"/>
              </a:rPr>
              <a:t>건반 이미지 사용 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534877" y="2447187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401371" y="2948623"/>
            <a:ext cx="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29535" y="5144860"/>
            <a:ext cx="220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실시간 처리</a:t>
            </a:r>
            <a:r>
              <a:rPr lang="ko-KR" altLang="en-US" sz="1400" dirty="0" smtClean="0"/>
              <a:t> 고려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4531013" y="5019497"/>
            <a:ext cx="1797802" cy="55850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534877" y="3377958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547349" y="2447187"/>
            <a:ext cx="0" cy="936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01371" y="2929153"/>
            <a:ext cx="0" cy="11623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01371" y="4091541"/>
            <a:ext cx="313506" cy="154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14158" y="3597271"/>
            <a:ext cx="4662537" cy="125458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92100" y="2030201"/>
            <a:ext cx="56642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궁금한 점</a:t>
            </a:r>
            <a:endParaRPr lang="en-US" altLang="ko-KR" sz="1400" b="1" dirty="0" smtClean="0"/>
          </a:p>
          <a:p>
            <a:pPr lvl="1">
              <a:lnSpc>
                <a:spcPts val="2000"/>
              </a:lnSpc>
            </a:pPr>
            <a:r>
              <a:rPr lang="en-US" altLang="ko-KR" sz="1400" dirty="0" smtClean="0"/>
              <a:t>1). </a:t>
            </a:r>
            <a:r>
              <a:rPr lang="ko-KR" altLang="en-US" sz="1400" dirty="0" smtClean="0"/>
              <a:t>실제 </a:t>
            </a:r>
            <a:r>
              <a:rPr lang="en-US" altLang="ko-KR" sz="1400" dirty="0" smtClean="0"/>
              <a:t>actual </a:t>
            </a:r>
            <a:r>
              <a:rPr lang="ko-KR" altLang="en-US" sz="1400" dirty="0" smtClean="0"/>
              <a:t>데이터를 사용할 때</a:t>
            </a:r>
            <a:r>
              <a:rPr lang="en-US" altLang="ko-KR" sz="1400" dirty="0" smtClean="0"/>
              <a:t>, audio &amp; video </a:t>
            </a:r>
            <a:r>
              <a:rPr lang="ko-KR" altLang="en-US" sz="1400" dirty="0" smtClean="0"/>
              <a:t>의 </a:t>
            </a:r>
            <a:r>
              <a:rPr lang="en-US" altLang="ko-KR" sz="1400" b="1" dirty="0" smtClean="0"/>
              <a:t>sync </a:t>
            </a:r>
            <a:r>
              <a:rPr lang="ko-KR" altLang="en-US" sz="1400" b="1" dirty="0" smtClean="0"/>
              <a:t>를 </a:t>
            </a:r>
            <a:endParaRPr lang="en-US" altLang="ko-KR" sz="1400" b="1" dirty="0" smtClean="0"/>
          </a:p>
          <a:p>
            <a:pPr lvl="1">
              <a:lnSpc>
                <a:spcPts val="2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ko-KR" altLang="en-US" sz="1400" b="1" dirty="0" smtClean="0"/>
              <a:t>맞추기 위해 어떤 노력</a:t>
            </a:r>
            <a:r>
              <a:rPr lang="ko-KR" altLang="en-US" sz="1400" dirty="0" smtClean="0"/>
              <a:t>을 했는지</a:t>
            </a:r>
            <a:endParaRPr lang="en-US" altLang="ko-KR" sz="1400" dirty="0" smtClean="0"/>
          </a:p>
          <a:p>
            <a:pPr marL="1200150" lvl="2" indent="-285750">
              <a:lnSpc>
                <a:spcPts val="2000"/>
              </a:lnSpc>
              <a:buFont typeface="Wingdings" panose="05000000000000000000" pitchFamily="2" charset="2"/>
              <a:buChar char="à"/>
            </a:pPr>
            <a:r>
              <a:rPr lang="en-US" altLang="ko-KR" sz="1400" dirty="0" smtClean="0"/>
              <a:t>Audio </a:t>
            </a:r>
            <a:r>
              <a:rPr lang="ko-KR" altLang="en-US" sz="1400" dirty="0" smtClean="0"/>
              <a:t>데이터를 사용하지 않고</a:t>
            </a:r>
            <a:r>
              <a:rPr lang="en-US" altLang="ko-KR" sz="1400" dirty="0" smtClean="0"/>
              <a:t>, </a:t>
            </a:r>
            <a:r>
              <a:rPr lang="ko-KR" altLang="en-US" sz="1400" b="1" dirty="0" smtClean="0"/>
              <a:t>무음 비디오 </a:t>
            </a:r>
            <a:r>
              <a:rPr lang="ko-KR" altLang="en-US" sz="1400" dirty="0" smtClean="0"/>
              <a:t>사용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286001" y="739739"/>
            <a:ext cx="56642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요약</a:t>
            </a:r>
            <a:endParaRPr lang="en-US" altLang="ko-KR" sz="1400" b="1" dirty="0" smtClean="0"/>
          </a:p>
          <a:p>
            <a:pPr marL="742950" lvl="1" indent="-285750">
              <a:lnSpc>
                <a:spcPts val="2000"/>
              </a:lnSpc>
              <a:buFontTx/>
              <a:buChar char="-"/>
            </a:pPr>
            <a:r>
              <a:rPr lang="en-US" altLang="ko-KR" sz="1400" b="1" dirty="0" smtClean="0"/>
              <a:t>Video </a:t>
            </a:r>
            <a:r>
              <a:rPr lang="ko-KR" altLang="en-US" sz="1400" b="1" dirty="0" smtClean="0"/>
              <a:t>데이터 </a:t>
            </a:r>
            <a:r>
              <a:rPr lang="ko-KR" altLang="en-US" sz="1400" dirty="0" smtClean="0"/>
              <a:t>사용</a:t>
            </a:r>
            <a:r>
              <a:rPr lang="en-US" altLang="ko-KR" sz="1400" dirty="0"/>
              <a:t> </a:t>
            </a:r>
          </a:p>
          <a:p>
            <a:pPr marL="1200150" lvl="2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Image </a:t>
            </a:r>
            <a:r>
              <a:rPr lang="ko-KR" altLang="en-US" sz="1400" dirty="0" smtClean="0"/>
              <a:t>사용 </a:t>
            </a:r>
            <a:r>
              <a:rPr lang="en-US" altLang="ko-KR" sz="1400" dirty="0" smtClean="0"/>
              <a:t>X </a:t>
            </a:r>
          </a:p>
          <a:p>
            <a:pPr marL="1200150" lvl="2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Video ( </a:t>
            </a:r>
            <a:r>
              <a:rPr lang="ko-KR" altLang="en-US" sz="1400" dirty="0" smtClean="0"/>
              <a:t>시간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공간에 대한 정보 포함 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92100" y="1537024"/>
            <a:ext cx="3410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hlinkClick r:id="rId3"/>
              </a:rPr>
              <a:t>https://</a:t>
            </a:r>
            <a:r>
              <a:rPr lang="ko-KR" altLang="en-US" sz="1400" dirty="0" smtClean="0">
                <a:hlinkClick r:id="rId3"/>
              </a:rPr>
              <a:t>arxiv.org/pdf/1910.12539.pdf</a:t>
            </a:r>
            <a:endParaRPr lang="en-US" altLang="ko-KR" sz="14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6286001" y="1962223"/>
            <a:ext cx="6096000" cy="6052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ts val="2000"/>
              </a:lnSpc>
              <a:buFontTx/>
              <a:buChar char="-"/>
            </a:pPr>
            <a:r>
              <a:rPr lang="en-US" altLang="ko-KR" sz="1400" dirty="0"/>
              <a:t>( </a:t>
            </a:r>
            <a:r>
              <a:rPr lang="ko-KR" altLang="en-US" sz="1400" dirty="0"/>
              <a:t>논문 배경 </a:t>
            </a:r>
            <a:r>
              <a:rPr lang="en-US" altLang="ko-KR" sz="1400" dirty="0"/>
              <a:t>) </a:t>
            </a:r>
          </a:p>
          <a:p>
            <a:pPr lvl="1">
              <a:lnSpc>
                <a:spcPts val="2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연주 </a:t>
            </a:r>
            <a:r>
              <a:rPr lang="en-US" altLang="ko-KR" sz="1400" dirty="0"/>
              <a:t>: Audio </a:t>
            </a:r>
            <a:r>
              <a:rPr lang="ko-KR" altLang="en-US" sz="1400" dirty="0"/>
              <a:t>뿐만 아니라</a:t>
            </a:r>
            <a:r>
              <a:rPr lang="en-US" altLang="ko-KR" sz="1400" dirty="0"/>
              <a:t> Visual </a:t>
            </a:r>
            <a:r>
              <a:rPr lang="ko-KR" altLang="en-US" sz="1400" dirty="0"/>
              <a:t>적인 요소도 영향을 </a:t>
            </a:r>
            <a:r>
              <a:rPr lang="ko-KR" altLang="en-US" sz="1400" dirty="0" smtClean="0"/>
              <a:t>준다</a:t>
            </a:r>
            <a:endParaRPr lang="en-US" altLang="ko-KR" sz="1400" dirty="0"/>
          </a:p>
        </p:txBody>
      </p:sp>
      <p:sp>
        <p:nvSpPr>
          <p:cNvPr id="92" name="직사각형 91"/>
          <p:cNvSpPr/>
          <p:nvPr/>
        </p:nvSpPr>
        <p:spPr>
          <a:xfrm>
            <a:off x="6315165" y="3919572"/>
            <a:ext cx="6096000" cy="18627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ts val="2000"/>
              </a:lnSpc>
              <a:buFontTx/>
              <a:buChar char="-"/>
            </a:pPr>
            <a:r>
              <a:rPr lang="ko-KR" altLang="en-US" sz="1400" dirty="0" smtClean="0"/>
              <a:t>비디오 </a:t>
            </a:r>
            <a:r>
              <a:rPr lang="ko-KR" altLang="en-US" sz="1400" dirty="0"/>
              <a:t>연주 </a:t>
            </a:r>
            <a:r>
              <a:rPr lang="en-US" altLang="ko-KR" sz="1400" dirty="0"/>
              <a:t>( </a:t>
            </a:r>
            <a:r>
              <a:rPr lang="ko-KR" altLang="en-US" sz="1400" dirty="0"/>
              <a:t>시각 정보 </a:t>
            </a:r>
            <a:r>
              <a:rPr lang="en-US" altLang="ko-KR" sz="1400" dirty="0"/>
              <a:t>) </a:t>
            </a:r>
            <a:r>
              <a:rPr lang="ko-KR" altLang="en-US" sz="1400" dirty="0"/>
              <a:t>로만으로도 </a:t>
            </a:r>
            <a:endParaRPr lang="en-US" altLang="ko-KR" sz="1400" dirty="0"/>
          </a:p>
          <a:p>
            <a:pPr lvl="1">
              <a:lnSpc>
                <a:spcPts val="2000"/>
              </a:lnSpc>
            </a:pPr>
            <a:r>
              <a:rPr lang="en-US" altLang="ko-KR" sz="1400" dirty="0"/>
              <a:t>    [ </a:t>
            </a:r>
            <a:r>
              <a:rPr lang="ko-KR" altLang="en-US" sz="1400" dirty="0"/>
              <a:t>연주 관련된 여러 정보 분석 </a:t>
            </a:r>
            <a:r>
              <a:rPr lang="en-US" altLang="ko-KR" sz="1400" dirty="0"/>
              <a:t>]</a:t>
            </a:r>
          </a:p>
          <a:p>
            <a:pPr marL="1200150" lvl="2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무음 비디오</a:t>
            </a:r>
            <a:r>
              <a:rPr lang="ko-KR" altLang="en-US" sz="1400" dirty="0"/>
              <a:t>로 촬영</a:t>
            </a:r>
            <a:endParaRPr lang="en-US" altLang="ko-KR" sz="1400" dirty="0"/>
          </a:p>
          <a:p>
            <a:pPr marL="1200150" lvl="2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추출된 연주 </a:t>
            </a:r>
            <a:r>
              <a:rPr lang="en-US" altLang="ko-KR" sz="1400" dirty="0"/>
              <a:t>Info</a:t>
            </a:r>
          </a:p>
          <a:p>
            <a:pPr marL="1714500" lvl="3" indent="-342900">
              <a:lnSpc>
                <a:spcPts val="2000"/>
              </a:lnSpc>
              <a:buFont typeface="+mj-ea"/>
              <a:buAutoNum type="circleNumDbPlain"/>
            </a:pPr>
            <a:r>
              <a:rPr lang="ko-KR" altLang="en-US" sz="1400" b="1" dirty="0"/>
              <a:t>키 </a:t>
            </a:r>
            <a:r>
              <a:rPr lang="en-US" altLang="ko-KR" sz="1400" b="1" dirty="0"/>
              <a:t>On / Off</a:t>
            </a:r>
          </a:p>
          <a:p>
            <a:pPr marL="1714500" lvl="3" indent="-342900">
              <a:lnSpc>
                <a:spcPts val="2000"/>
              </a:lnSpc>
              <a:buFont typeface="+mj-ea"/>
              <a:buAutoNum type="circleNumDbPlain"/>
            </a:pPr>
            <a:r>
              <a:rPr lang="ko-KR" altLang="en-US" sz="1400" b="1" dirty="0"/>
              <a:t>키 누름 지속성 </a:t>
            </a:r>
            <a:r>
              <a:rPr lang="en-US" altLang="ko-KR" sz="1400" b="1" dirty="0"/>
              <a:t>( </a:t>
            </a:r>
            <a:r>
              <a:rPr lang="ko-KR" altLang="en-US" sz="1400" b="1" dirty="0"/>
              <a:t>얼마나 키가 오래 눌렸는지 </a:t>
            </a:r>
            <a:r>
              <a:rPr lang="en-US" altLang="ko-KR" sz="1400" b="1" dirty="0"/>
              <a:t>)</a:t>
            </a:r>
          </a:p>
          <a:p>
            <a:pPr marL="1714500" lvl="3" indent="-342900">
              <a:lnSpc>
                <a:spcPts val="2000"/>
              </a:lnSpc>
              <a:buFont typeface="+mj-ea"/>
              <a:buAutoNum type="circleNumDbPlain"/>
            </a:pPr>
            <a:r>
              <a:rPr lang="ko-KR" altLang="en-US" sz="1400" b="1" dirty="0" smtClean="0"/>
              <a:t>키 누름 강도</a:t>
            </a:r>
            <a:endParaRPr lang="en-US" altLang="ko-KR" sz="1400" b="1" dirty="0"/>
          </a:p>
        </p:txBody>
      </p:sp>
      <p:sp>
        <p:nvSpPr>
          <p:cNvPr id="93" name="직사각형 92"/>
          <p:cNvSpPr/>
          <p:nvPr/>
        </p:nvSpPr>
        <p:spPr>
          <a:xfrm>
            <a:off x="6286001" y="2684417"/>
            <a:ext cx="6096000" cy="11182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ts val="2000"/>
              </a:lnSpc>
              <a:buFontTx/>
              <a:buChar char="-"/>
            </a:pPr>
            <a:r>
              <a:rPr lang="en-US" altLang="ko-KR" sz="1400" dirty="0" smtClean="0"/>
              <a:t>[ </a:t>
            </a:r>
            <a:r>
              <a:rPr lang="ko-KR" altLang="en-US" sz="1400" dirty="0"/>
              <a:t>논문 </a:t>
            </a:r>
            <a:r>
              <a:rPr lang="en-US" altLang="ko-KR" sz="1400" dirty="0"/>
              <a:t>]</a:t>
            </a:r>
          </a:p>
          <a:p>
            <a:pPr marL="1200150" lvl="2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이전 연구 </a:t>
            </a:r>
            <a:r>
              <a:rPr lang="en-US" altLang="ko-KR" sz="1400" dirty="0"/>
              <a:t>) </a:t>
            </a:r>
            <a:r>
              <a:rPr lang="ko-KR" altLang="en-US" sz="1400" dirty="0"/>
              <a:t>손의 움직임 </a:t>
            </a:r>
            <a:r>
              <a:rPr lang="en-US" altLang="ko-KR" sz="1400" dirty="0"/>
              <a:t>+ </a:t>
            </a:r>
            <a:r>
              <a:rPr lang="ko-KR" altLang="en-US" sz="1400" dirty="0"/>
              <a:t>키 </a:t>
            </a:r>
            <a:r>
              <a:rPr lang="en-US" altLang="ko-KR" sz="1400" dirty="0"/>
              <a:t>On / Off + </a:t>
            </a:r>
            <a:r>
              <a:rPr lang="ko-KR" altLang="en-US" sz="1400" dirty="0"/>
              <a:t>얼마나 키를 </a:t>
            </a:r>
            <a:endParaRPr lang="en-US" altLang="ko-KR" sz="1400" dirty="0" smtClean="0"/>
          </a:p>
          <a:p>
            <a:pPr lvl="2">
              <a:lnSpc>
                <a:spcPts val="2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눌렀는지</a:t>
            </a:r>
            <a:endParaRPr lang="en-US" altLang="ko-KR" sz="1400" dirty="0"/>
          </a:p>
          <a:p>
            <a:pPr marL="1200150" lvl="2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해당 연구 </a:t>
            </a:r>
            <a:r>
              <a:rPr lang="en-US" altLang="ko-KR" sz="1400" dirty="0"/>
              <a:t>) </a:t>
            </a:r>
            <a:r>
              <a:rPr lang="ko-KR" altLang="en-US" sz="1400" dirty="0"/>
              <a:t>이전 연구 </a:t>
            </a:r>
            <a:r>
              <a:rPr lang="en-US" altLang="ko-KR" sz="1400" dirty="0"/>
              <a:t>+ </a:t>
            </a:r>
            <a:r>
              <a:rPr lang="ko-KR" altLang="en-US" sz="1400" b="1" dirty="0"/>
              <a:t>키 누름의 </a:t>
            </a:r>
            <a:r>
              <a:rPr lang="ko-KR" altLang="en-US" sz="1400" b="1" dirty="0" smtClean="0"/>
              <a:t>강도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9924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92100" y="185980"/>
            <a:ext cx="5664200" cy="6418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09517" y="185980"/>
            <a:ext cx="5690383" cy="6418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8709" y="305786"/>
            <a:ext cx="5664200" cy="323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연구 및 모델</a:t>
            </a:r>
            <a:endParaRPr lang="en-US" altLang="ko-KR" sz="14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92100" y="1261820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ts val="2000"/>
              </a:lnSpc>
            </a:pPr>
            <a:r>
              <a:rPr lang="en-US" altLang="ko-KR" sz="1400" dirty="0"/>
              <a:t>1). </a:t>
            </a:r>
            <a:r>
              <a:rPr lang="ko-KR" altLang="en-US" sz="1400" dirty="0"/>
              <a:t>키 </a:t>
            </a:r>
            <a:r>
              <a:rPr lang="en-US" altLang="ko-KR" sz="1400" dirty="0"/>
              <a:t>On/Off</a:t>
            </a:r>
          </a:p>
          <a:p>
            <a:pPr lvl="2">
              <a:lnSpc>
                <a:spcPts val="2000"/>
              </a:lnSpc>
            </a:pPr>
            <a:r>
              <a:rPr lang="en-US" altLang="ko-KR" sz="1400" dirty="0"/>
              <a:t>- RELU / </a:t>
            </a:r>
            <a:r>
              <a:rPr lang="ko-KR" altLang="en-US" sz="1400" dirty="0"/>
              <a:t>최대 </a:t>
            </a:r>
            <a:r>
              <a:rPr lang="ko-KR" altLang="en-US" sz="1400" dirty="0" err="1"/>
              <a:t>풀링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드롭 아웃 레이어 </a:t>
            </a:r>
            <a:r>
              <a:rPr lang="en-US" altLang="ko-KR" sz="1400" dirty="0"/>
              <a:t>x 2</a:t>
            </a:r>
            <a:r>
              <a:rPr lang="ko-KR" altLang="en-US" sz="1400" dirty="0"/>
              <a:t>번</a:t>
            </a:r>
            <a:endParaRPr lang="en-US" altLang="ko-KR" sz="1400" dirty="0"/>
          </a:p>
          <a:p>
            <a:pPr marL="1200150" lvl="2" indent="-285750">
              <a:lnSpc>
                <a:spcPts val="2000"/>
              </a:lnSpc>
              <a:buFontTx/>
              <a:buChar char="-"/>
            </a:pPr>
            <a:r>
              <a:rPr lang="en-US" altLang="ko-KR" sz="1400" b="1" dirty="0"/>
              <a:t>2D </a:t>
            </a:r>
            <a:r>
              <a:rPr lang="en-US" altLang="ko-KR" sz="1400" b="1" dirty="0" smtClean="0"/>
              <a:t>CNN</a:t>
            </a:r>
            <a:endParaRPr lang="en-US" altLang="ko-KR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23783" y="802328"/>
            <a:ext cx="149407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dirty="0" smtClean="0"/>
              <a:t>연구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09175" y="802328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왼쪽 중괄호 7"/>
          <p:cNvSpPr/>
          <p:nvPr/>
        </p:nvSpPr>
        <p:spPr>
          <a:xfrm>
            <a:off x="291670" y="1423590"/>
            <a:ext cx="152860" cy="268682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/>
          <p:nvPr/>
        </p:nvCxnSpPr>
        <p:spPr>
          <a:xfrm rot="5400000">
            <a:off x="-1374661" y="4300517"/>
            <a:ext cx="3097387" cy="0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67682" y="5842861"/>
            <a:ext cx="5465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3050" y="5682076"/>
            <a:ext cx="462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 </a:t>
            </a:r>
            <a:r>
              <a:rPr lang="ko-KR" altLang="en-US" sz="1400" b="1" dirty="0" smtClean="0"/>
              <a:t>비디오 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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시간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&amp;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공간 정보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 </a:t>
            </a:r>
            <a:r>
              <a:rPr lang="en-US" altLang="ko-KR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CNN </a:t>
            </a:r>
            <a:r>
              <a:rPr lang="ko-KR" alt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모델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이 적합</a:t>
            </a:r>
            <a:endParaRPr lang="en-US" altLang="ko-KR" sz="1400" b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3743339" y="5716574"/>
            <a:ext cx="999144" cy="287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122851" y="6111666"/>
            <a:ext cx="224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( </a:t>
            </a:r>
            <a:r>
              <a:rPr lang="ko-KR" altLang="en-US" sz="1200" dirty="0" smtClean="0">
                <a:solidFill>
                  <a:srgbClr val="FF0000"/>
                </a:solidFill>
              </a:rPr>
              <a:t>추후에 모델 개발에 참조 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0313" y="3392739"/>
            <a:ext cx="6096000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ts val="2000"/>
              </a:lnSpc>
            </a:pPr>
            <a:r>
              <a:rPr lang="en-US" altLang="ko-KR" sz="1400" dirty="0"/>
              <a:t>2). </a:t>
            </a:r>
            <a:r>
              <a:rPr lang="ko-KR" altLang="en-US" sz="1400" dirty="0"/>
              <a:t>키 강도</a:t>
            </a:r>
            <a:endParaRPr lang="en-US" altLang="ko-KR" sz="1400" dirty="0"/>
          </a:p>
          <a:p>
            <a:pPr lvl="1">
              <a:lnSpc>
                <a:spcPts val="2000"/>
              </a:lnSpc>
            </a:pPr>
            <a:r>
              <a:rPr lang="en-US" altLang="ko-KR" sz="1400" dirty="0"/>
              <a:t>	- </a:t>
            </a:r>
            <a:r>
              <a:rPr lang="ko-KR" altLang="en-US" sz="1400" dirty="0"/>
              <a:t>손의 움직임 </a:t>
            </a:r>
            <a:r>
              <a:rPr lang="en-US" altLang="ko-KR" sz="1400" dirty="0">
                <a:sym typeface="Wingdings" panose="05000000000000000000" pitchFamily="2" charset="2"/>
              </a:rPr>
              <a:t> ( </a:t>
            </a:r>
            <a:r>
              <a:rPr lang="ko-KR" altLang="en-US" sz="1400" dirty="0">
                <a:sym typeface="Wingdings" panose="05000000000000000000" pitchFamily="2" charset="2"/>
              </a:rPr>
              <a:t>영향을 미침 </a:t>
            </a:r>
            <a:r>
              <a:rPr lang="en-US" altLang="ko-KR" sz="1400" dirty="0">
                <a:sym typeface="Wingdings" panose="05000000000000000000" pitchFamily="2" charset="2"/>
              </a:rPr>
              <a:t>)  </a:t>
            </a:r>
            <a:r>
              <a:rPr lang="ko-KR" altLang="en-US" sz="1400" dirty="0">
                <a:sym typeface="Wingdings" panose="05000000000000000000" pitchFamily="2" charset="2"/>
              </a:rPr>
              <a:t>키 누름 강도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1">
              <a:lnSpc>
                <a:spcPts val="2000"/>
              </a:lnSpc>
            </a:pPr>
            <a:r>
              <a:rPr lang="en-US" altLang="ko-KR" sz="1400" dirty="0"/>
              <a:t>        ----------------</a:t>
            </a:r>
          </a:p>
          <a:p>
            <a:pPr lvl="1">
              <a:lnSpc>
                <a:spcPts val="2000"/>
              </a:lnSpc>
            </a:pPr>
            <a:r>
              <a:rPr lang="en-US" altLang="ko-KR" sz="1400" dirty="0"/>
              <a:t>    ( </a:t>
            </a:r>
            <a:r>
              <a:rPr lang="ko-KR" altLang="en-US" sz="1400" dirty="0"/>
              <a:t>움직임 </a:t>
            </a:r>
            <a:r>
              <a:rPr lang="en-US" altLang="ko-KR" sz="1400" dirty="0"/>
              <a:t>== </a:t>
            </a:r>
            <a:r>
              <a:rPr lang="ko-KR" altLang="en-US" sz="1400" dirty="0"/>
              <a:t>시간 정보 </a:t>
            </a:r>
            <a:r>
              <a:rPr lang="en-US" altLang="ko-KR" sz="1400" dirty="0"/>
              <a:t>)</a:t>
            </a:r>
          </a:p>
          <a:p>
            <a:pPr lvl="2">
              <a:lnSpc>
                <a:spcPts val="2000"/>
              </a:lnSpc>
            </a:pPr>
            <a:r>
              <a:rPr lang="en-US" altLang="ko-KR" sz="1400" dirty="0"/>
              <a:t>- </a:t>
            </a:r>
            <a:r>
              <a:rPr lang="en-US" altLang="ko-KR" sz="1400" b="1" dirty="0"/>
              <a:t>3D CNN </a:t>
            </a:r>
            <a:r>
              <a:rPr lang="en-US" altLang="ko-KR" sz="1400" b="1" dirty="0">
                <a:sym typeface="Wingdings" panose="05000000000000000000" pitchFamily="2" charset="2"/>
              </a:rPr>
              <a:t> 2D Image </a:t>
            </a:r>
            <a:r>
              <a:rPr lang="ko-KR" altLang="en-US" sz="1400" b="1" dirty="0">
                <a:sym typeface="Wingdings" panose="05000000000000000000" pitchFamily="2" charset="2"/>
              </a:rPr>
              <a:t>벡터로 </a:t>
            </a:r>
            <a:r>
              <a:rPr lang="ko-KR" altLang="en-US" sz="1400" dirty="0">
                <a:sym typeface="Wingdings" panose="05000000000000000000" pitchFamily="2" charset="2"/>
              </a:rPr>
              <a:t>줄임</a:t>
            </a:r>
            <a:endParaRPr lang="en-US" altLang="ko-KR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40313" y="2311167"/>
            <a:ext cx="134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피아노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연주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649821" y="2307953"/>
            <a:ext cx="134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(( </a:t>
            </a:r>
            <a:r>
              <a:rPr lang="ko-KR" altLang="en-US" sz="1400" dirty="0" smtClean="0"/>
              <a:t>시각 정보 </a:t>
            </a:r>
            <a:r>
              <a:rPr lang="en-US" altLang="ko-KR" sz="1400" dirty="0" smtClean="0"/>
              <a:t>))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3102340" y="2181269"/>
            <a:ext cx="1207378" cy="595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컴퓨터 비전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알고리즘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10148" y="2229467"/>
            <a:ext cx="176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키보드 </a:t>
            </a:r>
            <a:r>
              <a:rPr lang="en-US" altLang="ko-KR" sz="1400" dirty="0" smtClean="0"/>
              <a:t>&amp; </a:t>
            </a:r>
          </a:p>
          <a:p>
            <a:pPr algn="ctr"/>
            <a:r>
              <a:rPr lang="ko-KR" altLang="en-US" sz="1400" dirty="0" smtClean="0"/>
              <a:t>특정 키의 위치</a:t>
            </a:r>
            <a:endParaRPr lang="ko-KR" altLang="en-US" sz="1400" dirty="0"/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1563382" y="2479201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2891322" y="2476086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4361079" y="2473503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09718" y="2231669"/>
            <a:ext cx="176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키보드 </a:t>
            </a:r>
            <a:r>
              <a:rPr lang="en-US" altLang="ko-KR" sz="1400" dirty="0" smtClean="0"/>
              <a:t>&amp; </a:t>
            </a:r>
          </a:p>
          <a:p>
            <a:pPr algn="ctr"/>
            <a:r>
              <a:rPr lang="ko-KR" altLang="en-US" sz="1400" dirty="0" smtClean="0"/>
              <a:t>특정 키의 위치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714276" y="2981913"/>
            <a:ext cx="176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2D CNN</a:t>
            </a:r>
            <a:endParaRPr lang="ko-KR" altLang="en-US" sz="1400" b="1" dirty="0"/>
          </a:p>
        </p:txBody>
      </p:sp>
      <p:sp>
        <p:nvSpPr>
          <p:cNvPr id="61" name="오른쪽 화살표 60"/>
          <p:cNvSpPr/>
          <p:nvPr/>
        </p:nvSpPr>
        <p:spPr>
          <a:xfrm>
            <a:off x="592896" y="3021668"/>
            <a:ext cx="430887" cy="23674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67782" y="4976031"/>
            <a:ext cx="176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3</a:t>
            </a:r>
            <a:r>
              <a:rPr lang="en-US" altLang="ko-KR" sz="1400" b="1" dirty="0" smtClean="0"/>
              <a:t>D CNN</a:t>
            </a:r>
            <a:endParaRPr lang="ko-KR" altLang="en-US" sz="1400" b="1" dirty="0"/>
          </a:p>
        </p:txBody>
      </p:sp>
      <p:sp>
        <p:nvSpPr>
          <p:cNvPr id="63" name="오른쪽 화살표 62"/>
          <p:cNvSpPr/>
          <p:nvPr/>
        </p:nvSpPr>
        <p:spPr>
          <a:xfrm>
            <a:off x="592896" y="5011548"/>
            <a:ext cx="430887" cy="23674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>
            <a:off x="4216921" y="4946976"/>
            <a:ext cx="430887" cy="23674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485319" y="4924691"/>
            <a:ext cx="3294095" cy="52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ko-KR" sz="1400" dirty="0" smtClean="0"/>
              <a:t>Early fusion </a:t>
            </a:r>
            <a:r>
              <a:rPr lang="ko-KR" altLang="en-US" sz="1400" dirty="0" smtClean="0"/>
              <a:t>기술 </a:t>
            </a:r>
            <a:endParaRPr lang="en-US" altLang="ko-KR" sz="1400" dirty="0" smtClean="0"/>
          </a:p>
          <a:p>
            <a:pPr algn="ctr">
              <a:lnSpc>
                <a:spcPts val="1800"/>
              </a:lnSpc>
            </a:pPr>
            <a:r>
              <a:rPr lang="en-US" altLang="ko-KR" sz="1200" dirty="0" smtClean="0"/>
              <a:t>( </a:t>
            </a:r>
            <a:r>
              <a:rPr lang="ko-KR" altLang="en-US" sz="1200" dirty="0" smtClean="0"/>
              <a:t>손의 움직임을 분석하는 모델 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201520" y="4944442"/>
            <a:ext cx="176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+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878541" y="4816599"/>
            <a:ext cx="3327419" cy="530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새로운 </a:t>
            </a:r>
            <a:r>
              <a:rPr lang="en-US" altLang="ko-KR" sz="1400" b="1" dirty="0" smtClean="0"/>
              <a:t>CNN </a:t>
            </a:r>
            <a:r>
              <a:rPr lang="ko-KR" altLang="en-US" sz="1400" b="1" dirty="0" smtClean="0"/>
              <a:t>모델 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 </a:t>
            </a:r>
            <a:r>
              <a:rPr lang="ko-KR" altLang="en-US" sz="1400" b="1" dirty="0" smtClean="0"/>
              <a:t>시공간 반영 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개발</a:t>
            </a:r>
            <a:endParaRPr lang="ko-KR" altLang="en-US" sz="1400" b="1" dirty="0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738" y="345665"/>
            <a:ext cx="5843162" cy="195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92100" y="185980"/>
            <a:ext cx="5664200" cy="6418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09517" y="185980"/>
            <a:ext cx="5690383" cy="6418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3528" y="444471"/>
            <a:ext cx="1494079" cy="323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dirty="0" smtClean="0"/>
              <a:t>모델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78920" y="444471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863" y="864738"/>
            <a:ext cx="6096000" cy="32387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ts val="2000"/>
              </a:lnSpc>
            </a:pPr>
            <a:r>
              <a:rPr lang="en-US" altLang="ko-KR" sz="1400" b="1" dirty="0"/>
              <a:t>1</a:t>
            </a:r>
            <a:r>
              <a:rPr lang="en-US" altLang="ko-KR" sz="1400" b="1" dirty="0" smtClean="0"/>
              <a:t>). CNN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7728" y="1268622"/>
            <a:ext cx="6353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400" dirty="0"/>
              <a:t>(( </a:t>
            </a:r>
            <a:r>
              <a:rPr lang="ko-KR" altLang="en-US" sz="1400" dirty="0"/>
              <a:t>비디오 기반 </a:t>
            </a:r>
            <a:r>
              <a:rPr lang="en-US" altLang="ko-KR" sz="1400" dirty="0"/>
              <a:t>))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 smtClean="0">
                <a:sym typeface="Wingdings" panose="05000000000000000000" pitchFamily="2" charset="2"/>
              </a:rPr>
              <a:t>[ </a:t>
            </a:r>
            <a:r>
              <a:rPr lang="ko-KR" altLang="en-US" sz="1400" dirty="0" smtClean="0">
                <a:sym typeface="Wingdings" panose="05000000000000000000" pitchFamily="2" charset="2"/>
              </a:rPr>
              <a:t>시</a:t>
            </a:r>
            <a:r>
              <a:rPr lang="en-US" altLang="ko-KR" sz="1400" dirty="0" smtClean="0">
                <a:sym typeface="Wingdings" panose="05000000000000000000" pitchFamily="2" charset="2"/>
              </a:rPr>
              <a:t>/</a:t>
            </a:r>
            <a:r>
              <a:rPr lang="ko-KR" altLang="en-US" sz="1400" dirty="0" smtClean="0">
                <a:sym typeface="Wingdings" panose="05000000000000000000" pitchFamily="2" charset="2"/>
              </a:rPr>
              <a:t>공간 정보 </a:t>
            </a:r>
            <a:r>
              <a:rPr lang="en-US" altLang="ko-KR" sz="1400" dirty="0" smtClean="0">
                <a:sym typeface="Wingdings" panose="05000000000000000000" pitchFamily="2" charset="2"/>
              </a:rPr>
              <a:t>] </a:t>
            </a:r>
            <a:r>
              <a:rPr lang="en-US" altLang="ko-KR" sz="1400" dirty="0">
                <a:sym typeface="Wingdings" panose="05000000000000000000" pitchFamily="2" charset="2"/>
              </a:rPr>
              <a:t> CNN --&gt; </a:t>
            </a:r>
            <a:r>
              <a:rPr lang="en-US" altLang="ko-KR" sz="1400" b="1" dirty="0">
                <a:sym typeface="Wingdings" panose="05000000000000000000" pitchFamily="2" charset="2"/>
              </a:rPr>
              <a:t>image fusing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방법</a:t>
            </a:r>
            <a:endParaRPr lang="en-US" altLang="ko-KR" sz="14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131138" y="1618470"/>
            <a:ext cx="108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4946" y="1707036"/>
            <a:ext cx="374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(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실시간에 대한 처리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를 위해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CNN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을 사용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997" y="2147654"/>
            <a:ext cx="5304589" cy="10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Image Fusing </a:t>
            </a:r>
            <a:r>
              <a:rPr lang="ko-KR" altLang="en-US" sz="1400" dirty="0" smtClean="0"/>
              <a:t>방법</a:t>
            </a:r>
            <a:endParaRPr lang="en-US" altLang="ko-KR" sz="1400" dirty="0" smtClean="0"/>
          </a:p>
          <a:p>
            <a:pPr marL="742950" lvl="2" indent="-285750">
              <a:lnSpc>
                <a:spcPts val="2000"/>
              </a:lnSpc>
              <a:buFontTx/>
              <a:buChar char="-"/>
            </a:pPr>
            <a:r>
              <a:rPr lang="ko-KR" altLang="en-US" sz="1400" dirty="0" smtClean="0"/>
              <a:t>다양한 </a:t>
            </a:r>
            <a:r>
              <a:rPr lang="en-US" altLang="ko-KR" sz="1400" dirty="0" smtClean="0"/>
              <a:t>layer </a:t>
            </a:r>
            <a:r>
              <a:rPr lang="ko-KR" altLang="en-US" sz="1400" dirty="0" smtClean="0"/>
              <a:t>의 이미지 및 영상을 합성하여 </a:t>
            </a:r>
            <a:endParaRPr lang="en-US" altLang="ko-KR" sz="1400" dirty="0" smtClean="0"/>
          </a:p>
          <a:p>
            <a:pPr marL="457200" lvl="2">
              <a:lnSpc>
                <a:spcPts val="2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노이즈 감소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선명도 증가</a:t>
            </a:r>
            <a:endParaRPr lang="en-US" altLang="ko-KR" sz="1400" dirty="0" smtClean="0"/>
          </a:p>
          <a:p>
            <a:pPr marL="742950" lvl="2" indent="-285750">
              <a:lnSpc>
                <a:spcPts val="2000"/>
              </a:lnSpc>
              <a:buFontTx/>
              <a:buChar char="-"/>
            </a:pPr>
            <a:r>
              <a:rPr lang="ko-KR" altLang="en-US" sz="1400" dirty="0" smtClean="0"/>
              <a:t>여러 조건의 이미지를 결합하여 더 풍부한 정보를 추출</a:t>
            </a:r>
            <a:endParaRPr lang="en-US" altLang="ko-KR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41715" y="3602688"/>
            <a:ext cx="1397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CNN</a:t>
            </a:r>
          </a:p>
          <a:p>
            <a:pPr algn="ctr"/>
            <a:r>
              <a:rPr lang="en-US" altLang="ko-KR" sz="1400" dirty="0" smtClean="0"/>
              <a:t>( 2 </a:t>
            </a:r>
            <a:r>
              <a:rPr lang="ko-KR" altLang="en-US" sz="1400" dirty="0" smtClean="0"/>
              <a:t>가지 사용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353110" y="3811885"/>
            <a:ext cx="3874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740567" y="3597317"/>
            <a:ext cx="0" cy="41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40567" y="3588705"/>
            <a:ext cx="25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740567" y="4011364"/>
            <a:ext cx="25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19175" y="3398606"/>
            <a:ext cx="295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400" dirty="0" smtClean="0"/>
              <a:t>( </a:t>
            </a:r>
            <a:r>
              <a:rPr lang="ko-KR" altLang="en-US" sz="1400" dirty="0" smtClean="0"/>
              <a:t>공간 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정보만 필요한 경우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19175" y="3844236"/>
            <a:ext cx="384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en-US" altLang="ko-KR" sz="1400" dirty="0" smtClean="0"/>
              <a:t>( </a:t>
            </a:r>
            <a:r>
              <a:rPr lang="ko-KR" altLang="en-US" sz="1400" dirty="0" smtClean="0"/>
              <a:t>공간 </a:t>
            </a:r>
            <a:r>
              <a:rPr lang="en-US" altLang="ko-KR" sz="1400" dirty="0" smtClean="0"/>
              <a:t>) &amp; ( </a:t>
            </a:r>
            <a:r>
              <a:rPr lang="ko-KR" altLang="en-US" sz="1400" dirty="0" smtClean="0"/>
              <a:t>시간 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정보 모두 필요한 경우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70863" y="4304570"/>
            <a:ext cx="6096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ts val="2000"/>
              </a:lnSpc>
            </a:pPr>
            <a:r>
              <a:rPr lang="en-US" altLang="ko-KR" sz="1400" b="1" dirty="0" smtClean="0"/>
              <a:t>2).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LSTM </a:t>
            </a:r>
            <a:r>
              <a:rPr lang="en-US" altLang="ko-KR" sz="1400" b="1" dirty="0" smtClean="0"/>
              <a:t>+ 3D-ConvNet, two-stream 3D-ConvNet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849" y="732470"/>
            <a:ext cx="4878517" cy="416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8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85980" y="216976"/>
            <a:ext cx="5770320" cy="6387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09517" y="216976"/>
            <a:ext cx="5755175" cy="6387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9040" y="397181"/>
            <a:ext cx="566420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Dataset</a:t>
            </a:r>
          </a:p>
          <a:p>
            <a:pPr lvl="1">
              <a:lnSpc>
                <a:spcPts val="2000"/>
              </a:lnSpc>
            </a:pPr>
            <a:r>
              <a:rPr lang="en-US" altLang="ko-KR" sz="1400" dirty="0" smtClean="0"/>
              <a:t>1). </a:t>
            </a:r>
            <a:r>
              <a:rPr lang="ko-KR" altLang="en-US" sz="1400" dirty="0" smtClean="0"/>
              <a:t>데이터 수집</a:t>
            </a:r>
            <a:endParaRPr lang="en-US" altLang="ko-KR" sz="1400" dirty="0" smtClean="0"/>
          </a:p>
          <a:p>
            <a:pPr lvl="1">
              <a:lnSpc>
                <a:spcPts val="2000"/>
              </a:lnSpc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웹 카메라로 </a:t>
            </a:r>
            <a:r>
              <a:rPr lang="en-US" altLang="ko-KR" sz="1400" dirty="0" smtClean="0"/>
              <a:t>( 10</a:t>
            </a:r>
            <a:r>
              <a:rPr lang="ko-KR" altLang="en-US" sz="1400" dirty="0" smtClean="0"/>
              <a:t>명의 참가자 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로부터 </a:t>
            </a:r>
            <a:r>
              <a:rPr lang="ko-KR" altLang="en-US" sz="1400" b="1" dirty="0" smtClean="0"/>
              <a:t>직접</a:t>
            </a:r>
            <a:r>
              <a:rPr lang="ko-KR" altLang="en-US" sz="1400" dirty="0" smtClean="0"/>
              <a:t> 수집</a:t>
            </a:r>
            <a:endParaRPr lang="en-US" altLang="ko-KR" sz="1400" dirty="0" smtClean="0"/>
          </a:p>
          <a:p>
            <a:pPr lvl="1">
              <a:lnSpc>
                <a:spcPts val="2000"/>
              </a:lnSpc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- 30 frame / 960 x 640 </a:t>
            </a:r>
            <a:r>
              <a:rPr lang="ko-KR" altLang="en-US" sz="1400" dirty="0" smtClean="0"/>
              <a:t>해상도</a:t>
            </a:r>
            <a:endParaRPr lang="en-US" altLang="ko-KR" sz="1400" dirty="0" smtClean="0"/>
          </a:p>
          <a:p>
            <a:pPr lvl="1">
              <a:lnSpc>
                <a:spcPts val="2000"/>
              </a:lnSpc>
            </a:pPr>
            <a:r>
              <a:rPr lang="en-US" altLang="ko-KR" sz="1400" dirty="0" smtClean="0"/>
              <a:t>	- MIDI </a:t>
            </a:r>
            <a:r>
              <a:rPr lang="ko-KR" altLang="en-US" sz="1400" dirty="0" smtClean="0"/>
              <a:t>데이터 수집</a:t>
            </a:r>
            <a:endParaRPr lang="en-US" altLang="ko-KR" sz="1400" dirty="0" smtClean="0"/>
          </a:p>
          <a:p>
            <a:pPr lvl="1">
              <a:lnSpc>
                <a:spcPts val="2000"/>
              </a:lnSpc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en-US" altLang="ko-KR" sz="1400" b="1" dirty="0" smtClean="0"/>
              <a:t>28</a:t>
            </a:r>
            <a:r>
              <a:rPr lang="ko-KR" altLang="en-US" sz="1400" b="1" dirty="0" smtClean="0"/>
              <a:t>개의 비디오</a:t>
            </a:r>
            <a:endParaRPr lang="en-US" altLang="ko-KR" sz="1400" b="1" dirty="0" smtClean="0"/>
          </a:p>
          <a:p>
            <a:pPr lvl="1">
              <a:lnSpc>
                <a:spcPts val="2000"/>
              </a:lnSpc>
            </a:pPr>
            <a:r>
              <a:rPr lang="en-US" altLang="ko-KR" sz="1400" dirty="0" smtClean="0"/>
              <a:t>2). </a:t>
            </a:r>
            <a:r>
              <a:rPr lang="ko-KR" altLang="en-US" sz="1400" dirty="0" smtClean="0"/>
              <a:t>데이터</a:t>
            </a:r>
            <a:endParaRPr lang="en-US" altLang="ko-KR" sz="1400" dirty="0" smtClean="0"/>
          </a:p>
          <a:p>
            <a:pPr lvl="1">
              <a:lnSpc>
                <a:spcPts val="2000"/>
              </a:lnSpc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a). </a:t>
            </a:r>
            <a:r>
              <a:rPr lang="ko-KR" altLang="en-US" sz="1400" dirty="0" smtClean="0"/>
              <a:t>건반 누름 감지</a:t>
            </a:r>
            <a:endParaRPr lang="en-US" altLang="ko-KR" sz="1400" dirty="0" smtClean="0"/>
          </a:p>
          <a:p>
            <a:pPr lvl="1">
              <a:lnSpc>
                <a:spcPts val="2000"/>
              </a:lnSpc>
            </a:pPr>
            <a:r>
              <a:rPr lang="en-US" altLang="ko-KR" sz="1400" dirty="0"/>
              <a:t>	 </a:t>
            </a:r>
            <a:r>
              <a:rPr lang="en-US" altLang="ko-KR" sz="1400" dirty="0" smtClean="0"/>
              <a:t>     * Key Off (0), On : (1)</a:t>
            </a:r>
          </a:p>
          <a:p>
            <a:pPr lvl="1">
              <a:lnSpc>
                <a:spcPts val="2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b). </a:t>
            </a:r>
            <a:r>
              <a:rPr lang="ko-KR" altLang="en-US" sz="1400" dirty="0" smtClean="0"/>
              <a:t>강도 감지</a:t>
            </a:r>
            <a:endParaRPr lang="en-US" altLang="ko-KR" sz="1400" dirty="0" smtClean="0"/>
          </a:p>
          <a:p>
            <a:pPr lvl="1">
              <a:lnSpc>
                <a:spcPts val="2000"/>
              </a:lnSpc>
            </a:pPr>
            <a:r>
              <a:rPr lang="en-US" altLang="ko-KR" sz="1400" dirty="0"/>
              <a:t>	 </a:t>
            </a:r>
            <a:r>
              <a:rPr lang="en-US" altLang="ko-KR" sz="1400" dirty="0" smtClean="0"/>
              <a:t>     * </a:t>
            </a:r>
            <a:r>
              <a:rPr lang="ko-KR" altLang="en-US" sz="1400" dirty="0" smtClean="0"/>
              <a:t>강도 레이블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강도 순으로 </a:t>
            </a:r>
            <a:r>
              <a:rPr lang="en-US" altLang="ko-KR" sz="1400" dirty="0" smtClean="0"/>
              <a:t>0 ~ 4 </a:t>
            </a:r>
            <a:r>
              <a:rPr lang="ko-KR" altLang="en-US" sz="1400" dirty="0" smtClean="0"/>
              <a:t>레벨</a:t>
            </a:r>
            <a:endParaRPr lang="en-US" altLang="ko-KR" sz="1400" dirty="0" smtClean="0"/>
          </a:p>
          <a:p>
            <a:pPr lvl="1">
              <a:lnSpc>
                <a:spcPts val="2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c). </a:t>
            </a:r>
            <a:r>
              <a:rPr lang="ko-KR" altLang="en-US" sz="1400" dirty="0" smtClean="0"/>
              <a:t>광학 흐름 지도를 사용한 강도 감지</a:t>
            </a:r>
            <a:endParaRPr lang="en-US" altLang="ko-KR" sz="1400" dirty="0" smtClean="0"/>
          </a:p>
          <a:p>
            <a:pPr lvl="1">
              <a:lnSpc>
                <a:spcPts val="2000"/>
              </a:lnSpc>
            </a:pPr>
            <a:r>
              <a:rPr lang="en-US" altLang="ko-KR" sz="1400" dirty="0" smtClean="0"/>
              <a:t>3). </a:t>
            </a:r>
            <a:r>
              <a:rPr lang="ko-KR" altLang="en-US" sz="1400" dirty="0" smtClean="0"/>
              <a:t>데이터 불균형</a:t>
            </a:r>
            <a:endParaRPr lang="en-US" altLang="ko-KR" sz="1400" dirty="0" smtClean="0"/>
          </a:p>
          <a:p>
            <a:pPr lvl="1">
              <a:lnSpc>
                <a:spcPts val="2000"/>
              </a:lnSpc>
            </a:pPr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잘 나온 데이터에 대해서 더 높은 가중치를 부여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lvl="1">
              <a:lnSpc>
                <a:spcPts val="2000"/>
              </a:lnSpc>
            </a:pPr>
            <a:r>
              <a:rPr lang="en-US" altLang="ko-KR" sz="1400" dirty="0" smtClean="0"/>
              <a:t>4). Optimizer</a:t>
            </a:r>
          </a:p>
          <a:p>
            <a:pPr lvl="1">
              <a:lnSpc>
                <a:spcPts val="2000"/>
              </a:lnSpc>
            </a:pPr>
            <a:r>
              <a:rPr lang="en-US" altLang="ko-KR" sz="1400" dirty="0"/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-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Adam Optimizer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사용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572718" y="1844300"/>
            <a:ext cx="28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71140" y="1568337"/>
            <a:ext cx="549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논문 전반적으로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엄청나게 많은 양의 비디오 데이터 셋을 필요로 하지 </a:t>
            </a:r>
            <a:r>
              <a:rPr lang="en-US" altLang="ko-KR" sz="1400" b="1" dirty="0" smtClean="0"/>
              <a:t>X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하지만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논문 연구에서 필요로 하는 정확한 데이터 셋을 사용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3071140" y="1521843"/>
            <a:ext cx="5218838" cy="89674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2100" y="4631337"/>
            <a:ext cx="5664200" cy="580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정확도</a:t>
            </a:r>
            <a:endParaRPr lang="en-US" altLang="ko-KR" sz="1400" b="1" dirty="0" smtClean="0"/>
          </a:p>
          <a:p>
            <a:pPr lvl="1">
              <a:lnSpc>
                <a:spcPts val="2000"/>
              </a:lnSpc>
            </a:pPr>
            <a:r>
              <a:rPr lang="en-US" altLang="ko-KR" sz="1400" b="1" dirty="0" smtClean="0"/>
              <a:t>- 92 ~ 94%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01" y="274014"/>
            <a:ext cx="4344006" cy="11907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01" y="2743038"/>
            <a:ext cx="3648584" cy="8002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101" y="3730134"/>
            <a:ext cx="3572374" cy="7811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300492" y="4921513"/>
            <a:ext cx="5664200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참고하면 좋을 점</a:t>
            </a:r>
            <a:endParaRPr lang="en-US" altLang="ko-KR" sz="1400" b="1" dirty="0" smtClean="0"/>
          </a:p>
          <a:p>
            <a:pPr marL="742950" lvl="1" indent="-285750">
              <a:lnSpc>
                <a:spcPts val="2000"/>
              </a:lnSpc>
              <a:buFontTx/>
              <a:buChar char="-"/>
            </a:pPr>
            <a:r>
              <a:rPr lang="ko-KR" altLang="en-US" sz="1400" dirty="0" smtClean="0"/>
              <a:t>비디오 데이터로부터 추출 할 수 있는 데이터 </a:t>
            </a:r>
            <a:r>
              <a:rPr lang="en-US" altLang="ko-KR" sz="1400" dirty="0" smtClean="0"/>
              <a:t>: </a:t>
            </a:r>
          </a:p>
          <a:p>
            <a:pPr lvl="1">
              <a:lnSpc>
                <a:spcPts val="2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( Key On / Off + </a:t>
            </a:r>
            <a:r>
              <a:rPr lang="ko-KR" altLang="en-US" sz="1400" dirty="0" smtClean="0"/>
              <a:t>강도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키 누름 등 </a:t>
            </a:r>
            <a:r>
              <a:rPr lang="en-US" altLang="ko-KR" sz="1400" dirty="0" smtClean="0"/>
              <a:t>)</a:t>
            </a:r>
          </a:p>
          <a:p>
            <a:pPr marL="742950" lvl="1" indent="-285750">
              <a:lnSpc>
                <a:spcPts val="2000"/>
              </a:lnSpc>
              <a:buFontTx/>
              <a:buChar char="-"/>
            </a:pPr>
            <a:r>
              <a:rPr lang="en-US" altLang="ko-KR" sz="1400" dirty="0" smtClean="0"/>
              <a:t>Adam Optimizer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 marL="742950" lvl="1" indent="-285750">
              <a:lnSpc>
                <a:spcPts val="2000"/>
              </a:lnSpc>
              <a:buFontTx/>
              <a:buChar char="-"/>
            </a:pPr>
            <a:r>
              <a:rPr lang="ko-KR" altLang="en-US" sz="1400" dirty="0" smtClean="0"/>
              <a:t>모델 </a:t>
            </a:r>
            <a:r>
              <a:rPr lang="en-US" altLang="ko-KR" sz="1400" dirty="0" smtClean="0"/>
              <a:t>( CNN ) + LSTM </a:t>
            </a:r>
            <a:r>
              <a:rPr lang="ko-KR" altLang="en-US" sz="1400" dirty="0" smtClean="0"/>
              <a:t>기술 사용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846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5031</TotalTime>
  <Words>469</Words>
  <Application>Microsoft Office PowerPoint</Application>
  <PresentationFormat>와이드스크린</PresentationFormat>
  <Paragraphs>111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소현 박</dc:creator>
  <cp:lastModifiedBy>user</cp:lastModifiedBy>
  <cp:revision>25</cp:revision>
  <dcterms:created xsi:type="dcterms:W3CDTF">2023-09-22T01:31:15Z</dcterms:created>
  <dcterms:modified xsi:type="dcterms:W3CDTF">2023-11-08T11:45:37Z</dcterms:modified>
</cp:coreProperties>
</file>