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82" r:id="rId3"/>
    <p:sldId id="283" r:id="rId4"/>
    <p:sldId id="284" r:id="rId5"/>
    <p:sldId id="285" r:id="rId6"/>
    <p:sldId id="286" r:id="rId7"/>
    <p:sldId id="287" r:id="rId8"/>
    <p:sldId id="256" r:id="rId9"/>
    <p:sldId id="25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73" autoAdjust="0"/>
    <p:restoredTop sz="81301" autoAdjust="0"/>
  </p:normalViewPr>
  <p:slideViewPr>
    <p:cSldViewPr snapToGrid="0">
      <p:cViewPr>
        <p:scale>
          <a:sx n="100" d="100"/>
          <a:sy n="100" d="100"/>
        </p:scale>
        <p:origin x="4752" y="80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1026-B1DE-43BB-AA7E-CB5FDDCC7BB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38014-5F67-4EBC-BD6F-CDFD0991F3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5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Observing Pianist Accuracy and Form with Computer Vision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9491-DDBE-4516-BFF4-DE56225E1DC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1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D9491-DDBE-4516-BFF4-DE56225E1DC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2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Evaluation Strategy of the Piano Performance by the Deep Learning Long Short-Term Memory Network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014-5F67-4EBC-BD6F-CDFD0991F3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884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Automatic Evaluation of Piano Performances for STEAM Education </a:t>
            </a:r>
          </a:p>
          <a:p>
            <a:r>
              <a:rPr lang="en-US" altLang="ko-KR" dirty="0"/>
              <a:t>4. Audio-Based Piano Performance Evaluation for Beginners With Convolutional Neural Network and Attention Mechanism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014-5F67-4EBC-BD6F-CDFD0991F3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83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5. A </a:t>
            </a:r>
            <a:r>
              <a:rPr lang="en-US" altLang="ko-KR" dirty="0" err="1"/>
              <a:t>ResNet</a:t>
            </a:r>
            <a:r>
              <a:rPr lang="en-US" altLang="ko-KR" dirty="0"/>
              <a:t>-Based Audio-Visual Fusion Model for Piano Skill Evaluation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014-5F67-4EBC-BD6F-CDFD0991F3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6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014-5F67-4EBC-BD6F-CDFD0991F31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B3929-5873-4D0F-907B-888845D9E1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678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Quantitative analysis of piano performance proficiency focusing on difference between hands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38014-5F67-4EBC-BD6F-CDFD0991F31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6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160CD-42D2-4265-8E05-64EC1FF75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4D7365-1C02-481C-A06C-50E386887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55D25-5EBA-4152-9F69-E5822489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79C50-AAA5-4DC4-A376-B904182E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B67B3-BA89-436B-AE8C-A6B84628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F9F7-59EE-4953-9192-70E5ED57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8BF4F-2B8E-4217-87A3-08C81FC0E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8D8B1-CA19-4166-AA7F-54B0ED95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442CC-A260-417B-A3E5-C733C137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8EA44-A6E6-4E1D-9A8D-E018CF6F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7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93CA35-DE81-44E5-9F6B-D3D3372AC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4B2791-E37A-46B8-A17E-E77AC0E45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DEEB2-3308-44B5-95A6-8489C58B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3682D-C229-4EB1-A585-055B5B87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1758D-4D57-4E00-A5CD-D5BC7C8D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9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B3BD1-F9BD-4A2C-A02A-E1C5DDDF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B02E4-2ED1-4483-9909-1646E17A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F3668-F626-4506-A7CF-4BEF3F41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D21AD-3563-439F-88EE-8118F54B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16157-781D-4965-8CF2-BEEB68C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01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AE785-C38C-484D-9439-9D4835B5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D5E81-31A5-4ABC-880F-44FBA7BD8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50CDF-CE62-4A6A-8118-5BBD8C62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167B7-9067-4F61-AFA2-64F71F53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77501-056C-4EED-BFC0-E9474C66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6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06F09-6CBC-4AB3-BF74-ED3EA21C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7E406-67FA-4E63-8E2E-2FAABAAA2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5EB87-527B-4054-84E6-3278B584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CC4CB5-16C5-4D3D-A1EA-2DAF30D3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E53B5-E454-4918-8953-9F4B8E8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1B222-1476-453E-B6C7-ABB5777F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0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0993-C11D-4F5A-834C-A98656EE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EE6734-3321-456D-9A1C-FCE7FD37C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786EA8-0335-4214-939F-77426663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46852-2300-4333-90F2-F64CAB5B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F20489-2BF1-4C82-B3FF-94EC16179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AD425-06D4-4D66-86FE-6BC06B18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AA0062-3AEF-4FD2-B8D6-251715EE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84C07C-6890-461D-9A18-AECE5280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4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6A11-8515-4F1F-AFBE-25DDF504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8C2CD3-C91F-4BC9-BAEC-14314A46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38D924-1A92-4424-BDB3-2EA36EE9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8C7E2-18DC-4AC6-9491-DB860D41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1F61B3-1903-4CBC-B186-F038032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47FD56-0F88-432C-A5E1-8DDE614A0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03F9E-10C0-4DAC-AD2B-A3D2072E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86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CB62E-5783-43DA-AFC0-B0B3CE80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4F078-C2C4-47FF-A0F7-37ECF217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08E28-7F17-432F-8C1F-1231A016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2E9DF-BFA3-4E20-A276-C7EC796C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09D1B-3CDF-41AF-A367-BC56C215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09049-AC24-45C0-98B0-BB018D67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85EAA-2C5F-4E3D-BAFF-B6FD6CBD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F04E2F-D58F-4BB1-9906-1F64A0CE8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B815B-2D11-4687-B513-C1095411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825CA-F228-42FC-90B1-0BFC190B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772C4-7C95-4BDC-A43D-24827A3A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B25F1-4611-441C-8F8B-E169DAE6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420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BDBFD5-0EE2-4B70-9679-2D2A1478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AFD20-AC56-4CB1-8D64-EBE2DD99A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B7F8F-2171-4AEB-AD18-9755D73EA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95AE8-77A1-41BC-B046-1B273D6956A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0ECC1-25D0-4E66-AB1F-6F1AAAB7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3F052F-5DE7-46C1-80C3-778B57564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C160-ADEA-4211-801A-2222A643C2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4526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087C3-2843-4E6F-83B2-D3222D0133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6413" y="706975"/>
            <a:ext cx="519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Piano Tutoring System (ICPR 2018, h5-index 95)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6" name="TextBox 15"/>
          <p:cNvSpPr txBox="1">
            <a:spLocks/>
          </p:cNvSpPr>
          <p:nvPr/>
        </p:nvSpPr>
        <p:spPr>
          <a:xfrm>
            <a:off x="258825" y="2767371"/>
            <a:ext cx="5216677" cy="31393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요약 </a:t>
            </a:r>
            <a:r>
              <a:rPr lang="en-US" altLang="ko-KR" sz="1600" b="1" dirty="0"/>
              <a:t>: </a:t>
            </a:r>
            <a:r>
              <a:rPr lang="ko-KR" altLang="en-US" sz="1400" dirty="0"/>
              <a:t>학생의 손 움직임과 음악적 정확도에 대한 피드백을</a:t>
            </a:r>
            <a:endParaRPr lang="en-US" altLang="ko-KR" sz="1400" dirty="0"/>
          </a:p>
          <a:p>
            <a:r>
              <a:rPr lang="ko-KR" altLang="en-US" sz="1400" dirty="0"/>
              <a:t>제공하는 상호작용 가능한 피아노 교육 시스템 제안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제안하는 방법 </a:t>
            </a:r>
            <a:r>
              <a:rPr lang="en-US" altLang="ko-KR" sz="1600" b="1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400"/>
              <a:t>어떤 시점에 어떠한 음이 연주되었는지 체크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ko-KR" altLang="en-US" sz="1400"/>
              <a:t>몇번째 손가락으로 연주했는지 체크</a:t>
            </a:r>
            <a:endParaRPr lang="en-US" altLang="ko-KR" sz="1400"/>
          </a:p>
          <a:p>
            <a:pPr marL="342900" indent="-342900">
              <a:buAutoNum type="arabicPeriod"/>
            </a:pPr>
            <a:r>
              <a:rPr lang="en-US" altLang="ko-KR" sz="1400"/>
              <a:t>1, 2</a:t>
            </a:r>
            <a:r>
              <a:rPr lang="ko-KR" altLang="en-US" sz="1400"/>
              <a:t>를 위하여 </a:t>
            </a:r>
            <a:r>
              <a:rPr lang="en-US" altLang="ko-KR" sz="1400"/>
              <a:t>two-stream convolutional neural network </a:t>
            </a:r>
            <a:r>
              <a:rPr lang="ko-KR" altLang="en-US" sz="1400"/>
              <a:t>제안</a:t>
            </a:r>
            <a:endParaRPr lang="en-US" altLang="ko-KR" sz="1400"/>
          </a:p>
          <a:p>
            <a:r>
              <a:rPr lang="en-US" altLang="ko-KR" sz="1400"/>
              <a:t>(</a:t>
            </a:r>
            <a:r>
              <a:rPr lang="ko-KR" altLang="en-US" sz="1400"/>
              <a:t>두 데이터 </a:t>
            </a:r>
            <a:r>
              <a:rPr lang="en-US" altLang="ko-KR" sz="1400"/>
              <a:t>incorporate </a:t>
            </a:r>
            <a:r>
              <a:rPr lang="ko-KR" altLang="en-US" sz="1400"/>
              <a:t>위해서 </a:t>
            </a:r>
            <a:r>
              <a:rPr lang="en-US" altLang="ko-KR" sz="1400"/>
              <a:t>object detection model </a:t>
            </a:r>
            <a:r>
              <a:rPr lang="ko-KR" altLang="en-US" sz="1400"/>
              <a:t>개선함</a:t>
            </a:r>
            <a:r>
              <a:rPr lang="en-US" altLang="ko-KR" sz="1400"/>
              <a:t>)</a:t>
            </a: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r>
              <a:rPr lang="ko-KR" altLang="en-US" sz="1600" b="1" dirty="0"/>
              <a:t>유사점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피아노 교육 시스템이지만 </a:t>
            </a:r>
            <a:endParaRPr lang="en-US" altLang="ko-KR" sz="1400" dirty="0"/>
          </a:p>
          <a:p>
            <a:r>
              <a:rPr lang="ko-KR" altLang="en-US" sz="1400" dirty="0"/>
              <a:t>오디오와 비디오 두개다 체크 한다는 점에서 평가 시스템과 유사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차이점 </a:t>
            </a:r>
            <a:r>
              <a:rPr lang="en-US" altLang="ko-KR" sz="1600" b="1" dirty="0"/>
              <a:t>: </a:t>
            </a:r>
            <a:r>
              <a:rPr lang="en-US" altLang="ko-KR" sz="1400" dirty="0"/>
              <a:t>output</a:t>
            </a:r>
            <a:r>
              <a:rPr lang="ko-KR" altLang="en-US" sz="1400" dirty="0"/>
              <a:t>이 점수가 아님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참고하면 좋을 점 </a:t>
            </a:r>
            <a:r>
              <a:rPr lang="en-US" altLang="ko-KR" sz="1600" b="1" dirty="0"/>
              <a:t>: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어떤 모델 사용했는지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데이터셋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환경 어떻게 </a:t>
            </a:r>
            <a:r>
              <a:rPr lang="ko-KR" altLang="en-US" sz="1400" dirty="0" err="1">
                <a:solidFill>
                  <a:srgbClr val="FF0000"/>
                </a:solidFill>
              </a:rPr>
              <a:t>셋팅했는지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</p:txBody>
      </p:sp>
      <p:sp>
        <p:nvSpPr>
          <p:cNvPr id="10" name="직사각형 9"/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14656" y="624873"/>
            <a:ext cx="5658923" cy="6125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8CC2E7-C60F-4337-A276-A9AB95CD2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31" y="1110074"/>
            <a:ext cx="4233436" cy="16274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3AB7EB-DA2F-4BA6-8D19-8CEE014DECA7}"/>
              </a:ext>
            </a:extLst>
          </p:cNvPr>
          <p:cNvSpPr txBox="1">
            <a:spLocks/>
          </p:cNvSpPr>
          <p:nvPr/>
        </p:nvSpPr>
        <p:spPr>
          <a:xfrm>
            <a:off x="6314656" y="624873"/>
            <a:ext cx="5216677" cy="18406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데이터셋 </a:t>
            </a:r>
            <a:r>
              <a:rPr lang="en-US" altLang="ko-KR" sz="1600" b="1" dirty="0"/>
              <a:t>:</a:t>
            </a:r>
          </a:p>
          <a:p>
            <a:endParaRPr lang="en-US" altLang="ko-KR" sz="1600" b="1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모델의 인풋</a:t>
            </a:r>
            <a:r>
              <a:rPr lang="en-US" altLang="ko-KR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비디오</a:t>
            </a:r>
            <a:r>
              <a:rPr lang="en-US" altLang="ko-KR" sz="1400" dirty="0"/>
              <a:t>(</a:t>
            </a:r>
            <a:r>
              <a:rPr lang="ko-KR" altLang="en-US" sz="1400" dirty="0"/>
              <a:t>이미지와 오디오 추출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미디 파일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악보를 인풋 데이터로 사용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[One Hand Hanon]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하논을</a:t>
            </a:r>
            <a:r>
              <a:rPr lang="ko-KR" altLang="en-US" sz="1400" dirty="0"/>
              <a:t> 한손으로 연주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한명이 </a:t>
            </a:r>
            <a:r>
              <a:rPr lang="en-US" altLang="ko-KR" sz="1400" dirty="0"/>
              <a:t>1</a:t>
            </a:r>
            <a:r>
              <a:rPr lang="ko-KR" altLang="en-US" sz="1400" dirty="0"/>
              <a:t>번부터 </a:t>
            </a:r>
            <a:r>
              <a:rPr lang="en-US" altLang="ko-KR" sz="1400" dirty="0"/>
              <a:t>5</a:t>
            </a:r>
            <a:r>
              <a:rPr lang="ko-KR" altLang="en-US" sz="1400" dirty="0"/>
              <a:t>번까지 곡 연주</a:t>
            </a:r>
            <a:endParaRPr lang="en-US" altLang="ko-KR" sz="1400" dirty="0"/>
          </a:p>
          <a:p>
            <a:r>
              <a:rPr lang="en-US" altLang="ko-KR" sz="1400" dirty="0"/>
              <a:t>    1 to 3 for training -&gt; 23,555 </a:t>
            </a:r>
            <a:r>
              <a:rPr lang="ko-KR" altLang="en-US" sz="1400" dirty="0"/>
              <a:t>프레임</a:t>
            </a:r>
            <a:endParaRPr lang="en-US" altLang="ko-KR" sz="1400" dirty="0"/>
          </a:p>
          <a:p>
            <a:r>
              <a:rPr lang="en-US" altLang="ko-KR" sz="1400" dirty="0"/>
              <a:t>    4 to 5 for evaluating -&gt; 11,777 </a:t>
            </a:r>
            <a:r>
              <a:rPr lang="ko-KR" altLang="en-US" sz="1400" dirty="0"/>
              <a:t>프레임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10</a:t>
            </a:r>
            <a:r>
              <a:rPr lang="ko-KR" altLang="en-US" sz="1400" dirty="0"/>
              <a:t>개의 비디오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곡 길이는 </a:t>
            </a:r>
            <a:r>
              <a:rPr lang="en-US" altLang="ko-KR" sz="1400" dirty="0"/>
              <a:t>50</a:t>
            </a:r>
            <a:r>
              <a:rPr lang="ko-KR" altLang="en-US" sz="1400" dirty="0"/>
              <a:t>에서 </a:t>
            </a:r>
            <a:r>
              <a:rPr lang="en-US" altLang="ko-KR" sz="1400" dirty="0"/>
              <a:t>120</a:t>
            </a:r>
            <a:r>
              <a:rPr lang="ko-KR" altLang="en-US" sz="1400" dirty="0"/>
              <a:t>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각각 손으로 한번씩 연주 </a:t>
            </a:r>
            <a:r>
              <a:rPr lang="en-US" altLang="ko-KR" sz="1400" dirty="0"/>
              <a:t>-&gt; </a:t>
            </a:r>
            <a:r>
              <a:rPr lang="ko-KR" altLang="en-US" sz="1400" dirty="0"/>
              <a:t>총 </a:t>
            </a:r>
            <a:r>
              <a:rPr lang="en-US" altLang="ko-KR" sz="1400" dirty="0"/>
              <a:t>10</a:t>
            </a:r>
            <a:r>
              <a:rPr lang="ko-KR" altLang="en-US" sz="1400" dirty="0"/>
              <a:t>번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en-US" altLang="ko-KR" sz="1400" dirty="0"/>
              <a:t>[Hand Hanon]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한명이 </a:t>
            </a:r>
            <a:r>
              <a:rPr lang="en-US" altLang="ko-KR" sz="1400" dirty="0"/>
              <a:t>1</a:t>
            </a:r>
            <a:r>
              <a:rPr lang="ko-KR" altLang="en-US" sz="1400" dirty="0"/>
              <a:t>번부터 </a:t>
            </a:r>
            <a:r>
              <a:rPr lang="en-US" altLang="ko-KR" sz="1400" dirty="0"/>
              <a:t>5</a:t>
            </a:r>
            <a:r>
              <a:rPr lang="ko-KR" altLang="en-US" sz="1400" dirty="0"/>
              <a:t>번까지 곡 연주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총 </a:t>
            </a:r>
            <a:r>
              <a:rPr lang="en-US" altLang="ko-KR" sz="1400" dirty="0"/>
              <a:t>51,596 </a:t>
            </a:r>
            <a:r>
              <a:rPr lang="ko-KR" altLang="en-US" sz="1400" dirty="0"/>
              <a:t>프레임</a:t>
            </a:r>
            <a:endParaRPr lang="en-US" altLang="ko-KR" sz="1400" dirty="0"/>
          </a:p>
          <a:p>
            <a:r>
              <a:rPr lang="en-US" altLang="ko-KR" sz="1400" dirty="0"/>
              <a:t>    2 to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 </a:t>
            </a:r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/>
              <a:t>training</a:t>
            </a:r>
            <a:r>
              <a:rPr lang="ko-KR" altLang="en-US" sz="1400" dirty="0"/>
              <a:t> </a:t>
            </a:r>
            <a:r>
              <a:rPr lang="en-US" altLang="ko-KR" sz="1400" dirty="0"/>
              <a:t>(36,115 frames)</a:t>
            </a:r>
          </a:p>
          <a:p>
            <a:r>
              <a:rPr lang="en-US" altLang="ko-KR" sz="1400" dirty="0"/>
              <a:t>    1 and 5 for evaluating (15,481 frames)</a:t>
            </a:r>
          </a:p>
          <a:p>
            <a:endParaRPr lang="en-US" altLang="ko-KR" sz="1400" dirty="0"/>
          </a:p>
          <a:p>
            <a:r>
              <a:rPr lang="en-US" altLang="ko-KR" sz="1400" dirty="0"/>
              <a:t>[Real </a:t>
            </a:r>
            <a:r>
              <a:rPr lang="en-US" altLang="ko-KR" sz="1400" dirty="0" err="1"/>
              <a:t>Pices</a:t>
            </a:r>
            <a:r>
              <a:rPr lang="en-US" altLang="ko-KR" sz="14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총 </a:t>
            </a:r>
            <a:r>
              <a:rPr lang="en-US" altLang="ko-KR" sz="1400" dirty="0"/>
              <a:t>6</a:t>
            </a:r>
            <a:r>
              <a:rPr lang="ko-KR" altLang="en-US" sz="1400" dirty="0"/>
              <a:t>곡 </a:t>
            </a:r>
            <a:r>
              <a:rPr lang="en-US" altLang="ko-KR" sz="1400" dirty="0"/>
              <a:t>(Bach, </a:t>
            </a:r>
            <a:r>
              <a:rPr lang="en-US" altLang="ko-KR" sz="1400" dirty="0" err="1"/>
              <a:t>Reinagle</a:t>
            </a:r>
            <a:r>
              <a:rPr lang="en-US" altLang="ko-KR" sz="1400" dirty="0"/>
              <a:t>, Glinka, </a:t>
            </a:r>
            <a:r>
              <a:rPr lang="en-US" altLang="ko-KR" sz="1400" dirty="0" err="1"/>
              <a:t>Schumman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Vlkmann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5</a:t>
            </a:r>
            <a:r>
              <a:rPr lang="ko-KR" altLang="en-US" sz="1400" dirty="0"/>
              <a:t>명의 피아니스트 녹음 참여</a:t>
            </a:r>
            <a:r>
              <a:rPr lang="en-US" altLang="ko-KR" sz="1400" dirty="0"/>
              <a:t>. 2</a:t>
            </a:r>
            <a:r>
              <a:rPr lang="ko-KR" altLang="en-US" sz="1400" dirty="0"/>
              <a:t> 고급</a:t>
            </a:r>
            <a:r>
              <a:rPr lang="en-US" altLang="ko-KR" sz="1400" dirty="0"/>
              <a:t>, 2</a:t>
            </a:r>
            <a:r>
              <a:rPr lang="ko-KR" altLang="en-US" sz="1400" dirty="0"/>
              <a:t> 중급</a:t>
            </a:r>
            <a:r>
              <a:rPr lang="en-US" altLang="ko-KR" sz="1400" dirty="0"/>
              <a:t>, 1</a:t>
            </a:r>
            <a:r>
              <a:rPr lang="ko-KR" altLang="en-US" sz="1400" dirty="0"/>
              <a:t> 초급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65 </a:t>
            </a:r>
            <a:r>
              <a:rPr lang="ko-KR" altLang="en-US" sz="1400" dirty="0"/>
              <a:t>분 비디오 촬영 </a:t>
            </a:r>
            <a:r>
              <a:rPr lang="en-US" altLang="ko-KR" sz="1400" dirty="0"/>
              <a:t>(60 fps)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ED7AA9-9879-45A5-A283-CB3E1AC82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6994" y="59072"/>
            <a:ext cx="3608397" cy="1398254"/>
          </a:xfrm>
          <a:prstGeom prst="rect">
            <a:avLst/>
          </a:prstGeom>
        </p:spPr>
      </p:pic>
      <p:sp>
        <p:nvSpPr>
          <p:cNvPr id="5" name="화살표: 굽음 4">
            <a:extLst>
              <a:ext uri="{FF2B5EF4-FFF2-40B4-BE49-F238E27FC236}">
                <a16:creationId xmlns:a16="http://schemas.microsoft.com/office/drawing/2014/main" id="{484C4C4E-14A7-4D59-84D7-69C8AECF8E42}"/>
              </a:ext>
            </a:extLst>
          </p:cNvPr>
          <p:cNvSpPr/>
          <p:nvPr/>
        </p:nvSpPr>
        <p:spPr>
          <a:xfrm>
            <a:off x="7733043" y="107737"/>
            <a:ext cx="659364" cy="70912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5D278B16-EAD6-4C20-BE92-D5D7C6F187F6}"/>
              </a:ext>
            </a:extLst>
          </p:cNvPr>
          <p:cNvSpPr/>
          <p:nvPr/>
        </p:nvSpPr>
        <p:spPr>
          <a:xfrm>
            <a:off x="3664678" y="62623"/>
            <a:ext cx="558800" cy="450714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1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F6106C-81BF-4202-837A-54FB006200C6}"/>
              </a:ext>
            </a:extLst>
          </p:cNvPr>
          <p:cNvSpPr txBox="1"/>
          <p:nvPr/>
        </p:nvSpPr>
        <p:spPr>
          <a:xfrm>
            <a:off x="221371" y="2223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향후 연구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2606C-1EC7-44A8-8476-AE456D48B570}"/>
              </a:ext>
            </a:extLst>
          </p:cNvPr>
          <p:cNvSpPr/>
          <p:nvPr/>
        </p:nvSpPr>
        <p:spPr>
          <a:xfrm>
            <a:off x="198921" y="612305"/>
            <a:ext cx="11656504" cy="283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FB4E6-2B5B-4AB6-9939-8E2ADE1D4B4D}"/>
              </a:ext>
            </a:extLst>
          </p:cNvPr>
          <p:cNvSpPr txBox="1">
            <a:spLocks/>
          </p:cNvSpPr>
          <p:nvPr/>
        </p:nvSpPr>
        <p:spPr>
          <a:xfrm>
            <a:off x="221371" y="674389"/>
            <a:ext cx="9750663" cy="20737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dirty="0"/>
              <a:t>1. </a:t>
            </a:r>
            <a:r>
              <a:rPr lang="en-US" altLang="ko-KR" sz="1400" dirty="0" err="1"/>
              <a:t>openpose</a:t>
            </a:r>
            <a:r>
              <a:rPr lang="ko-KR" altLang="en-US" sz="1400" dirty="0"/>
              <a:t>로 </a:t>
            </a:r>
            <a:r>
              <a:rPr lang="en-US" altLang="ko-KR" sz="1400" dirty="0"/>
              <a:t>fine tuning </a:t>
            </a:r>
            <a:r>
              <a:rPr lang="ko-KR" altLang="en-US" sz="1400" dirty="0" err="1"/>
              <a:t>해보까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이번에 새롭게 </a:t>
            </a:r>
            <a:r>
              <a:rPr lang="ko-KR" altLang="en-US" sz="1400" dirty="0" err="1"/>
              <a:t>수집해놓은</a:t>
            </a:r>
            <a:r>
              <a:rPr lang="ko-KR" altLang="en-US" sz="1400" dirty="0"/>
              <a:t> 데이터셋으로</a:t>
            </a:r>
            <a:r>
              <a:rPr lang="en-US" altLang="ko-KR" sz="1400" dirty="0"/>
              <a:t>..)</a:t>
            </a:r>
          </a:p>
          <a:p>
            <a:r>
              <a:rPr lang="en-US" altLang="ko-KR" sz="1400" dirty="0"/>
              <a:t>fine tuning 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뭘까</a:t>
            </a:r>
            <a:r>
              <a:rPr lang="ko-KR" altLang="en-US" sz="1400" dirty="0"/>
              <a:t> </a:t>
            </a:r>
            <a:r>
              <a:rPr lang="en-US" altLang="ko-KR" sz="1400" dirty="0"/>
              <a:t>vs transfer learning?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 err="1">
                <a:solidFill>
                  <a:srgbClr val="FF0000"/>
                </a:solidFill>
              </a:rPr>
              <a:t>심심할때</a:t>
            </a:r>
            <a:r>
              <a:rPr lang="ko-KR" altLang="en-US" sz="1400" dirty="0">
                <a:solidFill>
                  <a:srgbClr val="FF0000"/>
                </a:solidFill>
              </a:rPr>
              <a:t> 조금씩 해보기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rgbClr val="FF0000"/>
                </a:solidFill>
              </a:rPr>
              <a:t>Openpose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기존 모델 훈련 뒤에 </a:t>
            </a:r>
            <a:r>
              <a:rPr lang="en-US" altLang="ko-KR" sz="1400" dirty="0">
                <a:solidFill>
                  <a:srgbClr val="FF0000"/>
                </a:solidFill>
              </a:rPr>
              <a:t>fine tuning </a:t>
            </a:r>
            <a:r>
              <a:rPr lang="ko-KR" altLang="en-US" sz="1400" dirty="0" err="1">
                <a:solidFill>
                  <a:srgbClr val="FF0000"/>
                </a:solidFill>
              </a:rPr>
              <a:t>할때</a:t>
            </a:r>
            <a:r>
              <a:rPr lang="ko-KR" altLang="en-US" sz="1400" dirty="0">
                <a:solidFill>
                  <a:srgbClr val="FF0000"/>
                </a:solidFill>
              </a:rPr>
              <a:t> 피아노 연주 영상에서 소리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다양한 요소 </a:t>
            </a:r>
            <a:r>
              <a:rPr lang="ko-KR" altLang="en-US" sz="1400" dirty="0" err="1">
                <a:solidFill>
                  <a:srgbClr val="FF0000"/>
                </a:solidFill>
              </a:rPr>
              <a:t>뽑아보기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랑 자세 뽑아서 트레이닝 정확도 테스트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뭐가 자세가 </a:t>
            </a:r>
            <a:r>
              <a:rPr lang="ko-KR" altLang="en-US" sz="1400" dirty="0" err="1">
                <a:solidFill>
                  <a:srgbClr val="FF0000"/>
                </a:solidFill>
              </a:rPr>
              <a:t>디텍트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안될때</a:t>
            </a:r>
            <a:r>
              <a:rPr lang="ko-KR" altLang="en-US" sz="1400" dirty="0">
                <a:solidFill>
                  <a:srgbClr val="FF0000"/>
                </a:solidFill>
              </a:rPr>
              <a:t> 소리에 </a:t>
            </a:r>
            <a:r>
              <a:rPr lang="en-US" altLang="ko-KR" sz="1400" dirty="0">
                <a:solidFill>
                  <a:srgbClr val="FF0000"/>
                </a:solidFill>
              </a:rPr>
              <a:t>attention </a:t>
            </a:r>
            <a:r>
              <a:rPr lang="ko-KR" altLang="en-US" sz="1400" dirty="0">
                <a:solidFill>
                  <a:srgbClr val="FF0000"/>
                </a:solidFill>
              </a:rPr>
              <a:t>을 더 주도록 하려면 어떻게 모델을 </a:t>
            </a:r>
            <a:r>
              <a:rPr lang="ko-KR" altLang="en-US" sz="1400" dirty="0" err="1">
                <a:solidFill>
                  <a:srgbClr val="FF0000"/>
                </a:solidFill>
              </a:rPr>
              <a:t>수정해야할지</a:t>
            </a:r>
            <a:r>
              <a:rPr lang="ko-KR" altLang="en-US" sz="1400" dirty="0">
                <a:solidFill>
                  <a:srgbClr val="FF0000"/>
                </a:solidFill>
              </a:rPr>
              <a:t> 고민해보기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2. </a:t>
            </a:r>
            <a:r>
              <a:rPr lang="ko-KR" altLang="en-US" sz="1400" dirty="0"/>
              <a:t>졸업 논문에서 </a:t>
            </a:r>
            <a:r>
              <a:rPr lang="en-US" altLang="ko-KR" sz="1400" dirty="0"/>
              <a:t>audio visual </a:t>
            </a:r>
            <a:r>
              <a:rPr lang="ko-KR" altLang="en-US" sz="1400" dirty="0"/>
              <a:t>데이터에 대해 </a:t>
            </a:r>
            <a:r>
              <a:rPr lang="en-US" altLang="ko-KR" sz="1400" dirty="0"/>
              <a:t>tensor fusion </a:t>
            </a:r>
            <a:r>
              <a:rPr lang="ko-KR" altLang="en-US" sz="1400" dirty="0" err="1"/>
              <a:t>했었는데</a:t>
            </a:r>
            <a:r>
              <a:rPr lang="ko-KR" altLang="en-US" sz="1400" dirty="0"/>
              <a:t> 이거 하는 방법 있을까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옆모습 뿐만 아니라 위에서 </a:t>
            </a:r>
            <a:r>
              <a:rPr lang="ko-KR" altLang="en-US" sz="1400" dirty="0" err="1"/>
              <a:t>찍은것도</a:t>
            </a:r>
            <a:r>
              <a:rPr lang="ko-KR" altLang="en-US" sz="1400" dirty="0"/>
              <a:t> 해서 총 </a:t>
            </a:r>
            <a:r>
              <a:rPr lang="en-US" altLang="ko-KR" sz="1400" dirty="0"/>
              <a:t>3</a:t>
            </a:r>
            <a:r>
              <a:rPr lang="ko-KR" altLang="en-US" sz="1400" dirty="0"/>
              <a:t>개의 데이터셋 </a:t>
            </a:r>
            <a:r>
              <a:rPr lang="en-US" altLang="ko-KR" sz="1400" dirty="0"/>
              <a:t>(</a:t>
            </a:r>
            <a:r>
              <a:rPr lang="en-US" altLang="ko-KR" sz="1400" dirty="0" err="1"/>
              <a:t>pisa</a:t>
            </a:r>
            <a:r>
              <a:rPr lang="en-US" altLang="ko-KR" sz="1400" dirty="0"/>
              <a:t>, c3pap,</a:t>
            </a:r>
            <a:r>
              <a:rPr lang="ko-KR" altLang="en-US" sz="1400" dirty="0"/>
              <a:t> 위에서 수집한 새 데이터</a:t>
            </a:r>
            <a:r>
              <a:rPr lang="en-US" altLang="ko-KR" sz="1400" dirty="0"/>
              <a:t>)</a:t>
            </a:r>
            <a:r>
              <a:rPr lang="ko-KR" altLang="en-US" sz="1400" dirty="0"/>
              <a:t>에 대해서 성능을 테스트 해보는게 어떨까</a:t>
            </a:r>
            <a:r>
              <a:rPr lang="en-US" altLang="ko-KR" sz="1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501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45260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8087C3-2843-4E6F-83B2-D3222D0133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314656" y="624873"/>
            <a:ext cx="5658923" cy="6125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993266-C565-44E2-A3F6-A631A37B1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77" y="1159350"/>
            <a:ext cx="5257800" cy="38264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83AB7EB-DA2F-4BA6-8D19-8CEE014DECA7}"/>
              </a:ext>
            </a:extLst>
          </p:cNvPr>
          <p:cNvSpPr txBox="1">
            <a:spLocks/>
          </p:cNvSpPr>
          <p:nvPr/>
        </p:nvSpPr>
        <p:spPr>
          <a:xfrm>
            <a:off x="305130" y="5113313"/>
            <a:ext cx="5216677" cy="18406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입력 값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이미지와 </a:t>
            </a:r>
            <a:r>
              <a:rPr lang="en-US" altLang="ko-KR" sz="1600" dirty="0" err="1"/>
              <a:t>mfcc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ko-KR" altLang="en-US" sz="1600" b="1" dirty="0" err="1"/>
              <a:t>결괏</a:t>
            </a:r>
            <a:r>
              <a:rPr lang="ko-KR" altLang="en-US" sz="1600" b="1" dirty="0"/>
              <a:t> 값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옥타브 안에서 연주된 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몇번째</a:t>
            </a:r>
            <a:r>
              <a:rPr lang="ko-KR" altLang="en-US" sz="1600" dirty="0"/>
              <a:t> 옥타브인지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ko-KR" altLang="en-US" sz="1600" b="1" dirty="0"/>
              <a:t>모델 </a:t>
            </a:r>
            <a:r>
              <a:rPr lang="en-US" altLang="ko-KR" sz="1600" b="1" dirty="0"/>
              <a:t>: </a:t>
            </a:r>
            <a:r>
              <a:rPr lang="ko-KR" altLang="en-US" sz="1600" dirty="0"/>
              <a:t>비디오</a:t>
            </a:r>
            <a:r>
              <a:rPr lang="en-US" altLang="ko-KR" sz="1600" dirty="0"/>
              <a:t> (Inception V3), </a:t>
            </a:r>
            <a:r>
              <a:rPr lang="ko-KR" altLang="en-US" sz="1600" dirty="0"/>
              <a:t>오디오</a:t>
            </a:r>
            <a:r>
              <a:rPr lang="en-US" altLang="ko-KR" sz="1600" dirty="0"/>
              <a:t> (Audio Net)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C482F-347A-4CF7-B429-486E311718C6}"/>
              </a:ext>
            </a:extLst>
          </p:cNvPr>
          <p:cNvSpPr txBox="1">
            <a:spLocks/>
          </p:cNvSpPr>
          <p:nvPr/>
        </p:nvSpPr>
        <p:spPr>
          <a:xfrm>
            <a:off x="6398020" y="1249381"/>
            <a:ext cx="5216677" cy="184065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입력 값 </a:t>
            </a:r>
            <a:r>
              <a:rPr lang="en-US" altLang="ko-KR" sz="1600" b="1" dirty="0"/>
              <a:t>: </a:t>
            </a:r>
            <a:r>
              <a:rPr lang="ko-KR" altLang="en-US" sz="1600" dirty="0"/>
              <a:t>오디오 제외한 비디오만 사용</a:t>
            </a:r>
            <a:endParaRPr lang="en-US" altLang="ko-KR" sz="1600" dirty="0"/>
          </a:p>
          <a:p>
            <a:endParaRPr lang="en-US" altLang="ko-KR" sz="1600" b="1" dirty="0"/>
          </a:p>
          <a:p>
            <a:r>
              <a:rPr lang="ko-KR" altLang="en-US" sz="1600" b="1" dirty="0" err="1"/>
              <a:t>결괏</a:t>
            </a:r>
            <a:r>
              <a:rPr lang="ko-KR" altLang="en-US" sz="1600" b="1" dirty="0"/>
              <a:t> 값 </a:t>
            </a:r>
            <a:r>
              <a:rPr lang="en-US" altLang="ko-KR" sz="1600" b="1" dirty="0"/>
              <a:t>: </a:t>
            </a:r>
            <a:r>
              <a:rPr lang="en-US" altLang="ko-KR" sz="1600" dirty="0"/>
              <a:t>finger numbers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모델 </a:t>
            </a:r>
            <a:r>
              <a:rPr lang="en-US" altLang="ko-KR" sz="16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첫번째 방법 </a:t>
            </a:r>
            <a:r>
              <a:rPr lang="en-US" altLang="ko-KR" sz="1400" dirty="0"/>
              <a:t>: Data Annotation </a:t>
            </a:r>
            <a:r>
              <a:rPr lang="ko-KR" altLang="en-US" sz="1400" dirty="0"/>
              <a:t>비용이 많이 들기 때문에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다른 연구에서 제안한 </a:t>
            </a:r>
            <a:r>
              <a:rPr lang="en-US" altLang="ko-KR" sz="1400" dirty="0" err="1"/>
              <a:t>Bambach</a:t>
            </a:r>
            <a:r>
              <a:rPr lang="en-US" altLang="ko-KR" sz="1400" dirty="0"/>
              <a:t> </a:t>
            </a:r>
            <a:r>
              <a:rPr lang="ko-KR" altLang="en-US" sz="1400" dirty="0"/>
              <a:t>데이터셋으로 훈련</a:t>
            </a:r>
            <a:r>
              <a:rPr lang="en-US" altLang="ko-KR" sz="1400" dirty="0"/>
              <a:t>. </a:t>
            </a:r>
            <a:r>
              <a:rPr lang="ko-KR" altLang="en-US" sz="1400" dirty="0"/>
              <a:t>이 후에 수집한</a:t>
            </a:r>
            <a:endParaRPr lang="en-US" altLang="ko-KR" sz="1400" dirty="0"/>
          </a:p>
          <a:p>
            <a:r>
              <a:rPr lang="en-US" altLang="ko-KR" sz="1400" dirty="0"/>
              <a:t>Piano data</a:t>
            </a:r>
            <a:r>
              <a:rPr lang="ko-KR" altLang="en-US" sz="1400" dirty="0"/>
              <a:t>로 다시 훈련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손가락이 안보여서 </a:t>
            </a:r>
            <a:r>
              <a:rPr lang="en-US" altLang="ko-KR" sz="1400" dirty="0">
                <a:solidFill>
                  <a:srgbClr val="FF0000"/>
                </a:solidFill>
              </a:rPr>
              <a:t>annotation</a:t>
            </a:r>
            <a:r>
              <a:rPr lang="ko-KR" altLang="en-US" sz="1400" dirty="0">
                <a:solidFill>
                  <a:srgbClr val="FF0000"/>
                </a:solidFill>
              </a:rPr>
              <a:t>이 불가할 경우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인접 프레임 중 손가락 추출이 잘 된 데이터를 사용</a:t>
            </a:r>
            <a:r>
              <a:rPr lang="en-US" altLang="ko-KR" sz="1400" dirty="0">
                <a:solidFill>
                  <a:srgbClr val="FF0000"/>
                </a:solidFill>
              </a:rPr>
              <a:t> (</a:t>
            </a:r>
            <a:r>
              <a:rPr lang="ko-KR" altLang="en-US" sz="1400" dirty="0">
                <a:solidFill>
                  <a:srgbClr val="FF0000"/>
                </a:solidFill>
              </a:rPr>
              <a:t>확인 필요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두번째 방법 </a:t>
            </a:r>
            <a:r>
              <a:rPr lang="en-US" altLang="ko-KR" sz="1400" dirty="0"/>
              <a:t>: Pose estimation </a:t>
            </a:r>
            <a:r>
              <a:rPr lang="ko-KR" altLang="en-US" sz="1400" dirty="0"/>
              <a:t>방법으로 손가락</a:t>
            </a:r>
            <a:endParaRPr lang="en-US" altLang="ko-KR" sz="1400" dirty="0"/>
          </a:p>
          <a:p>
            <a:r>
              <a:rPr lang="ko-KR" altLang="en-US" sz="1400" dirty="0" err="1"/>
              <a:t>스켈레톤</a:t>
            </a:r>
            <a:r>
              <a:rPr lang="ko-KR" altLang="en-US" sz="1400" dirty="0"/>
              <a:t> 추출 후 인접해 있는 건반</a:t>
            </a:r>
            <a:r>
              <a:rPr lang="en-US" altLang="ko-KR" sz="1400" dirty="0"/>
              <a:t>(Hough transform of </a:t>
            </a:r>
          </a:p>
          <a:p>
            <a:r>
              <a:rPr lang="en-US" altLang="ko-KR" sz="1400" dirty="0"/>
              <a:t>Sobel edges)</a:t>
            </a:r>
            <a:r>
              <a:rPr lang="ko-KR" altLang="en-US" sz="1400" dirty="0"/>
              <a:t>을 연주한 음으로 판단</a:t>
            </a:r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547CB-AA76-4F92-9A82-F141A4578A77}"/>
              </a:ext>
            </a:extLst>
          </p:cNvPr>
          <p:cNvSpPr txBox="1">
            <a:spLocks/>
          </p:cNvSpPr>
          <p:nvPr/>
        </p:nvSpPr>
        <p:spPr>
          <a:xfrm>
            <a:off x="305130" y="624873"/>
            <a:ext cx="2496227" cy="4444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Detecting Piano Keypress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8A751-ACCB-43F3-9E16-0DFC3CD7871A}"/>
              </a:ext>
            </a:extLst>
          </p:cNvPr>
          <p:cNvSpPr txBox="1">
            <a:spLocks/>
          </p:cNvSpPr>
          <p:nvPr/>
        </p:nvSpPr>
        <p:spPr>
          <a:xfrm>
            <a:off x="6398020" y="714904"/>
            <a:ext cx="2496227" cy="44444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Fingering Identification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9E6485-23A4-4C7F-9322-D8745A577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591" y="3604495"/>
            <a:ext cx="3629052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7F4C67F-3B65-4A57-8BA2-E7D4202DD0AC}"/>
              </a:ext>
            </a:extLst>
          </p:cNvPr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1E3823-55F7-4A75-957C-A4A0C0A73AEC}"/>
              </a:ext>
            </a:extLst>
          </p:cNvPr>
          <p:cNvSpPr/>
          <p:nvPr/>
        </p:nvSpPr>
        <p:spPr>
          <a:xfrm>
            <a:off x="6314656" y="624873"/>
            <a:ext cx="5658923" cy="6125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2376F-A9B4-44FA-9EB2-044D67E2D6C0}"/>
              </a:ext>
            </a:extLst>
          </p:cNvPr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2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5837AF-04BF-4C31-ACE7-221434D2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14" y="3429000"/>
            <a:ext cx="3846214" cy="31241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6B68A1-DF6B-4998-BBA3-8BA6AD2497A6}"/>
              </a:ext>
            </a:extLst>
          </p:cNvPr>
          <p:cNvSpPr txBox="1"/>
          <p:nvPr/>
        </p:nvSpPr>
        <p:spPr>
          <a:xfrm>
            <a:off x="283612" y="666886"/>
            <a:ext cx="552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Piano Performance Evaluation </a:t>
            </a:r>
          </a:p>
          <a:p>
            <a:r>
              <a:rPr lang="en-US" altLang="ko-KR" dirty="0"/>
              <a:t>(Wireless Communications and Mobile Computing,</a:t>
            </a:r>
          </a:p>
          <a:p>
            <a:r>
              <a:rPr lang="en-US" altLang="ko-KR" dirty="0"/>
              <a:t>2023, IF : 2.146)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FAE9E-5E83-48C4-A880-F18CC9593A36}"/>
              </a:ext>
            </a:extLst>
          </p:cNvPr>
          <p:cNvSpPr txBox="1">
            <a:spLocks/>
          </p:cNvSpPr>
          <p:nvPr/>
        </p:nvSpPr>
        <p:spPr>
          <a:xfrm>
            <a:off x="344550" y="1748196"/>
            <a:ext cx="5216677" cy="31393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요약 </a:t>
            </a:r>
            <a:r>
              <a:rPr lang="en-US" altLang="ko-KR" sz="1600" b="1" dirty="0"/>
              <a:t>: </a:t>
            </a:r>
            <a:r>
              <a:rPr lang="ko-KR" altLang="en-US" sz="1400" dirty="0"/>
              <a:t>피아노 교육 산업의 지속 가능한 발전에 일정한 </a:t>
            </a:r>
            <a:endParaRPr lang="en-US" altLang="ko-KR" sz="1400" dirty="0"/>
          </a:p>
          <a:p>
            <a:r>
              <a:rPr lang="ko-KR" altLang="en-US" sz="1400" dirty="0"/>
              <a:t>역할을 할 수 있는 과학적인 피아노 연주 평가 체계를 </a:t>
            </a:r>
            <a:endParaRPr lang="en-US" altLang="ko-KR" sz="1400" dirty="0"/>
          </a:p>
          <a:p>
            <a:r>
              <a:rPr lang="ko-KR" altLang="en-US" sz="1400" dirty="0"/>
              <a:t>설계하는 것이 목적 </a:t>
            </a:r>
          </a:p>
          <a:p>
            <a:endParaRPr lang="en-US" altLang="ko-KR" sz="1400" dirty="0"/>
          </a:p>
          <a:p>
            <a:r>
              <a:rPr lang="ko-KR" altLang="en-US" sz="1600" b="1" dirty="0"/>
              <a:t>제안하는 방법 </a:t>
            </a:r>
            <a:r>
              <a:rPr lang="en-US" altLang="ko-KR" sz="1600" b="1" dirty="0"/>
              <a:t>:</a:t>
            </a:r>
          </a:p>
          <a:p>
            <a:pPr marL="342900" indent="-342900">
              <a:buAutoNum type="arabicPeriod"/>
            </a:pPr>
            <a:r>
              <a:rPr lang="ko-KR" altLang="en-US" sz="1400" dirty="0" err="1"/>
              <a:t>딥러닝의</a:t>
            </a:r>
            <a:r>
              <a:rPr lang="ko-KR" altLang="en-US" sz="1400" dirty="0"/>
              <a:t> </a:t>
            </a:r>
            <a:r>
              <a:rPr lang="en-US" altLang="ko-KR" sz="1400" dirty="0"/>
              <a:t>LSTM </a:t>
            </a:r>
            <a:r>
              <a:rPr lang="ko-KR" altLang="en-US" sz="1400" dirty="0"/>
              <a:t>모델을 탐구합니다</a:t>
            </a:r>
            <a:r>
              <a:rPr lang="en-US" altLang="ko-KR" sz="1400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sz="1400" dirty="0"/>
              <a:t>피아노 음악 특징을 추출하고</a:t>
            </a:r>
            <a:r>
              <a:rPr lang="en-US" altLang="ko-KR" sz="1400" dirty="0"/>
              <a:t>, LSTM </a:t>
            </a:r>
            <a:r>
              <a:rPr lang="ko-KR" altLang="en-US" sz="1400" dirty="0"/>
              <a:t>기반 악기 </a:t>
            </a:r>
            <a:endParaRPr lang="en-US" altLang="ko-KR" sz="1400" dirty="0"/>
          </a:p>
          <a:p>
            <a:r>
              <a:rPr lang="ko-KR" altLang="en-US" sz="1400" dirty="0"/>
              <a:t>디지털 인터페이스 피아노 연주 평가 모델을 구축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3.    </a:t>
            </a:r>
            <a:r>
              <a:rPr lang="ko-KR" altLang="en-US" sz="1400" dirty="0"/>
              <a:t>피아노 연주 평가를 위한 장단기 기억 모델에 구현된 </a:t>
            </a:r>
            <a:endParaRPr lang="en-US" altLang="ko-KR" sz="1400" dirty="0"/>
          </a:p>
          <a:p>
            <a:r>
              <a:rPr lang="ko-KR" altLang="en-US" sz="1400" dirty="0"/>
              <a:t>숨겨진 레이어 수를 분석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r>
              <a:rPr lang="ko-KR" altLang="en-US" sz="1600" b="1" dirty="0"/>
              <a:t>유사점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소리로 연주 평가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차이점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자세를 평가하는 부분이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성능 개선이 없어 보임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참고하면 좋을 점 </a:t>
            </a:r>
            <a:r>
              <a:rPr lang="en-US" altLang="ko-KR" sz="1600" b="1" dirty="0"/>
              <a:t>: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점수 예측 시 어떤 걸 평가 요소로 넣었는지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평가 요소와 점수 </a:t>
            </a:r>
            <a:r>
              <a:rPr lang="ko-KR" altLang="en-US" sz="1400" dirty="0" err="1">
                <a:solidFill>
                  <a:srgbClr val="FF0000"/>
                </a:solidFill>
              </a:rPr>
              <a:t>에측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방법을 수식으로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쉽고 적절하게 표현함 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리듬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비트</a:t>
            </a:r>
            <a:r>
              <a:rPr lang="en-US" altLang="ko-KR" sz="1400" dirty="0">
                <a:solidFill>
                  <a:srgbClr val="FF0000"/>
                </a:solidFill>
              </a:rPr>
              <a:t>), 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MIDI</a:t>
            </a:r>
            <a:r>
              <a:rPr lang="ko-KR" altLang="en-US" sz="1400">
                <a:solidFill>
                  <a:srgbClr val="FF0000"/>
                </a:solidFill>
              </a:rPr>
              <a:t>로 부터 얻을 수 있는 정보에 어떤 것들이 있는지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>
                <a:solidFill>
                  <a:srgbClr val="FF0000"/>
                </a:solidFill>
              </a:rPr>
              <a:t>데이터셋 수집이나 환경 구축 관련된 내용이 논문 상에 없는 듯</a:t>
            </a:r>
            <a:endParaRPr lang="en-US" altLang="ko-KR" sz="140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0142326-0288-4257-A2B1-1D1896E36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08"/>
            <a:ext cx="65" cy="2673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4761" rIns="0" bIns="-476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A8BDF72-B261-4DE4-8ED7-00078224B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908"/>
            <a:ext cx="65" cy="2673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4761" rIns="0" bIns="-476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2DE0122-81B5-496D-B5D4-FE49D788E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274" y="814920"/>
            <a:ext cx="4355685" cy="242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2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AA5C1-67B3-4CBB-8760-8202A8A70577}"/>
              </a:ext>
            </a:extLst>
          </p:cNvPr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3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52ABA1-3781-4864-8E9C-9D286103889D}"/>
              </a:ext>
            </a:extLst>
          </p:cNvPr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49E51-EA03-4B44-9539-F5F27645827E}"/>
              </a:ext>
            </a:extLst>
          </p:cNvPr>
          <p:cNvSpPr/>
          <p:nvPr/>
        </p:nvSpPr>
        <p:spPr>
          <a:xfrm>
            <a:off x="6314656" y="624873"/>
            <a:ext cx="5658923" cy="6125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50BDC-B2EB-4729-BFFC-CC1E0D123CE3}"/>
              </a:ext>
            </a:extLst>
          </p:cNvPr>
          <p:cNvSpPr txBox="1"/>
          <p:nvPr/>
        </p:nvSpPr>
        <p:spPr>
          <a:xfrm>
            <a:off x="283612" y="666886"/>
            <a:ext cx="4483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Piano Performance Evaluation </a:t>
            </a:r>
          </a:p>
          <a:p>
            <a:r>
              <a:rPr lang="en-US" altLang="ko-KR" dirty="0"/>
              <a:t>(Applied Sciences, 2021, IF : 2.7)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929A3-F468-43B5-A112-139370894027}"/>
              </a:ext>
            </a:extLst>
          </p:cNvPr>
          <p:cNvSpPr txBox="1">
            <a:spLocks/>
          </p:cNvSpPr>
          <p:nvPr/>
        </p:nvSpPr>
        <p:spPr>
          <a:xfrm>
            <a:off x="344550" y="1748196"/>
            <a:ext cx="5216677" cy="31393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요약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음악 연주 평가의 표준화 필요성을 언급하며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레가토</a:t>
            </a:r>
            <a:r>
              <a:rPr lang="en-US" altLang="ko-KR" sz="1400" dirty="0"/>
              <a:t>/</a:t>
            </a:r>
          </a:p>
          <a:p>
            <a:r>
              <a:rPr lang="ko-KR" altLang="en-US" sz="1400" dirty="0" err="1"/>
              <a:t>스타카토</a:t>
            </a:r>
            <a:r>
              <a:rPr lang="ko-KR" altLang="en-US" sz="1400" dirty="0"/>
              <a:t> 등의 피아노 소리를 분석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아티큘레이션</a:t>
            </a:r>
            <a:r>
              <a:rPr lang="en-US" altLang="ko-KR" sz="1400" dirty="0"/>
              <a:t>)</a:t>
            </a:r>
            <a:r>
              <a:rPr lang="ko-KR" altLang="en-US" sz="1400" dirty="0"/>
              <a:t>해서 </a:t>
            </a:r>
            <a:endParaRPr lang="en-US" altLang="ko-KR" sz="1400" dirty="0"/>
          </a:p>
          <a:p>
            <a:r>
              <a:rPr lang="ko-KR" altLang="en-US" sz="1400" dirty="0"/>
              <a:t>좋음</a:t>
            </a:r>
            <a:r>
              <a:rPr lang="en-US" altLang="ko-KR" sz="1400" dirty="0"/>
              <a:t>/</a:t>
            </a:r>
            <a:r>
              <a:rPr lang="ko-KR" altLang="en-US" sz="1400" dirty="0"/>
              <a:t>보통</a:t>
            </a:r>
            <a:r>
              <a:rPr lang="en-US" altLang="ko-KR" sz="1400" dirty="0"/>
              <a:t>/</a:t>
            </a:r>
            <a:r>
              <a:rPr lang="ko-KR" altLang="en-US" sz="1400" dirty="0"/>
              <a:t>나쁨의</a:t>
            </a:r>
            <a:r>
              <a:rPr lang="en-US" altLang="ko-KR" sz="1400" dirty="0"/>
              <a:t> </a:t>
            </a:r>
            <a:r>
              <a:rPr lang="ko-KR" altLang="en-US" sz="1400" dirty="0"/>
              <a:t>범주로 분류 </a:t>
            </a:r>
            <a:endParaRPr lang="en-US" altLang="ko-KR" sz="1400" dirty="0"/>
          </a:p>
          <a:p>
            <a:r>
              <a:rPr lang="en-US" altLang="ko-KR" sz="1400" dirty="0"/>
              <a:t>(SVM, NV, CNN, LSTM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네가지</a:t>
            </a:r>
            <a:r>
              <a:rPr lang="ko-KR" altLang="en-US" sz="1400" dirty="0"/>
              <a:t> 접근 방식을 조사함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데이터셋 </a:t>
            </a:r>
            <a:r>
              <a:rPr lang="en-US" altLang="ko-KR" sz="1600" b="1" dirty="0"/>
              <a:t>: </a:t>
            </a:r>
            <a:r>
              <a:rPr lang="en-US" altLang="ko-KR" sz="1400" dirty="0"/>
              <a:t>13</a:t>
            </a:r>
            <a:r>
              <a:rPr lang="ko-KR" altLang="en-US" sz="1400" dirty="0"/>
              <a:t>명의 연주자가 제작한 격리된 음계와 </a:t>
            </a:r>
            <a:endParaRPr lang="en-US" altLang="ko-KR" sz="1400" dirty="0"/>
          </a:p>
          <a:p>
            <a:r>
              <a:rPr lang="ko-KR" altLang="en-US" sz="1400" dirty="0"/>
              <a:t>동요를 포함한 </a:t>
            </a:r>
            <a:r>
              <a:rPr lang="en-US" altLang="ko-KR" sz="1400" dirty="0"/>
              <a:t>4670</a:t>
            </a:r>
            <a:r>
              <a:rPr lang="ko-KR" altLang="en-US" sz="1400" dirty="0"/>
              <a:t>개의 테스트 샘플 사용하여 수행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600" b="1" dirty="0"/>
              <a:t>유사점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소리로 연주 평가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차이점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자세를 평가하는 부분이 없음</a:t>
            </a:r>
            <a:r>
              <a:rPr lang="en-US" altLang="ko-KR" sz="1400" dirty="0"/>
              <a:t>, </a:t>
            </a:r>
            <a:r>
              <a:rPr lang="ko-KR" altLang="en-US" sz="1400" dirty="0"/>
              <a:t>소리에서 다양한 특징 추출</a:t>
            </a:r>
            <a:r>
              <a:rPr lang="en-US" altLang="ko-KR" sz="1400" dirty="0"/>
              <a:t>x,</a:t>
            </a:r>
          </a:p>
          <a:p>
            <a:r>
              <a:rPr lang="ko-KR" altLang="en-US" sz="1400" dirty="0"/>
              <a:t>성능 개선이 없어 보임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E48C60-4863-4025-87E5-B259F9F1D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50" y="4642486"/>
            <a:ext cx="5437125" cy="17775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2B2E3-FE51-475F-BE74-78DA9597B483}"/>
              </a:ext>
            </a:extLst>
          </p:cNvPr>
          <p:cNvSpPr txBox="1"/>
          <p:nvPr/>
        </p:nvSpPr>
        <p:spPr>
          <a:xfrm>
            <a:off x="6302698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ECC52-CB5C-4612-B9ED-BA5ABA83A37F}"/>
              </a:ext>
            </a:extLst>
          </p:cNvPr>
          <p:cNvSpPr txBox="1"/>
          <p:nvPr/>
        </p:nvSpPr>
        <p:spPr>
          <a:xfrm>
            <a:off x="6379612" y="666886"/>
            <a:ext cx="5259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Piano Performance Evaluation </a:t>
            </a:r>
          </a:p>
          <a:p>
            <a:r>
              <a:rPr lang="en-US" altLang="ko-KR" dirty="0"/>
              <a:t>(TRANSACTIONS ON AUDIO, SPEECH, AND LANGUAGE PROCESSING, 2021, IF : 5.4)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25642-BE71-44A2-9A92-4536A5FC5550}"/>
              </a:ext>
            </a:extLst>
          </p:cNvPr>
          <p:cNvSpPr txBox="1">
            <a:spLocks/>
          </p:cNvSpPr>
          <p:nvPr/>
        </p:nvSpPr>
        <p:spPr>
          <a:xfrm>
            <a:off x="6422475" y="1740583"/>
            <a:ext cx="5216677" cy="31393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요약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초보자를 위한 두 가지 오디오 기반 피아노 연주 평가 </a:t>
            </a:r>
            <a:endParaRPr lang="en-US" altLang="ko-KR" sz="1400" dirty="0"/>
          </a:p>
          <a:p>
            <a:r>
              <a:rPr lang="ko-KR" altLang="en-US" sz="1400" dirty="0"/>
              <a:t>시스템을 제안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ko-KR" altLang="en-US" sz="1600" b="1" dirty="0"/>
              <a:t>제안하는 방법 </a:t>
            </a:r>
            <a:r>
              <a:rPr lang="en-US" altLang="ko-KR" sz="1600" b="1" dirty="0"/>
              <a:t>:</a:t>
            </a:r>
          </a:p>
          <a:p>
            <a:r>
              <a:rPr lang="en-US" altLang="ko-KR" sz="1400" dirty="0"/>
              <a:t>1. CNN </a:t>
            </a:r>
            <a:r>
              <a:rPr lang="ko-KR" altLang="en-US" sz="1400" dirty="0"/>
              <a:t>기반 음향 특징 추출</a:t>
            </a:r>
            <a:r>
              <a:rPr lang="en-US" altLang="ko-KR" sz="1400" dirty="0"/>
              <a:t>, DTW</a:t>
            </a:r>
            <a:r>
              <a:rPr lang="ko-KR" altLang="en-US" sz="1400" dirty="0"/>
              <a:t>를 통한 매칭</a:t>
            </a:r>
            <a:r>
              <a:rPr lang="en-US" altLang="ko-KR" sz="1400" dirty="0"/>
              <a:t>, </a:t>
            </a:r>
            <a:r>
              <a:rPr lang="ko-KR" altLang="en-US" sz="1400" dirty="0"/>
              <a:t>성능 점수 회귀의</a:t>
            </a:r>
            <a:endParaRPr lang="en-US" altLang="ko-KR" sz="1400" dirty="0"/>
          </a:p>
          <a:p>
            <a:r>
              <a:rPr lang="ko-KR" altLang="en-US" sz="1400" dirty="0"/>
              <a:t>세 단계를 포함하는 순차적이고 </a:t>
            </a:r>
            <a:r>
              <a:rPr lang="ko-KR" altLang="en-US" sz="1400" dirty="0" err="1"/>
              <a:t>모듈화된</a:t>
            </a:r>
            <a:r>
              <a:rPr lang="ko-KR" altLang="en-US" sz="1400" dirty="0"/>
              <a:t> 시스템</a:t>
            </a:r>
            <a:endParaRPr lang="en-US" altLang="ko-KR" sz="1400" dirty="0"/>
          </a:p>
          <a:p>
            <a:r>
              <a:rPr lang="en-US" altLang="ko-KR" sz="1400"/>
              <a:t>2. CNN</a:t>
            </a:r>
            <a:r>
              <a:rPr lang="ko-KR" altLang="en-US" sz="1400"/>
              <a:t>과 어텐션 메커니즘을 갖춘 엔드투엔드 시스템</a:t>
            </a:r>
            <a:r>
              <a:rPr lang="en-US" altLang="ko-KR" sz="1400"/>
              <a:t>. </a:t>
            </a:r>
            <a:r>
              <a:rPr lang="ko-KR" altLang="en-US" sz="1400"/>
              <a:t>두 개의 </a:t>
            </a:r>
            <a:endParaRPr lang="en-US" altLang="ko-KR" sz="1400"/>
          </a:p>
          <a:p>
            <a:r>
              <a:rPr lang="ko-KR" altLang="en-US" sz="1400"/>
              <a:t>음향 특징 시퀀스를 입력으로 사용하고 성능 점수를 직접 예측</a:t>
            </a:r>
            <a:r>
              <a:rPr lang="en-US" altLang="ko-KR" sz="1400"/>
              <a:t>.</a:t>
            </a:r>
          </a:p>
          <a:p>
            <a:endParaRPr lang="ko-KR" altLang="en-US" sz="1400"/>
          </a:p>
          <a:p>
            <a:endParaRPr lang="en-US" altLang="ko-KR" sz="1400" dirty="0"/>
          </a:p>
          <a:p>
            <a:r>
              <a:rPr lang="ko-KR" altLang="en-US" sz="1600" b="1" dirty="0"/>
              <a:t>데이터셋 </a:t>
            </a:r>
            <a:r>
              <a:rPr lang="en-US" altLang="ko-KR" sz="1600" b="1" dirty="0"/>
              <a:t>: </a:t>
            </a:r>
            <a:r>
              <a:rPr lang="en-US" altLang="ko-KR" sz="1400" dirty="0"/>
              <a:t>YCU-PPE-III(2000</a:t>
            </a:r>
            <a:r>
              <a:rPr lang="ko-KR" altLang="en-US" sz="1400" dirty="0"/>
              <a:t>개 이상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사용하여 제안된 두가지 </a:t>
            </a:r>
            <a:endParaRPr lang="en-US" altLang="ko-KR" sz="1400" dirty="0"/>
          </a:p>
          <a:p>
            <a:r>
              <a:rPr lang="ko-KR" altLang="en-US" sz="1400" dirty="0"/>
              <a:t>방법을 평가 </a:t>
            </a:r>
            <a:r>
              <a:rPr lang="en-US" altLang="ko-KR" sz="1400" dirty="0"/>
              <a:t>(0~100</a:t>
            </a:r>
            <a:r>
              <a:rPr lang="ko-KR" altLang="en-US" sz="1400" dirty="0"/>
              <a:t>점 범위에서 </a:t>
            </a:r>
            <a:r>
              <a:rPr lang="en-US" altLang="ko-KR" sz="1400" dirty="0"/>
              <a:t>3.79</a:t>
            </a:r>
            <a:r>
              <a:rPr lang="ko-KR" altLang="en-US" sz="1400" dirty="0"/>
              <a:t>의 평균 절대 오차 달성</a:t>
            </a:r>
            <a:r>
              <a:rPr lang="en-US" altLang="ko-KR" sz="1400" dirty="0"/>
              <a:t>)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ko-KR" altLang="en-US" sz="1600" b="1" dirty="0"/>
              <a:t>유사점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소리로 연주 평가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차이점 </a:t>
            </a:r>
            <a:r>
              <a:rPr lang="en-US" altLang="ko-KR" sz="1600" b="1" dirty="0"/>
              <a:t>: </a:t>
            </a:r>
            <a:r>
              <a:rPr lang="ko-KR" altLang="en-US" sz="1400" dirty="0"/>
              <a:t>자세를 평가하는 </a:t>
            </a:r>
            <a:r>
              <a:rPr lang="ko-KR" altLang="en-US" sz="1400"/>
              <a:t>부분이 없음</a:t>
            </a:r>
            <a:endParaRPr lang="en-US" altLang="ko-KR" sz="1400"/>
          </a:p>
          <a:p>
            <a:endParaRPr lang="en-US" altLang="ko-KR" sz="1600" b="1" dirty="0"/>
          </a:p>
          <a:p>
            <a:r>
              <a:rPr lang="ko-KR" altLang="en-US" sz="1600" b="1" dirty="0"/>
              <a:t>참고하면 </a:t>
            </a:r>
            <a:r>
              <a:rPr lang="ko-KR" altLang="en-US" sz="1600" b="1" dirty="0" err="1"/>
              <a:t>좋을점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400" dirty="0"/>
              <a:t>관련연구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데이터셋 수집 방법 등 </a:t>
            </a:r>
            <a:endParaRPr lang="en-US" altLang="ko-KR" sz="1400" dirty="0"/>
          </a:p>
          <a:p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따로 요청하면 데이터 받을 수 있음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0D951A29-9909-4417-A975-A18DB1080BD2}"/>
              </a:ext>
            </a:extLst>
          </p:cNvPr>
          <p:cNvSpPr/>
          <p:nvPr/>
        </p:nvSpPr>
        <p:spPr>
          <a:xfrm>
            <a:off x="9735516" y="98976"/>
            <a:ext cx="558800" cy="450714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AA5C1-67B3-4CBB-8760-8202A8A70577}"/>
              </a:ext>
            </a:extLst>
          </p:cNvPr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52ABA1-3781-4864-8E9C-9D286103889D}"/>
              </a:ext>
            </a:extLst>
          </p:cNvPr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49E51-EA03-4B44-9539-F5F27645827E}"/>
              </a:ext>
            </a:extLst>
          </p:cNvPr>
          <p:cNvSpPr/>
          <p:nvPr/>
        </p:nvSpPr>
        <p:spPr>
          <a:xfrm>
            <a:off x="6314656" y="624873"/>
            <a:ext cx="5658923" cy="6125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6025662-A2B2-49EB-9F7E-43348A03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79" y="813921"/>
            <a:ext cx="3463625" cy="568848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D299A5-BFC1-4D06-A3EE-5550E51E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6" y="813921"/>
            <a:ext cx="5507488" cy="26987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F443C7-4433-4C51-A9BD-84436CA37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21" y="3817609"/>
            <a:ext cx="5572583" cy="276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AA5C1-67B3-4CBB-8760-8202A8A70577}"/>
              </a:ext>
            </a:extLst>
          </p:cNvPr>
          <p:cNvSpPr txBox="1"/>
          <p:nvPr/>
        </p:nvSpPr>
        <p:spPr>
          <a:xfrm>
            <a:off x="221371" y="222389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기존의 피아노 연주 평가 연구 </a:t>
            </a:r>
            <a:r>
              <a:rPr lang="en-US" altLang="ko-KR" b="1" dirty="0"/>
              <a:t>5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52ABA1-3781-4864-8E9C-9D286103889D}"/>
              </a:ext>
            </a:extLst>
          </p:cNvPr>
          <p:cNvSpPr/>
          <p:nvPr/>
        </p:nvSpPr>
        <p:spPr>
          <a:xfrm>
            <a:off x="198921" y="577883"/>
            <a:ext cx="5690383" cy="6172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49E51-EA03-4B44-9539-F5F27645827E}"/>
              </a:ext>
            </a:extLst>
          </p:cNvPr>
          <p:cNvSpPr/>
          <p:nvPr/>
        </p:nvSpPr>
        <p:spPr>
          <a:xfrm>
            <a:off x="6314656" y="624873"/>
            <a:ext cx="5658923" cy="6125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F9870-C991-4E77-BBBF-40D7E1827823}"/>
              </a:ext>
            </a:extLst>
          </p:cNvPr>
          <p:cNvSpPr txBox="1">
            <a:spLocks/>
          </p:cNvSpPr>
          <p:nvPr/>
        </p:nvSpPr>
        <p:spPr>
          <a:xfrm>
            <a:off x="261840" y="1109212"/>
            <a:ext cx="5216677" cy="31393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600" b="1" dirty="0"/>
              <a:t>요약 </a:t>
            </a:r>
            <a:r>
              <a:rPr lang="en-US" altLang="ko-KR" sz="1600" b="1" dirty="0"/>
              <a:t>: </a:t>
            </a:r>
            <a:r>
              <a:rPr lang="ko-KR" altLang="en-US" sz="1400" dirty="0"/>
              <a:t>플레이어의 손가락 움직임 트랙의 시각적 </a:t>
            </a:r>
            <a:r>
              <a:rPr lang="ko-KR" altLang="en-US" sz="1400"/>
              <a:t>특징과 피치 </a:t>
            </a:r>
            <a:r>
              <a:rPr lang="ko-KR" altLang="en-US" sz="1400" dirty="0"/>
              <a:t>및</a:t>
            </a:r>
            <a:endParaRPr lang="en-US" altLang="ko-KR" sz="1400" dirty="0"/>
          </a:p>
          <a:p>
            <a:r>
              <a:rPr lang="ko-KR" altLang="en-US" sz="1400" dirty="0"/>
              <a:t>리듬을 포함한 청각적 특징을 모두 추출할 수 있는 </a:t>
            </a:r>
            <a:r>
              <a:rPr lang="en-US" altLang="ko-KR" sz="1400" dirty="0" err="1"/>
              <a:t>ResNet</a:t>
            </a:r>
            <a:r>
              <a:rPr lang="en-US" altLang="ko-KR" sz="1400" dirty="0"/>
              <a:t> </a:t>
            </a:r>
            <a:r>
              <a:rPr lang="ko-KR" altLang="en-US" sz="1400" dirty="0"/>
              <a:t>기반 </a:t>
            </a:r>
            <a:endParaRPr lang="en-US" altLang="ko-KR" sz="1400" dirty="0"/>
          </a:p>
          <a:p>
            <a:r>
              <a:rPr lang="ko-KR" altLang="en-US" sz="1400" dirty="0"/>
              <a:t>시청각 융합 </a:t>
            </a:r>
            <a:r>
              <a:rPr lang="ko-KR" altLang="en-US" sz="1400"/>
              <a:t>모델을 제안함</a:t>
            </a:r>
            <a:endParaRPr lang="en-US" altLang="ko-KR" sz="1400" dirty="0"/>
          </a:p>
          <a:p>
            <a:endParaRPr lang="en-US" altLang="ko-KR" sz="1400" b="1" dirty="0"/>
          </a:p>
          <a:p>
            <a:r>
              <a:rPr lang="ko-KR" altLang="en-US" sz="1600" b="1" dirty="0"/>
              <a:t>제안하는 방법 </a:t>
            </a:r>
            <a:r>
              <a:rPr lang="en-US" altLang="ko-KR" sz="1600" b="1" dirty="0"/>
              <a:t>:</a:t>
            </a:r>
          </a:p>
          <a:p>
            <a:pPr marL="342900" indent="-342900">
              <a:buAutoNum type="arabicPeriod"/>
            </a:pPr>
            <a:r>
              <a:rPr lang="en-US" altLang="ko-KR" sz="1400" dirty="0" err="1"/>
              <a:t>ResNet</a:t>
            </a:r>
            <a:r>
              <a:rPr lang="en-US" altLang="ko-KR" sz="1400" dirty="0"/>
              <a:t> </a:t>
            </a:r>
            <a:r>
              <a:rPr lang="ko-KR" altLang="en-US" sz="1400" dirty="0"/>
              <a:t>기반 시청각 융합 모델 제안</a:t>
            </a: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/>
              <a:t>비디오와 오디오 간의 상관 관계 및 보완 정보를 캡처해서</a:t>
            </a:r>
            <a:endParaRPr lang="en-US" altLang="ko-KR" sz="1400" dirty="0"/>
          </a:p>
          <a:p>
            <a:r>
              <a:rPr lang="ko-KR" altLang="en-US" sz="1400" dirty="0"/>
              <a:t>기능 융합 기술을 통해 관절 특징을 획득하여 플레이어의</a:t>
            </a:r>
            <a:endParaRPr lang="en-US" altLang="ko-KR" sz="1400" dirty="0"/>
          </a:p>
          <a:p>
            <a:r>
              <a:rPr lang="ko-KR" altLang="en-US" sz="1400" dirty="0"/>
              <a:t>기술 수준을 포괄적이고 정확하게 평가 가능</a:t>
            </a:r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피아노 연주에서 복잡한 시간적 </a:t>
            </a:r>
            <a:r>
              <a:rPr lang="en-US" altLang="ko-KR" sz="1400" dirty="0"/>
              <a:t>(visual </a:t>
            </a:r>
            <a:r>
              <a:rPr lang="en-US" altLang="ko-KR" sz="1400" dirty="0" err="1"/>
              <a:t>brach</a:t>
            </a:r>
            <a:r>
              <a:rPr lang="en-US" altLang="ko-KR" sz="1400" dirty="0"/>
              <a:t>)</a:t>
            </a:r>
            <a:r>
              <a:rPr lang="ko-KR" altLang="en-US" sz="1400" dirty="0"/>
              <a:t> 및 </a:t>
            </a:r>
            <a:endParaRPr lang="en-US" altLang="ko-KR" sz="1400" dirty="0"/>
          </a:p>
          <a:p>
            <a:r>
              <a:rPr lang="ko-KR" altLang="en-US" sz="1400" dirty="0"/>
              <a:t>주파수 특징을 추출 할 수 있음</a:t>
            </a:r>
            <a:endParaRPr lang="en-US" altLang="ko-KR" sz="1400" dirty="0"/>
          </a:p>
          <a:p>
            <a:endParaRPr lang="ko-KR" altLang="en-US" sz="1400" dirty="0"/>
          </a:p>
          <a:p>
            <a:endParaRPr lang="en-US" altLang="ko-KR" sz="1400" dirty="0"/>
          </a:p>
          <a:p>
            <a:r>
              <a:rPr lang="ko-KR" altLang="en-US" sz="1600" b="1" dirty="0"/>
              <a:t>데이터셋 </a:t>
            </a:r>
            <a:r>
              <a:rPr lang="en-US" altLang="ko-KR" sz="1600" b="1" dirty="0"/>
              <a:t>: </a:t>
            </a:r>
            <a:r>
              <a:rPr lang="en-US" altLang="ko-KR" sz="1400" dirty="0"/>
              <a:t>PISA </a:t>
            </a:r>
            <a:r>
              <a:rPr lang="ko-KR" altLang="en-US" sz="1400" dirty="0"/>
              <a:t>데이터 세트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600" b="1"/>
              <a:t>유사점 </a:t>
            </a:r>
            <a:r>
              <a:rPr lang="en-US" altLang="ko-KR" sz="1600" b="1"/>
              <a:t>:</a:t>
            </a:r>
          </a:p>
          <a:p>
            <a:endParaRPr lang="en-US" altLang="ko-KR" sz="1400" dirty="0"/>
          </a:p>
          <a:p>
            <a:r>
              <a:rPr lang="ko-KR" altLang="en-US" sz="1600" b="1"/>
              <a:t>차이점 </a:t>
            </a:r>
            <a:r>
              <a:rPr lang="en-US" altLang="ko-KR" sz="1600" b="1"/>
              <a:t>: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참고하면 </a:t>
            </a:r>
            <a:r>
              <a:rPr lang="ko-KR" altLang="en-US" sz="1600" b="1" dirty="0" err="1"/>
              <a:t>좋을점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: </a:t>
            </a:r>
            <a:r>
              <a:rPr lang="ko-KR" altLang="en-US" sz="1400" dirty="0" err="1"/>
              <a:t>코드있는지</a:t>
            </a:r>
            <a:r>
              <a:rPr lang="en-US" altLang="ko-KR" sz="1400" dirty="0"/>
              <a:t>, </a:t>
            </a:r>
            <a:r>
              <a:rPr lang="ko-KR" altLang="en-US" sz="1400" dirty="0"/>
              <a:t>데이터 </a:t>
            </a:r>
            <a:r>
              <a:rPr lang="en-US" altLang="ko-KR" sz="1400" dirty="0"/>
              <a:t>PISA </a:t>
            </a:r>
            <a:r>
              <a:rPr lang="ko-KR" altLang="en-US" sz="1400" dirty="0"/>
              <a:t>받기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데이터 속성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정확하게 </a:t>
            </a:r>
            <a:r>
              <a:rPr lang="ko-KR" altLang="en-US" sz="1400" dirty="0" err="1">
                <a:solidFill>
                  <a:srgbClr val="FF0000"/>
                </a:solidFill>
              </a:rPr>
              <a:t>어떤거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뽑은건지</a:t>
            </a:r>
            <a:r>
              <a:rPr lang="en-US" altLang="ko-KR" sz="1400" dirty="0">
                <a:solidFill>
                  <a:srgbClr val="FF0000"/>
                </a:solidFill>
              </a:rPr>
              <a:t>?</a:t>
            </a: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F1651-355D-4EDE-8A47-5CF835DF2074}"/>
              </a:ext>
            </a:extLst>
          </p:cNvPr>
          <p:cNvSpPr txBox="1"/>
          <p:nvPr/>
        </p:nvSpPr>
        <p:spPr>
          <a:xfrm>
            <a:off x="261840" y="624873"/>
            <a:ext cx="525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Applied Sciences, 2023, IF : 2.7)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F60E0E-B0CD-41DA-A763-BB29187F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36" y="780963"/>
            <a:ext cx="5555424" cy="37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AA5C1-67B3-4CBB-8760-8202A8A70577}"/>
              </a:ext>
            </a:extLst>
          </p:cNvPr>
          <p:cNvSpPr txBox="1"/>
          <p:nvPr/>
        </p:nvSpPr>
        <p:spPr>
          <a:xfrm>
            <a:off x="221371" y="222389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기존 </a:t>
            </a:r>
            <a:r>
              <a:rPr lang="ko-KR" altLang="en-US" b="1" dirty="0" err="1"/>
              <a:t>컨트리뷰션</a:t>
            </a: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52ABA1-3781-4864-8E9C-9D286103889D}"/>
              </a:ext>
            </a:extLst>
          </p:cNvPr>
          <p:cNvSpPr/>
          <p:nvPr/>
        </p:nvSpPr>
        <p:spPr>
          <a:xfrm>
            <a:off x="198921" y="3511467"/>
            <a:ext cx="11656504" cy="2834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6E113F-DCD3-45EE-9C7A-6C2F8DBD2171}"/>
              </a:ext>
            </a:extLst>
          </p:cNvPr>
          <p:cNvSpPr txBox="1">
            <a:spLocks/>
          </p:cNvSpPr>
          <p:nvPr/>
        </p:nvSpPr>
        <p:spPr>
          <a:xfrm>
            <a:off x="221371" y="3648231"/>
            <a:ext cx="9750663" cy="20737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400" dirty="0"/>
              <a:t>1. 피아노 연주 데이터베이스 제안 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   </a:t>
            </a:r>
            <a:r>
              <a:rPr lang="en-US" altLang="ko-KR" sz="1400" dirty="0">
                <a:solidFill>
                  <a:srgbClr val="FF0000"/>
                </a:solidFill>
              </a:rPr>
              <a:t>v </a:t>
            </a:r>
            <a:r>
              <a:rPr lang="ko-KR" altLang="en-US" sz="1400" dirty="0">
                <a:solidFill>
                  <a:srgbClr val="FF0000"/>
                </a:solidFill>
              </a:rPr>
              <a:t>기존에는 피아노 연주 평가에 사용되는 특징들이 한쪽에 치우쳐져 있음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-&gt; </a:t>
            </a:r>
            <a:r>
              <a:rPr lang="ko-KR" altLang="en-US" sz="1400" dirty="0">
                <a:solidFill>
                  <a:srgbClr val="FF0000"/>
                </a:solidFill>
              </a:rPr>
              <a:t>본 논문에서는 기존 논문들을 종합적으로 정리하여 연주 평가에 활용 될 수 있는 모든 요소들을 추출하고 이를 데이터베이스로 제공함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v </a:t>
            </a:r>
            <a:r>
              <a:rPr lang="ko-KR" altLang="en-US" sz="1400" dirty="0">
                <a:solidFill>
                  <a:srgbClr val="FF0000"/>
                </a:solidFill>
              </a:rPr>
              <a:t>기존에는 옆에서 </a:t>
            </a:r>
            <a:r>
              <a:rPr lang="ko-KR" altLang="en-US" sz="1400" dirty="0" err="1">
                <a:solidFill>
                  <a:srgbClr val="FF0000"/>
                </a:solidFill>
              </a:rPr>
              <a:t>찍는거를</a:t>
            </a:r>
            <a:r>
              <a:rPr lang="ko-KR" altLang="en-US" sz="1400" dirty="0">
                <a:solidFill>
                  <a:srgbClr val="FF0000"/>
                </a:solidFill>
              </a:rPr>
              <a:t> 사용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또한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음성을 사용하기때문에 </a:t>
            </a:r>
            <a:r>
              <a:rPr lang="en-US" altLang="ko-KR" sz="1400" dirty="0">
                <a:solidFill>
                  <a:srgbClr val="FF0000"/>
                </a:solidFill>
              </a:rPr>
              <a:t>noise</a:t>
            </a:r>
            <a:r>
              <a:rPr lang="ko-KR" altLang="en-US" sz="1400" dirty="0">
                <a:solidFill>
                  <a:srgbClr val="FF0000"/>
                </a:solidFill>
              </a:rPr>
              <a:t>로 인한 정확한 페달정보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음정 정보의 정리가 어려움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-&gt; </a:t>
            </a:r>
            <a:r>
              <a:rPr lang="ko-KR" altLang="en-US" sz="1400" dirty="0">
                <a:solidFill>
                  <a:srgbClr val="FF0000"/>
                </a:solidFill>
              </a:rPr>
              <a:t>정확한 평가를 위한 훈련 과정이 중요한데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r>
              <a:rPr lang="ko-KR" altLang="en-US" sz="1400" dirty="0">
                <a:solidFill>
                  <a:srgbClr val="FF0000"/>
                </a:solidFill>
              </a:rPr>
              <a:t>부정확한 데이터로 훈련하기 때문에 평가 모델의 신빙성 떨어짐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  -&gt; </a:t>
            </a:r>
            <a:r>
              <a:rPr lang="ko-KR" altLang="en-US" sz="1400" dirty="0">
                <a:solidFill>
                  <a:srgbClr val="FF0000"/>
                </a:solidFill>
              </a:rPr>
              <a:t>전자 피아노로 데이터 수집 및 평가에 적합한 위에서 촬영한 영상 사용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Midi</a:t>
            </a:r>
            <a:r>
              <a:rPr lang="ko-KR" altLang="en-US" sz="1400" dirty="0">
                <a:solidFill>
                  <a:srgbClr val="FF0000"/>
                </a:solidFill>
              </a:rPr>
              <a:t>로 </a:t>
            </a:r>
            <a:r>
              <a:rPr lang="ko-KR" altLang="en-US" sz="1400" dirty="0" err="1">
                <a:solidFill>
                  <a:srgbClr val="FF0000"/>
                </a:solidFill>
              </a:rPr>
              <a:t>페달링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음정 등 정확한 정보를 입력 받음</a:t>
            </a:r>
          </a:p>
          <a:p>
            <a:endParaRPr lang="en-US" altLang="ko-KR" sz="1400" dirty="0"/>
          </a:p>
          <a:p>
            <a:r>
              <a:rPr lang="ko-KR" altLang="en-US" sz="1400" dirty="0"/>
              <a:t>2. </a:t>
            </a:r>
            <a:r>
              <a:rPr lang="en-US" altLang="ko-KR" sz="1400" dirty="0"/>
              <a:t>H</a:t>
            </a:r>
            <a:r>
              <a:rPr lang="ko-KR" altLang="en-US" sz="1400" dirty="0"/>
              <a:t>and </a:t>
            </a:r>
            <a:r>
              <a:rPr lang="ko-KR" altLang="en-US" sz="1400" dirty="0" err="1"/>
              <a:t>pose</a:t>
            </a:r>
            <a:r>
              <a:rPr lang="ko-KR" altLang="en-US" sz="1400" dirty="0"/>
              <a:t> 평가 방법 제안 </a:t>
            </a:r>
          </a:p>
          <a:p>
            <a:endParaRPr lang="ko-KR" altLang="en-US" sz="1400" dirty="0"/>
          </a:p>
          <a:p>
            <a:r>
              <a:rPr lang="ko-KR" altLang="en-US" sz="1400" dirty="0"/>
              <a:t>3. </a:t>
            </a:r>
            <a:r>
              <a:rPr lang="ko-KR" altLang="en-US" sz="1400" dirty="0" err="1"/>
              <a:t>hand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pose</a:t>
            </a:r>
            <a:r>
              <a:rPr lang="ko-KR" altLang="en-US" sz="1400" dirty="0"/>
              <a:t> 평가 방법 성능 비교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ADCD83-4296-45AA-BB91-AFDEFCED172D}"/>
              </a:ext>
            </a:extLst>
          </p:cNvPr>
          <p:cNvSpPr/>
          <p:nvPr/>
        </p:nvSpPr>
        <p:spPr>
          <a:xfrm>
            <a:off x="198921" y="612305"/>
            <a:ext cx="11656504" cy="2375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73BBC-9FAC-4394-BB1C-70F269E87E9E}"/>
              </a:ext>
            </a:extLst>
          </p:cNvPr>
          <p:cNvSpPr txBox="1"/>
          <p:nvPr/>
        </p:nvSpPr>
        <p:spPr>
          <a:xfrm>
            <a:off x="198921" y="313339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컨트리 </a:t>
            </a:r>
            <a:r>
              <a:rPr lang="ko-KR" altLang="en-US" b="1" dirty="0" err="1"/>
              <a:t>뷰션</a:t>
            </a:r>
            <a:r>
              <a:rPr lang="ko-KR" altLang="en-US" b="1" dirty="0"/>
              <a:t> 재설정 </a:t>
            </a:r>
            <a:endParaRPr lang="en-US" altLang="ko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1262E-75E0-43D6-A15A-013427FBD8AF}"/>
              </a:ext>
            </a:extLst>
          </p:cNvPr>
          <p:cNvSpPr txBox="1">
            <a:spLocks/>
          </p:cNvSpPr>
          <p:nvPr/>
        </p:nvSpPr>
        <p:spPr>
          <a:xfrm>
            <a:off x="221371" y="674389"/>
            <a:ext cx="9750663" cy="20737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1400" dirty="0"/>
              <a:t>1. 피아노 연주 데이터베이스 제안 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v</a:t>
            </a:r>
            <a:r>
              <a:rPr lang="ko-KR" altLang="en-US" sz="1400" dirty="0"/>
              <a:t> 피아노 위에서 </a:t>
            </a:r>
            <a:r>
              <a:rPr lang="ko-KR" altLang="en-US" sz="1400" dirty="0" err="1"/>
              <a:t>탑뷰</a:t>
            </a:r>
            <a:r>
              <a:rPr lang="ko-KR" altLang="en-US" sz="1400" dirty="0"/>
              <a:t> 찍기 (-&gt; 평가에 적합) &amp; </a:t>
            </a:r>
            <a:r>
              <a:rPr lang="ko-KR" altLang="en-US" sz="1400" dirty="0" err="1"/>
              <a:t>db</a:t>
            </a:r>
            <a:r>
              <a:rPr lang="ko-KR" altLang="en-US" sz="1400" dirty="0"/>
              <a:t> 만들기 (</a:t>
            </a:r>
            <a:r>
              <a:rPr lang="ko-KR" altLang="en-US" sz="1400" dirty="0" err="1"/>
              <a:t>db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만든후</a:t>
            </a:r>
            <a:r>
              <a:rPr lang="ko-KR" altLang="en-US" sz="1400" dirty="0"/>
              <a:t> 수도 레이블링 통해서 </a:t>
            </a:r>
            <a:r>
              <a:rPr lang="ko-KR" altLang="en-US" sz="1400" dirty="0" err="1"/>
              <a:t>재레이블링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디비</a:t>
            </a:r>
            <a:r>
              <a:rPr lang="ko-KR" altLang="en-US" sz="1400" dirty="0"/>
              <a:t> 구축)</a:t>
            </a:r>
          </a:p>
          <a:p>
            <a:endParaRPr lang="ko-KR" altLang="en-US" sz="1400" dirty="0"/>
          </a:p>
          <a:p>
            <a:r>
              <a:rPr lang="ko-KR" altLang="en-US" sz="1400" dirty="0"/>
              <a:t>2. </a:t>
            </a:r>
            <a:r>
              <a:rPr lang="ko-KR" altLang="en-US" sz="1400" dirty="0" err="1"/>
              <a:t>hand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pose</a:t>
            </a:r>
            <a:r>
              <a:rPr lang="ko-KR" altLang="en-US" sz="1400" dirty="0"/>
              <a:t> 평가 방법 제안 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악보랑</a:t>
            </a:r>
            <a:r>
              <a:rPr lang="ko-KR" altLang="en-US" sz="1400" dirty="0"/>
              <a:t> 소리를 체크하는 </a:t>
            </a:r>
            <a:r>
              <a:rPr lang="ko-KR" altLang="en-US" sz="1400" dirty="0" err="1"/>
              <a:t>metric</a:t>
            </a:r>
            <a:r>
              <a:rPr lang="ko-KR" altLang="en-US" sz="1400" dirty="0"/>
              <a:t> 제안 (수식적으로 정량화) </a:t>
            </a:r>
            <a:r>
              <a:rPr lang="ko-KR" altLang="en-US" sz="1400" dirty="0" err="1"/>
              <a:t>ex</a:t>
            </a:r>
            <a:r>
              <a:rPr lang="ko-KR" altLang="en-US" sz="1400" dirty="0"/>
              <a:t>. 음 체크, 박자 체크 등</a:t>
            </a:r>
          </a:p>
          <a:p>
            <a:r>
              <a:rPr lang="ko-KR" altLang="en-US" sz="1400" dirty="0"/>
              <a:t>   </a:t>
            </a:r>
            <a:r>
              <a:rPr lang="ko-KR" altLang="en-US" sz="1400" dirty="0" err="1"/>
              <a:t>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기반의 평가 알고리즘 제안 (설문조사로 데이터 수집 (곡 듣고 이게 </a:t>
            </a:r>
            <a:r>
              <a:rPr lang="ko-KR" altLang="en-US" sz="1400" dirty="0" err="1"/>
              <a:t>몇점인지</a:t>
            </a:r>
            <a:r>
              <a:rPr lang="ko-KR" altLang="en-US" sz="1400" dirty="0"/>
              <a:t>), </a:t>
            </a:r>
            <a:r>
              <a:rPr lang="ko-KR" altLang="en-US" sz="1400" dirty="0" err="1"/>
              <a:t>자세랑</a:t>
            </a:r>
            <a:r>
              <a:rPr lang="ko-KR" altLang="en-US" sz="1400" dirty="0"/>
              <a:t> 소리를 같이 학습 및 테스트)</a:t>
            </a:r>
          </a:p>
          <a:p>
            <a:endParaRPr lang="ko-KR" altLang="en-US" sz="1400" dirty="0"/>
          </a:p>
          <a:p>
            <a:r>
              <a:rPr lang="ko-KR" altLang="en-US" sz="1400" dirty="0"/>
              <a:t>3. </a:t>
            </a:r>
            <a:r>
              <a:rPr lang="ko-KR" altLang="en-US" sz="1400" dirty="0" err="1"/>
              <a:t>hand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pose</a:t>
            </a:r>
            <a:r>
              <a:rPr lang="ko-KR" altLang="en-US" sz="1400" dirty="0"/>
              <a:t> 평가 방법 성능 비교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v</a:t>
            </a:r>
            <a:r>
              <a:rPr lang="ko-KR" altLang="en-US" sz="1400" dirty="0"/>
              <a:t> 두 방법의 </a:t>
            </a:r>
            <a:r>
              <a:rPr lang="ko-KR" altLang="en-US" sz="1400" dirty="0" err="1"/>
              <a:t>correlation</a:t>
            </a:r>
            <a:r>
              <a:rPr lang="ko-KR" altLang="en-US" sz="1400" dirty="0"/>
              <a:t> 구해보기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v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딥러닝이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한게</a:t>
            </a:r>
            <a:r>
              <a:rPr lang="ko-KR" altLang="en-US" sz="1400" dirty="0"/>
              <a:t> 나은지 </a:t>
            </a:r>
            <a:r>
              <a:rPr lang="ko-KR" altLang="en-US" sz="1400" dirty="0" err="1"/>
              <a:t>hand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craft가</a:t>
            </a:r>
            <a:r>
              <a:rPr lang="ko-KR" altLang="en-US" sz="1400" dirty="0"/>
              <a:t> 나은지 비교 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749E4F8F-4C10-4DC5-B095-A45D1611DE83}"/>
              </a:ext>
            </a:extLst>
          </p:cNvPr>
          <p:cNvSpPr/>
          <p:nvPr/>
        </p:nvSpPr>
        <p:spPr>
          <a:xfrm rot="20078893">
            <a:off x="5469960" y="4120128"/>
            <a:ext cx="1114425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C8D37-31EE-4740-A313-A2DBA19A4614}"/>
              </a:ext>
            </a:extLst>
          </p:cNvPr>
          <p:cNvSpPr txBox="1"/>
          <p:nvPr/>
        </p:nvSpPr>
        <p:spPr>
          <a:xfrm>
            <a:off x="6604134" y="3713388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근데 이것도 이미 다른 논문에서 한것 같다</a:t>
            </a:r>
            <a:r>
              <a:rPr lang="en-US" altLang="ko-KR"/>
              <a:t>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40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636" y="548275"/>
            <a:ext cx="1800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1" y="181627"/>
            <a:ext cx="291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Ⅰ. </a:t>
            </a:r>
            <a:r>
              <a:rPr lang="ko-KR" altLang="en-US" sz="1600" dirty="0"/>
              <a:t>평가기준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5636" y="1413164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</a:t>
            </a:r>
            <a:r>
              <a:rPr lang="ko-KR" altLang="en-US" sz="1400" dirty="0"/>
              <a:t>노래방 평가 기준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49137" y="884320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참고 자료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15636" y="867794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5636" y="2564397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(2). </a:t>
            </a:r>
            <a:r>
              <a:rPr lang="ko-KR" altLang="en-US" sz="1400" dirty="0"/>
              <a:t>피아노 콩쿨 대회 평가 기준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5636" y="4708866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(3). </a:t>
            </a:r>
            <a:r>
              <a:rPr lang="ko-KR" altLang="en-US" sz="1400" dirty="0"/>
              <a:t>기타 피아노 연주 평가 기준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958850" y="2918670"/>
            <a:ext cx="2071501" cy="13497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음악의 분위기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곡의 기술적인 요소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Phrasing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Beat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Rhythm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282613" y="2918670"/>
            <a:ext cx="2071501" cy="13497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Scale ( </a:t>
            </a:r>
            <a:r>
              <a:rPr lang="ko-KR" altLang="en-US" sz="1400" dirty="0"/>
              <a:t>음계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Fingering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Pedaling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Trill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en-US" altLang="ko-KR" sz="1400" dirty="0"/>
              <a:t>Expression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958850" y="5032031"/>
            <a:ext cx="2416827" cy="134979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곡 선택의 중요성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다양한 음색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 dirty="0"/>
              <a:t>리듬 감각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/>
              <a:t>청중과의 소통</a:t>
            </a:r>
          </a:p>
          <a:p>
            <a:pPr marL="285750" indent="-285750">
              <a:lnSpc>
                <a:spcPts val="2000"/>
              </a:lnSpc>
              <a:buFontTx/>
              <a:buChar char="-"/>
            </a:pPr>
            <a:r>
              <a:rPr lang="ko-KR" altLang="en-US" sz="1400"/>
              <a:t>연주의 전달력 </a:t>
            </a:r>
            <a:r>
              <a:rPr lang="en-US" altLang="ko-KR" sz="1400"/>
              <a:t>/ </a:t>
            </a:r>
            <a:r>
              <a:rPr lang="ko-KR" altLang="en-US" sz="1400"/>
              <a:t>표현력</a:t>
            </a:r>
            <a:endParaRPr lang="en-US" altLang="ko-KR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958850" y="1749602"/>
            <a:ext cx="2071501" cy="3046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Tx/>
              <a:buChar char="-"/>
            </a:pPr>
            <a:r>
              <a:rPr lang="ko-KR" altLang="en-US" sz="1400" dirty="0"/>
              <a:t>박자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3282613" y="1749602"/>
            <a:ext cx="2071501" cy="3046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1800"/>
              </a:lnSpc>
              <a:buFontTx/>
              <a:buChar char="-"/>
            </a:pPr>
            <a:r>
              <a:rPr lang="ko-KR" altLang="en-US" sz="1400" dirty="0"/>
              <a:t>음정</a:t>
            </a:r>
          </a:p>
        </p:txBody>
      </p:sp>
      <p:sp>
        <p:nvSpPr>
          <p:cNvPr id="27" name="오른쪽 중괄호 26"/>
          <p:cNvSpPr/>
          <p:nvPr/>
        </p:nvSpPr>
        <p:spPr>
          <a:xfrm>
            <a:off x="5005672" y="1901919"/>
            <a:ext cx="739778" cy="398225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43598" y="3726349"/>
            <a:ext cx="1274620" cy="3333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기준 세우기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68509" y="3333917"/>
            <a:ext cx="410055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공통인 연주 </a:t>
            </a:r>
            <a:r>
              <a:rPr lang="ko-KR" altLang="en-US" sz="1400" b="1" dirty="0"/>
              <a:t>평가 기준 선별</a:t>
            </a:r>
            <a:endParaRPr lang="en-US" altLang="ko-KR" sz="1400" b="1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평가 기준의 </a:t>
            </a:r>
            <a:r>
              <a:rPr lang="ko-KR" altLang="en-US" sz="1400" b="1" dirty="0"/>
              <a:t>수식적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정량화 </a:t>
            </a:r>
            <a:r>
              <a:rPr lang="ko-KR" altLang="en-US" sz="1400" dirty="0"/>
              <a:t>여부 판단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Sound </a:t>
            </a:r>
            <a:r>
              <a:rPr lang="ko-KR" altLang="en-US" sz="1400" dirty="0"/>
              <a:t>로 </a:t>
            </a:r>
            <a:r>
              <a:rPr lang="en-US" altLang="ko-KR" sz="1400" dirty="0"/>
              <a:t>( Audio ) </a:t>
            </a:r>
            <a:r>
              <a:rPr lang="ko-KR" altLang="en-US" sz="1400" dirty="0"/>
              <a:t>만 평가할 수 있는 기준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Hand Pose ( Video ) </a:t>
            </a:r>
            <a:r>
              <a:rPr lang="ko-KR" altLang="en-US" sz="1400" dirty="0"/>
              <a:t>로 평가할 수 있는 기준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29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15636" y="548275"/>
            <a:ext cx="2052000" cy="36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4801" y="181627"/>
            <a:ext cx="2916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Ⅱ. </a:t>
            </a:r>
            <a:r>
              <a:rPr lang="ko-KR" altLang="en-US" sz="1600" dirty="0"/>
              <a:t>평가 기준 세우기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137" y="925885"/>
            <a:ext cx="18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수식적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정량화</a:t>
            </a:r>
            <a:r>
              <a:rPr lang="ko-KR" altLang="en-US" sz="1400" dirty="0"/>
              <a:t> 평가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5636" y="909359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9136" y="4763600"/>
            <a:ext cx="4304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상대적</a:t>
            </a:r>
            <a:r>
              <a:rPr lang="ko-KR" altLang="en-US" sz="1400" dirty="0"/>
              <a:t> 평가 기준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15636" y="4747074"/>
            <a:ext cx="324000" cy="3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3673" y="1367266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(1). Audio ( Sound ) 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평가할 수 있는 부분</a:t>
            </a:r>
            <a:endParaRPr lang="en-US" altLang="ko-K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983673" y="2990319"/>
            <a:ext cx="5029200" cy="30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(2). Video ( Hand Pose ) 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평가할 수 있는 부분</a:t>
            </a:r>
            <a:endParaRPr lang="en-US" altLang="ko-KR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1613385" y="1747522"/>
            <a:ext cx="5563269" cy="109331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박자</a:t>
            </a:r>
            <a:r>
              <a:rPr lang="en-US" altLang="ko-KR" sz="1400" dirty="0"/>
              <a:t>         </a:t>
            </a:r>
            <a:r>
              <a:rPr lang="ko-KR" altLang="en-US" sz="1400" dirty="0"/>
              <a:t>특정 시점에 소리가 있는지 판별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음정         음의 높이 </a:t>
            </a:r>
            <a:r>
              <a:rPr lang="en-US" altLang="ko-KR" sz="1400" dirty="0"/>
              <a:t>( </a:t>
            </a:r>
            <a:r>
              <a:rPr lang="ko-KR" altLang="en-US" sz="1400" dirty="0"/>
              <a:t>일정 수준 이상과 이하의 높이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템포</a:t>
            </a:r>
            <a:r>
              <a:rPr lang="en-US" altLang="ko-KR" sz="1400" dirty="0"/>
              <a:t>         </a:t>
            </a:r>
            <a:r>
              <a:rPr lang="ko-KR" altLang="en-US" sz="1400" dirty="0"/>
              <a:t>음악의 속도나 빠르기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리듬         음의 높이 </a:t>
            </a:r>
            <a:r>
              <a:rPr lang="en-US" altLang="ko-KR" sz="1400" dirty="0"/>
              <a:t>( </a:t>
            </a:r>
            <a:r>
              <a:rPr lang="ko-KR" altLang="en-US" sz="1400" dirty="0"/>
              <a:t>일정 수준 이상과 이하의 높이 </a:t>
            </a:r>
            <a:r>
              <a:rPr lang="en-US" altLang="ko-KR" sz="1400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613384" y="3369519"/>
            <a:ext cx="7558325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Fingering           </a:t>
            </a:r>
            <a:r>
              <a:rPr lang="ko-KR" altLang="en-US" sz="1400" dirty="0"/>
              <a:t>어떤 손가락을 사용할 것인지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Pedaling            </a:t>
            </a:r>
            <a:r>
              <a:rPr lang="ko-KR" altLang="en-US" sz="1400" dirty="0"/>
              <a:t>피아노의 페달을 사용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Trill ( </a:t>
            </a:r>
            <a:r>
              <a:rPr lang="ko-KR" altLang="en-US" sz="1400" dirty="0"/>
              <a:t>트릴 </a:t>
            </a:r>
            <a:r>
              <a:rPr lang="en-US" altLang="ko-KR" sz="1400" dirty="0"/>
              <a:t>)        </a:t>
            </a:r>
            <a:r>
              <a:rPr lang="ko-KR" altLang="en-US" sz="1400" dirty="0"/>
              <a:t>손의 움직임을 보고 두 음을 빠르게 번갈아가면서 연주하는 것</a:t>
            </a:r>
            <a:endParaRPr lang="en-US" altLang="ko-KR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83673" y="5215739"/>
            <a:ext cx="502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400" dirty="0"/>
              <a:t>(3). </a:t>
            </a:r>
            <a:r>
              <a:rPr lang="ko-KR" altLang="en-US" sz="1400" dirty="0" err="1"/>
              <a:t>딥러닝</a:t>
            </a:r>
            <a:r>
              <a:rPr lang="ko-KR" altLang="en-US" sz="1400" dirty="0"/>
              <a:t> 기반으로 학습 시켜 평가할 수 있는 부분</a:t>
            </a:r>
            <a:endParaRPr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613384" y="5594939"/>
            <a:ext cx="7558325" cy="8617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Technique           </a:t>
            </a:r>
            <a:r>
              <a:rPr lang="ko-KR" altLang="en-US" sz="1400" dirty="0"/>
              <a:t>곡의 기술적인 요소</a:t>
            </a:r>
            <a:endParaRPr lang="en-US" altLang="ko-KR" sz="1400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Expression          - </a:t>
            </a:r>
            <a:r>
              <a:rPr lang="ko-KR" altLang="en-US" sz="1400" dirty="0"/>
              <a:t>음표를 초월하여 음악적 감성과 해석력을 보여주는 능력</a:t>
            </a:r>
            <a:endParaRPr lang="en-US" altLang="ko-KR" sz="1400" dirty="0"/>
          </a:p>
          <a:p>
            <a:pPr>
              <a:lnSpc>
                <a:spcPts val="2000"/>
              </a:lnSpc>
            </a:pPr>
            <a:r>
              <a:rPr lang="en-US" altLang="ko-KR" sz="1400" dirty="0"/>
              <a:t>                             - </a:t>
            </a:r>
            <a:r>
              <a:rPr lang="ko-KR" altLang="en-US" sz="1400" dirty="0"/>
              <a:t>기존의 연주자들과 얼마나 유사하게 표현 했는지로 학습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5895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</TotalTime>
  <Words>1498</Words>
  <Application>Microsoft Office PowerPoint</Application>
  <PresentationFormat>와이드스크린</PresentationFormat>
  <Paragraphs>259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소현 박</dc:creator>
  <cp:lastModifiedBy>소현 박</cp:lastModifiedBy>
  <cp:revision>44</cp:revision>
  <dcterms:created xsi:type="dcterms:W3CDTF">2023-09-22T01:31:15Z</dcterms:created>
  <dcterms:modified xsi:type="dcterms:W3CDTF">2023-11-02T10:30:20Z</dcterms:modified>
</cp:coreProperties>
</file>