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39" r:id="rId1"/>
  </p:sldMasterIdLst>
  <p:notesMasterIdLst>
    <p:notesMasterId r:id="rId2"/>
  </p:notesMasterIdLst>
  <p:handoutMasterIdLst>
    <p:handoutMasterId r:id="rId3"/>
  </p:handoutMasterIdLst>
  <p:sldIdLst>
    <p:sldId id="257" r:id="rId4"/>
    <p:sldId id="259" r:id="rId5"/>
    <p:sldId id="267" r:id="rId6"/>
    <p:sldId id="258" r:id="rId7"/>
    <p:sldId id="268" r:id="rId8"/>
    <p:sldId id="269" r:id="rId9"/>
    <p:sldId id="270" r:id="rId10"/>
    <p:sldId id="26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62" r:id="rId29"/>
    <p:sldId id="288" r:id="rId30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392" y="-96"/>
      </p:cViewPr>
      <p:guideLst>
        <p:guide orient="horz" pos="3239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slide" Target="slides/slide24.xml"  /><Relationship Id="rId28" Type="http://schemas.openxmlformats.org/officeDocument/2006/relationships/slide" Target="slides/slide25.xml"  /><Relationship Id="rId29" Type="http://schemas.openxmlformats.org/officeDocument/2006/relationships/slide" Target="slides/slide26.xml"  /><Relationship Id="rId3" Type="http://schemas.openxmlformats.org/officeDocument/2006/relationships/handoutMaster" Target="handoutMasters/handoutMaster1.xml"  /><Relationship Id="rId30" Type="http://schemas.openxmlformats.org/officeDocument/2006/relationships/slide" Target="slides/slide27.xml"  /><Relationship Id="rId31" Type="http://schemas.openxmlformats.org/officeDocument/2006/relationships/presProps" Target="presProps.xml"  /><Relationship Id="rId32" Type="http://schemas.openxmlformats.org/officeDocument/2006/relationships/viewProps" Target="viewProps.xml"  /><Relationship Id="rId33" Type="http://schemas.openxmlformats.org/officeDocument/2006/relationships/theme" Target="theme/theme1.xml"  /><Relationship Id="rId34" Type="http://schemas.openxmlformats.org/officeDocument/2006/relationships/tableStyles" Target="tableStyles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4457700" cy="9144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826919" y="0"/>
            <a:ext cx="4457700" cy="9144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2023-08-16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17370426"/>
            <a:ext cx="4457700" cy="9144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826919" y="17370426"/>
            <a:ext cx="4457700" cy="9144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4457700" cy="9144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6919" y="0"/>
            <a:ext cx="4457700" cy="9144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2023-08-16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0426"/>
            <a:ext cx="4457700" cy="9144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6919" y="17370426"/>
            <a:ext cx="4457700" cy="9144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Title Slide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0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ko-KR"/>
              <a:pPr lvl="0">
                <a:defRPr/>
              </a:pPr>
              <a:t>2023-07-26</a:t>
            </a:fld>
            <a:endParaRPr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Title and Vertical Text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ko-KR"/>
              <a:pPr lvl="0">
                <a:defRPr/>
              </a:pPr>
              <a:t>2023-07-26</a:t>
            </a:fld>
            <a:endParaRPr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Vertical Title and Text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idx="0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ko-KR"/>
              <a:pPr lvl="0">
                <a:defRPr/>
              </a:pPr>
              <a:t>2023-07-26</a:t>
            </a:fld>
            <a:endParaRPr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Title and Content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ko-KR"/>
              <a:pPr lvl="0">
                <a:defRPr/>
              </a:pPr>
              <a:t>2023-07-26</a:t>
            </a:fld>
            <a:endParaRPr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Section Header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ko-KR"/>
              <a:pPr lvl="0">
                <a:defRPr/>
              </a:pPr>
              <a:t>2023-07-26</a:t>
            </a:fld>
            <a:endParaRPr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Two Content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ko-KR"/>
              <a:pPr lvl="0">
                <a:defRPr/>
              </a:pPr>
              <a:t>2023-07-26</a:t>
            </a:fld>
            <a:endParaRPr 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Compariso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ko-KR"/>
              <a:pPr lvl="0">
                <a:defRPr/>
              </a:pPr>
              <a:t>2023-07-26</a:t>
            </a:fld>
            <a:endParaRPr 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Title Only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ko-KR"/>
              <a:pPr lvl="0">
                <a:defRPr/>
              </a:pPr>
              <a:t>2023-07-26</a:t>
            </a:fld>
            <a:endParaRPr 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Blank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ko-KR"/>
              <a:pPr lvl="0">
                <a:defRPr/>
              </a:pPr>
              <a:t>2023-07-26</a:t>
            </a:fld>
            <a:endParaRPr 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Content with Captio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ko-KR"/>
              <a:pPr lvl="0">
                <a:defRPr/>
              </a:pPr>
              <a:t>2023-07-26</a:t>
            </a:fld>
            <a:endParaRPr 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Picture with Captio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ko-KR"/>
              <a:pPr lvl="0">
                <a:defRPr/>
              </a:pPr>
              <a:t>2023-07-26</a:t>
            </a:fld>
            <a:endParaRPr 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Them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1A3D5110-9FE0-496F-B26A-071D02F2DE37}" type="datetime1">
              <a:rPr lang="ko-KR"/>
              <a:pPr lvl="0">
                <a:defRPr/>
              </a:pPr>
              <a:t>2023-07-26</a:t>
            </a:fld>
            <a:endParaRPr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F7021451-1387-4CA6-816F-3879F97B5CBC}" type="slidenum">
              <a:rPr lang="en-US"/>
              <a:pPr lvl="0">
                <a:defRPr/>
              </a:pPr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ransition xmlns:mc="http://schemas.openxmlformats.org/markup-compatibility/2006" xmlns:hp="http://schemas.haansoft.com/office/presentation/8.0" mc:Ignorable="hp" hp:hslDur="50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Relationship Id="rId4" Type="http://schemas.openxmlformats.org/officeDocument/2006/relationships/image" Target="../media/image17.png"  /><Relationship Id="rId5" Type="http://schemas.openxmlformats.org/officeDocument/2006/relationships/image" Target="../media/image17.png"  /><Relationship Id="rId6" Type="http://schemas.openxmlformats.org/officeDocument/2006/relationships/image" Target="../media/image18.png"  /><Relationship Id="rId7" Type="http://schemas.openxmlformats.org/officeDocument/2006/relationships/image" Target="../media/image19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Relationship Id="rId4" Type="http://schemas.openxmlformats.org/officeDocument/2006/relationships/image" Target="../media/image17.png"  /><Relationship Id="rId5" Type="http://schemas.openxmlformats.org/officeDocument/2006/relationships/image" Target="../media/image17.png"  /><Relationship Id="rId6" Type="http://schemas.openxmlformats.org/officeDocument/2006/relationships/image" Target="../media/image20.png"  /><Relationship Id="rId7" Type="http://schemas.openxmlformats.org/officeDocument/2006/relationships/image" Target="../media/image21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Relationship Id="rId4" Type="http://schemas.openxmlformats.org/officeDocument/2006/relationships/image" Target="../media/image22.png"  /><Relationship Id="rId5" Type="http://schemas.openxmlformats.org/officeDocument/2006/relationships/image" Target="../media/image23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Relationship Id="rId4" Type="http://schemas.openxmlformats.org/officeDocument/2006/relationships/image" Target="../media/image24.png"  /><Relationship Id="rId5" Type="http://schemas.openxmlformats.org/officeDocument/2006/relationships/image" Target="../media/image2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Relationship Id="rId4" Type="http://schemas.openxmlformats.org/officeDocument/2006/relationships/image" Target="../media/image26.png"  /><Relationship Id="rId5" Type="http://schemas.openxmlformats.org/officeDocument/2006/relationships/image" Target="../media/image27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Relationship Id="rId4" Type="http://schemas.openxmlformats.org/officeDocument/2006/relationships/image" Target="../media/image28.png"  /><Relationship Id="rId5" Type="http://schemas.openxmlformats.org/officeDocument/2006/relationships/image" Target="../media/image29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Relationship Id="rId4" Type="http://schemas.openxmlformats.org/officeDocument/2006/relationships/image" Target="../media/image30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Relationship Id="rId4" Type="http://schemas.openxmlformats.org/officeDocument/2006/relationships/image" Target="../media/image31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Relationship Id="rId4" Type="http://schemas.openxmlformats.org/officeDocument/2006/relationships/image" Target="../media/image3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png"  /><Relationship Id="rId3" Type="http://schemas.openxmlformats.org/officeDocument/2006/relationships/image" Target="../media/image2.png"  /><Relationship Id="rId4" Type="http://schemas.openxmlformats.org/officeDocument/2006/relationships/image" Target="../media/image4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Relationship Id="rId4" Type="http://schemas.openxmlformats.org/officeDocument/2006/relationships/image" Target="../media/image33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Relationship Id="rId4" Type="http://schemas.openxmlformats.org/officeDocument/2006/relationships/image" Target="../media/image34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Relationship Id="rId4" Type="http://schemas.openxmlformats.org/officeDocument/2006/relationships/image" Target="../media/image35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Relationship Id="rId4" Type="http://schemas.openxmlformats.org/officeDocument/2006/relationships/image" Target="../media/image36.png"  /><Relationship Id="rId5" Type="http://schemas.openxmlformats.org/officeDocument/2006/relationships/image" Target="../media/image37.png"  /><Relationship Id="rId6" Type="http://schemas.openxmlformats.org/officeDocument/2006/relationships/image" Target="../media/image38.png"  /><Relationship Id="rId7" Type="http://schemas.openxmlformats.org/officeDocument/2006/relationships/image" Target="../media/image39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Relationship Id="rId4" Type="http://schemas.openxmlformats.org/officeDocument/2006/relationships/image" Target="../media/image40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1.png"  /><Relationship Id="rId3" Type="http://schemas.openxmlformats.org/officeDocument/2006/relationships/image" Target="../media/image42.png"  /><Relationship Id="rId4" Type="http://schemas.openxmlformats.org/officeDocument/2006/relationships/image" Target="../media/image43.png"  /><Relationship Id="rId5" Type="http://schemas.openxmlformats.org/officeDocument/2006/relationships/image" Target="../media/image35.png"  /><Relationship Id="rId6" Type="http://schemas.openxmlformats.org/officeDocument/2006/relationships/image" Target="../media/image30.png"  /><Relationship Id="rId7" Type="http://schemas.openxmlformats.org/officeDocument/2006/relationships/image" Target="../media/image44.png"  /><Relationship Id="rId8" Type="http://schemas.openxmlformats.org/officeDocument/2006/relationships/image" Target="../media/image45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Relationship Id="rId5" Type="http://schemas.openxmlformats.org/officeDocument/2006/relationships/image" Target="../media/image1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Relationship Id="rId4" Type="http://schemas.openxmlformats.org/officeDocument/2006/relationships/image" Target="../media/image13.png"  /><Relationship Id="rId5" Type="http://schemas.openxmlformats.org/officeDocument/2006/relationships/image" Target="../media/image1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Relationship Id="rId4" Type="http://schemas.openxmlformats.org/officeDocument/2006/relationships/image" Target="../media/image15.png"  /><Relationship Id="rId5" Type="http://schemas.openxmlformats.org/officeDocument/2006/relationships/image" Target="../media/image16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2">
    <p:bg>
      <p:bgPr shadeToTitle="0">
        <a:solidFill>
          <a:srgbClr val="fffe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1031606"/>
            <a:ext cx="18285714" cy="11610619"/>
            <a:chOff x="0" y="1031606"/>
            <a:chExt cx="18285714" cy="11610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9152206" y="-4952084"/>
              <a:ext cx="36571428" cy="2322124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1031606"/>
              <a:ext cx="18285714" cy="116106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14786571" y="8108381"/>
            <a:ext cx="704798" cy="21429"/>
            <a:chOff x="14786571" y="8108381"/>
            <a:chExt cx="704798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5400000">
              <a:off x="14786571" y="8108381"/>
              <a:ext cx="704798" cy="2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808219" y="4358260"/>
            <a:ext cx="1432997" cy="107143"/>
            <a:chOff x="808219" y="4358260"/>
            <a:chExt cx="1432997" cy="10714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 rot="5400000">
              <a:off x="808219" y="4358260"/>
              <a:ext cx="1432997" cy="107143"/>
            </a:xfrm>
            <a:prstGeom prst="rect">
              <a:avLst/>
            </a:prstGeom>
          </p:spPr>
        </p:pic>
      </p:grpSp>
      <p:sp>
        <p:nvSpPr>
          <p:cNvPr id="1004" name=""/>
          <p:cNvSpPr txBox="1"/>
          <p:nvPr/>
        </p:nvSpPr>
        <p:spPr>
          <a:xfrm>
            <a:off x="1981200" y="3695700"/>
            <a:ext cx="6172200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1005" name=""/>
          <p:cNvSpPr txBox="1"/>
          <p:nvPr/>
        </p:nvSpPr>
        <p:spPr>
          <a:xfrm>
            <a:off x="2133600" y="-1562100"/>
            <a:ext cx="8077200" cy="3695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Hand Landmark Detection</a:t>
            </a:r>
            <a:endParaRPr lang="en-US" altLang="ko-KR"/>
          </a:p>
        </p:txBody>
      </p:sp>
      <p:sp>
        <p:nvSpPr>
          <p:cNvPr id="1009" name=""/>
          <p:cNvSpPr txBox="1"/>
          <p:nvPr/>
        </p:nvSpPr>
        <p:spPr>
          <a:xfrm>
            <a:off x="1752599" y="3695700"/>
            <a:ext cx="12344402" cy="7886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4600" b="1">
                <a:solidFill>
                  <a:srgbClr val="424835"/>
                </a:solidFill>
                <a:latin typeface="한컴 윤고딕 240"/>
                <a:ea typeface="한컴 윤고딕 240"/>
              </a:rPr>
              <a:t>Hand Landmark Detection Experiments </a:t>
            </a:r>
            <a:endParaRPr lang="en-US" altLang="ko-KR" sz="4600" b="1">
              <a:solidFill>
                <a:srgbClr val="424835"/>
              </a:solidFill>
              <a:latin typeface="한컴 윤고딕 240"/>
              <a:ea typeface="한컴 윤고딕 240"/>
            </a:endParaRPr>
          </a:p>
        </p:txBody>
      </p:sp>
      <p:sp>
        <p:nvSpPr>
          <p:cNvPr id="1010" name=""/>
          <p:cNvSpPr txBox="1"/>
          <p:nvPr/>
        </p:nvSpPr>
        <p:spPr>
          <a:xfrm>
            <a:off x="1981198" y="4533900"/>
            <a:ext cx="12344402" cy="54590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000">
                <a:solidFill>
                  <a:srgbClr val="424835"/>
                </a:solidFill>
                <a:latin typeface="한컴 윤고딕 240"/>
                <a:ea typeface="한컴 윤고딕 240"/>
              </a:rPr>
              <a:t>Aug 16th~18th, 2023</a:t>
            </a:r>
            <a:endParaRPr lang="en-US" altLang="ko-KR" sz="3000">
              <a:solidFill>
                <a:srgbClr val="424835"/>
              </a:solidFill>
              <a:latin typeface="한컴 윤고딕 240"/>
              <a:ea typeface="한컴 윤고딕 240"/>
            </a:endParaRPr>
          </a:p>
        </p:txBody>
      </p:sp>
      <p:sp>
        <p:nvSpPr>
          <p:cNvPr id="1011" name=""/>
          <p:cNvSpPr txBox="1"/>
          <p:nvPr/>
        </p:nvSpPr>
        <p:spPr>
          <a:xfrm>
            <a:off x="15240002" y="7886700"/>
            <a:ext cx="2743198" cy="44577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424835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한컴 윤고딕 240"/>
                <a:ea typeface="한컴 윤고딕 240"/>
              </a:rPr>
              <a:t>To. professor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rgbClr val="424835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latin typeface="한컴 윤고딕 240"/>
              <a:ea typeface="한컴 윤고딕 24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9141714" y="-2429528"/>
            <a:ext cx="36571428" cy="15862279"/>
          </a:xfrm>
          <a:prstGeom prst="rect">
            <a:avLst/>
          </a:prstGeom>
        </p:spPr>
      </p:pic>
      <p:sp>
        <p:nvSpPr>
          <p:cNvPr id="1003" name=""/>
          <p:cNvSpPr txBox="1"/>
          <p:nvPr/>
        </p:nvSpPr>
        <p:spPr>
          <a:xfrm>
            <a:off x="457200" y="342899"/>
            <a:ext cx="16078200" cy="9029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  <a:defRPr/>
            </a:pPr>
            <a:r>
              <a:rPr lang="en-US" altLang="ko-KR" sz="3600" b="1">
                <a:solidFill>
                  <a:srgbClr val="424835"/>
                </a:solidFill>
                <a:latin typeface="한컴 윤고딕 240"/>
                <a:ea typeface="한컴 윤고딕 240"/>
              </a:rPr>
              <a:t>2. Evaluation Metric for Object Detection</a:t>
            </a:r>
            <a:r>
              <a:rPr lang="ko-KR" altLang="en-US" sz="3600" b="1">
                <a:solidFill>
                  <a:srgbClr val="424835"/>
                </a:solidFill>
                <a:latin typeface="한컴 윤고딕 240"/>
                <a:ea typeface="한컴 윤고딕 240"/>
              </a:rPr>
              <a:t> </a:t>
            </a:r>
            <a:r>
              <a:rPr lang="en-US" altLang="ko-KR" sz="3600" b="1">
                <a:solidFill>
                  <a:srgbClr val="424835"/>
                </a:solidFill>
                <a:latin typeface="한컴 윤고딕 240"/>
                <a:ea typeface="한컴 윤고딕 240"/>
              </a:rPr>
              <a:t>- </a:t>
            </a:r>
            <a:r>
              <a:rPr lang="en-US" altLang="ko-KR" sz="2800" b="1">
                <a:solidFill>
                  <a:srgbClr val="0000ff"/>
                </a:solidFill>
                <a:latin typeface="한컴 윤고딕 240"/>
                <a:ea typeface="한컴 윤고딕 240"/>
              </a:rPr>
              <a:t>YOLOv5 ~ IoU threshold: </a:t>
            </a:r>
            <a:r>
              <a:rPr lang="en-US" altLang="ko-KR" sz="2800" b="1">
                <a:solidFill>
                  <a:srgbClr val="ff0000"/>
                </a:solidFill>
                <a:latin typeface="한컴 윤고딕 240"/>
                <a:ea typeface="한컴 윤고딕 240"/>
              </a:rPr>
              <a:t>0.7</a:t>
            </a:r>
            <a:endParaRPr lang="en-US" altLang="ko-KR" sz="2800" b="1">
              <a:solidFill>
                <a:srgbClr val="ff0000"/>
              </a:solidFill>
              <a:latin typeface="한컴 윤고딕 240"/>
              <a:ea typeface="한컴 윤고딕 240"/>
            </a:endParaRPr>
          </a:p>
        </p:txBody>
      </p:sp>
      <p:pic>
        <p:nvPicPr>
          <p:cNvPr id="1004" name="Object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536042"/>
            <a:ext cx="18285714" cy="7931140"/>
          </a:xfrm>
          <a:prstGeom prst="rect">
            <a:avLst/>
          </a:prstGeom>
        </p:spPr>
      </p:pic>
      <p:sp>
        <p:nvSpPr>
          <p:cNvPr id="1007" name=""/>
          <p:cNvSpPr txBox="1"/>
          <p:nvPr/>
        </p:nvSpPr>
        <p:spPr>
          <a:xfrm>
            <a:off x="990600" y="1880235"/>
            <a:ext cx="16916400" cy="443865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/>
            </a:pPr>
            <a:r>
              <a:rPr lang="en-US" altLang="ko-KR" sz="2300">
                <a:latin typeface="한컴 윤고딕 240"/>
                <a:ea typeface="한컴 윤고딕 240"/>
              </a:rPr>
              <a:t>The image below is the command to get YOLOv5 model’s evalutaion metric in cmd.</a:t>
            </a:r>
            <a:endParaRPr lang="en-US" altLang="ko-KR" sz="2300">
              <a:latin typeface="한컴 윤고딕 240"/>
              <a:ea typeface="한컴 윤고딕 240"/>
            </a:endParaRPr>
          </a:p>
        </p:txBody>
      </p:sp>
      <p:sp>
        <p:nvSpPr>
          <p:cNvPr id="1020" name=""/>
          <p:cNvSpPr txBox="1"/>
          <p:nvPr/>
        </p:nvSpPr>
        <p:spPr>
          <a:xfrm>
            <a:off x="8077200" y="9715500"/>
            <a:ext cx="2133600" cy="36004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/>
              <a:t>5</a:t>
            </a:r>
            <a:endParaRPr lang="en-US" altLang="ko-KR"/>
          </a:p>
        </p:txBody>
      </p:sp>
      <p:sp>
        <p:nvSpPr>
          <p:cNvPr id="1025" name=""/>
          <p:cNvSpPr txBox="1"/>
          <p:nvPr/>
        </p:nvSpPr>
        <p:spPr>
          <a:xfrm>
            <a:off x="990600" y="4852035"/>
            <a:ext cx="16916400" cy="443865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/>
            </a:pPr>
            <a:r>
              <a:rPr lang="en-US" altLang="ko-KR" sz="2300">
                <a:latin typeface="한컴 윤고딕 240"/>
                <a:ea typeface="한컴 윤고딕 240"/>
              </a:rPr>
              <a:t>The image below is the result of the YOLOv5 model’s evalutaion metric.</a:t>
            </a:r>
            <a:endParaRPr lang="en-US" altLang="ko-KR" sz="2300">
              <a:latin typeface="한컴 윤고딕 240"/>
              <a:ea typeface="한컴 윤고딕 240"/>
            </a:endParaRPr>
          </a:p>
        </p:txBody>
      </p:sp>
      <p:sp>
        <p:nvSpPr>
          <p:cNvPr id="1026" name=""/>
          <p:cNvSpPr txBox="1"/>
          <p:nvPr/>
        </p:nvSpPr>
        <p:spPr>
          <a:xfrm>
            <a:off x="7086599" y="7353300"/>
            <a:ext cx="4114801" cy="1558290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Precision: </a:t>
            </a: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7735a4"/>
                </a:solidFill>
                <a:latin typeface="Calibri"/>
                <a:ea typeface="?? ??"/>
                <a:cs typeface="Calibri"/>
              </a:rPr>
              <a:t>1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7735a4"/>
              </a:solidFill>
              <a:latin typeface="Calibri"/>
              <a:ea typeface="?? ??"/>
              <a:cs typeface="Calibri"/>
            </a:endParaRPr>
          </a:p>
          <a:p>
            <a:pPr marL="257040" indent="-25704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Recall: </a:t>
            </a: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7735a4"/>
                </a:solidFill>
                <a:latin typeface="Calibri"/>
                <a:ea typeface="?? ??"/>
                <a:cs typeface="Calibri"/>
              </a:rPr>
              <a:t>1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7735a4"/>
              </a:solidFill>
              <a:latin typeface="Calibri"/>
              <a:ea typeface="?? ??"/>
              <a:cs typeface="Calibri"/>
            </a:endParaRPr>
          </a:p>
          <a:p>
            <a:pPr marL="257040" indent="-25704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mAP50: </a:t>
            </a: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7735a4"/>
                </a:solidFill>
                <a:latin typeface="Calibri"/>
                <a:ea typeface="?? ??"/>
                <a:cs typeface="Calibri"/>
              </a:rPr>
              <a:t>0.995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7735a4"/>
              </a:solidFill>
              <a:latin typeface="Calibri"/>
              <a:ea typeface="?? ??"/>
              <a:cs typeface="Calibri"/>
            </a:endParaRPr>
          </a:p>
          <a:p>
            <a:pPr marL="257040" indent="-25704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mAP50-95: </a:t>
            </a: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7735a4"/>
                </a:solidFill>
                <a:latin typeface="Calibri"/>
                <a:ea typeface="?? ??"/>
                <a:cs typeface="Calibri"/>
              </a:rPr>
              <a:t>0.814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7735a4"/>
              </a:solidFill>
              <a:latin typeface="Calibri"/>
              <a:ea typeface="?? ??"/>
              <a:cs typeface="Calibri"/>
            </a:endParaRPr>
          </a:p>
        </p:txBody>
      </p:sp>
      <p:pic>
        <p:nvPicPr>
          <p:cNvPr id="102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144000" y="5143500"/>
            <a:ext cx="0" cy="0"/>
          </a:xfrm>
          <a:prstGeom prst="rect">
            <a:avLst/>
          </a:prstGeom>
        </p:spPr>
      </p:pic>
      <p:pic>
        <p:nvPicPr>
          <p:cNvPr id="1029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296400" y="5295900"/>
            <a:ext cx="0" cy="0"/>
          </a:xfrm>
          <a:prstGeom prst="rect">
            <a:avLst/>
          </a:prstGeom>
        </p:spPr>
      </p:pic>
      <p:pic>
        <p:nvPicPr>
          <p:cNvPr id="1030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005296" y="2390539"/>
            <a:ext cx="10277408" cy="2067160"/>
          </a:xfrm>
          <a:prstGeom prst="rect">
            <a:avLst/>
          </a:prstGeom>
        </p:spPr>
      </p:pic>
      <p:pic>
        <p:nvPicPr>
          <p:cNvPr id="1031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3907818" y="5376799"/>
            <a:ext cx="10472365" cy="1138300"/>
          </a:xfrm>
          <a:prstGeom prst="rect">
            <a:avLst/>
          </a:prstGeom>
        </p:spPr>
      </p:pic>
      <p:cxnSp>
        <p:nvCxnSpPr>
          <p:cNvPr id="1032" name=""/>
          <p:cNvCxnSpPr/>
          <p:nvPr/>
        </p:nvCxnSpPr>
        <p:spPr>
          <a:xfrm>
            <a:off x="8305800" y="3543300"/>
            <a:ext cx="1524000" cy="0"/>
          </a:xfrm>
          <a:prstGeom prst="line">
            <a:avLst/>
          </a:prstGeom>
          <a:solidFill>
            <a:srgbClr val="4f81bd">
              <a:alpha val="100000"/>
            </a:srgbClr>
          </a:solidFill>
          <a:ln w="25400" cap="flat" cmpd="sng" algn="ctr">
            <a:solidFill>
              <a:srgbClr val="ffff00">
                <a:alpha val="100000"/>
              </a:srgbClr>
            </a:solidFill>
            <a:prstDash val="soli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9141714" y="-2429528"/>
            <a:ext cx="36571428" cy="15862279"/>
          </a:xfrm>
          <a:prstGeom prst="rect">
            <a:avLst/>
          </a:prstGeom>
        </p:spPr>
      </p:pic>
      <p:sp>
        <p:nvSpPr>
          <p:cNvPr id="1003" name=""/>
          <p:cNvSpPr txBox="1"/>
          <p:nvPr/>
        </p:nvSpPr>
        <p:spPr>
          <a:xfrm>
            <a:off x="457200" y="342899"/>
            <a:ext cx="16078200" cy="9029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  <a:defRPr/>
            </a:pPr>
            <a:r>
              <a:rPr lang="en-US" altLang="ko-KR" sz="3600" b="1">
                <a:solidFill>
                  <a:srgbClr val="424835"/>
                </a:solidFill>
                <a:latin typeface="한컴 윤고딕 240"/>
                <a:ea typeface="한컴 윤고딕 240"/>
              </a:rPr>
              <a:t>2. Evaluation Metric for Object Detection</a:t>
            </a:r>
            <a:r>
              <a:rPr lang="ko-KR" altLang="en-US" sz="3600" b="1">
                <a:solidFill>
                  <a:srgbClr val="424835"/>
                </a:solidFill>
                <a:latin typeface="한컴 윤고딕 240"/>
                <a:ea typeface="한컴 윤고딕 240"/>
              </a:rPr>
              <a:t> </a:t>
            </a:r>
            <a:r>
              <a:rPr lang="en-US" altLang="ko-KR" sz="3600" b="1">
                <a:solidFill>
                  <a:srgbClr val="424835"/>
                </a:solidFill>
                <a:latin typeface="한컴 윤고딕 240"/>
                <a:ea typeface="한컴 윤고딕 240"/>
              </a:rPr>
              <a:t>- </a:t>
            </a:r>
            <a:r>
              <a:rPr lang="en-US" altLang="ko-KR" sz="2800" b="1">
                <a:solidFill>
                  <a:srgbClr val="0000ff"/>
                </a:solidFill>
                <a:latin typeface="한컴 윤고딕 240"/>
                <a:ea typeface="한컴 윤고딕 240"/>
              </a:rPr>
              <a:t>YOLOv5 ~ IoU threshold: </a:t>
            </a:r>
            <a:r>
              <a:rPr lang="en-US" altLang="ko-KR" sz="2800" b="1">
                <a:solidFill>
                  <a:srgbClr val="ff0000"/>
                </a:solidFill>
                <a:latin typeface="한컴 윤고딕 240"/>
                <a:ea typeface="한컴 윤고딕 240"/>
              </a:rPr>
              <a:t>0.8</a:t>
            </a:r>
            <a:endParaRPr lang="en-US" altLang="ko-KR" sz="2800" b="1">
              <a:solidFill>
                <a:srgbClr val="ff0000"/>
              </a:solidFill>
              <a:latin typeface="한컴 윤고딕 240"/>
              <a:ea typeface="한컴 윤고딕 240"/>
            </a:endParaRPr>
          </a:p>
        </p:txBody>
      </p:sp>
      <p:pic>
        <p:nvPicPr>
          <p:cNvPr id="1004" name="Object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536042"/>
            <a:ext cx="18285714" cy="7931140"/>
          </a:xfrm>
          <a:prstGeom prst="rect">
            <a:avLst/>
          </a:prstGeom>
        </p:spPr>
      </p:pic>
      <p:sp>
        <p:nvSpPr>
          <p:cNvPr id="1007" name=""/>
          <p:cNvSpPr txBox="1"/>
          <p:nvPr/>
        </p:nvSpPr>
        <p:spPr>
          <a:xfrm>
            <a:off x="990600" y="1880235"/>
            <a:ext cx="16916400" cy="443865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/>
            </a:pPr>
            <a:r>
              <a:rPr lang="en-US" altLang="ko-KR" sz="2300">
                <a:latin typeface="한컴 윤고딕 240"/>
                <a:ea typeface="한컴 윤고딕 240"/>
              </a:rPr>
              <a:t>The image below is the command to get YOLOv5 model’s evalutaion metric in cmd.</a:t>
            </a:r>
            <a:endParaRPr lang="en-US" altLang="ko-KR" sz="2300">
              <a:latin typeface="한컴 윤고딕 240"/>
              <a:ea typeface="한컴 윤고딕 240"/>
            </a:endParaRPr>
          </a:p>
        </p:txBody>
      </p:sp>
      <p:sp>
        <p:nvSpPr>
          <p:cNvPr id="1020" name=""/>
          <p:cNvSpPr txBox="1"/>
          <p:nvPr/>
        </p:nvSpPr>
        <p:spPr>
          <a:xfrm>
            <a:off x="8077200" y="9715500"/>
            <a:ext cx="2133600" cy="36004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/>
              <a:t>6</a:t>
            </a:r>
            <a:endParaRPr lang="en-US" altLang="ko-KR"/>
          </a:p>
        </p:txBody>
      </p:sp>
      <p:sp>
        <p:nvSpPr>
          <p:cNvPr id="1025" name=""/>
          <p:cNvSpPr txBox="1"/>
          <p:nvPr/>
        </p:nvSpPr>
        <p:spPr>
          <a:xfrm>
            <a:off x="990600" y="4852035"/>
            <a:ext cx="16916400" cy="443865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/>
            </a:pPr>
            <a:r>
              <a:rPr lang="en-US" altLang="ko-KR" sz="2300">
                <a:latin typeface="한컴 윤고딕 240"/>
                <a:ea typeface="한컴 윤고딕 240"/>
              </a:rPr>
              <a:t>The image below is the result of the YOLOv5 model’s evalutaion metric.</a:t>
            </a:r>
            <a:endParaRPr lang="en-US" altLang="ko-KR" sz="2300">
              <a:latin typeface="한컴 윤고딕 240"/>
              <a:ea typeface="한컴 윤고딕 240"/>
            </a:endParaRPr>
          </a:p>
        </p:txBody>
      </p:sp>
      <p:sp>
        <p:nvSpPr>
          <p:cNvPr id="1026" name=""/>
          <p:cNvSpPr txBox="1"/>
          <p:nvPr/>
        </p:nvSpPr>
        <p:spPr>
          <a:xfrm>
            <a:off x="7086599" y="7353300"/>
            <a:ext cx="4114801" cy="1558290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Precision: </a:t>
            </a: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7735a4"/>
                </a:solidFill>
                <a:latin typeface="Calibri"/>
                <a:ea typeface="?? ??"/>
                <a:cs typeface="Calibri"/>
              </a:rPr>
              <a:t>1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7735a4"/>
              </a:solidFill>
              <a:latin typeface="Calibri"/>
              <a:ea typeface="?? ??"/>
              <a:cs typeface="Calibri"/>
            </a:endParaRPr>
          </a:p>
          <a:p>
            <a:pPr marL="257040" indent="-25704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Recall: </a:t>
            </a: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7735a4"/>
                </a:solidFill>
                <a:latin typeface="Calibri"/>
                <a:ea typeface="?? ??"/>
                <a:cs typeface="Calibri"/>
              </a:rPr>
              <a:t>1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7735a4"/>
              </a:solidFill>
              <a:latin typeface="Calibri"/>
              <a:ea typeface="?? ??"/>
              <a:cs typeface="Calibri"/>
            </a:endParaRPr>
          </a:p>
          <a:p>
            <a:pPr marL="257040" indent="-25704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mAP50: </a:t>
            </a: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7735a4"/>
                </a:solidFill>
                <a:latin typeface="Calibri"/>
                <a:ea typeface="?? ??"/>
                <a:cs typeface="Calibri"/>
              </a:rPr>
              <a:t>0.995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7735a4"/>
              </a:solidFill>
              <a:latin typeface="Calibri"/>
              <a:ea typeface="?? ??"/>
              <a:cs typeface="Calibri"/>
            </a:endParaRPr>
          </a:p>
          <a:p>
            <a:pPr marL="257040" indent="-25704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mAP50-95: </a:t>
            </a: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7735a4"/>
                </a:solidFill>
                <a:latin typeface="Calibri"/>
                <a:ea typeface="?? ??"/>
                <a:cs typeface="Calibri"/>
              </a:rPr>
              <a:t>0.811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7735a4"/>
              </a:solidFill>
              <a:latin typeface="Calibri"/>
              <a:ea typeface="?? ??"/>
              <a:cs typeface="Calibri"/>
            </a:endParaRPr>
          </a:p>
        </p:txBody>
      </p:sp>
      <p:pic>
        <p:nvPicPr>
          <p:cNvPr id="102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144000" y="5143500"/>
            <a:ext cx="0" cy="0"/>
          </a:xfrm>
          <a:prstGeom prst="rect">
            <a:avLst/>
          </a:prstGeom>
        </p:spPr>
      </p:pic>
      <p:pic>
        <p:nvPicPr>
          <p:cNvPr id="1029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296400" y="5295900"/>
            <a:ext cx="0" cy="0"/>
          </a:xfrm>
          <a:prstGeom prst="rect">
            <a:avLst/>
          </a:prstGeom>
        </p:spPr>
      </p:pic>
      <p:pic>
        <p:nvPicPr>
          <p:cNvPr id="1032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212237" y="2438171"/>
            <a:ext cx="9863523" cy="1943328"/>
          </a:xfrm>
          <a:prstGeom prst="rect">
            <a:avLst/>
          </a:prstGeom>
        </p:spPr>
      </p:pic>
      <p:pic>
        <p:nvPicPr>
          <p:cNvPr id="1033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4201538" y="5372100"/>
            <a:ext cx="9884924" cy="1066800"/>
          </a:xfrm>
          <a:prstGeom prst="rect">
            <a:avLst/>
          </a:prstGeom>
        </p:spPr>
      </p:pic>
      <p:cxnSp>
        <p:nvCxnSpPr>
          <p:cNvPr id="1034" name=""/>
          <p:cNvCxnSpPr/>
          <p:nvPr/>
        </p:nvCxnSpPr>
        <p:spPr>
          <a:xfrm>
            <a:off x="8305800" y="3543300"/>
            <a:ext cx="1524000" cy="0"/>
          </a:xfrm>
          <a:prstGeom prst="line">
            <a:avLst/>
          </a:prstGeom>
          <a:solidFill>
            <a:srgbClr val="4f81bd">
              <a:alpha val="100000"/>
            </a:srgbClr>
          </a:solidFill>
          <a:ln w="25400" cap="flat" cmpd="sng" algn="ctr">
            <a:solidFill>
              <a:srgbClr val="ffff00">
                <a:alpha val="100000"/>
              </a:srgbClr>
            </a:solidFill>
            <a:prstDash val="soli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9141714" y="-2429528"/>
            <a:ext cx="36571428" cy="15862279"/>
          </a:xfrm>
          <a:prstGeom prst="rect">
            <a:avLst/>
          </a:prstGeom>
        </p:spPr>
      </p:pic>
      <p:sp>
        <p:nvSpPr>
          <p:cNvPr id="1003" name=""/>
          <p:cNvSpPr txBox="1"/>
          <p:nvPr/>
        </p:nvSpPr>
        <p:spPr>
          <a:xfrm>
            <a:off x="457200" y="342899"/>
            <a:ext cx="16078200" cy="9029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  <a:defRPr/>
            </a:pPr>
            <a:r>
              <a:rPr lang="en-US" altLang="ko-KR" sz="3600" b="1">
                <a:solidFill>
                  <a:srgbClr val="424835"/>
                </a:solidFill>
                <a:latin typeface="한컴 윤고딕 240"/>
                <a:ea typeface="한컴 윤고딕 240"/>
              </a:rPr>
              <a:t>2. Evaluation Metric for Object Detection</a:t>
            </a:r>
            <a:r>
              <a:rPr lang="ko-KR" altLang="en-US" sz="3600" b="1">
                <a:solidFill>
                  <a:srgbClr val="424835"/>
                </a:solidFill>
                <a:latin typeface="한컴 윤고딕 240"/>
                <a:ea typeface="한컴 윤고딕 240"/>
              </a:rPr>
              <a:t> </a:t>
            </a:r>
            <a:r>
              <a:rPr lang="en-US" altLang="ko-KR" sz="3600" b="1">
                <a:solidFill>
                  <a:srgbClr val="424835"/>
                </a:solidFill>
                <a:latin typeface="한컴 윤고딕 240"/>
                <a:ea typeface="한컴 윤고딕 240"/>
              </a:rPr>
              <a:t>- </a:t>
            </a:r>
            <a:r>
              <a:rPr lang="en-US" altLang="ko-KR" sz="2800" b="1">
                <a:solidFill>
                  <a:srgbClr val="0000ff"/>
                </a:solidFill>
                <a:latin typeface="한컴 윤고딕 240"/>
                <a:ea typeface="한컴 윤고딕 240"/>
              </a:rPr>
              <a:t>YOLOv5 ~ IoU threshold: </a:t>
            </a:r>
            <a:r>
              <a:rPr lang="en-US" altLang="ko-KR" sz="2800" b="1">
                <a:solidFill>
                  <a:srgbClr val="ff0000"/>
                </a:solidFill>
                <a:latin typeface="한컴 윤고딕 240"/>
                <a:ea typeface="한컴 윤고딕 240"/>
              </a:rPr>
              <a:t>0.9</a:t>
            </a:r>
            <a:endParaRPr lang="en-US" altLang="ko-KR" sz="2800" b="1">
              <a:solidFill>
                <a:srgbClr val="ff0000"/>
              </a:solidFill>
              <a:latin typeface="한컴 윤고딕 240"/>
              <a:ea typeface="한컴 윤고딕 240"/>
            </a:endParaRPr>
          </a:p>
        </p:txBody>
      </p:sp>
      <p:pic>
        <p:nvPicPr>
          <p:cNvPr id="1004" name="Object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536042"/>
            <a:ext cx="18285714" cy="7931140"/>
          </a:xfrm>
          <a:prstGeom prst="rect">
            <a:avLst/>
          </a:prstGeom>
        </p:spPr>
      </p:pic>
      <p:sp>
        <p:nvSpPr>
          <p:cNvPr id="1007" name=""/>
          <p:cNvSpPr txBox="1"/>
          <p:nvPr/>
        </p:nvSpPr>
        <p:spPr>
          <a:xfrm>
            <a:off x="990600" y="1880235"/>
            <a:ext cx="16916400" cy="443865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/>
            </a:pPr>
            <a:r>
              <a:rPr lang="en-US" altLang="ko-KR" sz="2300">
                <a:latin typeface="한컴 윤고딕 240"/>
                <a:ea typeface="한컴 윤고딕 240"/>
              </a:rPr>
              <a:t>The image below is the command to get YOLOv5 model’s evalutaion metric in cmd.</a:t>
            </a:r>
            <a:endParaRPr lang="en-US" altLang="ko-KR" sz="2300">
              <a:latin typeface="한컴 윤고딕 240"/>
              <a:ea typeface="한컴 윤고딕 240"/>
            </a:endParaRPr>
          </a:p>
        </p:txBody>
      </p:sp>
      <p:sp>
        <p:nvSpPr>
          <p:cNvPr id="1020" name=""/>
          <p:cNvSpPr txBox="1"/>
          <p:nvPr/>
        </p:nvSpPr>
        <p:spPr>
          <a:xfrm>
            <a:off x="8077200" y="9715500"/>
            <a:ext cx="2133600" cy="36004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/>
              <a:t>7</a:t>
            </a:r>
            <a:endParaRPr lang="en-US" altLang="ko-KR"/>
          </a:p>
        </p:txBody>
      </p:sp>
      <p:sp>
        <p:nvSpPr>
          <p:cNvPr id="1025" name=""/>
          <p:cNvSpPr txBox="1"/>
          <p:nvPr/>
        </p:nvSpPr>
        <p:spPr>
          <a:xfrm>
            <a:off x="990600" y="4852035"/>
            <a:ext cx="16916400" cy="443865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/>
            </a:pPr>
            <a:r>
              <a:rPr lang="en-US" altLang="ko-KR" sz="2300">
                <a:latin typeface="한컴 윤고딕 240"/>
                <a:ea typeface="한컴 윤고딕 240"/>
              </a:rPr>
              <a:t>The image below is the result of the YOLOv5 model’s evalutaion metric.</a:t>
            </a:r>
            <a:endParaRPr lang="en-US" altLang="ko-KR" sz="2300">
              <a:latin typeface="한컴 윤고딕 240"/>
              <a:ea typeface="한컴 윤고딕 240"/>
            </a:endParaRPr>
          </a:p>
        </p:txBody>
      </p:sp>
      <p:sp>
        <p:nvSpPr>
          <p:cNvPr id="1026" name=""/>
          <p:cNvSpPr txBox="1"/>
          <p:nvPr/>
        </p:nvSpPr>
        <p:spPr>
          <a:xfrm>
            <a:off x="7086599" y="7353300"/>
            <a:ext cx="4114801" cy="1558290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Precision: </a:t>
            </a: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7735a4"/>
                </a:solidFill>
                <a:latin typeface="Calibri"/>
                <a:ea typeface="?? ??"/>
                <a:cs typeface="Calibri"/>
              </a:rPr>
              <a:t>0.995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7735a4"/>
              </a:solidFill>
              <a:latin typeface="Calibri"/>
              <a:ea typeface="?? ??"/>
              <a:cs typeface="Calibri"/>
            </a:endParaRPr>
          </a:p>
          <a:p>
            <a:pPr marL="257040" indent="-25704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Recall: </a:t>
            </a: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7735a4"/>
                </a:solidFill>
                <a:latin typeface="Calibri"/>
                <a:ea typeface="?? ??"/>
                <a:cs typeface="Calibri"/>
              </a:rPr>
              <a:t>1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7735a4"/>
              </a:solidFill>
              <a:latin typeface="Calibri"/>
              <a:ea typeface="?? ??"/>
              <a:cs typeface="Calibri"/>
            </a:endParaRPr>
          </a:p>
          <a:p>
            <a:pPr marL="257040" indent="-25704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mAP50: </a:t>
            </a: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7735a4"/>
                </a:solidFill>
                <a:latin typeface="Calibri"/>
                <a:ea typeface="?? ??"/>
                <a:cs typeface="Calibri"/>
              </a:rPr>
              <a:t>0.995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7735a4"/>
              </a:solidFill>
              <a:latin typeface="Calibri"/>
              <a:ea typeface="?? ??"/>
              <a:cs typeface="Calibri"/>
            </a:endParaRPr>
          </a:p>
          <a:p>
            <a:pPr marL="257040" indent="-25704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mAP50-95: </a:t>
            </a: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7735a4"/>
                </a:solidFill>
                <a:latin typeface="Calibri"/>
                <a:ea typeface="?? ??"/>
                <a:cs typeface="Calibri"/>
              </a:rPr>
              <a:t>0.813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7735a4"/>
              </a:solidFill>
              <a:latin typeface="Calibri"/>
              <a:ea typeface="?? ??"/>
              <a:cs typeface="Calibri"/>
            </a:endParaRPr>
          </a:p>
        </p:txBody>
      </p:sp>
      <p:pic>
        <p:nvPicPr>
          <p:cNvPr id="102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822532" y="2371487"/>
            <a:ext cx="10642937" cy="2162413"/>
          </a:xfrm>
          <a:prstGeom prst="rect">
            <a:avLst/>
          </a:prstGeom>
        </p:spPr>
      </p:pic>
      <p:pic>
        <p:nvPicPr>
          <p:cNvPr id="1028" name=""/>
          <p:cNvPicPr>
            <a:picLocks noChangeAspect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3800475" y="5372100"/>
            <a:ext cx="10751128" cy="1219200"/>
          </a:xfrm>
          <a:prstGeom prst="rect">
            <a:avLst/>
          </a:prstGeom>
        </p:spPr>
      </p:pic>
      <p:cxnSp>
        <p:nvCxnSpPr>
          <p:cNvPr id="1029" name=""/>
          <p:cNvCxnSpPr/>
          <p:nvPr/>
        </p:nvCxnSpPr>
        <p:spPr>
          <a:xfrm>
            <a:off x="8305800" y="3543300"/>
            <a:ext cx="1524000" cy="0"/>
          </a:xfrm>
          <a:prstGeom prst="line">
            <a:avLst/>
          </a:prstGeom>
          <a:solidFill>
            <a:srgbClr val="4f81bd">
              <a:alpha val="100000"/>
            </a:srgbClr>
          </a:solidFill>
          <a:ln w="25400" cap="flat" cmpd="sng" algn="ctr">
            <a:solidFill>
              <a:srgbClr val="ffff00">
                <a:alpha val="100000"/>
              </a:srgbClr>
            </a:solidFill>
            <a:prstDash val="soli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9141714" y="-2429528"/>
            <a:ext cx="36571428" cy="15862279"/>
          </a:xfrm>
          <a:prstGeom prst="rect">
            <a:avLst/>
          </a:prstGeom>
        </p:spPr>
      </p:pic>
      <p:sp>
        <p:nvSpPr>
          <p:cNvPr id="1003" name=""/>
          <p:cNvSpPr txBox="1"/>
          <p:nvPr/>
        </p:nvSpPr>
        <p:spPr>
          <a:xfrm>
            <a:off x="457200" y="342899"/>
            <a:ext cx="16078200" cy="9029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  <a:defRPr/>
            </a:pPr>
            <a:r>
              <a:rPr lang="en-US" altLang="ko-KR" sz="3600" b="1">
                <a:solidFill>
                  <a:srgbClr val="424835"/>
                </a:solidFill>
                <a:latin typeface="한컴 윤고딕 240"/>
                <a:ea typeface="한컴 윤고딕 240"/>
              </a:rPr>
              <a:t>2. Evaluation Metric for Object Detection</a:t>
            </a:r>
            <a:r>
              <a:rPr lang="ko-KR" altLang="en-US" sz="3600" b="1">
                <a:solidFill>
                  <a:srgbClr val="424835"/>
                </a:solidFill>
                <a:latin typeface="한컴 윤고딕 240"/>
                <a:ea typeface="한컴 윤고딕 240"/>
              </a:rPr>
              <a:t> </a:t>
            </a:r>
            <a:r>
              <a:rPr lang="en-US" altLang="ko-KR" sz="3600" b="1">
                <a:solidFill>
                  <a:srgbClr val="424835"/>
                </a:solidFill>
                <a:latin typeface="한컴 윤고딕 240"/>
                <a:ea typeface="한컴 윤고딕 240"/>
              </a:rPr>
              <a:t>- </a:t>
            </a:r>
            <a:r>
              <a:rPr lang="en-US" altLang="ko-KR" sz="2800" b="1">
                <a:solidFill>
                  <a:srgbClr val="0000ff"/>
                </a:solidFill>
                <a:latin typeface="한컴 윤고딕 240"/>
                <a:ea typeface="한컴 윤고딕 240"/>
              </a:rPr>
              <a:t>YOLOv5 ~ IoU threshold: </a:t>
            </a:r>
            <a:r>
              <a:rPr lang="en-US" altLang="ko-KR" sz="2800" b="1">
                <a:solidFill>
                  <a:srgbClr val="ff0000"/>
                </a:solidFill>
                <a:latin typeface="한컴 윤고딕 240"/>
                <a:ea typeface="한컴 윤고딕 240"/>
              </a:rPr>
              <a:t>0.95</a:t>
            </a:r>
            <a:endParaRPr lang="en-US" altLang="ko-KR" sz="2800" b="1">
              <a:solidFill>
                <a:srgbClr val="ff0000"/>
              </a:solidFill>
              <a:latin typeface="한컴 윤고딕 240"/>
              <a:ea typeface="한컴 윤고딕 240"/>
            </a:endParaRPr>
          </a:p>
        </p:txBody>
      </p:sp>
      <p:pic>
        <p:nvPicPr>
          <p:cNvPr id="1004" name="Object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536042"/>
            <a:ext cx="18285714" cy="7931140"/>
          </a:xfrm>
          <a:prstGeom prst="rect">
            <a:avLst/>
          </a:prstGeom>
        </p:spPr>
      </p:pic>
      <p:sp>
        <p:nvSpPr>
          <p:cNvPr id="1007" name=""/>
          <p:cNvSpPr txBox="1"/>
          <p:nvPr/>
        </p:nvSpPr>
        <p:spPr>
          <a:xfrm>
            <a:off x="990600" y="1880235"/>
            <a:ext cx="16916400" cy="443865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/>
            </a:pPr>
            <a:r>
              <a:rPr lang="en-US" altLang="ko-KR" sz="2300">
                <a:latin typeface="한컴 윤고딕 240"/>
                <a:ea typeface="한컴 윤고딕 240"/>
              </a:rPr>
              <a:t>The image below is the command to get YOLOv5 model’s evalutaion metric in cmd.</a:t>
            </a:r>
            <a:endParaRPr lang="en-US" altLang="ko-KR" sz="2300">
              <a:latin typeface="한컴 윤고딕 240"/>
              <a:ea typeface="한컴 윤고딕 240"/>
            </a:endParaRPr>
          </a:p>
        </p:txBody>
      </p:sp>
      <p:sp>
        <p:nvSpPr>
          <p:cNvPr id="1020" name=""/>
          <p:cNvSpPr txBox="1"/>
          <p:nvPr/>
        </p:nvSpPr>
        <p:spPr>
          <a:xfrm>
            <a:off x="8077200" y="9715500"/>
            <a:ext cx="2133600" cy="36004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/>
              <a:t>8</a:t>
            </a:r>
            <a:endParaRPr lang="en-US" altLang="ko-KR"/>
          </a:p>
        </p:txBody>
      </p:sp>
      <p:sp>
        <p:nvSpPr>
          <p:cNvPr id="1025" name=""/>
          <p:cNvSpPr txBox="1"/>
          <p:nvPr/>
        </p:nvSpPr>
        <p:spPr>
          <a:xfrm>
            <a:off x="990600" y="4852035"/>
            <a:ext cx="16916400" cy="443865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/>
            </a:pPr>
            <a:r>
              <a:rPr lang="en-US" altLang="ko-KR" sz="2300">
                <a:latin typeface="한컴 윤고딕 240"/>
                <a:ea typeface="한컴 윤고딕 240"/>
              </a:rPr>
              <a:t>The image below is the result of the YOLOv5 model’s evalutaion metric.</a:t>
            </a:r>
            <a:endParaRPr lang="en-US" altLang="ko-KR" sz="2300">
              <a:latin typeface="한컴 윤고딕 240"/>
              <a:ea typeface="한컴 윤고딕 240"/>
            </a:endParaRPr>
          </a:p>
        </p:txBody>
      </p:sp>
      <p:sp>
        <p:nvSpPr>
          <p:cNvPr id="1026" name=""/>
          <p:cNvSpPr txBox="1"/>
          <p:nvPr/>
        </p:nvSpPr>
        <p:spPr>
          <a:xfrm>
            <a:off x="7086599" y="7353300"/>
            <a:ext cx="4114801" cy="1558290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Precision: </a:t>
            </a: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7735a4"/>
                </a:solidFill>
                <a:latin typeface="Calibri"/>
                <a:ea typeface="?? ??"/>
                <a:cs typeface="Calibri"/>
              </a:rPr>
              <a:t>0.951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7735a4"/>
              </a:solidFill>
              <a:latin typeface="Calibri"/>
              <a:ea typeface="?? ??"/>
              <a:cs typeface="Calibri"/>
            </a:endParaRPr>
          </a:p>
          <a:p>
            <a:pPr marL="257040" indent="-25704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Recall: </a:t>
            </a: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7735a4"/>
                </a:solidFill>
                <a:latin typeface="Calibri"/>
                <a:ea typeface="?? ??"/>
                <a:cs typeface="Calibri"/>
              </a:rPr>
              <a:t>0.989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7735a4"/>
              </a:solidFill>
              <a:latin typeface="Calibri"/>
              <a:ea typeface="?? ??"/>
              <a:cs typeface="Calibri"/>
            </a:endParaRPr>
          </a:p>
          <a:p>
            <a:pPr marL="257040" indent="-25704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mAP50: </a:t>
            </a: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7735a4"/>
                </a:solidFill>
                <a:latin typeface="Calibri"/>
                <a:ea typeface="?? ??"/>
                <a:cs typeface="Calibri"/>
              </a:rPr>
              <a:t>0.992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7735a4"/>
              </a:solidFill>
              <a:latin typeface="Calibri"/>
              <a:ea typeface="?? ??"/>
              <a:cs typeface="Calibri"/>
            </a:endParaRPr>
          </a:p>
          <a:p>
            <a:pPr marL="257040" indent="-25704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mAP50-95: </a:t>
            </a: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7735a4"/>
                </a:solidFill>
                <a:latin typeface="Calibri"/>
                <a:ea typeface="?? ??"/>
                <a:cs typeface="Calibri"/>
              </a:rPr>
              <a:t>0.81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7735a4"/>
              </a:solidFill>
              <a:latin typeface="Calibri"/>
              <a:ea typeface="?? ??"/>
              <a:cs typeface="Calibri"/>
            </a:endParaRPr>
          </a:p>
        </p:txBody>
      </p:sp>
      <p:pic>
        <p:nvPicPr>
          <p:cNvPr id="103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988966" y="2400300"/>
            <a:ext cx="10310067" cy="2038581"/>
          </a:xfrm>
          <a:prstGeom prst="rect">
            <a:avLst/>
          </a:prstGeom>
        </p:spPr>
      </p:pic>
      <p:pic>
        <p:nvPicPr>
          <p:cNvPr id="1033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882371" y="5372100"/>
            <a:ext cx="10523255" cy="1124075"/>
          </a:xfrm>
          <a:prstGeom prst="rect">
            <a:avLst/>
          </a:prstGeom>
        </p:spPr>
      </p:pic>
      <p:cxnSp>
        <p:nvCxnSpPr>
          <p:cNvPr id="1034" name=""/>
          <p:cNvCxnSpPr/>
          <p:nvPr/>
        </p:nvCxnSpPr>
        <p:spPr>
          <a:xfrm>
            <a:off x="8305800" y="3543300"/>
            <a:ext cx="152400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2">
    <p:bg>
      <p:bgPr shadeToTitle="0">
        <a:solidFill>
          <a:srgbClr val="fffe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1031606"/>
            <a:ext cx="18285714" cy="11610619"/>
            <a:chOff x="0" y="1031606"/>
            <a:chExt cx="18285714" cy="11610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9152206" y="-4952084"/>
              <a:ext cx="36571428" cy="2322124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1031606"/>
              <a:ext cx="18285714" cy="1161061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1798818" y="5143500"/>
            <a:ext cx="1432997" cy="107143"/>
            <a:chOff x="808219" y="4358260"/>
            <a:chExt cx="1432997" cy="10714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5400000">
              <a:off x="808219" y="4358260"/>
              <a:ext cx="1432997" cy="107143"/>
            </a:xfrm>
            <a:prstGeom prst="rect">
              <a:avLst/>
            </a:prstGeom>
          </p:spPr>
        </p:pic>
      </p:grpSp>
      <p:sp>
        <p:nvSpPr>
          <p:cNvPr id="1004" name=""/>
          <p:cNvSpPr txBox="1"/>
          <p:nvPr/>
        </p:nvSpPr>
        <p:spPr>
          <a:xfrm>
            <a:off x="1981200" y="3695700"/>
            <a:ext cx="6172200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1009" name=""/>
          <p:cNvSpPr txBox="1"/>
          <p:nvPr/>
        </p:nvSpPr>
        <p:spPr>
          <a:xfrm>
            <a:off x="2971799" y="4709540"/>
            <a:ext cx="12344402" cy="191795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  <a:defRPr/>
            </a:pPr>
            <a:r>
              <a:rPr lang="en-US" altLang="ko-KR" sz="4000" b="1">
                <a:solidFill>
                  <a:srgbClr val="424835"/>
                </a:solidFill>
                <a:latin typeface="한컴 윤고딕 240"/>
                <a:ea typeface="한컴 윤고딕 240"/>
              </a:rPr>
              <a:t>2. Evaluation Metric for Object Detection</a:t>
            </a:r>
            <a:endParaRPr lang="ko-KR" altLang="en-US" sz="4000" b="1">
              <a:solidFill>
                <a:srgbClr val="424835"/>
              </a:solidFill>
              <a:latin typeface="한컴 윤고딕 240"/>
              <a:ea typeface="한컴 윤고딕 24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4000" b="1">
                <a:solidFill>
                  <a:srgbClr val="424835"/>
                </a:solidFill>
                <a:latin typeface="한컴 윤고딕 240"/>
                <a:ea typeface="한컴 윤고딕 240"/>
              </a:rPr>
              <a:t>   </a:t>
            </a:r>
            <a:r>
              <a:rPr lang="ko-KR" altLang="en-US" sz="4000" b="1">
                <a:solidFill>
                  <a:srgbClr val="424835"/>
                </a:solidFill>
                <a:latin typeface="한컴 윤고딕 240"/>
                <a:ea typeface="한컴 윤고딕 240"/>
              </a:rPr>
              <a:t> </a:t>
            </a:r>
            <a:r>
              <a:rPr lang="en-US" altLang="ko-KR" sz="4000">
                <a:solidFill>
                  <a:srgbClr val="424835"/>
                </a:solidFill>
                <a:latin typeface="한컴 윤고딕 240"/>
                <a:ea typeface="한컴 윤고딕 240"/>
              </a:rPr>
              <a:t>-</a:t>
            </a:r>
            <a:r>
              <a:rPr lang="ko-KR" altLang="en-US" sz="4000">
                <a:solidFill>
                  <a:srgbClr val="424835"/>
                </a:solidFill>
                <a:latin typeface="한컴 윤고딕 240"/>
                <a:ea typeface="한컴 윤고딕 240"/>
              </a:rPr>
              <a:t> </a:t>
            </a:r>
            <a:r>
              <a:rPr lang="en-US" altLang="ko-KR" sz="4000" b="1">
                <a:solidFill>
                  <a:srgbClr val="424835"/>
                </a:solidFill>
                <a:latin typeface="한컴 윤고딕 240"/>
                <a:ea typeface="한컴 윤고딕 240"/>
              </a:rPr>
              <a:t>SSD-MobileNet</a:t>
            </a:r>
            <a:endParaRPr lang="en-US" altLang="ko-KR" sz="4000" b="1">
              <a:solidFill>
                <a:srgbClr val="424835"/>
              </a:solidFill>
              <a:latin typeface="한컴 윤고딕 240"/>
              <a:ea typeface="한컴 윤고딕 24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9141714" y="-2429528"/>
            <a:ext cx="36571428" cy="15862279"/>
          </a:xfrm>
          <a:prstGeom prst="rect">
            <a:avLst/>
          </a:prstGeom>
        </p:spPr>
      </p:pic>
      <p:sp>
        <p:nvSpPr>
          <p:cNvPr id="1003" name=""/>
          <p:cNvSpPr txBox="1"/>
          <p:nvPr/>
        </p:nvSpPr>
        <p:spPr>
          <a:xfrm>
            <a:off x="457200" y="342899"/>
            <a:ext cx="16078200" cy="90297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  <a:defRPr/>
            </a:pPr>
            <a:r>
              <a:rPr lang="en-US" altLang="ko-KR" sz="3600" b="1">
                <a:solidFill>
                  <a:srgbClr val="424835"/>
                </a:solidFill>
                <a:latin typeface="한컴 윤고딕 240"/>
                <a:ea typeface="한컴 윤고딕 240"/>
              </a:rPr>
              <a:t>2. Evaluation Metric for Object Detection</a:t>
            </a:r>
            <a:r>
              <a:rPr lang="ko-KR" altLang="en-US" sz="3600" b="1">
                <a:solidFill>
                  <a:srgbClr val="424835"/>
                </a:solidFill>
                <a:latin typeface="한컴 윤고딕 240"/>
                <a:ea typeface="한컴 윤고딕 240"/>
              </a:rPr>
              <a:t> </a:t>
            </a:r>
            <a:r>
              <a:rPr lang="en-US" altLang="ko-KR" sz="3600" b="1">
                <a:solidFill>
                  <a:srgbClr val="424835"/>
                </a:solidFill>
                <a:latin typeface="한컴 윤고딕 240"/>
                <a:ea typeface="한컴 윤고딕 240"/>
              </a:rPr>
              <a:t>- </a:t>
            </a:r>
            <a:r>
              <a:rPr lang="en-US" altLang="ko-KR" sz="3600" b="1">
                <a:solidFill>
                  <a:srgbClr val="0000ff"/>
                </a:solidFill>
                <a:latin typeface="한컴 윤고딕 240"/>
                <a:ea typeface="한컴 윤고딕 240"/>
              </a:rPr>
              <a:t>SSD-MobileNet</a:t>
            </a:r>
            <a:endParaRPr lang="en-US" altLang="ko-KR" sz="3600" b="1">
              <a:solidFill>
                <a:srgbClr val="ff0000"/>
              </a:solidFill>
              <a:latin typeface="한컴 윤고딕 240"/>
              <a:ea typeface="한컴 윤고딕 240"/>
            </a:endParaRPr>
          </a:p>
        </p:txBody>
      </p:sp>
      <p:pic>
        <p:nvPicPr>
          <p:cNvPr id="1004" name="Object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536042"/>
            <a:ext cx="18285714" cy="7931140"/>
          </a:xfrm>
          <a:prstGeom prst="rect">
            <a:avLst/>
          </a:prstGeom>
        </p:spPr>
      </p:pic>
      <p:sp>
        <p:nvSpPr>
          <p:cNvPr id="1007" name=""/>
          <p:cNvSpPr txBox="1"/>
          <p:nvPr/>
        </p:nvSpPr>
        <p:spPr>
          <a:xfrm>
            <a:off x="990600" y="1880235"/>
            <a:ext cx="16916400" cy="794385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/>
            </a:pPr>
            <a:r>
              <a:rPr lang="en-US" altLang="ko-KR" sz="2300">
                <a:latin typeface="한컴 윤고딕 240"/>
                <a:ea typeface="한컴 윤고딕 240"/>
              </a:rPr>
              <a:t>I coded to create a graph about PR curve using numpy, matplotlib, seaborn and scikit-learn.</a:t>
            </a:r>
            <a:endParaRPr lang="en-US" altLang="ko-KR" sz="2300">
              <a:latin typeface="한컴 윤고딕 240"/>
              <a:ea typeface="한컴 윤고딕 240"/>
            </a:endParaRPr>
          </a:p>
          <a:p>
            <a:pPr marL="257040" indent="-257040">
              <a:buFont typeface="Arial"/>
              <a:buChar char="•"/>
              <a:defRPr/>
            </a:pPr>
            <a:r>
              <a:rPr lang="en-US" altLang="ko-KR" sz="2300">
                <a:latin typeface="한컴 윤고딕 240"/>
                <a:ea typeface="한컴 윤고딕 240"/>
              </a:rPr>
              <a:t>Used IoU threshold are 0.5, 0.6, 0.7, 0.8, 0.9 and 0.95.</a:t>
            </a:r>
            <a:endParaRPr lang="en-US" altLang="ko-KR" sz="2300">
              <a:latin typeface="한컴 윤고딕 240"/>
              <a:ea typeface="한컴 윤고딕 240"/>
            </a:endParaRPr>
          </a:p>
        </p:txBody>
      </p:sp>
      <p:sp>
        <p:nvSpPr>
          <p:cNvPr id="1020" name=""/>
          <p:cNvSpPr txBox="1"/>
          <p:nvPr/>
        </p:nvSpPr>
        <p:spPr>
          <a:xfrm>
            <a:off x="8077200" y="9715500"/>
            <a:ext cx="2133600" cy="36004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/>
              <a:t>9</a:t>
            </a:r>
            <a:endParaRPr lang="en-US" altLang="ko-KR"/>
          </a:p>
        </p:txBody>
      </p:sp>
      <p:pic>
        <p:nvPicPr>
          <p:cNvPr id="104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524000" y="5143500"/>
            <a:ext cx="3780788" cy="990599"/>
          </a:xfrm>
          <a:prstGeom prst="rect">
            <a:avLst/>
          </a:prstGeom>
        </p:spPr>
      </p:pic>
      <p:pic>
        <p:nvPicPr>
          <p:cNvPr id="1041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943600" y="2800756"/>
            <a:ext cx="6248400" cy="63813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9141714" y="-2429528"/>
            <a:ext cx="36571428" cy="15862279"/>
          </a:xfrm>
          <a:prstGeom prst="rect">
            <a:avLst/>
          </a:prstGeom>
        </p:spPr>
      </p:pic>
      <p:sp>
        <p:nvSpPr>
          <p:cNvPr id="1003" name=""/>
          <p:cNvSpPr txBox="1"/>
          <p:nvPr/>
        </p:nvSpPr>
        <p:spPr>
          <a:xfrm>
            <a:off x="457200" y="342899"/>
            <a:ext cx="16078200" cy="90297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  <a:defRPr/>
            </a:pPr>
            <a:r>
              <a:rPr lang="en-US" altLang="ko-KR" sz="3600" b="1">
                <a:solidFill>
                  <a:srgbClr val="424835"/>
                </a:solidFill>
                <a:latin typeface="한컴 윤고딕 240"/>
                <a:ea typeface="한컴 윤고딕 240"/>
              </a:rPr>
              <a:t>2. Evaluation Metric Summary</a:t>
            </a:r>
            <a:r>
              <a:rPr lang="ko-KR" altLang="en-US" sz="3600" b="1">
                <a:solidFill>
                  <a:srgbClr val="424835"/>
                </a:solidFill>
                <a:latin typeface="한컴 윤고딕 240"/>
                <a:ea typeface="한컴 윤고딕 240"/>
              </a:rPr>
              <a:t> </a:t>
            </a:r>
            <a:r>
              <a:rPr lang="en-US" altLang="ko-KR" sz="3600" b="1">
                <a:solidFill>
                  <a:srgbClr val="424835"/>
                </a:solidFill>
                <a:latin typeface="한컴 윤고딕 240"/>
                <a:ea typeface="한컴 윤고딕 240"/>
              </a:rPr>
              <a:t>- </a:t>
            </a:r>
            <a:r>
              <a:rPr lang="en-US" altLang="ko-KR" sz="3600" b="1">
                <a:solidFill>
                  <a:srgbClr val="0000ff"/>
                </a:solidFill>
                <a:latin typeface="한컴 윤고딕 240"/>
                <a:ea typeface="한컴 윤고딕 240"/>
              </a:rPr>
              <a:t>SSD-MobileNet</a:t>
            </a:r>
            <a:endParaRPr lang="en-US" altLang="ko-KR" sz="3600" b="1">
              <a:solidFill>
                <a:srgbClr val="0000ff"/>
              </a:solidFill>
              <a:latin typeface="한컴 윤고딕 240"/>
              <a:ea typeface="한컴 윤고딕 240"/>
            </a:endParaRPr>
          </a:p>
        </p:txBody>
      </p:sp>
      <p:pic>
        <p:nvPicPr>
          <p:cNvPr id="1004" name="Object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536042"/>
            <a:ext cx="18285714" cy="7931140"/>
          </a:xfrm>
          <a:prstGeom prst="rect">
            <a:avLst/>
          </a:prstGeom>
        </p:spPr>
      </p:pic>
      <p:sp>
        <p:nvSpPr>
          <p:cNvPr id="1020" name=""/>
          <p:cNvSpPr txBox="1"/>
          <p:nvPr/>
        </p:nvSpPr>
        <p:spPr>
          <a:xfrm>
            <a:off x="8077200" y="9715500"/>
            <a:ext cx="2133600" cy="36004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/>
              <a:t>10</a:t>
            </a:r>
            <a:endParaRPr lang="en-US" altLang="ko-KR"/>
          </a:p>
        </p:txBody>
      </p:sp>
      <p:pic>
        <p:nvPicPr>
          <p:cNvPr id="104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438400" y="2628900"/>
            <a:ext cx="5375741" cy="5943600"/>
          </a:xfrm>
          <a:prstGeom prst="rect">
            <a:avLst/>
          </a:prstGeom>
        </p:spPr>
      </p:pic>
      <p:pic>
        <p:nvPicPr>
          <p:cNvPr id="1043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210800" y="2476500"/>
            <a:ext cx="4953000" cy="60613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9141714" y="-2429528"/>
            <a:ext cx="36571428" cy="15862279"/>
          </a:xfrm>
          <a:prstGeom prst="rect">
            <a:avLst/>
          </a:prstGeom>
        </p:spPr>
      </p:pic>
      <p:sp>
        <p:nvSpPr>
          <p:cNvPr id="1003" name=""/>
          <p:cNvSpPr txBox="1"/>
          <p:nvPr/>
        </p:nvSpPr>
        <p:spPr>
          <a:xfrm>
            <a:off x="457200" y="342899"/>
            <a:ext cx="16078200" cy="9029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  <a:defRPr/>
            </a:pPr>
            <a:r>
              <a:rPr lang="en-US" altLang="ko-KR" sz="3600" b="1">
                <a:solidFill>
                  <a:srgbClr val="424835"/>
                </a:solidFill>
                <a:latin typeface="한컴 윤고딕 240"/>
                <a:ea typeface="한컴 윤고딕 240"/>
              </a:rPr>
              <a:t>2. Evaluation Metric for Object Detection</a:t>
            </a:r>
            <a:r>
              <a:rPr lang="ko-KR" altLang="en-US" sz="3600" b="1">
                <a:solidFill>
                  <a:srgbClr val="424835"/>
                </a:solidFill>
                <a:latin typeface="한컴 윤고딕 240"/>
                <a:ea typeface="한컴 윤고딕 240"/>
              </a:rPr>
              <a:t> </a:t>
            </a:r>
            <a:r>
              <a:rPr lang="en-US" altLang="ko-KR" sz="3600" b="1">
                <a:solidFill>
                  <a:srgbClr val="424835"/>
                </a:solidFill>
                <a:latin typeface="한컴 윤고딕 240"/>
                <a:ea typeface="한컴 윤고딕 240"/>
              </a:rPr>
              <a:t>- </a:t>
            </a:r>
            <a:r>
              <a:rPr lang="en-US" altLang="ko-KR" sz="2800" b="1">
                <a:solidFill>
                  <a:srgbClr val="0000ff"/>
                </a:solidFill>
                <a:latin typeface="한컴 윤고딕 240"/>
                <a:ea typeface="한컴 윤고딕 240"/>
              </a:rPr>
              <a:t>SSD ~ IoU threshold: </a:t>
            </a:r>
            <a:r>
              <a:rPr lang="en-US" altLang="ko-KR" sz="2800" b="1">
                <a:solidFill>
                  <a:srgbClr val="ff0000"/>
                </a:solidFill>
                <a:latin typeface="한컴 윤고딕 240"/>
                <a:ea typeface="한컴 윤고딕 240"/>
              </a:rPr>
              <a:t>0.5</a:t>
            </a:r>
            <a:endParaRPr lang="en-US" altLang="ko-KR" sz="2800" b="1">
              <a:solidFill>
                <a:srgbClr val="ff0000"/>
              </a:solidFill>
              <a:latin typeface="한컴 윤고딕 240"/>
              <a:ea typeface="한컴 윤고딕 240"/>
            </a:endParaRPr>
          </a:p>
        </p:txBody>
      </p:sp>
      <p:pic>
        <p:nvPicPr>
          <p:cNvPr id="1004" name="Object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536042"/>
            <a:ext cx="18285714" cy="7931140"/>
          </a:xfrm>
          <a:prstGeom prst="rect">
            <a:avLst/>
          </a:prstGeom>
        </p:spPr>
      </p:pic>
      <p:sp>
        <p:nvSpPr>
          <p:cNvPr id="1020" name=""/>
          <p:cNvSpPr txBox="1"/>
          <p:nvPr/>
        </p:nvSpPr>
        <p:spPr>
          <a:xfrm>
            <a:off x="8077200" y="9715500"/>
            <a:ext cx="2133600" cy="36004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/>
              <a:t>11</a:t>
            </a:r>
            <a:endParaRPr lang="en-US" altLang="ko-KR"/>
          </a:p>
        </p:txBody>
      </p:sp>
      <p:sp>
        <p:nvSpPr>
          <p:cNvPr id="1025" name=""/>
          <p:cNvSpPr txBox="1"/>
          <p:nvPr/>
        </p:nvSpPr>
        <p:spPr>
          <a:xfrm>
            <a:off x="685800" y="1956435"/>
            <a:ext cx="16916400" cy="443865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/>
            </a:pPr>
            <a:r>
              <a:rPr lang="en-US" altLang="ko-KR" sz="2300">
                <a:latin typeface="한컴 윤고딕 240"/>
                <a:ea typeface="한컴 윤고딕 240"/>
              </a:rPr>
              <a:t>The image below is the result of the SSD-MobileNet model’s evalutaion metric.</a:t>
            </a:r>
            <a:endParaRPr lang="en-US" altLang="ko-KR" sz="2300">
              <a:latin typeface="한컴 윤고딕 240"/>
              <a:ea typeface="한컴 윤고딕 240"/>
            </a:endParaRPr>
          </a:p>
        </p:txBody>
      </p:sp>
      <p:pic>
        <p:nvPicPr>
          <p:cNvPr id="103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55632" y="2628900"/>
            <a:ext cx="9176737" cy="6477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9141714" y="-2429528"/>
            <a:ext cx="36571428" cy="15862279"/>
          </a:xfrm>
          <a:prstGeom prst="rect">
            <a:avLst/>
          </a:prstGeom>
        </p:spPr>
      </p:pic>
      <p:sp>
        <p:nvSpPr>
          <p:cNvPr id="1003" name=""/>
          <p:cNvSpPr txBox="1"/>
          <p:nvPr/>
        </p:nvSpPr>
        <p:spPr>
          <a:xfrm>
            <a:off x="457200" y="342899"/>
            <a:ext cx="16078200" cy="9029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  <a:defRPr/>
            </a:pPr>
            <a:r>
              <a:rPr lang="en-US" altLang="ko-KR" sz="3600" b="1">
                <a:solidFill>
                  <a:srgbClr val="424835"/>
                </a:solidFill>
                <a:latin typeface="한컴 윤고딕 240"/>
                <a:ea typeface="한컴 윤고딕 240"/>
              </a:rPr>
              <a:t>2. Evaluation Metric for Object Detection</a:t>
            </a:r>
            <a:r>
              <a:rPr lang="ko-KR" altLang="en-US" sz="3600" b="1">
                <a:solidFill>
                  <a:srgbClr val="424835"/>
                </a:solidFill>
                <a:latin typeface="한컴 윤고딕 240"/>
                <a:ea typeface="한컴 윤고딕 240"/>
              </a:rPr>
              <a:t> </a:t>
            </a:r>
            <a:r>
              <a:rPr lang="en-US" altLang="ko-KR" sz="3600" b="1">
                <a:solidFill>
                  <a:srgbClr val="424835"/>
                </a:solidFill>
                <a:latin typeface="한컴 윤고딕 240"/>
                <a:ea typeface="한컴 윤고딕 240"/>
              </a:rPr>
              <a:t>- </a:t>
            </a:r>
            <a:r>
              <a:rPr lang="en-US" altLang="ko-KR" sz="2800" b="1">
                <a:solidFill>
                  <a:srgbClr val="0000ff"/>
                </a:solidFill>
                <a:latin typeface="한컴 윤고딕 240"/>
                <a:ea typeface="한컴 윤고딕 240"/>
              </a:rPr>
              <a:t>SSD ~ IoU threshold: </a:t>
            </a:r>
            <a:r>
              <a:rPr lang="en-US" altLang="ko-KR" sz="2800" b="1">
                <a:solidFill>
                  <a:srgbClr val="ff0000"/>
                </a:solidFill>
                <a:latin typeface="한컴 윤고딕 240"/>
                <a:ea typeface="한컴 윤고딕 240"/>
              </a:rPr>
              <a:t>0.6</a:t>
            </a:r>
            <a:endParaRPr lang="en-US" altLang="ko-KR" sz="2800" b="1">
              <a:solidFill>
                <a:srgbClr val="ff0000"/>
              </a:solidFill>
              <a:latin typeface="한컴 윤고딕 240"/>
              <a:ea typeface="한컴 윤고딕 240"/>
            </a:endParaRPr>
          </a:p>
        </p:txBody>
      </p:sp>
      <p:pic>
        <p:nvPicPr>
          <p:cNvPr id="1004" name="Object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536042"/>
            <a:ext cx="18285714" cy="7931140"/>
          </a:xfrm>
          <a:prstGeom prst="rect">
            <a:avLst/>
          </a:prstGeom>
        </p:spPr>
      </p:pic>
      <p:sp>
        <p:nvSpPr>
          <p:cNvPr id="1020" name=""/>
          <p:cNvSpPr txBox="1"/>
          <p:nvPr/>
        </p:nvSpPr>
        <p:spPr>
          <a:xfrm>
            <a:off x="8077200" y="9715500"/>
            <a:ext cx="2133600" cy="36004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/>
              <a:t>12</a:t>
            </a:r>
            <a:endParaRPr lang="en-US" altLang="ko-KR"/>
          </a:p>
        </p:txBody>
      </p:sp>
      <p:sp>
        <p:nvSpPr>
          <p:cNvPr id="1025" name=""/>
          <p:cNvSpPr txBox="1"/>
          <p:nvPr/>
        </p:nvSpPr>
        <p:spPr>
          <a:xfrm>
            <a:off x="685800" y="1956435"/>
            <a:ext cx="16916400" cy="443865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/>
            </a:pPr>
            <a:r>
              <a:rPr lang="en-US" altLang="ko-KR" sz="2300">
                <a:latin typeface="한컴 윤고딕 240"/>
                <a:ea typeface="한컴 윤고딕 240"/>
              </a:rPr>
              <a:t>The image below is the result of the SSD-MobileNet model’s evalutaion metric.</a:t>
            </a:r>
            <a:endParaRPr lang="en-US" altLang="ko-KR" sz="2300">
              <a:latin typeface="한컴 윤고딕 240"/>
              <a:ea typeface="한컴 윤고딕 240"/>
            </a:endParaRPr>
          </a:p>
        </p:txBody>
      </p:sp>
      <p:pic>
        <p:nvPicPr>
          <p:cNvPr id="103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92807" y="2509470"/>
            <a:ext cx="9102383" cy="65202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9141714" y="-2429528"/>
            <a:ext cx="36571428" cy="15862279"/>
          </a:xfrm>
          <a:prstGeom prst="rect">
            <a:avLst/>
          </a:prstGeom>
        </p:spPr>
      </p:pic>
      <p:sp>
        <p:nvSpPr>
          <p:cNvPr id="1003" name=""/>
          <p:cNvSpPr txBox="1"/>
          <p:nvPr/>
        </p:nvSpPr>
        <p:spPr>
          <a:xfrm>
            <a:off x="457200" y="342899"/>
            <a:ext cx="16078200" cy="9029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  <a:defRPr/>
            </a:pPr>
            <a:r>
              <a:rPr lang="en-US" altLang="ko-KR" sz="3600" b="1">
                <a:solidFill>
                  <a:srgbClr val="424835"/>
                </a:solidFill>
                <a:latin typeface="한컴 윤고딕 240"/>
                <a:ea typeface="한컴 윤고딕 240"/>
              </a:rPr>
              <a:t>2. Evaluation Metric for Object Detection</a:t>
            </a:r>
            <a:r>
              <a:rPr lang="ko-KR" altLang="en-US" sz="3600" b="1">
                <a:solidFill>
                  <a:srgbClr val="424835"/>
                </a:solidFill>
                <a:latin typeface="한컴 윤고딕 240"/>
                <a:ea typeface="한컴 윤고딕 240"/>
              </a:rPr>
              <a:t> </a:t>
            </a:r>
            <a:r>
              <a:rPr lang="en-US" altLang="ko-KR" sz="3600" b="1">
                <a:solidFill>
                  <a:srgbClr val="424835"/>
                </a:solidFill>
                <a:latin typeface="한컴 윤고딕 240"/>
                <a:ea typeface="한컴 윤고딕 240"/>
              </a:rPr>
              <a:t>- </a:t>
            </a:r>
            <a:r>
              <a:rPr lang="en-US" altLang="ko-KR" sz="2800" b="1">
                <a:solidFill>
                  <a:srgbClr val="0000ff"/>
                </a:solidFill>
                <a:latin typeface="한컴 윤고딕 240"/>
                <a:ea typeface="한컴 윤고딕 240"/>
              </a:rPr>
              <a:t>SSD ~ IoU threshold: </a:t>
            </a:r>
            <a:r>
              <a:rPr lang="en-US" altLang="ko-KR" sz="2800" b="1">
                <a:solidFill>
                  <a:srgbClr val="ff0000"/>
                </a:solidFill>
                <a:latin typeface="한컴 윤고딕 240"/>
                <a:ea typeface="한컴 윤고딕 240"/>
              </a:rPr>
              <a:t>0.7</a:t>
            </a:r>
            <a:endParaRPr lang="en-US" altLang="ko-KR" sz="2800" b="1">
              <a:solidFill>
                <a:srgbClr val="ff0000"/>
              </a:solidFill>
              <a:latin typeface="한컴 윤고딕 240"/>
              <a:ea typeface="한컴 윤고딕 240"/>
            </a:endParaRPr>
          </a:p>
        </p:txBody>
      </p:sp>
      <p:pic>
        <p:nvPicPr>
          <p:cNvPr id="1004" name="Object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536042"/>
            <a:ext cx="18285714" cy="7931140"/>
          </a:xfrm>
          <a:prstGeom prst="rect">
            <a:avLst/>
          </a:prstGeom>
        </p:spPr>
      </p:pic>
      <p:sp>
        <p:nvSpPr>
          <p:cNvPr id="1020" name=""/>
          <p:cNvSpPr txBox="1"/>
          <p:nvPr/>
        </p:nvSpPr>
        <p:spPr>
          <a:xfrm>
            <a:off x="8077200" y="9715500"/>
            <a:ext cx="2133600" cy="36004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/>
              <a:t>13</a:t>
            </a:r>
            <a:endParaRPr lang="en-US" altLang="ko-KR"/>
          </a:p>
        </p:txBody>
      </p:sp>
      <p:sp>
        <p:nvSpPr>
          <p:cNvPr id="1025" name=""/>
          <p:cNvSpPr txBox="1"/>
          <p:nvPr/>
        </p:nvSpPr>
        <p:spPr>
          <a:xfrm>
            <a:off x="685800" y="1956435"/>
            <a:ext cx="16916400" cy="443865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/>
            </a:pPr>
            <a:r>
              <a:rPr lang="en-US" altLang="ko-KR" sz="2300">
                <a:latin typeface="한컴 윤고딕 240"/>
                <a:ea typeface="한컴 윤고딕 240"/>
              </a:rPr>
              <a:t>The image below is the result of the SSD-MobileNet model’s evalutaion metric.</a:t>
            </a:r>
            <a:endParaRPr lang="en-US" altLang="ko-KR" sz="2300">
              <a:latin typeface="한컴 윤고딕 240"/>
              <a:ea typeface="한컴 윤고딕 240"/>
            </a:endParaRPr>
          </a:p>
        </p:txBody>
      </p:sp>
      <p:pic>
        <p:nvPicPr>
          <p:cNvPr id="103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05060" y="2552700"/>
            <a:ext cx="9277879" cy="64572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2">
    <p:bg>
      <p:bgPr shadeToTitle="0">
        <a:solidFill>
          <a:srgbClr val="fffe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1031606"/>
            <a:ext cx="18285714" cy="11610619"/>
            <a:chOff x="0" y="1031606"/>
            <a:chExt cx="18285714" cy="11610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9152206" y="-4952084"/>
              <a:ext cx="36571428" cy="2322124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1031606"/>
              <a:ext cx="18285714" cy="1161061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808219" y="4358260"/>
            <a:ext cx="1432997" cy="107143"/>
            <a:chOff x="808219" y="4358260"/>
            <a:chExt cx="1432997" cy="10714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5400000">
              <a:off x="808219" y="4358260"/>
              <a:ext cx="1432997" cy="107143"/>
            </a:xfrm>
            <a:prstGeom prst="rect">
              <a:avLst/>
            </a:prstGeom>
          </p:spPr>
        </p:pic>
      </p:grpSp>
      <p:sp>
        <p:nvSpPr>
          <p:cNvPr id="1004" name=""/>
          <p:cNvSpPr txBox="1"/>
          <p:nvPr/>
        </p:nvSpPr>
        <p:spPr>
          <a:xfrm>
            <a:off x="1981200" y="3695700"/>
            <a:ext cx="6172200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1005" name=""/>
          <p:cNvSpPr txBox="1"/>
          <p:nvPr/>
        </p:nvSpPr>
        <p:spPr>
          <a:xfrm>
            <a:off x="2133600" y="-1562100"/>
            <a:ext cx="8077200" cy="3695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Hand Landmark Detection</a:t>
            </a:r>
            <a:endParaRPr lang="en-US" altLang="ko-KR"/>
          </a:p>
        </p:txBody>
      </p:sp>
      <p:sp>
        <p:nvSpPr>
          <p:cNvPr id="1009" name=""/>
          <p:cNvSpPr txBox="1"/>
          <p:nvPr/>
        </p:nvSpPr>
        <p:spPr>
          <a:xfrm>
            <a:off x="1752599" y="3848100"/>
            <a:ext cx="12344402" cy="11506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7000" b="1">
                <a:solidFill>
                  <a:srgbClr val="424835"/>
                </a:solidFill>
                <a:latin typeface="한컴 윤고딕 240"/>
                <a:ea typeface="한컴 윤고딕 240"/>
              </a:rPr>
              <a:t>Index_</a:t>
            </a:r>
            <a:endParaRPr lang="en-US" altLang="ko-KR" sz="7000" b="1">
              <a:solidFill>
                <a:srgbClr val="424835"/>
              </a:solidFill>
              <a:latin typeface="한컴 윤고딕 240"/>
              <a:ea typeface="한컴 윤고딕 240"/>
            </a:endParaRPr>
          </a:p>
        </p:txBody>
      </p:sp>
      <p:sp>
        <p:nvSpPr>
          <p:cNvPr id="1010" name=""/>
          <p:cNvSpPr txBox="1"/>
          <p:nvPr/>
        </p:nvSpPr>
        <p:spPr>
          <a:xfrm>
            <a:off x="1899282" y="5771080"/>
            <a:ext cx="15398118" cy="2551865"/>
          </a:xfrm>
          <a:prstGeom prst="rect">
            <a:avLst/>
          </a:prstGeom>
        </p:spPr>
        <p:txBody>
          <a:bodyPr wrap="square" lIns="91440" tIns="45720" anchor="t" anchorCtr="0">
            <a:spAutoFit/>
          </a:bodyPr>
          <a:p>
            <a:pPr>
              <a:lnSpc>
                <a:spcPct val="150000"/>
              </a:lnSpc>
              <a:defRPr/>
            </a:pPr>
            <a:r>
              <a:rPr lang="en-US" altLang="ko-KR" sz="3600" b="1">
                <a:solidFill>
                  <a:srgbClr val="424835"/>
                </a:solidFill>
                <a:latin typeface="한컴 윤고딕 240"/>
                <a:ea typeface="한컴 윤고딕 240"/>
              </a:rPr>
              <a:t>1. Introduction of dataset for experiment</a:t>
            </a:r>
            <a:endParaRPr lang="en-US" altLang="ko-KR" sz="3600" b="1">
              <a:solidFill>
                <a:srgbClr val="424835"/>
              </a:solidFill>
              <a:latin typeface="한컴 윤고딕 240"/>
              <a:ea typeface="한컴 윤고딕 24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3600" b="1">
                <a:solidFill>
                  <a:srgbClr val="424835"/>
                </a:solidFill>
                <a:latin typeface="한컴 윤고딕 240"/>
                <a:ea typeface="한컴 윤고딕 240"/>
              </a:rPr>
              <a:t>2. Evaluation Metric for Object Detection</a:t>
            </a:r>
            <a:r>
              <a:rPr lang="ko-KR" altLang="en-US" sz="3600" b="1">
                <a:solidFill>
                  <a:srgbClr val="424835"/>
                </a:solidFill>
                <a:latin typeface="한컴 윤고딕 240"/>
                <a:ea typeface="한컴 윤고딕 240"/>
              </a:rPr>
              <a:t> </a:t>
            </a:r>
            <a:r>
              <a:rPr lang="en-US" altLang="ko-KR" sz="3600" b="1">
                <a:solidFill>
                  <a:srgbClr val="424835"/>
                </a:solidFill>
                <a:latin typeface="한컴 윤고딕 240"/>
                <a:ea typeface="한컴 윤고딕 240"/>
              </a:rPr>
              <a:t>-</a:t>
            </a:r>
            <a:r>
              <a:rPr lang="ko-KR" altLang="en-US" sz="3600" b="1">
                <a:solidFill>
                  <a:srgbClr val="424835"/>
                </a:solidFill>
                <a:latin typeface="한컴 윤고딕 240"/>
                <a:ea typeface="한컴 윤고딕 240"/>
              </a:rPr>
              <a:t> </a:t>
            </a:r>
            <a:r>
              <a:rPr lang="en-US" altLang="ko-KR" sz="2800" b="1">
                <a:solidFill>
                  <a:srgbClr val="424835"/>
                </a:solidFill>
                <a:latin typeface="한컴 윤고딕 240"/>
                <a:ea typeface="한컴 윤고딕 240"/>
              </a:rPr>
              <a:t>(YOLOv5, SSD-MobileNet)</a:t>
            </a:r>
            <a:endParaRPr lang="en-US" altLang="ko-KR" sz="2800" b="1">
              <a:solidFill>
                <a:srgbClr val="424835"/>
              </a:solidFill>
              <a:latin typeface="한컴 윤고딕 240"/>
              <a:ea typeface="한컴 윤고딕 24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3600" b="1">
                <a:solidFill>
                  <a:srgbClr val="424835"/>
                </a:solidFill>
                <a:latin typeface="한컴 윤고딕 240"/>
                <a:ea typeface="한컴 윤고딕 240"/>
              </a:rPr>
              <a:t>3. Comparison the results</a:t>
            </a:r>
            <a:endParaRPr lang="en-US" altLang="ko-KR" sz="3600" b="1">
              <a:solidFill>
                <a:srgbClr val="424835"/>
              </a:solidFill>
              <a:latin typeface="한컴 윤고딕 240"/>
              <a:ea typeface="한컴 윤고딕 24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9141714" y="-2429528"/>
            <a:ext cx="36571428" cy="15862279"/>
          </a:xfrm>
          <a:prstGeom prst="rect">
            <a:avLst/>
          </a:prstGeom>
        </p:spPr>
      </p:pic>
      <p:sp>
        <p:nvSpPr>
          <p:cNvPr id="1003" name=""/>
          <p:cNvSpPr txBox="1"/>
          <p:nvPr/>
        </p:nvSpPr>
        <p:spPr>
          <a:xfrm>
            <a:off x="457200" y="342899"/>
            <a:ext cx="16078200" cy="9029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  <a:defRPr/>
            </a:pPr>
            <a:r>
              <a:rPr lang="en-US" altLang="ko-KR" sz="3600" b="1">
                <a:solidFill>
                  <a:srgbClr val="424835"/>
                </a:solidFill>
                <a:latin typeface="한컴 윤고딕 240"/>
                <a:ea typeface="한컴 윤고딕 240"/>
              </a:rPr>
              <a:t>2. Evaluation Metric for Object Detection</a:t>
            </a:r>
            <a:r>
              <a:rPr lang="ko-KR" altLang="en-US" sz="3600" b="1">
                <a:solidFill>
                  <a:srgbClr val="424835"/>
                </a:solidFill>
                <a:latin typeface="한컴 윤고딕 240"/>
                <a:ea typeface="한컴 윤고딕 240"/>
              </a:rPr>
              <a:t> </a:t>
            </a:r>
            <a:r>
              <a:rPr lang="en-US" altLang="ko-KR" sz="3600" b="1">
                <a:solidFill>
                  <a:srgbClr val="424835"/>
                </a:solidFill>
                <a:latin typeface="한컴 윤고딕 240"/>
                <a:ea typeface="한컴 윤고딕 240"/>
              </a:rPr>
              <a:t>- </a:t>
            </a:r>
            <a:r>
              <a:rPr lang="en-US" altLang="ko-KR" sz="2800" b="1">
                <a:solidFill>
                  <a:srgbClr val="0000ff"/>
                </a:solidFill>
                <a:latin typeface="한컴 윤고딕 240"/>
                <a:ea typeface="한컴 윤고딕 240"/>
              </a:rPr>
              <a:t>SSD ~ IoU threshold: </a:t>
            </a:r>
            <a:r>
              <a:rPr lang="en-US" altLang="ko-KR" sz="2800" b="1">
                <a:solidFill>
                  <a:srgbClr val="ff0000"/>
                </a:solidFill>
                <a:latin typeface="한컴 윤고딕 240"/>
                <a:ea typeface="한컴 윤고딕 240"/>
              </a:rPr>
              <a:t>0.8</a:t>
            </a:r>
            <a:endParaRPr lang="en-US" altLang="ko-KR" sz="2800" b="1">
              <a:solidFill>
                <a:srgbClr val="ff0000"/>
              </a:solidFill>
              <a:latin typeface="한컴 윤고딕 240"/>
              <a:ea typeface="한컴 윤고딕 240"/>
            </a:endParaRPr>
          </a:p>
        </p:txBody>
      </p:sp>
      <p:pic>
        <p:nvPicPr>
          <p:cNvPr id="1004" name="Object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536042"/>
            <a:ext cx="18285714" cy="7931140"/>
          </a:xfrm>
          <a:prstGeom prst="rect">
            <a:avLst/>
          </a:prstGeom>
        </p:spPr>
      </p:pic>
      <p:sp>
        <p:nvSpPr>
          <p:cNvPr id="1020" name=""/>
          <p:cNvSpPr txBox="1"/>
          <p:nvPr/>
        </p:nvSpPr>
        <p:spPr>
          <a:xfrm>
            <a:off x="8077200" y="9715500"/>
            <a:ext cx="2133600" cy="36004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/>
              <a:t>14</a:t>
            </a:r>
            <a:endParaRPr lang="en-US" altLang="ko-KR"/>
          </a:p>
        </p:txBody>
      </p:sp>
      <p:sp>
        <p:nvSpPr>
          <p:cNvPr id="1025" name=""/>
          <p:cNvSpPr txBox="1"/>
          <p:nvPr/>
        </p:nvSpPr>
        <p:spPr>
          <a:xfrm>
            <a:off x="685800" y="1956435"/>
            <a:ext cx="16916400" cy="443865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/>
            </a:pPr>
            <a:r>
              <a:rPr lang="en-US" altLang="ko-KR" sz="2300">
                <a:latin typeface="한컴 윤고딕 240"/>
                <a:ea typeface="한컴 윤고딕 240"/>
              </a:rPr>
              <a:t>The image below is the result of the SSD-MobileNet model’s evalutaion metric.</a:t>
            </a:r>
            <a:endParaRPr lang="en-US" altLang="ko-KR" sz="2300">
              <a:latin typeface="한컴 윤고딕 240"/>
              <a:ea typeface="한컴 윤고딕 240"/>
            </a:endParaRPr>
          </a:p>
        </p:txBody>
      </p:sp>
      <p:pic>
        <p:nvPicPr>
          <p:cNvPr id="103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626505" y="2552700"/>
            <a:ext cx="9034990" cy="6460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9141714" y="-2429528"/>
            <a:ext cx="36571428" cy="15862279"/>
          </a:xfrm>
          <a:prstGeom prst="rect">
            <a:avLst/>
          </a:prstGeom>
        </p:spPr>
      </p:pic>
      <p:sp>
        <p:nvSpPr>
          <p:cNvPr id="1003" name=""/>
          <p:cNvSpPr txBox="1"/>
          <p:nvPr/>
        </p:nvSpPr>
        <p:spPr>
          <a:xfrm>
            <a:off x="457200" y="342899"/>
            <a:ext cx="16078200" cy="9029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  <a:defRPr/>
            </a:pPr>
            <a:r>
              <a:rPr lang="en-US" altLang="ko-KR" sz="3600" b="1">
                <a:solidFill>
                  <a:srgbClr val="424835"/>
                </a:solidFill>
                <a:latin typeface="한컴 윤고딕 240"/>
                <a:ea typeface="한컴 윤고딕 240"/>
              </a:rPr>
              <a:t>2. Evaluation Metric for Object Detection</a:t>
            </a:r>
            <a:r>
              <a:rPr lang="ko-KR" altLang="en-US" sz="3600" b="1">
                <a:solidFill>
                  <a:srgbClr val="424835"/>
                </a:solidFill>
                <a:latin typeface="한컴 윤고딕 240"/>
                <a:ea typeface="한컴 윤고딕 240"/>
              </a:rPr>
              <a:t> </a:t>
            </a:r>
            <a:r>
              <a:rPr lang="en-US" altLang="ko-KR" sz="3600" b="1">
                <a:solidFill>
                  <a:srgbClr val="424835"/>
                </a:solidFill>
                <a:latin typeface="한컴 윤고딕 240"/>
                <a:ea typeface="한컴 윤고딕 240"/>
              </a:rPr>
              <a:t>- </a:t>
            </a:r>
            <a:r>
              <a:rPr lang="en-US" altLang="ko-KR" sz="2800" b="1">
                <a:solidFill>
                  <a:srgbClr val="0000ff"/>
                </a:solidFill>
                <a:latin typeface="한컴 윤고딕 240"/>
                <a:ea typeface="한컴 윤고딕 240"/>
              </a:rPr>
              <a:t>SSD ~ IoU threshold: </a:t>
            </a:r>
            <a:r>
              <a:rPr lang="en-US" altLang="ko-KR" sz="2800" b="1">
                <a:solidFill>
                  <a:srgbClr val="ff0000"/>
                </a:solidFill>
                <a:latin typeface="한컴 윤고딕 240"/>
                <a:ea typeface="한컴 윤고딕 240"/>
              </a:rPr>
              <a:t>0.9</a:t>
            </a:r>
            <a:endParaRPr lang="en-US" altLang="ko-KR" sz="2800" b="1">
              <a:solidFill>
                <a:srgbClr val="ff0000"/>
              </a:solidFill>
              <a:latin typeface="한컴 윤고딕 240"/>
              <a:ea typeface="한컴 윤고딕 240"/>
            </a:endParaRPr>
          </a:p>
        </p:txBody>
      </p:sp>
      <p:pic>
        <p:nvPicPr>
          <p:cNvPr id="1004" name="Object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536042"/>
            <a:ext cx="18285714" cy="7931140"/>
          </a:xfrm>
          <a:prstGeom prst="rect">
            <a:avLst/>
          </a:prstGeom>
        </p:spPr>
      </p:pic>
      <p:sp>
        <p:nvSpPr>
          <p:cNvPr id="1020" name=""/>
          <p:cNvSpPr txBox="1"/>
          <p:nvPr/>
        </p:nvSpPr>
        <p:spPr>
          <a:xfrm>
            <a:off x="8077200" y="9715500"/>
            <a:ext cx="2133600" cy="36004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/>
              <a:t>15</a:t>
            </a:r>
            <a:endParaRPr lang="en-US" altLang="ko-KR"/>
          </a:p>
        </p:txBody>
      </p:sp>
      <p:sp>
        <p:nvSpPr>
          <p:cNvPr id="1025" name=""/>
          <p:cNvSpPr txBox="1"/>
          <p:nvPr/>
        </p:nvSpPr>
        <p:spPr>
          <a:xfrm>
            <a:off x="685800" y="1956435"/>
            <a:ext cx="16916400" cy="443865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/>
            </a:pPr>
            <a:r>
              <a:rPr lang="en-US" altLang="ko-KR" sz="2300">
                <a:latin typeface="한컴 윤고딕 240"/>
                <a:ea typeface="한컴 윤고딕 240"/>
              </a:rPr>
              <a:t>The image below is the result of the SSD-MobileNet model’s evalutaion metric.</a:t>
            </a:r>
            <a:endParaRPr lang="en-US" altLang="ko-KR" sz="2300">
              <a:latin typeface="한컴 윤고딕 240"/>
              <a:ea typeface="한컴 윤고딕 240"/>
            </a:endParaRPr>
          </a:p>
        </p:txBody>
      </p:sp>
      <p:pic>
        <p:nvPicPr>
          <p:cNvPr id="103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71739" y="2552700"/>
            <a:ext cx="9144521" cy="64151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9141714" y="-2429528"/>
            <a:ext cx="36571428" cy="15862279"/>
          </a:xfrm>
          <a:prstGeom prst="rect">
            <a:avLst/>
          </a:prstGeom>
        </p:spPr>
      </p:pic>
      <p:sp>
        <p:nvSpPr>
          <p:cNvPr id="1003" name=""/>
          <p:cNvSpPr txBox="1"/>
          <p:nvPr/>
        </p:nvSpPr>
        <p:spPr>
          <a:xfrm>
            <a:off x="457200" y="342899"/>
            <a:ext cx="16078200" cy="9029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  <a:defRPr/>
            </a:pPr>
            <a:r>
              <a:rPr lang="en-US" altLang="ko-KR" sz="3600" b="1">
                <a:solidFill>
                  <a:srgbClr val="424835"/>
                </a:solidFill>
                <a:latin typeface="한컴 윤고딕 240"/>
                <a:ea typeface="한컴 윤고딕 240"/>
              </a:rPr>
              <a:t>2. Evaluation Metric for Object Detection</a:t>
            </a:r>
            <a:r>
              <a:rPr lang="ko-KR" altLang="en-US" sz="3600" b="1">
                <a:solidFill>
                  <a:srgbClr val="424835"/>
                </a:solidFill>
                <a:latin typeface="한컴 윤고딕 240"/>
                <a:ea typeface="한컴 윤고딕 240"/>
              </a:rPr>
              <a:t> </a:t>
            </a:r>
            <a:r>
              <a:rPr lang="en-US" altLang="ko-KR" sz="3600" b="1">
                <a:solidFill>
                  <a:srgbClr val="424835"/>
                </a:solidFill>
                <a:latin typeface="한컴 윤고딕 240"/>
                <a:ea typeface="한컴 윤고딕 240"/>
              </a:rPr>
              <a:t>- </a:t>
            </a:r>
            <a:r>
              <a:rPr lang="en-US" altLang="ko-KR" sz="2800" b="1">
                <a:solidFill>
                  <a:srgbClr val="0000ff"/>
                </a:solidFill>
                <a:latin typeface="한컴 윤고딕 240"/>
                <a:ea typeface="한컴 윤고딕 240"/>
              </a:rPr>
              <a:t>SSD ~ IoU threshold: </a:t>
            </a:r>
            <a:r>
              <a:rPr lang="en-US" altLang="ko-KR" sz="2800" b="1">
                <a:solidFill>
                  <a:srgbClr val="ff0000"/>
                </a:solidFill>
                <a:latin typeface="한컴 윤고딕 240"/>
                <a:ea typeface="한컴 윤고딕 240"/>
              </a:rPr>
              <a:t>0.95</a:t>
            </a:r>
            <a:endParaRPr lang="en-US" altLang="ko-KR" sz="2800" b="1">
              <a:solidFill>
                <a:srgbClr val="ff0000"/>
              </a:solidFill>
              <a:latin typeface="한컴 윤고딕 240"/>
              <a:ea typeface="한컴 윤고딕 240"/>
            </a:endParaRPr>
          </a:p>
        </p:txBody>
      </p:sp>
      <p:pic>
        <p:nvPicPr>
          <p:cNvPr id="1004" name="Object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536042"/>
            <a:ext cx="18285714" cy="7931140"/>
          </a:xfrm>
          <a:prstGeom prst="rect">
            <a:avLst/>
          </a:prstGeom>
        </p:spPr>
      </p:pic>
      <p:sp>
        <p:nvSpPr>
          <p:cNvPr id="1020" name=""/>
          <p:cNvSpPr txBox="1"/>
          <p:nvPr/>
        </p:nvSpPr>
        <p:spPr>
          <a:xfrm>
            <a:off x="8077200" y="9715500"/>
            <a:ext cx="2133600" cy="36004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/>
              <a:t>16</a:t>
            </a:r>
            <a:endParaRPr lang="en-US" altLang="ko-KR"/>
          </a:p>
        </p:txBody>
      </p:sp>
      <p:sp>
        <p:nvSpPr>
          <p:cNvPr id="1025" name=""/>
          <p:cNvSpPr txBox="1"/>
          <p:nvPr/>
        </p:nvSpPr>
        <p:spPr>
          <a:xfrm>
            <a:off x="685800" y="1956435"/>
            <a:ext cx="16916400" cy="443865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/>
            </a:pPr>
            <a:r>
              <a:rPr lang="en-US" altLang="ko-KR" sz="2300">
                <a:latin typeface="한컴 윤고딕 240"/>
                <a:ea typeface="한컴 윤고딕 240"/>
              </a:rPr>
              <a:t>The image below is the result of the SSD-MobileNet model’s evalutaion metric.</a:t>
            </a:r>
            <a:endParaRPr lang="en-US" altLang="ko-KR" sz="2300">
              <a:latin typeface="한컴 윤고딕 240"/>
              <a:ea typeface="한컴 윤고딕 240"/>
            </a:endParaRPr>
          </a:p>
        </p:txBody>
      </p:sp>
      <p:pic>
        <p:nvPicPr>
          <p:cNvPr id="103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38748" y="2476500"/>
            <a:ext cx="9210503" cy="64211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9141714" y="-2429528"/>
            <a:ext cx="36571428" cy="15862279"/>
          </a:xfrm>
          <a:prstGeom prst="rect">
            <a:avLst/>
          </a:prstGeom>
        </p:spPr>
      </p:pic>
      <p:sp>
        <p:nvSpPr>
          <p:cNvPr id="1003" name=""/>
          <p:cNvSpPr txBox="1"/>
          <p:nvPr/>
        </p:nvSpPr>
        <p:spPr>
          <a:xfrm>
            <a:off x="457200" y="342899"/>
            <a:ext cx="16078200" cy="90297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  <a:defRPr/>
            </a:pPr>
            <a:r>
              <a:rPr lang="en-US" altLang="ko-KR" sz="3600" b="1">
                <a:solidFill>
                  <a:srgbClr val="424835"/>
                </a:solidFill>
                <a:latin typeface="한컴 윤고딕 240"/>
                <a:ea typeface="한컴 윤고딕 240"/>
              </a:rPr>
              <a:t>2. Evaluation Metric for Object Detection</a:t>
            </a:r>
            <a:r>
              <a:rPr lang="ko-KR" altLang="en-US" sz="3600" b="1">
                <a:solidFill>
                  <a:srgbClr val="424835"/>
                </a:solidFill>
                <a:latin typeface="한컴 윤고딕 240"/>
                <a:ea typeface="한컴 윤고딕 240"/>
              </a:rPr>
              <a:t> </a:t>
            </a:r>
            <a:r>
              <a:rPr lang="en-US" altLang="ko-KR" sz="3600" b="1">
                <a:solidFill>
                  <a:srgbClr val="424835"/>
                </a:solidFill>
                <a:latin typeface="한컴 윤고딕 240"/>
                <a:ea typeface="한컴 윤고딕 240"/>
              </a:rPr>
              <a:t>- </a:t>
            </a:r>
            <a:r>
              <a:rPr lang="en-US" altLang="ko-KR" sz="3600" b="1">
                <a:solidFill>
                  <a:srgbClr val="0000ff"/>
                </a:solidFill>
                <a:latin typeface="한컴 윤고딕 240"/>
                <a:ea typeface="한컴 윤고딕 240"/>
              </a:rPr>
              <a:t>SSD-MobileNet</a:t>
            </a:r>
            <a:endParaRPr lang="en-US" altLang="ko-KR" sz="3600" b="1">
              <a:solidFill>
                <a:srgbClr val="ff0000"/>
              </a:solidFill>
              <a:latin typeface="한컴 윤고딕 240"/>
              <a:ea typeface="한컴 윤고딕 240"/>
            </a:endParaRPr>
          </a:p>
        </p:txBody>
      </p:sp>
      <p:pic>
        <p:nvPicPr>
          <p:cNvPr id="1004" name="Object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536042"/>
            <a:ext cx="18285714" cy="7931140"/>
          </a:xfrm>
          <a:prstGeom prst="rect">
            <a:avLst/>
          </a:prstGeom>
        </p:spPr>
      </p:pic>
      <p:sp>
        <p:nvSpPr>
          <p:cNvPr id="1007" name=""/>
          <p:cNvSpPr txBox="1"/>
          <p:nvPr/>
        </p:nvSpPr>
        <p:spPr>
          <a:xfrm>
            <a:off x="990600" y="1880235"/>
            <a:ext cx="16916400" cy="443865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/>
            </a:pPr>
            <a:r>
              <a:rPr lang="en-US" altLang="ko-KR" sz="2300">
                <a:latin typeface="한컴 윤고딕 240"/>
                <a:ea typeface="한컴 윤고딕 240"/>
              </a:rPr>
              <a:t>Files about evalution metric of SSD-MobileNet are attached in this folder with the name ‘mAP(SSD).</a:t>
            </a:r>
            <a:endParaRPr lang="en-US" altLang="ko-KR" sz="2300">
              <a:latin typeface="한컴 윤고딕 240"/>
              <a:ea typeface="한컴 윤고딕 240"/>
            </a:endParaRPr>
          </a:p>
        </p:txBody>
      </p:sp>
      <p:sp>
        <p:nvSpPr>
          <p:cNvPr id="1020" name=""/>
          <p:cNvSpPr txBox="1"/>
          <p:nvPr/>
        </p:nvSpPr>
        <p:spPr>
          <a:xfrm>
            <a:off x="8077200" y="9715500"/>
            <a:ext cx="2133600" cy="36004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/>
              <a:t>17</a:t>
            </a:r>
            <a:endParaRPr lang="en-US" altLang="ko-KR"/>
          </a:p>
        </p:txBody>
      </p:sp>
      <p:sp>
        <p:nvSpPr>
          <p:cNvPr id="1025" name=""/>
          <p:cNvSpPr txBox="1"/>
          <p:nvPr/>
        </p:nvSpPr>
        <p:spPr>
          <a:xfrm>
            <a:off x="990600" y="2781300"/>
            <a:ext cx="16916400" cy="493395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/>
            </a:pPr>
            <a:r>
              <a:rPr lang="en-US" altLang="ko-KR" sz="2700" b="1">
                <a:solidFill>
                  <a:srgbClr val="ff0000"/>
                </a:solidFill>
                <a:latin typeface="한컴 윤고딕 240"/>
                <a:ea typeface="한컴 윤고딕 240"/>
              </a:rPr>
              <a:t>How to understanding those</a:t>
            </a:r>
            <a:endParaRPr lang="en-US" altLang="ko-KR" sz="2700" b="1">
              <a:solidFill>
                <a:srgbClr val="ff0000"/>
              </a:solidFill>
              <a:latin typeface="한컴 윤고딕 240"/>
              <a:ea typeface="한컴 윤고딕 240"/>
            </a:endParaRPr>
          </a:p>
        </p:txBody>
      </p:sp>
      <p:sp>
        <p:nvSpPr>
          <p:cNvPr id="1035" name=""/>
          <p:cNvSpPr txBox="1"/>
          <p:nvPr/>
        </p:nvSpPr>
        <p:spPr>
          <a:xfrm>
            <a:off x="990600" y="5829300"/>
            <a:ext cx="16916400" cy="2045970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/>
            </a:pPr>
            <a:r>
              <a:rPr lang="en-US" altLang="ko-KR" sz="2300">
                <a:latin typeface="한컴 윤고딕 240"/>
                <a:ea typeface="한컴 윤고딕 240"/>
              </a:rPr>
              <a:t>The images above are directory structures.</a:t>
            </a:r>
            <a:endParaRPr lang="en-US" altLang="ko-KR" sz="2300">
              <a:latin typeface="한컴 윤고딕 240"/>
              <a:ea typeface="한컴 윤고딕 240"/>
            </a:endParaRPr>
          </a:p>
          <a:p>
            <a:pPr marL="714240" lvl="1" indent="-257040">
              <a:buFont typeface="Arial"/>
              <a:buChar char="•"/>
              <a:defRPr/>
            </a:pPr>
            <a:r>
              <a:rPr lang="en-US" altLang="ko-KR" sz="2300">
                <a:solidFill>
                  <a:srgbClr val="0000ff"/>
                </a:solidFill>
                <a:latin typeface="한컴 윤고딕 240"/>
                <a:ea typeface="한컴 윤고딕 240"/>
              </a:rPr>
              <a:t>input</a:t>
            </a:r>
            <a:endParaRPr lang="en-US" altLang="ko-KR" sz="2300">
              <a:latin typeface="한컴 윤고딕 240"/>
              <a:ea typeface="한컴 윤고딕 240"/>
            </a:endParaRPr>
          </a:p>
          <a:p>
            <a:pPr marL="1171440" lvl="2" indent="-257040">
              <a:buFont typeface="Arial"/>
              <a:buChar char="•"/>
              <a:defRPr/>
            </a:pPr>
            <a:r>
              <a:rPr lang="en-US" altLang="ko-KR" sz="2000">
                <a:latin typeface="한컴 윤고딕 240"/>
                <a:ea typeface="한컴 윤고딕 240"/>
              </a:rPr>
              <a:t>detection-result: result files inferenced about test dataset</a:t>
            </a:r>
            <a:endParaRPr lang="en-US" altLang="ko-KR" sz="2000">
              <a:latin typeface="한컴 윤고딕 240"/>
              <a:ea typeface="한컴 윤고딕 240"/>
            </a:endParaRPr>
          </a:p>
          <a:p>
            <a:pPr marL="1171440" lvl="2" indent="-257040">
              <a:buFont typeface="Arial"/>
              <a:buChar char="•"/>
              <a:defRPr/>
            </a:pPr>
            <a:r>
              <a:rPr lang="en-US" altLang="ko-KR" sz="2000">
                <a:latin typeface="한컴 윤고딕 240"/>
                <a:ea typeface="한컴 윤고딕 240"/>
              </a:rPr>
              <a:t>ground-truth: files labeled about test dataset</a:t>
            </a:r>
            <a:endParaRPr lang="en-US" altLang="ko-KR" sz="2000">
              <a:latin typeface="한컴 윤고딕 240"/>
              <a:ea typeface="한컴 윤고딕 240"/>
            </a:endParaRPr>
          </a:p>
          <a:p>
            <a:pPr marL="1171440" lvl="2" indent="-257040">
              <a:buFont typeface="Arial"/>
              <a:buChar char="•"/>
              <a:defRPr/>
            </a:pPr>
            <a:r>
              <a:rPr lang="en-US" altLang="ko-KR" sz="2000">
                <a:latin typeface="한컴 윤고딕 240"/>
                <a:ea typeface="한컴 윤고딕 240"/>
              </a:rPr>
              <a:t>images-optional: images about test dataset</a:t>
            </a:r>
            <a:endParaRPr lang="en-US" altLang="ko-KR" sz="2000">
              <a:latin typeface="한컴 윤고딕 240"/>
              <a:ea typeface="한컴 윤고딕 240"/>
            </a:endParaRPr>
          </a:p>
          <a:p>
            <a:pPr marL="714240" lvl="1" indent="-257040">
              <a:buFont typeface="Arial"/>
              <a:buChar char="•"/>
              <a:defRPr/>
            </a:pPr>
            <a:r>
              <a:rPr lang="en-US" altLang="ko-KR" sz="2300">
                <a:solidFill>
                  <a:srgbClr val="0000ff"/>
                </a:solidFill>
                <a:latin typeface="한컴 윤고딕 240"/>
                <a:ea typeface="한컴 윤고딕 240"/>
              </a:rPr>
              <a:t>outputs</a:t>
            </a:r>
            <a:r>
              <a:rPr lang="en-US" altLang="ko-KR" sz="2300">
                <a:latin typeface="한컴 윤고딕 240"/>
                <a:ea typeface="한컴 윤고딕 240"/>
              </a:rPr>
              <a:t>: each output files about IoU threshold values </a:t>
            </a:r>
            <a:endParaRPr lang="en-US" altLang="ko-KR" sz="2300">
              <a:latin typeface="한컴 윤고딕 240"/>
              <a:ea typeface="한컴 윤고딕 240"/>
            </a:endParaRPr>
          </a:p>
        </p:txBody>
      </p:sp>
      <p:pic>
        <p:nvPicPr>
          <p:cNvPr id="103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219200" y="3486310"/>
            <a:ext cx="5486400" cy="1809589"/>
          </a:xfrm>
          <a:prstGeom prst="rect">
            <a:avLst/>
          </a:prstGeom>
        </p:spPr>
      </p:pic>
      <p:pic>
        <p:nvPicPr>
          <p:cNvPr id="103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010400" y="3314700"/>
            <a:ext cx="5359547" cy="1828800"/>
          </a:xfrm>
          <a:prstGeom prst="rect">
            <a:avLst/>
          </a:prstGeom>
        </p:spPr>
      </p:pic>
      <p:pic>
        <p:nvPicPr>
          <p:cNvPr id="1038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2496800" y="3238500"/>
            <a:ext cx="5578122" cy="4214812"/>
          </a:xfrm>
          <a:prstGeom prst="rect">
            <a:avLst/>
          </a:prstGeom>
        </p:spPr>
      </p:pic>
      <p:pic>
        <p:nvPicPr>
          <p:cNvPr id="1039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870484" y="8420100"/>
            <a:ext cx="11016716" cy="76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9141714" y="-2429528"/>
            <a:ext cx="36571428" cy="15862279"/>
          </a:xfrm>
          <a:prstGeom prst="rect">
            <a:avLst/>
          </a:prstGeom>
        </p:spPr>
      </p:pic>
      <p:sp>
        <p:nvSpPr>
          <p:cNvPr id="1003" name=""/>
          <p:cNvSpPr txBox="1"/>
          <p:nvPr/>
        </p:nvSpPr>
        <p:spPr>
          <a:xfrm>
            <a:off x="457200" y="342899"/>
            <a:ext cx="16078200" cy="90297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  <a:defRPr/>
            </a:pPr>
            <a:r>
              <a:rPr lang="en-US" altLang="ko-KR" sz="3600" b="1">
                <a:solidFill>
                  <a:srgbClr val="424835"/>
                </a:solidFill>
                <a:latin typeface="한컴 윤고딕 240"/>
                <a:ea typeface="한컴 윤고딕 240"/>
              </a:rPr>
              <a:t>2. Evaluation Metric for Object Detection</a:t>
            </a:r>
            <a:r>
              <a:rPr lang="ko-KR" altLang="en-US" sz="3600" b="1">
                <a:solidFill>
                  <a:srgbClr val="424835"/>
                </a:solidFill>
                <a:latin typeface="한컴 윤고딕 240"/>
                <a:ea typeface="한컴 윤고딕 240"/>
              </a:rPr>
              <a:t> </a:t>
            </a:r>
            <a:r>
              <a:rPr lang="en-US" altLang="ko-KR" sz="3600" b="1">
                <a:solidFill>
                  <a:srgbClr val="424835"/>
                </a:solidFill>
                <a:latin typeface="한컴 윤고딕 240"/>
                <a:ea typeface="한컴 윤고딕 240"/>
              </a:rPr>
              <a:t>- </a:t>
            </a:r>
            <a:r>
              <a:rPr lang="en-US" altLang="ko-KR" sz="3600" b="1">
                <a:solidFill>
                  <a:srgbClr val="0000ff"/>
                </a:solidFill>
                <a:latin typeface="한컴 윤고딕 240"/>
                <a:ea typeface="한컴 윤고딕 240"/>
              </a:rPr>
              <a:t>SSD-MobileNet</a:t>
            </a:r>
            <a:endParaRPr lang="en-US" altLang="ko-KR" sz="3600" b="1">
              <a:solidFill>
                <a:srgbClr val="ff0000"/>
              </a:solidFill>
              <a:latin typeface="한컴 윤고딕 240"/>
              <a:ea typeface="한컴 윤고딕 240"/>
            </a:endParaRPr>
          </a:p>
        </p:txBody>
      </p:sp>
      <p:pic>
        <p:nvPicPr>
          <p:cNvPr id="1004" name="Object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536042"/>
            <a:ext cx="18285714" cy="7931140"/>
          </a:xfrm>
          <a:prstGeom prst="rect">
            <a:avLst/>
          </a:prstGeom>
        </p:spPr>
      </p:pic>
      <p:sp>
        <p:nvSpPr>
          <p:cNvPr id="1020" name=""/>
          <p:cNvSpPr txBox="1"/>
          <p:nvPr/>
        </p:nvSpPr>
        <p:spPr>
          <a:xfrm>
            <a:off x="8077200" y="9715500"/>
            <a:ext cx="2133600" cy="36004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/>
              <a:t>18</a:t>
            </a:r>
            <a:endParaRPr lang="en-US" altLang="ko-KR"/>
          </a:p>
        </p:txBody>
      </p:sp>
      <p:sp>
        <p:nvSpPr>
          <p:cNvPr id="1035" name=""/>
          <p:cNvSpPr txBox="1"/>
          <p:nvPr/>
        </p:nvSpPr>
        <p:spPr>
          <a:xfrm>
            <a:off x="685800" y="1866900"/>
            <a:ext cx="16916400" cy="1131570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/>
            </a:pPr>
            <a:r>
              <a:rPr lang="en-US" altLang="ko-KR" sz="2300">
                <a:latin typeface="한컴 윤고딕 240"/>
                <a:ea typeface="한컴 윤고딕 240"/>
              </a:rPr>
              <a:t>First, We need to enter the outputs directory.</a:t>
            </a:r>
            <a:endParaRPr lang="en-US" altLang="ko-KR" sz="2300">
              <a:latin typeface="한컴 윤고딕 240"/>
              <a:ea typeface="한컴 윤고딕 240"/>
            </a:endParaRPr>
          </a:p>
          <a:p>
            <a:pPr marL="257040" indent="-257040">
              <a:buFont typeface="Arial"/>
              <a:buChar char="•"/>
              <a:defRPr/>
            </a:pPr>
            <a:r>
              <a:rPr lang="en-US" altLang="ko-KR" sz="2300">
                <a:latin typeface="한컴 윤고딕 240"/>
                <a:ea typeface="한컴 윤고딕 240"/>
              </a:rPr>
              <a:t>Second, open the output.txt file in the output_iou folder.</a:t>
            </a:r>
            <a:endParaRPr lang="en-US" altLang="ko-KR" sz="2300">
              <a:latin typeface="한컴 윤고딕 240"/>
              <a:ea typeface="한컴 윤고딕 240"/>
            </a:endParaRPr>
          </a:p>
          <a:p>
            <a:pPr marL="257040" indent="-257040">
              <a:buFont typeface="Arial"/>
              <a:buChar char="•"/>
              <a:defRPr/>
            </a:pPr>
            <a:r>
              <a:rPr lang="en-US" altLang="ko-KR" sz="2300">
                <a:latin typeface="한컴 윤고딕 240"/>
                <a:ea typeface="한컴 윤고딕 240"/>
              </a:rPr>
              <a:t>This image below is example about IoU threshold 0.5.</a:t>
            </a:r>
            <a:endParaRPr lang="en-US" altLang="ko-KR" sz="2300">
              <a:latin typeface="한컴 윤고딕 240"/>
              <a:ea typeface="한컴 윤고딕 240"/>
            </a:endParaRPr>
          </a:p>
        </p:txBody>
      </p:sp>
      <p:pic>
        <p:nvPicPr>
          <p:cNvPr id="103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219200" y="3180352"/>
            <a:ext cx="4962524" cy="5925548"/>
          </a:xfrm>
          <a:prstGeom prst="rect">
            <a:avLst/>
          </a:prstGeom>
        </p:spPr>
      </p:pic>
      <p:sp>
        <p:nvSpPr>
          <p:cNvPr id="1040" name=""/>
          <p:cNvSpPr txBox="1"/>
          <p:nvPr/>
        </p:nvSpPr>
        <p:spPr>
          <a:xfrm>
            <a:off x="6705600" y="3623310"/>
            <a:ext cx="9067800" cy="3499485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/>
            </a:pPr>
            <a:r>
              <a:rPr lang="en-US" altLang="ko-KR" sz="2300">
                <a:solidFill>
                  <a:srgbClr val="ff0000"/>
                </a:solidFill>
                <a:latin typeface="한컴 윤고딕 240"/>
                <a:ea typeface="한컴 윤고딕 240"/>
              </a:rPr>
              <a:t>Precision List</a:t>
            </a:r>
            <a:r>
              <a:rPr lang="en-US" altLang="ko-KR" sz="2300">
                <a:latin typeface="한컴 윤고딕 240"/>
                <a:ea typeface="한컴 윤고딕 240"/>
              </a:rPr>
              <a:t>: precision values for test dataset in './input/images-optional'</a:t>
            </a:r>
            <a:endParaRPr lang="en-US" altLang="ko-KR" sz="2300">
              <a:latin typeface="한컴 윤고딕 240"/>
              <a:ea typeface="한컴 윤고딕 240"/>
            </a:endParaRPr>
          </a:p>
          <a:p>
            <a:pPr marL="257040" indent="-257040">
              <a:buFont typeface="Arial"/>
              <a:buChar char="•"/>
              <a:defRPr/>
            </a:pPr>
            <a:endParaRPr lang="en-US" altLang="ko-KR" sz="2300">
              <a:latin typeface="한컴 윤고딕 240"/>
              <a:ea typeface="한컴 윤고딕 240"/>
            </a:endParaRPr>
          </a:p>
          <a:p>
            <a:pPr marL="257040" indent="-257040">
              <a:buFont typeface="Arial"/>
              <a:buChar char="•"/>
              <a:defRPr/>
            </a:pPr>
            <a:r>
              <a:rPr lang="en-US" altLang="ko-KR" sz="2300">
                <a:solidFill>
                  <a:srgbClr val="ff0000"/>
                </a:solidFill>
                <a:latin typeface="한컴 윤고딕 240"/>
                <a:ea typeface="한컴 윤고딕 240"/>
              </a:rPr>
              <a:t>Recall List</a:t>
            </a:r>
            <a:r>
              <a:rPr lang="en-US" altLang="ko-KR" sz="2300">
                <a:latin typeface="한컴 윤고딕 240"/>
                <a:ea typeface="한컴 윤고딕 240"/>
              </a:rPr>
              <a:t>: recall values for test dataset in './input/images-optional'</a:t>
            </a:r>
            <a:endParaRPr lang="en-US" altLang="ko-KR" sz="2300">
              <a:latin typeface="한컴 윤고딕 240"/>
              <a:ea typeface="한컴 윤고딕 240"/>
            </a:endParaRPr>
          </a:p>
          <a:p>
            <a:pPr marL="257040" indent="-257040">
              <a:buFont typeface="Arial"/>
              <a:buChar char="•"/>
              <a:defRPr/>
            </a:pPr>
            <a:endParaRPr lang="en-US" altLang="ko-KR" sz="2300">
              <a:latin typeface="한컴 윤고딕 240"/>
              <a:ea typeface="한컴 윤고딕 240"/>
            </a:endParaRPr>
          </a:p>
          <a:p>
            <a:pPr marL="257040" indent="-257040">
              <a:buFont typeface="Arial"/>
              <a:buChar char="•"/>
              <a:defRPr/>
            </a:pPr>
            <a:r>
              <a:rPr lang="en-US" altLang="ko-KR" sz="2300">
                <a:solidFill>
                  <a:srgbClr val="ff0000"/>
                </a:solidFill>
                <a:latin typeface="한컴 윤고딕 240"/>
                <a:ea typeface="한컴 윤고딕 240"/>
              </a:rPr>
              <a:t>mAP</a:t>
            </a:r>
            <a:r>
              <a:rPr lang="en-US" altLang="ko-KR" sz="2300">
                <a:latin typeface="한컴 윤고딕 240"/>
                <a:ea typeface="한컴 윤고딕 240"/>
              </a:rPr>
              <a:t>: mAP value found at each IoU value.</a:t>
            </a:r>
            <a:endParaRPr lang="en-US" altLang="ko-KR" sz="2300">
              <a:latin typeface="한컴 윤고딕 240"/>
              <a:ea typeface="한컴 윤고딕 240"/>
            </a:endParaRPr>
          </a:p>
          <a:p>
            <a:pPr marL="257040" indent="-257040">
              <a:buFont typeface="Arial"/>
              <a:buChar char="•"/>
              <a:defRPr/>
            </a:pPr>
            <a:endParaRPr lang="en-US" altLang="ko-KR" sz="2300">
              <a:latin typeface="한컴 윤고딕 240"/>
              <a:ea typeface="한컴 윤고딕 240"/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2000">
                <a:solidFill>
                  <a:srgbClr val="0000ff"/>
                </a:solidFill>
                <a:latin typeface="한컴 윤고딕 240"/>
                <a:ea typeface="한컴 윤고딕 240"/>
              </a:rPr>
              <a:t>* If you want to understand something additionally, please refer to the 'calculate_map_cartucho.py' and ‘main.py’ code attached.</a:t>
            </a:r>
            <a:endParaRPr lang="en-US" altLang="ko-KR" sz="2000">
              <a:solidFill>
                <a:srgbClr val="0000ff"/>
              </a:solidFill>
              <a:latin typeface="한컴 윤고딕 240"/>
              <a:ea typeface="한컴 윤고딕 24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2">
    <p:bg>
      <p:bgPr shadeToTitle="0">
        <a:solidFill>
          <a:srgbClr val="fffe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1031606"/>
            <a:ext cx="18285714" cy="11610619"/>
            <a:chOff x="0" y="1031606"/>
            <a:chExt cx="18285714" cy="11610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9152206" y="-4952084"/>
              <a:ext cx="36571428" cy="2322124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1031606"/>
              <a:ext cx="18285714" cy="1161061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1798818" y="5143500"/>
            <a:ext cx="1432997" cy="107143"/>
            <a:chOff x="808219" y="4358260"/>
            <a:chExt cx="1432997" cy="10714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5400000">
              <a:off x="808219" y="4358260"/>
              <a:ext cx="1432997" cy="107143"/>
            </a:xfrm>
            <a:prstGeom prst="rect">
              <a:avLst/>
            </a:prstGeom>
          </p:spPr>
        </p:pic>
      </p:grpSp>
      <p:sp>
        <p:nvSpPr>
          <p:cNvPr id="1004" name=""/>
          <p:cNvSpPr txBox="1"/>
          <p:nvPr/>
        </p:nvSpPr>
        <p:spPr>
          <a:xfrm>
            <a:off x="1981200" y="3695700"/>
            <a:ext cx="6172200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1009" name=""/>
          <p:cNvSpPr txBox="1"/>
          <p:nvPr/>
        </p:nvSpPr>
        <p:spPr>
          <a:xfrm>
            <a:off x="2971799" y="4709540"/>
            <a:ext cx="12344402" cy="100355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  <a:defRPr/>
            </a:pPr>
            <a:r>
              <a:rPr xmlns:mc="http://schemas.openxmlformats.org/markup-compatibility/2006" xmlns:hp="http://schemas.haansoft.com/office/presentation/8.0" kumimoji="0" lang="en-US" altLang="ko-KR" sz="4000" b="1" i="0" u="none" strike="noStrike" kern="1200" cap="none" spc="0" normalizeH="0" baseline="0" mc:Ignorable="hp" hp:hslEmbossed="0">
                <a:solidFill>
                  <a:srgbClr val="424835"/>
                </a:solidFill>
                <a:latin typeface="한컴 윤고딕 240"/>
                <a:ea typeface="한컴 윤고딕 240"/>
              </a:rPr>
              <a:t>3. </a:t>
            </a:r>
            <a:r>
              <a:rPr lang="en-US" altLang="ko-KR" sz="4000" b="1">
                <a:solidFill>
                  <a:srgbClr val="424835"/>
                </a:solidFill>
                <a:latin typeface="한컴 윤고딕 240"/>
                <a:ea typeface="한컴 윤고딕 240"/>
              </a:rPr>
              <a:t>Comparison the results (PR-Curve)</a:t>
            </a:r>
            <a:endParaRPr lang="en-US" altLang="ko-KR" sz="4000" b="1">
              <a:solidFill>
                <a:srgbClr val="424835"/>
              </a:solidFill>
              <a:latin typeface="한컴 윤고딕 240"/>
              <a:ea typeface="한컴 윤고딕 24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4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1536042"/>
            <a:ext cx="18285714" cy="7931140"/>
            <a:chOff x="0" y="1536042"/>
            <a:chExt cx="18285714" cy="79311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9142857" y="-2429528"/>
              <a:ext cx="36571428" cy="1586227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1536042"/>
              <a:ext cx="18285714" cy="793114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5809733" y="5639796"/>
            <a:ext cx="6673391" cy="7143"/>
            <a:chOff x="5809733" y="5639796"/>
            <a:chExt cx="6673391" cy="714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5400000">
              <a:off x="5809733" y="5639796"/>
              <a:ext cx="6673391" cy="7143"/>
            </a:xfrm>
            <a:prstGeom prst="rect">
              <a:avLst/>
            </a:prstGeom>
          </p:spPr>
        </p:pic>
      </p:grpSp>
      <p:sp>
        <p:nvSpPr>
          <p:cNvPr id="1005" name=""/>
          <p:cNvSpPr txBox="1"/>
          <p:nvPr/>
        </p:nvSpPr>
        <p:spPr>
          <a:xfrm>
            <a:off x="457200" y="342900"/>
            <a:ext cx="16078200" cy="9029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  <a:defRPr/>
            </a:pPr>
            <a:r>
              <a:rPr xmlns:mc="http://schemas.openxmlformats.org/markup-compatibility/2006" xmlns:hp="http://schemas.haansoft.com/office/presentation/8.0" kumimoji="0" lang="en-US" altLang="ko-KR" sz="3600" b="1" i="0" u="none" strike="noStrike" kern="1200" cap="none" spc="0" normalizeH="0" baseline="0" mc:Ignorable="hp" hp:hslEmbossed="0">
                <a:solidFill>
                  <a:srgbClr val="424835"/>
                </a:solidFill>
                <a:latin typeface="한컴 윤고딕 240"/>
                <a:ea typeface="한컴 윤고딕 240"/>
              </a:rPr>
              <a:t>3. </a:t>
            </a:r>
            <a:r>
              <a:rPr lang="en-US" altLang="ko-KR" sz="3600" b="1">
                <a:solidFill>
                  <a:srgbClr val="424835"/>
                </a:solidFill>
                <a:latin typeface="한컴 윤고딕 240"/>
                <a:ea typeface="한컴 윤고딕 240"/>
              </a:rPr>
              <a:t>Comparison the results (PR-Curve)</a:t>
            </a:r>
            <a:endParaRPr lang="en-US" altLang="ko-KR" sz="3600" b="1">
              <a:solidFill>
                <a:srgbClr val="424835"/>
              </a:solidFill>
              <a:latin typeface="한컴 윤고딕 240"/>
              <a:ea typeface="한컴 윤고딕 240"/>
            </a:endParaRPr>
          </a:p>
        </p:txBody>
      </p:sp>
      <p:sp>
        <p:nvSpPr>
          <p:cNvPr id="1006" name=""/>
          <p:cNvSpPr txBox="1"/>
          <p:nvPr/>
        </p:nvSpPr>
        <p:spPr>
          <a:xfrm>
            <a:off x="8077200" y="9715500"/>
            <a:ext cx="2133600" cy="3600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19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Calibri"/>
            </a:endParaRPr>
          </a:p>
        </p:txBody>
      </p:sp>
      <p:pic>
        <p:nvPicPr>
          <p:cNvPr id="1010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1126548" y="5905500"/>
            <a:ext cx="5027851" cy="3505201"/>
          </a:xfrm>
          <a:prstGeom prst="rect">
            <a:avLst/>
          </a:prstGeom>
        </p:spPr>
      </p:pic>
      <p:sp>
        <p:nvSpPr>
          <p:cNvPr id="1011" name=""/>
          <p:cNvSpPr txBox="1"/>
          <p:nvPr/>
        </p:nvSpPr>
        <p:spPr>
          <a:xfrm>
            <a:off x="990599" y="1638300"/>
            <a:ext cx="3886199" cy="445770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YOLOv5 ~ IoU: 0.5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40"/>
              <a:ea typeface="한컴 윤고딕 240"/>
            </a:endParaRPr>
          </a:p>
        </p:txBody>
      </p:sp>
      <p:pic>
        <p:nvPicPr>
          <p:cNvPr id="1012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1201400" y="2019300"/>
            <a:ext cx="4876800" cy="3442076"/>
          </a:xfrm>
          <a:prstGeom prst="rect">
            <a:avLst/>
          </a:prstGeom>
        </p:spPr>
      </p:pic>
      <p:pic>
        <p:nvPicPr>
          <p:cNvPr id="1013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484644" y="5981700"/>
            <a:ext cx="5144755" cy="3429000"/>
          </a:xfrm>
          <a:prstGeom prst="rect">
            <a:avLst/>
          </a:prstGeom>
        </p:spPr>
      </p:pic>
      <p:pic>
        <p:nvPicPr>
          <p:cNvPr id="1014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675227" y="2476499"/>
            <a:ext cx="4801773" cy="3200400"/>
          </a:xfrm>
          <a:prstGeom prst="rect">
            <a:avLst/>
          </a:prstGeom>
        </p:spPr>
      </p:pic>
      <p:sp>
        <p:nvSpPr>
          <p:cNvPr id="1016" name=""/>
          <p:cNvSpPr txBox="1"/>
          <p:nvPr/>
        </p:nvSpPr>
        <p:spPr>
          <a:xfrm>
            <a:off x="990599" y="5612130"/>
            <a:ext cx="3886200" cy="453389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YOLOv5 ~ IoU: 0.95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40"/>
              <a:ea typeface="한컴 윤고딕 240"/>
            </a:endParaRPr>
          </a:p>
        </p:txBody>
      </p:sp>
      <p:sp>
        <p:nvSpPr>
          <p:cNvPr id="1017" name=""/>
          <p:cNvSpPr txBox="1"/>
          <p:nvPr/>
        </p:nvSpPr>
        <p:spPr>
          <a:xfrm>
            <a:off x="9144000" y="1638300"/>
            <a:ext cx="3886199" cy="445770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SSD ~ IoU: 0.5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40"/>
              <a:ea typeface="한컴 윤고딕 240"/>
            </a:endParaRPr>
          </a:p>
        </p:txBody>
      </p:sp>
      <p:sp>
        <p:nvSpPr>
          <p:cNvPr id="1018" name=""/>
          <p:cNvSpPr txBox="1"/>
          <p:nvPr/>
        </p:nvSpPr>
        <p:spPr>
          <a:xfrm>
            <a:off x="9144000" y="5528310"/>
            <a:ext cx="3886200" cy="453389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SSD ~ IoU: 0.95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40"/>
              <a:ea typeface="한컴 윤고딕 24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9141714" y="-2429528"/>
            <a:ext cx="36571428" cy="15862279"/>
          </a:xfrm>
          <a:prstGeom prst="rect">
            <a:avLst/>
          </a:prstGeom>
        </p:spPr>
      </p:pic>
      <p:sp>
        <p:nvSpPr>
          <p:cNvPr id="1003" name=""/>
          <p:cNvSpPr txBox="1"/>
          <p:nvPr/>
        </p:nvSpPr>
        <p:spPr>
          <a:xfrm>
            <a:off x="457200" y="342900"/>
            <a:ext cx="16078200" cy="9029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  <a:defRPr/>
            </a:pPr>
            <a:r>
              <a:rPr lang="en-US" altLang="ko-KR" sz="3600" b="1">
                <a:solidFill>
                  <a:srgbClr val="424835"/>
                </a:solidFill>
                <a:latin typeface="한컴 윤고딕 240"/>
                <a:ea typeface="한컴 윤고딕 240"/>
              </a:rPr>
              <a:t>3. Analysis of evalutaion metric results</a:t>
            </a:r>
            <a:endParaRPr lang="en-US" altLang="ko-KR" sz="3600" b="1">
              <a:solidFill>
                <a:srgbClr val="424835"/>
              </a:solidFill>
              <a:latin typeface="한컴 윤고딕 240"/>
              <a:ea typeface="한컴 윤고딕 240"/>
            </a:endParaRPr>
          </a:p>
        </p:txBody>
      </p:sp>
      <p:pic>
        <p:nvPicPr>
          <p:cNvPr id="1004" name="Object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536042"/>
            <a:ext cx="18285714" cy="7931140"/>
          </a:xfrm>
          <a:prstGeom prst="rect">
            <a:avLst/>
          </a:prstGeom>
        </p:spPr>
      </p:pic>
      <p:sp>
        <p:nvSpPr>
          <p:cNvPr id="1007" name=""/>
          <p:cNvSpPr txBox="1"/>
          <p:nvPr/>
        </p:nvSpPr>
        <p:spPr>
          <a:xfrm>
            <a:off x="685799" y="2171700"/>
            <a:ext cx="16916400" cy="2188845"/>
          </a:xfrm>
          <a:prstGeom prst="rect">
            <a:avLst/>
          </a:prstGeom>
        </p:spPr>
        <p:txBody>
          <a:bodyPr wrap="square" anchor="t" anchorCtr="0">
            <a:spAutoFit/>
          </a:bodyPr>
          <a:p>
            <a:pPr marL="257040" indent="-257040">
              <a:buFont typeface="Arial"/>
              <a:buChar char="•"/>
              <a:defRPr/>
            </a:pPr>
            <a:r>
              <a:rPr lang="en-US" altLang="ko-KR" sz="2400" b="1">
                <a:latin typeface="한컴 윤고딕 240"/>
                <a:ea typeface="한컴 윤고딕 240"/>
              </a:rPr>
              <a:t>YOLOv5 &amp; SSD-MobileNet</a:t>
            </a:r>
            <a:endParaRPr lang="en-US" altLang="ko-KR" sz="2400" b="1">
              <a:latin typeface="한컴 윤고딕 240"/>
              <a:ea typeface="한컴 윤고딕 240"/>
            </a:endParaRPr>
          </a:p>
          <a:p>
            <a:pPr marL="714240" lvl="1" indent="-257040">
              <a:buFont typeface="Arial"/>
              <a:buChar char="•"/>
              <a:defRPr/>
            </a:pPr>
            <a:r>
              <a:rPr lang="en-US" altLang="ko-KR">
                <a:latin typeface="한컴 윤고딕 240"/>
                <a:ea typeface="한컴 윤고딕 240"/>
              </a:rPr>
              <a:t>As explained earlier, I collected 2,605 images from divided in 5 technique related videos. Then I trained the model using these.</a:t>
            </a:r>
            <a:endParaRPr lang="en-US" altLang="ko-KR">
              <a:latin typeface="한컴 윤고딕 240"/>
              <a:ea typeface="한컴 윤고딕 240"/>
            </a:endParaRPr>
          </a:p>
          <a:p>
            <a:pPr marL="714240" lvl="1" indent="-257040">
              <a:buFont typeface="Arial"/>
              <a:buChar char="•"/>
              <a:defRPr/>
            </a:pPr>
            <a:r>
              <a:rPr lang="en-US" altLang="ko-KR">
                <a:latin typeface="한컴 윤고딕 240"/>
                <a:ea typeface="한컴 윤고딕 240"/>
              </a:rPr>
              <a:t>Although I split dataset for train, test, and val respectively, For example, elements such as the background are too similar, so I think </a:t>
            </a:r>
            <a:r>
              <a:rPr lang="en-US" altLang="ko-KR" b="1">
                <a:solidFill>
                  <a:srgbClr val="ff0000"/>
                </a:solidFill>
                <a:latin typeface="한컴 윤고딕 240"/>
                <a:ea typeface="한컴 윤고딕 240"/>
              </a:rPr>
              <a:t>overfitting</a:t>
            </a:r>
            <a:r>
              <a:rPr lang="en-US" altLang="ko-KR">
                <a:latin typeface="한컴 윤고딕 240"/>
                <a:ea typeface="한컴 윤고딕 240"/>
              </a:rPr>
              <a:t> occurs. Also, Precision and Recall values are too high.</a:t>
            </a:r>
            <a:endParaRPr lang="en-US" altLang="ko-KR">
              <a:latin typeface="한컴 윤고딕 240"/>
              <a:ea typeface="한컴 윤고딕 240"/>
            </a:endParaRPr>
          </a:p>
          <a:p>
            <a:pPr marL="714240" lvl="1" indent="-257040">
              <a:buFont typeface="Arial"/>
              <a:buChar char="•"/>
              <a:defRPr/>
            </a:pPr>
            <a:endParaRPr lang="en-US" altLang="ko-KR">
              <a:latin typeface="한컴 윤고딕 240"/>
              <a:ea typeface="한컴 윤고딕 240"/>
            </a:endParaRPr>
          </a:p>
          <a:p>
            <a:pPr marL="257040" indent="-257040">
              <a:buFont typeface="Arial"/>
              <a:buChar char="•"/>
              <a:defRPr/>
            </a:pPr>
            <a:r>
              <a:rPr lang="en-US" altLang="ko-KR" sz="2400" b="1">
                <a:latin typeface="한컴 윤고딕 240"/>
                <a:ea typeface="한컴 윤고딕 240"/>
              </a:rPr>
              <a:t>YOLOv5 vs SSD-MobileNet</a:t>
            </a:r>
            <a:endParaRPr lang="en-US" altLang="ko-KR" sz="2400" b="1">
              <a:latin typeface="한컴 윤고딕 240"/>
              <a:ea typeface="한컴 윤고딕 240"/>
            </a:endParaRPr>
          </a:p>
          <a:p>
            <a:pPr marL="714240" lvl="1" indent="-257040">
              <a:buFont typeface="Arial"/>
              <a:buChar char="•"/>
              <a:defRPr/>
            </a:pPr>
            <a:r>
              <a:rPr lang="en-US" altLang="ko-KR" b="1">
                <a:solidFill>
                  <a:srgbClr val="0000ff"/>
                </a:solidFill>
                <a:latin typeface="한컴 윤고딕 240"/>
                <a:ea typeface="한컴 윤고딕 240"/>
              </a:rPr>
              <a:t>I think the model trained YOLOv5 is better than another.</a:t>
            </a:r>
            <a:endParaRPr lang="en-US" altLang="ko-KR" b="1">
              <a:solidFill>
                <a:srgbClr val="0000ff"/>
              </a:solidFill>
              <a:latin typeface="한컴 윤고딕 240"/>
              <a:ea typeface="한컴 윤고딕 240"/>
            </a:endParaRPr>
          </a:p>
        </p:txBody>
      </p:sp>
      <p:sp>
        <p:nvSpPr>
          <p:cNvPr id="1009" name=""/>
          <p:cNvSpPr txBox="1"/>
          <p:nvPr/>
        </p:nvSpPr>
        <p:spPr>
          <a:xfrm>
            <a:off x="8077200" y="9715500"/>
            <a:ext cx="2133600" cy="3600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20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2">
    <p:bg>
      <p:bgPr shadeToTitle="0">
        <a:solidFill>
          <a:srgbClr val="fffe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1031606"/>
            <a:ext cx="18285714" cy="11610619"/>
            <a:chOff x="0" y="1031606"/>
            <a:chExt cx="18285714" cy="11610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9152206" y="-4952084"/>
              <a:ext cx="36571428" cy="2322124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1031606"/>
              <a:ext cx="18285714" cy="1161061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1798818" y="5143500"/>
            <a:ext cx="1432997" cy="107143"/>
            <a:chOff x="808219" y="4358260"/>
            <a:chExt cx="1432997" cy="10714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5400000">
              <a:off x="808219" y="4358260"/>
              <a:ext cx="1432997" cy="107143"/>
            </a:xfrm>
            <a:prstGeom prst="rect">
              <a:avLst/>
            </a:prstGeom>
          </p:spPr>
        </p:pic>
      </p:grpSp>
      <p:sp>
        <p:nvSpPr>
          <p:cNvPr id="1004" name=""/>
          <p:cNvSpPr txBox="1"/>
          <p:nvPr/>
        </p:nvSpPr>
        <p:spPr>
          <a:xfrm>
            <a:off x="1981200" y="3695700"/>
            <a:ext cx="6172200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1005" name=""/>
          <p:cNvSpPr txBox="1"/>
          <p:nvPr/>
        </p:nvSpPr>
        <p:spPr>
          <a:xfrm>
            <a:off x="2133600" y="-1562100"/>
            <a:ext cx="8077200" cy="3695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Hand Landmark Detection</a:t>
            </a:r>
            <a:endParaRPr lang="en-US" altLang="ko-KR"/>
          </a:p>
        </p:txBody>
      </p:sp>
      <p:sp>
        <p:nvSpPr>
          <p:cNvPr id="1009" name=""/>
          <p:cNvSpPr txBox="1"/>
          <p:nvPr/>
        </p:nvSpPr>
        <p:spPr>
          <a:xfrm>
            <a:off x="2971799" y="4709540"/>
            <a:ext cx="12344402" cy="100355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  <a:defRPr/>
            </a:pPr>
            <a:r>
              <a:rPr lang="en-US" altLang="ko-KR" sz="4000" b="1">
                <a:solidFill>
                  <a:srgbClr val="424835"/>
                </a:solidFill>
                <a:latin typeface="한컴 윤고딕 240"/>
                <a:ea typeface="한컴 윤고딕 240"/>
              </a:rPr>
              <a:t>1. Introduction of dataset for experiment</a:t>
            </a:r>
            <a:endParaRPr lang="en-US" altLang="ko-KR" sz="4000" b="1">
              <a:solidFill>
                <a:srgbClr val="424835"/>
              </a:solidFill>
              <a:latin typeface="한컴 윤고딕 240"/>
              <a:ea typeface="한컴 윤고딕 24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9141714" y="-2429528"/>
            <a:ext cx="36571428" cy="15862279"/>
          </a:xfrm>
          <a:prstGeom prst="rect">
            <a:avLst/>
          </a:prstGeom>
        </p:spPr>
      </p:pic>
      <p:sp>
        <p:nvSpPr>
          <p:cNvPr id="1003" name=""/>
          <p:cNvSpPr txBox="1"/>
          <p:nvPr/>
        </p:nvSpPr>
        <p:spPr>
          <a:xfrm>
            <a:off x="457200" y="342900"/>
            <a:ext cx="16078200" cy="9029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  <a:defRPr/>
            </a:pPr>
            <a:r>
              <a:rPr lang="en-US" altLang="ko-KR" sz="3600" b="1">
                <a:solidFill>
                  <a:srgbClr val="424835"/>
                </a:solidFill>
                <a:latin typeface="한컴 윤고딕 240"/>
                <a:ea typeface="한컴 윤고딕 240"/>
              </a:rPr>
              <a:t>1. Introduction of dataset for experiment</a:t>
            </a:r>
            <a:endParaRPr lang="en-US" altLang="ko-KR" sz="3600" b="1">
              <a:solidFill>
                <a:srgbClr val="424835"/>
              </a:solidFill>
              <a:latin typeface="한컴 윤고딕 240"/>
              <a:ea typeface="한컴 윤고딕 240"/>
            </a:endParaRPr>
          </a:p>
        </p:txBody>
      </p:sp>
      <p:pic>
        <p:nvPicPr>
          <p:cNvPr id="1004" name="Object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536042"/>
            <a:ext cx="18285714" cy="7931140"/>
          </a:xfrm>
          <a:prstGeom prst="rect">
            <a:avLst/>
          </a:prstGeom>
        </p:spPr>
      </p:pic>
      <p:sp>
        <p:nvSpPr>
          <p:cNvPr id="1007" name=""/>
          <p:cNvSpPr txBox="1"/>
          <p:nvPr/>
        </p:nvSpPr>
        <p:spPr>
          <a:xfrm>
            <a:off x="914400" y="2040255"/>
            <a:ext cx="16916400" cy="643890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/>
            </a:pPr>
            <a:r>
              <a:rPr lang="en-US" altLang="ko-KR">
                <a:latin typeface="한컴 윤고딕 240"/>
                <a:ea typeface="한컴 윤고딕 240"/>
              </a:rPr>
              <a:t>There are 2,605 images from divided in 5 technique related videos.</a:t>
            </a:r>
            <a:endParaRPr lang="en-US" altLang="ko-KR">
              <a:latin typeface="한컴 윤고딕 240"/>
              <a:ea typeface="한컴 윤고딕 240"/>
            </a:endParaRPr>
          </a:p>
          <a:p>
            <a:pPr marL="257040" indent="-257040">
              <a:buFont typeface="Arial"/>
              <a:buChar char="•"/>
              <a:defRPr/>
            </a:pPr>
            <a:r>
              <a:rPr lang="en-US" altLang="ko-KR">
                <a:latin typeface="한컴 윤고딕 240"/>
                <a:ea typeface="한컴 윤고딕 240"/>
              </a:rPr>
              <a:t>First, I split dataset 8:1:1 for train, test, and val respectively using “train_val_test_split.py” founded by searching on GitHub.</a:t>
            </a:r>
            <a:endParaRPr lang="en-US" altLang="ko-KR">
              <a:latin typeface="한컴 윤고딕 240"/>
              <a:ea typeface="한컴 윤고딕 240"/>
            </a:endParaRPr>
          </a:p>
        </p:txBody>
      </p:sp>
      <p:sp>
        <p:nvSpPr>
          <p:cNvPr id="1009" name=""/>
          <p:cNvSpPr txBox="1"/>
          <p:nvPr/>
        </p:nvSpPr>
        <p:spPr>
          <a:xfrm>
            <a:off x="8077200" y="9715500"/>
            <a:ext cx="2133600" cy="3600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1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Calibri"/>
            </a:endParaRPr>
          </a:p>
        </p:txBody>
      </p:sp>
      <p:pic>
        <p:nvPicPr>
          <p:cNvPr id="101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337407" y="2781300"/>
            <a:ext cx="13613186" cy="3481194"/>
          </a:xfrm>
          <a:prstGeom prst="rect">
            <a:avLst/>
          </a:prstGeom>
        </p:spPr>
      </p:pic>
      <p:sp>
        <p:nvSpPr>
          <p:cNvPr id="1011" name=""/>
          <p:cNvSpPr txBox="1"/>
          <p:nvPr/>
        </p:nvSpPr>
        <p:spPr>
          <a:xfrm>
            <a:off x="914400" y="6515100"/>
            <a:ext cx="16916400" cy="360045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/>
            </a:pPr>
            <a:r>
              <a:rPr lang="en-US" altLang="ko-KR">
                <a:latin typeface="한컴 윤고딕 240"/>
                <a:ea typeface="한컴 윤고딕 240"/>
              </a:rPr>
              <a:t>Next, I downloaded these data files in my computer. Then, these are moved to YOLOv5 folder so that train the model for same data.</a:t>
            </a:r>
            <a:endParaRPr lang="en-US" altLang="ko-KR">
              <a:latin typeface="한컴 윤고딕 240"/>
              <a:ea typeface="한컴 윤고딕 240"/>
            </a:endParaRPr>
          </a:p>
        </p:txBody>
      </p:sp>
      <p:pic>
        <p:nvPicPr>
          <p:cNvPr id="1012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161809" y="6972300"/>
            <a:ext cx="5964382" cy="2057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2">
    <p:bg>
      <p:bgPr shadeToTitle="0">
        <a:solidFill>
          <a:srgbClr val="fffe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1031606"/>
            <a:ext cx="18285714" cy="11610619"/>
            <a:chOff x="0" y="1031606"/>
            <a:chExt cx="18285714" cy="11610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9152206" y="-4952084"/>
              <a:ext cx="36571428" cy="2322124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1031606"/>
              <a:ext cx="18285714" cy="1161061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1798818" y="5143500"/>
            <a:ext cx="1432997" cy="107143"/>
            <a:chOff x="808219" y="4358260"/>
            <a:chExt cx="1432997" cy="10714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5400000">
              <a:off x="808219" y="4358260"/>
              <a:ext cx="1432997" cy="107143"/>
            </a:xfrm>
            <a:prstGeom prst="rect">
              <a:avLst/>
            </a:prstGeom>
          </p:spPr>
        </p:pic>
      </p:grpSp>
      <p:sp>
        <p:nvSpPr>
          <p:cNvPr id="1004" name=""/>
          <p:cNvSpPr txBox="1"/>
          <p:nvPr/>
        </p:nvSpPr>
        <p:spPr>
          <a:xfrm>
            <a:off x="1981200" y="3695700"/>
            <a:ext cx="6172200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1009" name=""/>
          <p:cNvSpPr txBox="1"/>
          <p:nvPr/>
        </p:nvSpPr>
        <p:spPr>
          <a:xfrm>
            <a:off x="2971799" y="4709540"/>
            <a:ext cx="12344402" cy="191795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  <a:defRPr/>
            </a:pPr>
            <a:r>
              <a:rPr lang="en-US" altLang="ko-KR" sz="4000" b="1">
                <a:solidFill>
                  <a:srgbClr val="424835"/>
                </a:solidFill>
                <a:latin typeface="한컴 윤고딕 240"/>
                <a:ea typeface="한컴 윤고딕 240"/>
              </a:rPr>
              <a:t>2. Evaluation Metric for Object Detection</a:t>
            </a:r>
            <a:endParaRPr lang="ko-KR" altLang="en-US" sz="4000" b="1">
              <a:solidFill>
                <a:srgbClr val="424835"/>
              </a:solidFill>
              <a:latin typeface="한컴 윤고딕 240"/>
              <a:ea typeface="한컴 윤고딕 24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4000" b="1">
                <a:solidFill>
                  <a:srgbClr val="424835"/>
                </a:solidFill>
                <a:latin typeface="한컴 윤고딕 240"/>
                <a:ea typeface="한컴 윤고딕 240"/>
              </a:rPr>
              <a:t>   </a:t>
            </a:r>
            <a:r>
              <a:rPr lang="ko-KR" altLang="en-US" sz="4000" b="1">
                <a:solidFill>
                  <a:srgbClr val="424835"/>
                </a:solidFill>
                <a:latin typeface="한컴 윤고딕 240"/>
                <a:ea typeface="한컴 윤고딕 240"/>
              </a:rPr>
              <a:t> </a:t>
            </a:r>
            <a:r>
              <a:rPr lang="en-US" altLang="ko-KR" sz="4000" b="1">
                <a:solidFill>
                  <a:srgbClr val="424835"/>
                </a:solidFill>
                <a:latin typeface="한컴 윤고딕 240"/>
                <a:ea typeface="한컴 윤고딕 240"/>
              </a:rPr>
              <a:t>-</a:t>
            </a:r>
            <a:r>
              <a:rPr lang="ko-KR" altLang="en-US" sz="4000" b="1">
                <a:solidFill>
                  <a:srgbClr val="424835"/>
                </a:solidFill>
                <a:latin typeface="한컴 윤고딕 240"/>
                <a:ea typeface="한컴 윤고딕 240"/>
              </a:rPr>
              <a:t> </a:t>
            </a:r>
            <a:r>
              <a:rPr lang="en-US" altLang="ko-KR" sz="4000" b="1">
                <a:solidFill>
                  <a:srgbClr val="424835"/>
                </a:solidFill>
                <a:latin typeface="한컴 윤고딕 240"/>
                <a:ea typeface="한컴 윤고딕 240"/>
              </a:rPr>
              <a:t>(YOLOv5, SSD-MobileNet)</a:t>
            </a:r>
            <a:endParaRPr lang="en-US" altLang="ko-KR" sz="4000" b="1">
              <a:solidFill>
                <a:srgbClr val="424835"/>
              </a:solidFill>
              <a:latin typeface="한컴 윤고딕 240"/>
              <a:ea typeface="한컴 윤고딕 24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9141714" y="-2429528"/>
            <a:ext cx="36571428" cy="15862279"/>
          </a:xfrm>
          <a:prstGeom prst="rect">
            <a:avLst/>
          </a:prstGeom>
        </p:spPr>
      </p:pic>
      <p:sp>
        <p:nvSpPr>
          <p:cNvPr id="1003" name=""/>
          <p:cNvSpPr txBox="1"/>
          <p:nvPr/>
        </p:nvSpPr>
        <p:spPr>
          <a:xfrm>
            <a:off x="457200" y="342900"/>
            <a:ext cx="16078200" cy="9029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  <a:defRPr/>
            </a:pPr>
            <a:r>
              <a:rPr lang="en-US" altLang="ko-KR" sz="3600" b="1">
                <a:solidFill>
                  <a:srgbClr val="424835"/>
                </a:solidFill>
                <a:latin typeface="한컴 윤고딕 240"/>
                <a:ea typeface="한컴 윤고딕 240"/>
              </a:rPr>
              <a:t>2. Guidance on experimental procedures</a:t>
            </a:r>
            <a:endParaRPr lang="en-US" altLang="ko-KR" sz="3600" b="1">
              <a:solidFill>
                <a:srgbClr val="424835"/>
              </a:solidFill>
              <a:latin typeface="한컴 윤고딕 240"/>
              <a:ea typeface="한컴 윤고딕 240"/>
            </a:endParaRPr>
          </a:p>
        </p:txBody>
      </p:sp>
      <p:pic>
        <p:nvPicPr>
          <p:cNvPr id="1004" name="Object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536042"/>
            <a:ext cx="18285714" cy="7931140"/>
          </a:xfrm>
          <a:prstGeom prst="rect">
            <a:avLst/>
          </a:prstGeom>
        </p:spPr>
      </p:pic>
      <p:sp>
        <p:nvSpPr>
          <p:cNvPr id="1007" name=""/>
          <p:cNvSpPr txBox="1"/>
          <p:nvPr/>
        </p:nvSpPr>
        <p:spPr>
          <a:xfrm>
            <a:off x="914400" y="2308860"/>
            <a:ext cx="16916400" cy="2737485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/>
            </a:pPr>
            <a:r>
              <a:rPr lang="en-US" altLang="ko-KR" sz="2400" b="1">
                <a:latin typeface="한컴 윤고딕 240"/>
                <a:ea typeface="한컴 윤고딕 240"/>
              </a:rPr>
              <a:t>YOLOv5</a:t>
            </a:r>
            <a:endParaRPr lang="en-US" altLang="ko-KR" b="1">
              <a:latin typeface="한컴 윤고딕 240"/>
              <a:ea typeface="한컴 윤고딕 240"/>
            </a:endParaRPr>
          </a:p>
          <a:p>
            <a:pPr marL="714240" lvl="1" indent="-257040">
              <a:buFont typeface="Arial"/>
              <a:buChar char="•"/>
              <a:defRPr/>
            </a:pPr>
            <a:r>
              <a:rPr lang="en-US" altLang="ko-KR">
                <a:latin typeface="한컴 윤고딕 240"/>
                <a:ea typeface="한컴 윤고딕 240"/>
              </a:rPr>
              <a:t>I obtained an evaluation metric for object detection according to IoU threshold using val.py provided.</a:t>
            </a:r>
            <a:endParaRPr lang="en-US" altLang="ko-KR">
              <a:latin typeface="한컴 윤고딕 240"/>
              <a:ea typeface="한컴 윤고딕 240"/>
            </a:endParaRPr>
          </a:p>
          <a:p>
            <a:pPr marL="714240" lvl="1" indent="-257040">
              <a:buFont typeface="Arial"/>
              <a:buChar char="•"/>
              <a:defRPr/>
            </a:pPr>
            <a:r>
              <a:rPr lang="en-US" altLang="ko-KR">
                <a:latin typeface="한컴 윤고딕 240"/>
                <a:ea typeface="한컴 윤고딕 240"/>
              </a:rPr>
              <a:t>Used IoU threshold are 0.5, 0.6, 0.7, 0.8, 0.9 and 0.95.</a:t>
            </a:r>
            <a:endParaRPr lang="en-US" altLang="ko-KR">
              <a:latin typeface="한컴 윤고딕 240"/>
              <a:ea typeface="한컴 윤고딕 240"/>
            </a:endParaRPr>
          </a:p>
          <a:p>
            <a:pPr marL="714240" lvl="1" indent="-257040">
              <a:buFont typeface="Arial"/>
              <a:buChar char="•"/>
              <a:defRPr/>
            </a:pPr>
            <a:endParaRPr lang="en-US" altLang="ko-KR">
              <a:latin typeface="한컴 윤고딕 240"/>
              <a:ea typeface="한컴 윤고딕 240"/>
            </a:endParaRPr>
          </a:p>
          <a:p>
            <a:pPr marL="714240" lvl="1" indent="-257040">
              <a:buFont typeface="Arial"/>
              <a:buChar char="•"/>
              <a:defRPr/>
            </a:pPr>
            <a:endParaRPr lang="en-US" altLang="ko-KR">
              <a:latin typeface="한컴 윤고딕 240"/>
              <a:ea typeface="한컴 윤고딕 240"/>
            </a:endParaRPr>
          </a:p>
          <a:p>
            <a:pPr marL="257040" indent="-257040">
              <a:buFont typeface="Arial"/>
              <a:buChar char="•"/>
              <a:defRPr/>
            </a:pPr>
            <a:r>
              <a:rPr lang="en-US" altLang="ko-KR" sz="2400" b="1">
                <a:latin typeface="한컴 윤고딕 240"/>
                <a:ea typeface="한컴 윤고딕 240"/>
              </a:rPr>
              <a:t>SSD-MobileNet</a:t>
            </a:r>
            <a:endParaRPr lang="en-US" altLang="ko-KR" sz="2400" b="1">
              <a:latin typeface="한컴 윤고딕 240"/>
              <a:ea typeface="한컴 윤고딕 240"/>
            </a:endParaRPr>
          </a:p>
          <a:p>
            <a:pPr marL="257040" indent="-257040">
              <a:buFont typeface="Arial"/>
              <a:buChar char="•"/>
              <a:defRPr/>
            </a:pPr>
            <a:r>
              <a:rPr lang="en-US" altLang="ko-KR">
                <a:latin typeface="한컴 윤고딕 240"/>
                <a:ea typeface="한컴 윤고딕 240"/>
              </a:rPr>
              <a:t>I obtained an evaluation metric for object detection according to IoU threshold using calculate_map_cartucho.py founded by searching on GitHub.</a:t>
            </a:r>
            <a:endParaRPr lang="en-US" altLang="ko-KR">
              <a:latin typeface="한컴 윤고딕 240"/>
              <a:ea typeface="한컴 윤고딕 240"/>
            </a:endParaRPr>
          </a:p>
          <a:p>
            <a:pPr marL="714240" lvl="1" indent="-257040">
              <a:buFont typeface="Arial"/>
              <a:buChar char="•"/>
              <a:defRPr/>
            </a:pPr>
            <a:r>
              <a:rPr lang="en-US" altLang="ko-KR">
                <a:latin typeface="한컴 윤고딕 240"/>
                <a:ea typeface="한컴 윤고딕 240"/>
              </a:rPr>
              <a:t>Used IoU threshold are from 0.5 to 0.95 in increments of 0.05.</a:t>
            </a:r>
            <a:endParaRPr lang="en-US" altLang="ko-KR">
              <a:latin typeface="한컴 윤고딕 240"/>
              <a:ea typeface="한컴 윤고딕 240"/>
            </a:endParaRPr>
          </a:p>
        </p:txBody>
      </p:sp>
      <p:sp>
        <p:nvSpPr>
          <p:cNvPr id="1009" name=""/>
          <p:cNvSpPr txBox="1"/>
          <p:nvPr/>
        </p:nvSpPr>
        <p:spPr>
          <a:xfrm>
            <a:off x="8077200" y="9715500"/>
            <a:ext cx="2133600" cy="3600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2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2">
    <p:bg>
      <p:bgPr shadeToTitle="0">
        <a:solidFill>
          <a:srgbClr val="fffe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1031606"/>
            <a:ext cx="18285714" cy="11610619"/>
            <a:chOff x="0" y="1031606"/>
            <a:chExt cx="18285714" cy="11610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9152206" y="-4952084"/>
              <a:ext cx="36571428" cy="2322124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1031606"/>
              <a:ext cx="18285714" cy="1161061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1798818" y="5143500"/>
            <a:ext cx="1432997" cy="107143"/>
            <a:chOff x="808219" y="4358260"/>
            <a:chExt cx="1432997" cy="10714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5400000">
              <a:off x="808219" y="4358260"/>
              <a:ext cx="1432997" cy="107143"/>
            </a:xfrm>
            <a:prstGeom prst="rect">
              <a:avLst/>
            </a:prstGeom>
          </p:spPr>
        </p:pic>
      </p:grpSp>
      <p:sp>
        <p:nvSpPr>
          <p:cNvPr id="1004" name=""/>
          <p:cNvSpPr txBox="1"/>
          <p:nvPr/>
        </p:nvSpPr>
        <p:spPr>
          <a:xfrm>
            <a:off x="1981200" y="3695700"/>
            <a:ext cx="6172200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1009" name=""/>
          <p:cNvSpPr txBox="1"/>
          <p:nvPr/>
        </p:nvSpPr>
        <p:spPr>
          <a:xfrm>
            <a:off x="2971799" y="4709540"/>
            <a:ext cx="12344402" cy="191795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  <a:defRPr/>
            </a:pPr>
            <a:r>
              <a:rPr lang="en-US" altLang="ko-KR" sz="4000" b="1">
                <a:solidFill>
                  <a:srgbClr val="424835"/>
                </a:solidFill>
                <a:latin typeface="한컴 윤고딕 240"/>
                <a:ea typeface="한컴 윤고딕 240"/>
              </a:rPr>
              <a:t>2. Evaluation Metric for Object Detection</a:t>
            </a:r>
            <a:endParaRPr lang="ko-KR" altLang="en-US" sz="4000" b="1">
              <a:solidFill>
                <a:srgbClr val="424835"/>
              </a:solidFill>
              <a:latin typeface="한컴 윤고딕 240"/>
              <a:ea typeface="한컴 윤고딕 24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4000" b="1">
                <a:solidFill>
                  <a:srgbClr val="424835"/>
                </a:solidFill>
                <a:latin typeface="한컴 윤고딕 240"/>
                <a:ea typeface="한컴 윤고딕 240"/>
              </a:rPr>
              <a:t>   </a:t>
            </a:r>
            <a:r>
              <a:rPr lang="ko-KR" altLang="en-US" sz="4000" b="1">
                <a:solidFill>
                  <a:srgbClr val="424835"/>
                </a:solidFill>
                <a:latin typeface="한컴 윤고딕 240"/>
                <a:ea typeface="한컴 윤고딕 240"/>
              </a:rPr>
              <a:t> </a:t>
            </a:r>
            <a:r>
              <a:rPr lang="en-US" altLang="ko-KR" sz="4000">
                <a:solidFill>
                  <a:srgbClr val="424835"/>
                </a:solidFill>
                <a:latin typeface="한컴 윤고딕 240"/>
                <a:ea typeface="한컴 윤고딕 240"/>
              </a:rPr>
              <a:t>-</a:t>
            </a:r>
            <a:r>
              <a:rPr lang="ko-KR" altLang="en-US" sz="4000">
                <a:solidFill>
                  <a:srgbClr val="424835"/>
                </a:solidFill>
                <a:latin typeface="한컴 윤고딕 240"/>
                <a:ea typeface="한컴 윤고딕 240"/>
              </a:rPr>
              <a:t> </a:t>
            </a:r>
            <a:r>
              <a:rPr lang="en-US" altLang="ko-KR" sz="4000" b="1">
                <a:solidFill>
                  <a:srgbClr val="424835"/>
                </a:solidFill>
                <a:latin typeface="한컴 윤고딕 240"/>
                <a:ea typeface="한컴 윤고딕 240"/>
              </a:rPr>
              <a:t>YOLOv5</a:t>
            </a:r>
            <a:endParaRPr lang="en-US" altLang="ko-KR" sz="4000" b="1">
              <a:solidFill>
                <a:srgbClr val="424835"/>
              </a:solidFill>
              <a:latin typeface="한컴 윤고딕 240"/>
              <a:ea typeface="한컴 윤고딕 24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9141714" y="-2429528"/>
            <a:ext cx="36571428" cy="15862279"/>
          </a:xfrm>
          <a:prstGeom prst="rect">
            <a:avLst/>
          </a:prstGeom>
        </p:spPr>
      </p:pic>
      <p:sp>
        <p:nvSpPr>
          <p:cNvPr id="1003" name=""/>
          <p:cNvSpPr txBox="1"/>
          <p:nvPr/>
        </p:nvSpPr>
        <p:spPr>
          <a:xfrm>
            <a:off x="457200" y="342899"/>
            <a:ext cx="16078200" cy="9029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  <a:defRPr/>
            </a:pPr>
            <a:r>
              <a:rPr lang="en-US" altLang="ko-KR" sz="3600" b="1">
                <a:solidFill>
                  <a:srgbClr val="424835"/>
                </a:solidFill>
                <a:latin typeface="한컴 윤고딕 240"/>
                <a:ea typeface="한컴 윤고딕 240"/>
              </a:rPr>
              <a:t>2. Evaluation Metric for Object Detection</a:t>
            </a:r>
            <a:r>
              <a:rPr lang="ko-KR" altLang="en-US" sz="3600" b="1">
                <a:solidFill>
                  <a:srgbClr val="424835"/>
                </a:solidFill>
                <a:latin typeface="한컴 윤고딕 240"/>
                <a:ea typeface="한컴 윤고딕 240"/>
              </a:rPr>
              <a:t> </a:t>
            </a:r>
            <a:r>
              <a:rPr lang="en-US" altLang="ko-KR" sz="3600" b="1">
                <a:solidFill>
                  <a:srgbClr val="424835"/>
                </a:solidFill>
                <a:latin typeface="한컴 윤고딕 240"/>
                <a:ea typeface="한컴 윤고딕 240"/>
              </a:rPr>
              <a:t>- </a:t>
            </a:r>
            <a:r>
              <a:rPr lang="en-US" altLang="ko-KR" sz="2800" b="1">
                <a:solidFill>
                  <a:srgbClr val="0000ff"/>
                </a:solidFill>
                <a:latin typeface="한컴 윤고딕 240"/>
                <a:ea typeface="한컴 윤고딕 240"/>
              </a:rPr>
              <a:t>YOLOv5 ~ IoU threshold: </a:t>
            </a:r>
            <a:r>
              <a:rPr lang="en-US" altLang="ko-KR" sz="2800" b="1">
                <a:solidFill>
                  <a:srgbClr val="ff0000"/>
                </a:solidFill>
                <a:latin typeface="한컴 윤고딕 240"/>
                <a:ea typeface="한컴 윤고딕 240"/>
              </a:rPr>
              <a:t>0.5</a:t>
            </a:r>
            <a:endParaRPr lang="en-US" altLang="ko-KR" sz="2800" b="1">
              <a:solidFill>
                <a:srgbClr val="ff0000"/>
              </a:solidFill>
              <a:latin typeface="한컴 윤고딕 240"/>
              <a:ea typeface="한컴 윤고딕 240"/>
            </a:endParaRPr>
          </a:p>
        </p:txBody>
      </p:sp>
      <p:pic>
        <p:nvPicPr>
          <p:cNvPr id="1004" name="Object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536042"/>
            <a:ext cx="18285714" cy="7931140"/>
          </a:xfrm>
          <a:prstGeom prst="rect">
            <a:avLst/>
          </a:prstGeom>
        </p:spPr>
      </p:pic>
      <p:sp>
        <p:nvSpPr>
          <p:cNvPr id="1007" name=""/>
          <p:cNvSpPr txBox="1"/>
          <p:nvPr/>
        </p:nvSpPr>
        <p:spPr>
          <a:xfrm>
            <a:off x="990600" y="1880235"/>
            <a:ext cx="16916400" cy="443865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/>
            </a:pPr>
            <a:r>
              <a:rPr lang="en-US" altLang="ko-KR" sz="2300">
                <a:latin typeface="한컴 윤고딕 240"/>
                <a:ea typeface="한컴 윤고딕 240"/>
              </a:rPr>
              <a:t>The image below is the command to get YOLOv5 model’s evalutaion metric in cmd.</a:t>
            </a:r>
            <a:endParaRPr lang="en-US" altLang="ko-KR" sz="2300">
              <a:latin typeface="한컴 윤고딕 240"/>
              <a:ea typeface="한컴 윤고딕 240"/>
            </a:endParaRPr>
          </a:p>
        </p:txBody>
      </p:sp>
      <p:sp>
        <p:nvSpPr>
          <p:cNvPr id="1020" name=""/>
          <p:cNvSpPr txBox="1"/>
          <p:nvPr/>
        </p:nvSpPr>
        <p:spPr>
          <a:xfrm>
            <a:off x="8077200" y="9715500"/>
            <a:ext cx="2133600" cy="36004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/>
              <a:t>3</a:t>
            </a:r>
            <a:endParaRPr lang="en-US" altLang="ko-KR"/>
          </a:p>
        </p:txBody>
      </p:sp>
      <p:sp>
        <p:nvSpPr>
          <p:cNvPr id="1025" name=""/>
          <p:cNvSpPr txBox="1"/>
          <p:nvPr/>
        </p:nvSpPr>
        <p:spPr>
          <a:xfrm>
            <a:off x="990600" y="4775835"/>
            <a:ext cx="16916400" cy="443865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/>
            </a:pPr>
            <a:r>
              <a:rPr lang="en-US" altLang="ko-KR" sz="2300">
                <a:latin typeface="한컴 윤고딕 240"/>
                <a:ea typeface="한컴 윤고딕 240"/>
              </a:rPr>
              <a:t>The image below is the result of the YOLOv5 model’s evalutaion metric.</a:t>
            </a:r>
            <a:endParaRPr lang="en-US" altLang="ko-KR" sz="2300">
              <a:latin typeface="한컴 윤고딕 240"/>
              <a:ea typeface="한컴 윤고딕 240"/>
            </a:endParaRPr>
          </a:p>
        </p:txBody>
      </p:sp>
      <p:pic>
        <p:nvPicPr>
          <p:cNvPr id="102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922606" y="2324100"/>
            <a:ext cx="10442787" cy="2133600"/>
          </a:xfrm>
          <a:prstGeom prst="rect">
            <a:avLst/>
          </a:prstGeom>
        </p:spPr>
      </p:pic>
      <p:pic>
        <p:nvPicPr>
          <p:cNvPr id="1028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726094" y="5219700"/>
            <a:ext cx="10835812" cy="1205359"/>
          </a:xfrm>
          <a:prstGeom prst="rect">
            <a:avLst/>
          </a:prstGeom>
        </p:spPr>
      </p:pic>
      <p:sp>
        <p:nvSpPr>
          <p:cNvPr id="1029" name=""/>
          <p:cNvSpPr txBox="1"/>
          <p:nvPr/>
        </p:nvSpPr>
        <p:spPr>
          <a:xfrm>
            <a:off x="7086599" y="7353300"/>
            <a:ext cx="4114801" cy="1558290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Precision: </a:t>
            </a: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7735a4"/>
                </a:solidFill>
                <a:latin typeface="Calibri"/>
                <a:ea typeface="?? ??"/>
                <a:cs typeface="Calibri"/>
              </a:rPr>
              <a:t>1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7735a4"/>
              </a:solidFill>
              <a:latin typeface="Calibri"/>
              <a:ea typeface="?? ??"/>
              <a:cs typeface="Calibri"/>
            </a:endParaRPr>
          </a:p>
          <a:p>
            <a:pPr marL="257040" indent="-25704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Recall: </a:t>
            </a: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7735a4"/>
                </a:solidFill>
                <a:latin typeface="Calibri"/>
                <a:ea typeface="?? ??"/>
                <a:cs typeface="Calibri"/>
              </a:rPr>
              <a:t>1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7735a4"/>
              </a:solidFill>
              <a:latin typeface="Calibri"/>
              <a:ea typeface="?? ??"/>
              <a:cs typeface="Calibri"/>
            </a:endParaRPr>
          </a:p>
          <a:p>
            <a:pPr marL="257040" indent="-25704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mAP50: </a:t>
            </a: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7735a4"/>
                </a:solidFill>
                <a:latin typeface="Calibri"/>
                <a:ea typeface="?? ??"/>
                <a:cs typeface="Calibri"/>
              </a:rPr>
              <a:t>0.995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7735a4"/>
              </a:solidFill>
              <a:latin typeface="Calibri"/>
              <a:ea typeface="?? ??"/>
              <a:cs typeface="Calibri"/>
            </a:endParaRPr>
          </a:p>
          <a:p>
            <a:pPr marL="257040" indent="-25704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mAP50-95: </a:t>
            </a: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7735a4"/>
                </a:solidFill>
                <a:latin typeface="Calibri"/>
                <a:ea typeface="?? ??"/>
                <a:cs typeface="Calibri"/>
              </a:rPr>
              <a:t>0.819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7735a4"/>
              </a:solidFill>
              <a:latin typeface="Calibri"/>
              <a:ea typeface="?? ??"/>
              <a:cs typeface="Calibri"/>
            </a:endParaRPr>
          </a:p>
        </p:txBody>
      </p:sp>
      <p:cxnSp>
        <p:nvCxnSpPr>
          <p:cNvPr id="1030" name=""/>
          <p:cNvCxnSpPr/>
          <p:nvPr/>
        </p:nvCxnSpPr>
        <p:spPr>
          <a:xfrm>
            <a:off x="8305800" y="3467100"/>
            <a:ext cx="1371600" cy="0"/>
          </a:xfrm>
          <a:prstGeom prst="line">
            <a:avLst/>
          </a:prstGeom>
          <a:solidFill>
            <a:srgbClr val="4f81bd">
              <a:alpha val="100000"/>
            </a:srgbClr>
          </a:solidFill>
          <a:ln w="25400" cap="flat" cmpd="sng" algn="ctr">
            <a:solidFill>
              <a:srgbClr val="ffff00">
                <a:alpha val="100000"/>
              </a:srgbClr>
            </a:solidFill>
            <a:prstDash val="soli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9141714" y="-2429528"/>
            <a:ext cx="36571428" cy="15862279"/>
          </a:xfrm>
          <a:prstGeom prst="rect">
            <a:avLst/>
          </a:prstGeom>
        </p:spPr>
      </p:pic>
      <p:sp>
        <p:nvSpPr>
          <p:cNvPr id="1003" name=""/>
          <p:cNvSpPr txBox="1"/>
          <p:nvPr/>
        </p:nvSpPr>
        <p:spPr>
          <a:xfrm>
            <a:off x="457200" y="342899"/>
            <a:ext cx="16078200" cy="9029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  <a:defRPr/>
            </a:pPr>
            <a:r>
              <a:rPr lang="en-US" altLang="ko-KR" sz="3600" b="1">
                <a:solidFill>
                  <a:srgbClr val="424835"/>
                </a:solidFill>
                <a:latin typeface="한컴 윤고딕 240"/>
                <a:ea typeface="한컴 윤고딕 240"/>
              </a:rPr>
              <a:t>2. Evaluation Metric for Object Detection</a:t>
            </a:r>
            <a:r>
              <a:rPr lang="ko-KR" altLang="en-US" sz="3600" b="1">
                <a:solidFill>
                  <a:srgbClr val="424835"/>
                </a:solidFill>
                <a:latin typeface="한컴 윤고딕 240"/>
                <a:ea typeface="한컴 윤고딕 240"/>
              </a:rPr>
              <a:t> </a:t>
            </a:r>
            <a:r>
              <a:rPr lang="en-US" altLang="ko-KR" sz="3600" b="1">
                <a:solidFill>
                  <a:srgbClr val="424835"/>
                </a:solidFill>
                <a:latin typeface="한컴 윤고딕 240"/>
                <a:ea typeface="한컴 윤고딕 240"/>
              </a:rPr>
              <a:t>- </a:t>
            </a:r>
            <a:r>
              <a:rPr lang="en-US" altLang="ko-KR" sz="2800" b="1">
                <a:solidFill>
                  <a:srgbClr val="0000ff"/>
                </a:solidFill>
                <a:latin typeface="한컴 윤고딕 240"/>
                <a:ea typeface="한컴 윤고딕 240"/>
              </a:rPr>
              <a:t>YOLOv5 ~ IoU threshold: </a:t>
            </a:r>
            <a:r>
              <a:rPr lang="en-US" altLang="ko-KR" sz="2800" b="1">
                <a:solidFill>
                  <a:srgbClr val="ff0000"/>
                </a:solidFill>
                <a:latin typeface="한컴 윤고딕 240"/>
                <a:ea typeface="한컴 윤고딕 240"/>
              </a:rPr>
              <a:t>0.6</a:t>
            </a:r>
            <a:endParaRPr lang="en-US" altLang="ko-KR" sz="2800" b="1">
              <a:solidFill>
                <a:srgbClr val="ff0000"/>
              </a:solidFill>
              <a:latin typeface="한컴 윤고딕 240"/>
              <a:ea typeface="한컴 윤고딕 240"/>
            </a:endParaRPr>
          </a:p>
        </p:txBody>
      </p:sp>
      <p:pic>
        <p:nvPicPr>
          <p:cNvPr id="1004" name="Object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536042"/>
            <a:ext cx="18285714" cy="7931140"/>
          </a:xfrm>
          <a:prstGeom prst="rect">
            <a:avLst/>
          </a:prstGeom>
        </p:spPr>
      </p:pic>
      <p:sp>
        <p:nvSpPr>
          <p:cNvPr id="1007" name=""/>
          <p:cNvSpPr txBox="1"/>
          <p:nvPr/>
        </p:nvSpPr>
        <p:spPr>
          <a:xfrm>
            <a:off x="990600" y="1880235"/>
            <a:ext cx="16916400" cy="443865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/>
            </a:pPr>
            <a:r>
              <a:rPr lang="en-US" altLang="ko-KR" sz="2300">
                <a:latin typeface="한컴 윤고딕 240"/>
                <a:ea typeface="한컴 윤고딕 240"/>
              </a:rPr>
              <a:t>The image below is the command to get YOLOv5 model’s evalutaion metric in cmd.</a:t>
            </a:r>
            <a:endParaRPr lang="en-US" altLang="ko-KR" sz="2300">
              <a:latin typeface="한컴 윤고딕 240"/>
              <a:ea typeface="한컴 윤고딕 240"/>
            </a:endParaRPr>
          </a:p>
        </p:txBody>
      </p:sp>
      <p:sp>
        <p:nvSpPr>
          <p:cNvPr id="1020" name=""/>
          <p:cNvSpPr txBox="1"/>
          <p:nvPr/>
        </p:nvSpPr>
        <p:spPr>
          <a:xfrm>
            <a:off x="8077200" y="9715500"/>
            <a:ext cx="2133600" cy="36004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/>
              <a:t>4</a:t>
            </a:r>
            <a:endParaRPr lang="en-US" altLang="ko-KR"/>
          </a:p>
        </p:txBody>
      </p:sp>
      <p:pic>
        <p:nvPicPr>
          <p:cNvPr id="1023" name=""/>
          <p:cNvPicPr>
            <a:picLocks noChangeAspect="1"/>
          </p:cNvPicPr>
          <p:nvPr/>
        </p:nvPicPr>
        <p:blipFill rotWithShape="1">
          <a:blip r:embed="rId4"/>
          <a:srcRect t="14820" b="20000"/>
          <a:stretch>
            <a:fillRect/>
          </a:stretch>
        </p:blipFill>
        <p:spPr>
          <a:xfrm>
            <a:off x="3974903" y="5372100"/>
            <a:ext cx="10338194" cy="1524000"/>
          </a:xfrm>
          <a:prstGeom prst="rect">
            <a:avLst/>
          </a:prstGeom>
        </p:spPr>
      </p:pic>
      <p:sp>
        <p:nvSpPr>
          <p:cNvPr id="1025" name=""/>
          <p:cNvSpPr txBox="1"/>
          <p:nvPr/>
        </p:nvSpPr>
        <p:spPr>
          <a:xfrm>
            <a:off x="990600" y="4852035"/>
            <a:ext cx="16916400" cy="443865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/>
            </a:pPr>
            <a:r>
              <a:rPr lang="en-US" altLang="ko-KR" sz="2300">
                <a:latin typeface="한컴 윤고딕 240"/>
                <a:ea typeface="한컴 윤고딕 240"/>
              </a:rPr>
              <a:t>The image below is the result of the YOLOv5 model’s evalutaion metric.</a:t>
            </a:r>
            <a:endParaRPr lang="en-US" altLang="ko-KR" sz="2300">
              <a:latin typeface="한컴 윤고딕 240"/>
              <a:ea typeface="한컴 윤고딕 240"/>
            </a:endParaRPr>
          </a:p>
        </p:txBody>
      </p:sp>
      <p:sp>
        <p:nvSpPr>
          <p:cNvPr id="1026" name=""/>
          <p:cNvSpPr txBox="1"/>
          <p:nvPr/>
        </p:nvSpPr>
        <p:spPr>
          <a:xfrm>
            <a:off x="7086599" y="7353300"/>
            <a:ext cx="4114801" cy="1558290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Precision: </a:t>
            </a: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7735a4"/>
                </a:solidFill>
                <a:latin typeface="Calibri"/>
                <a:ea typeface="?? ??"/>
                <a:cs typeface="Calibri"/>
              </a:rPr>
              <a:t>1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7735a4"/>
              </a:solidFill>
              <a:latin typeface="Calibri"/>
              <a:ea typeface="?? ??"/>
              <a:cs typeface="Calibri"/>
            </a:endParaRPr>
          </a:p>
          <a:p>
            <a:pPr marL="257040" indent="-25704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Recall: </a:t>
            </a: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7735a4"/>
                </a:solidFill>
                <a:latin typeface="Calibri"/>
                <a:ea typeface="?? ??"/>
                <a:cs typeface="Calibri"/>
              </a:rPr>
              <a:t>1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7735a4"/>
              </a:solidFill>
              <a:latin typeface="Calibri"/>
              <a:ea typeface="?? ??"/>
              <a:cs typeface="Calibri"/>
            </a:endParaRPr>
          </a:p>
          <a:p>
            <a:pPr marL="257040" indent="-25704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mAP50: </a:t>
            </a: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7735a4"/>
                </a:solidFill>
                <a:latin typeface="Calibri"/>
                <a:ea typeface="?? ??"/>
                <a:cs typeface="Calibri"/>
              </a:rPr>
              <a:t>0.995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7735a4"/>
              </a:solidFill>
              <a:latin typeface="Calibri"/>
              <a:ea typeface="?? ??"/>
              <a:cs typeface="Calibri"/>
            </a:endParaRPr>
          </a:p>
          <a:p>
            <a:pPr marL="257040" indent="-25704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mAP50-95: </a:t>
            </a: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7735a4"/>
                </a:solidFill>
                <a:latin typeface="Calibri"/>
                <a:ea typeface="?? ??"/>
                <a:cs typeface="Calibri"/>
              </a:rPr>
              <a:t>0.817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7735a4"/>
              </a:solidFill>
              <a:latin typeface="Calibri"/>
              <a:ea typeface="?? ??"/>
              <a:cs typeface="Calibri"/>
            </a:endParaRPr>
          </a:p>
        </p:txBody>
      </p:sp>
      <p:pic>
        <p:nvPicPr>
          <p:cNvPr id="102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987259" y="2400300"/>
            <a:ext cx="10313482" cy="2099612"/>
          </a:xfrm>
          <a:prstGeom prst="rect">
            <a:avLst/>
          </a:prstGeom>
        </p:spPr>
      </p:pic>
      <p:cxnSp>
        <p:nvCxnSpPr>
          <p:cNvPr id="1028" name=""/>
          <p:cNvCxnSpPr/>
          <p:nvPr/>
        </p:nvCxnSpPr>
        <p:spPr>
          <a:xfrm>
            <a:off x="8382000" y="3543300"/>
            <a:ext cx="1295400" cy="0"/>
          </a:xfrm>
          <a:prstGeom prst="line">
            <a:avLst/>
          </a:prstGeom>
          <a:solidFill>
            <a:srgbClr val="4f81bd">
              <a:alpha val="100000"/>
            </a:srgbClr>
          </a:solidFill>
          <a:ln w="25400" cap="flat" cmpd="sng" algn="ctr">
            <a:solidFill>
              <a:srgbClr val="ffff00">
                <a:alpha val="100000"/>
              </a:srgbClr>
            </a:solidFill>
            <a:prstDash val="soli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officegen</ep:Company>
  <ep:Words>879</ep:Words>
  <ep:PresentationFormat>On-screen Show (4:3)</ep:PresentationFormat>
  <ep:Paragraphs>142</ep:Paragraphs>
  <ep:Slides>27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ep:HeadingPairs>
  <ep:TitlesOfParts>
    <vt:vector size="28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2023-07-26T17:52:45.000</dcterms:created>
  <dc:creator>officegen</dc:creator>
  <cp:lastModifiedBy>User</cp:lastModifiedBy>
  <dcterms:modified xsi:type="dcterms:W3CDTF">2023-08-16T11:12:56.805</dcterms:modified>
  <cp:revision>67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