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69" r:id="rId2"/>
    <p:sldId id="256" r:id="rId3"/>
    <p:sldId id="257" r:id="rId4"/>
    <p:sldId id="362" r:id="rId5"/>
    <p:sldId id="367" r:id="rId6"/>
    <p:sldId id="373" r:id="rId7"/>
    <p:sldId id="37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00" autoAdjust="0"/>
    <p:restoredTop sz="84463" autoAdjust="0"/>
  </p:normalViewPr>
  <p:slideViewPr>
    <p:cSldViewPr snapToGrid="0">
      <p:cViewPr varScale="1">
        <p:scale>
          <a:sx n="136" d="100"/>
          <a:sy n="136" d="100"/>
        </p:scale>
        <p:origin x="74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BA3E5-37A4-4237-89A4-8B24CB6D41F7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B3929-5873-4D0F-907B-888845D9E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130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B3929-5873-4D0F-907B-888845D9E13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678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B3929-5873-4D0F-907B-888845D9E13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988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B3929-5873-4D0F-907B-888845D9E13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917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5836-30ED-443E-96F8-C5E4B7307678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CC1E-D1B8-442B-BACF-E8B6D57B9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73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5836-30ED-443E-96F8-C5E4B7307678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CC1E-D1B8-442B-BACF-E8B6D57B9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79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5836-30ED-443E-96F8-C5E4B7307678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CC1E-D1B8-442B-BACF-E8B6D57B9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48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5836-30ED-443E-96F8-C5E4B7307678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CC1E-D1B8-442B-BACF-E8B6D57B9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6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5836-30ED-443E-96F8-C5E4B7307678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CC1E-D1B8-442B-BACF-E8B6D57B9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15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5836-30ED-443E-96F8-C5E4B7307678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CC1E-D1B8-442B-BACF-E8B6D57B9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58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5836-30ED-443E-96F8-C5E4B7307678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CC1E-D1B8-442B-BACF-E8B6D57B9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91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5836-30ED-443E-96F8-C5E4B7307678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CC1E-D1B8-442B-BACF-E8B6D57B9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02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5836-30ED-443E-96F8-C5E4B7307678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CC1E-D1B8-442B-BACF-E8B6D57B9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8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5836-30ED-443E-96F8-C5E4B7307678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CC1E-D1B8-442B-BACF-E8B6D57B9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4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5836-30ED-443E-96F8-C5E4B7307678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CC1E-D1B8-442B-BACF-E8B6D57B9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48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C5836-30ED-443E-96F8-C5E4B7307678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7CC1E-D1B8-442B-BACF-E8B6D57B9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66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B9D2B67-93D3-46EA-BF09-614EF7F433EC}"/>
              </a:ext>
            </a:extLst>
          </p:cNvPr>
          <p:cNvSpPr/>
          <p:nvPr/>
        </p:nvSpPr>
        <p:spPr>
          <a:xfrm>
            <a:off x="415636" y="548275"/>
            <a:ext cx="1800000" cy="36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D942B7-FE5E-455C-9CCA-A555AE2E603D}"/>
              </a:ext>
            </a:extLst>
          </p:cNvPr>
          <p:cNvSpPr txBox="1"/>
          <p:nvPr/>
        </p:nvSpPr>
        <p:spPr>
          <a:xfrm>
            <a:off x="304801" y="181627"/>
            <a:ext cx="2916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논문의 공헌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90ED79-8992-4B95-BD1B-3C5E4CA2A112}"/>
              </a:ext>
            </a:extLst>
          </p:cNvPr>
          <p:cNvSpPr/>
          <p:nvPr/>
        </p:nvSpPr>
        <p:spPr>
          <a:xfrm>
            <a:off x="415636" y="867794"/>
            <a:ext cx="324000" cy="32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16343-6A27-4200-98F4-30709658070F}"/>
              </a:ext>
            </a:extLst>
          </p:cNvPr>
          <p:cNvSpPr txBox="1"/>
          <p:nvPr/>
        </p:nvSpPr>
        <p:spPr>
          <a:xfrm>
            <a:off x="849136" y="884320"/>
            <a:ext cx="3229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피아노 연주 데이터베이스 제안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A00D12-3B41-4554-97ED-D51CEA1BBE72}"/>
              </a:ext>
            </a:extLst>
          </p:cNvPr>
          <p:cNvSpPr txBox="1"/>
          <p:nvPr/>
        </p:nvSpPr>
        <p:spPr>
          <a:xfrm>
            <a:off x="849136" y="2952727"/>
            <a:ext cx="4304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hand pose </a:t>
            </a:r>
            <a:r>
              <a:rPr lang="ko-KR" altLang="en-US" sz="1400" dirty="0"/>
              <a:t>평가 방법 제안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208AA2-93C6-41EA-AC31-10BD36984620}"/>
              </a:ext>
            </a:extLst>
          </p:cNvPr>
          <p:cNvSpPr/>
          <p:nvPr/>
        </p:nvSpPr>
        <p:spPr>
          <a:xfrm>
            <a:off x="415636" y="2936201"/>
            <a:ext cx="324000" cy="32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1182C4-07BD-4903-9888-6E6AD335D93D}"/>
              </a:ext>
            </a:extLst>
          </p:cNvPr>
          <p:cNvSpPr txBox="1"/>
          <p:nvPr/>
        </p:nvSpPr>
        <p:spPr>
          <a:xfrm>
            <a:off x="858099" y="4745669"/>
            <a:ext cx="4304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hand pose </a:t>
            </a:r>
            <a:r>
              <a:rPr lang="ko-KR" altLang="en-US" sz="1400" dirty="0"/>
              <a:t>평가 방법 성능 비교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EC32F5-85BB-48EC-80EF-D489D8D9DBE0}"/>
              </a:ext>
            </a:extLst>
          </p:cNvPr>
          <p:cNvSpPr/>
          <p:nvPr/>
        </p:nvSpPr>
        <p:spPr>
          <a:xfrm>
            <a:off x="424599" y="4729143"/>
            <a:ext cx="324000" cy="32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7A964C-FF7F-4BAF-AABC-3038EE43CA2B}"/>
              </a:ext>
            </a:extLst>
          </p:cNvPr>
          <p:cNvSpPr txBox="1"/>
          <p:nvPr/>
        </p:nvSpPr>
        <p:spPr>
          <a:xfrm>
            <a:off x="415636" y="1413164"/>
            <a:ext cx="5029200" cy="53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400" dirty="0"/>
              <a:t>(1). </a:t>
            </a:r>
            <a:r>
              <a:rPr lang="ko-KR" altLang="en-US" sz="1400" dirty="0"/>
              <a:t>피아노 위에서 </a:t>
            </a:r>
            <a:r>
              <a:rPr lang="ko-KR" altLang="en-US" sz="1400" dirty="0" err="1"/>
              <a:t>탑뷰</a:t>
            </a:r>
            <a:r>
              <a:rPr lang="ko-KR" altLang="en-US" sz="1400" dirty="0"/>
              <a:t> 찍기 </a:t>
            </a:r>
            <a:r>
              <a:rPr lang="en-US" altLang="ko-KR" sz="1400" dirty="0"/>
              <a:t>(-&gt; </a:t>
            </a:r>
            <a:r>
              <a:rPr lang="ko-KR" altLang="en-US" sz="1400" dirty="0"/>
              <a:t>평가에 적합</a:t>
            </a:r>
            <a:r>
              <a:rPr lang="en-US" altLang="ko-KR" sz="1400" dirty="0"/>
              <a:t>) &amp; </a:t>
            </a:r>
            <a:r>
              <a:rPr lang="en-US" altLang="ko-KR" sz="1400" dirty="0" err="1"/>
              <a:t>db</a:t>
            </a:r>
            <a:r>
              <a:rPr lang="en-US" altLang="ko-KR" sz="1400" dirty="0"/>
              <a:t> </a:t>
            </a:r>
            <a:r>
              <a:rPr lang="ko-KR" altLang="en-US" sz="1400" dirty="0"/>
              <a:t>만들기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db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만든후</a:t>
            </a:r>
            <a:r>
              <a:rPr lang="ko-KR" altLang="en-US" sz="1400" dirty="0"/>
              <a:t> 수도 레이블링 통해서 </a:t>
            </a:r>
            <a:r>
              <a:rPr lang="ko-KR" altLang="en-US" sz="1400" dirty="0" err="1"/>
              <a:t>재레이블링</a:t>
            </a:r>
            <a:r>
              <a:rPr lang="ko-KR" altLang="en-US" sz="1400" dirty="0"/>
              <a:t> 및 </a:t>
            </a:r>
            <a:r>
              <a:rPr lang="ko-KR" altLang="en-US" sz="1400" dirty="0" err="1"/>
              <a:t>디비</a:t>
            </a:r>
            <a:r>
              <a:rPr lang="ko-KR" altLang="en-US" sz="1400" dirty="0"/>
              <a:t> 구축</a:t>
            </a:r>
            <a:r>
              <a:rPr lang="en-US" altLang="ko-KR" sz="1400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A49488-50C6-45AA-A850-A73FE1F880CF}"/>
              </a:ext>
            </a:extLst>
          </p:cNvPr>
          <p:cNvSpPr txBox="1"/>
          <p:nvPr/>
        </p:nvSpPr>
        <p:spPr>
          <a:xfrm>
            <a:off x="415634" y="3340581"/>
            <a:ext cx="10835071" cy="53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400" dirty="0"/>
              <a:t>(1). </a:t>
            </a:r>
            <a:r>
              <a:rPr lang="ko-KR" altLang="en-US" sz="1400" dirty="0" err="1"/>
              <a:t>악보랑</a:t>
            </a:r>
            <a:r>
              <a:rPr lang="ko-KR" altLang="en-US" sz="1400" dirty="0"/>
              <a:t> 소리를 체크하는 </a:t>
            </a:r>
            <a:r>
              <a:rPr lang="en-US" altLang="ko-KR" sz="1400" dirty="0"/>
              <a:t>metric </a:t>
            </a:r>
            <a:r>
              <a:rPr lang="ko-KR" altLang="en-US" sz="1400" dirty="0"/>
              <a:t>제안 </a:t>
            </a:r>
            <a:r>
              <a:rPr lang="en-US" altLang="ko-KR" sz="1400" dirty="0"/>
              <a:t>(</a:t>
            </a:r>
            <a:r>
              <a:rPr lang="ko-KR" altLang="en-US" sz="1400" dirty="0"/>
              <a:t>수식적으로 정량화</a:t>
            </a:r>
            <a:r>
              <a:rPr lang="en-US" altLang="ko-KR" sz="1400" dirty="0"/>
              <a:t>) ex. </a:t>
            </a:r>
            <a:r>
              <a:rPr lang="ko-KR" altLang="en-US" sz="1400" dirty="0"/>
              <a:t>음 체크</a:t>
            </a:r>
            <a:r>
              <a:rPr lang="en-US" altLang="ko-KR" sz="1400" dirty="0"/>
              <a:t>, </a:t>
            </a:r>
            <a:r>
              <a:rPr lang="ko-KR" altLang="en-US" sz="1400" dirty="0"/>
              <a:t>박자 체크 등</a:t>
            </a:r>
          </a:p>
          <a:p>
            <a:pPr>
              <a:lnSpc>
                <a:spcPts val="1800"/>
              </a:lnSpc>
            </a:pPr>
            <a:r>
              <a:rPr lang="en-US" altLang="ko-KR" sz="1400" dirty="0"/>
              <a:t>(2). </a:t>
            </a:r>
            <a:r>
              <a:rPr lang="ko-KR" altLang="en-US" sz="1400" dirty="0" err="1"/>
              <a:t>딥러닝</a:t>
            </a:r>
            <a:r>
              <a:rPr lang="ko-KR" altLang="en-US" sz="1400" dirty="0"/>
              <a:t> 기반의 평가 알고리즘 제안 </a:t>
            </a:r>
            <a:r>
              <a:rPr lang="en-US" altLang="ko-KR" sz="1400" dirty="0"/>
              <a:t>(</a:t>
            </a:r>
            <a:r>
              <a:rPr lang="ko-KR" altLang="en-US" sz="1400" dirty="0"/>
              <a:t>설문조사로 데이터 수집 </a:t>
            </a:r>
            <a:r>
              <a:rPr lang="en-US" altLang="ko-KR" sz="1400" dirty="0"/>
              <a:t>(</a:t>
            </a:r>
            <a:r>
              <a:rPr lang="ko-KR" altLang="en-US" sz="1400" dirty="0"/>
              <a:t>곡 듣고 이게 </a:t>
            </a:r>
            <a:r>
              <a:rPr lang="ko-KR" altLang="en-US" sz="1400" dirty="0" err="1"/>
              <a:t>몇점인지</a:t>
            </a:r>
            <a:r>
              <a:rPr lang="en-US" altLang="ko-KR" sz="1400" dirty="0"/>
              <a:t>), </a:t>
            </a:r>
            <a:r>
              <a:rPr lang="ko-KR" altLang="en-US" sz="1400" dirty="0" err="1"/>
              <a:t>자세랑</a:t>
            </a:r>
            <a:r>
              <a:rPr lang="ko-KR" altLang="en-US" sz="1400" dirty="0"/>
              <a:t> 소리를 같이 학습 및 테스트</a:t>
            </a:r>
            <a:r>
              <a:rPr lang="en-US" altLang="ko-KR" sz="14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7E8C88-8AD8-4735-AFFE-0FEAF59F6D9B}"/>
              </a:ext>
            </a:extLst>
          </p:cNvPr>
          <p:cNvSpPr txBox="1"/>
          <p:nvPr/>
        </p:nvSpPr>
        <p:spPr>
          <a:xfrm>
            <a:off x="415634" y="5142488"/>
            <a:ext cx="10835071" cy="997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400" dirty="0"/>
              <a:t>(1). </a:t>
            </a:r>
            <a:r>
              <a:rPr lang="ko-KR" altLang="en-US" sz="1400" dirty="0"/>
              <a:t>두 방법의 </a:t>
            </a:r>
            <a:r>
              <a:rPr lang="en-US" altLang="ko-KR" sz="1400" dirty="0"/>
              <a:t>correlation </a:t>
            </a:r>
            <a:r>
              <a:rPr lang="ko-KR" altLang="en-US" sz="1400" dirty="0"/>
              <a:t>구해보기</a:t>
            </a:r>
          </a:p>
          <a:p>
            <a:pPr>
              <a:lnSpc>
                <a:spcPts val="1800"/>
              </a:lnSpc>
            </a:pPr>
            <a:r>
              <a:rPr lang="en-US" altLang="ko-KR" sz="1400" dirty="0"/>
              <a:t>(2). </a:t>
            </a:r>
            <a:r>
              <a:rPr lang="ko-KR" altLang="en-US" sz="1400" dirty="0" err="1"/>
              <a:t>딥러닝이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한게</a:t>
            </a:r>
            <a:r>
              <a:rPr lang="ko-KR" altLang="en-US" sz="1400" dirty="0"/>
              <a:t> 나은지 </a:t>
            </a:r>
            <a:r>
              <a:rPr lang="en-US" altLang="ko-KR" sz="1400" dirty="0"/>
              <a:t>hand craft</a:t>
            </a:r>
            <a:r>
              <a:rPr lang="ko-KR" altLang="en-US" sz="1400" dirty="0"/>
              <a:t>가 나은지 비교 </a:t>
            </a:r>
          </a:p>
          <a:p>
            <a:pPr>
              <a:lnSpc>
                <a:spcPts val="1800"/>
              </a:lnSpc>
            </a:pPr>
            <a:endParaRPr lang="ko-KR" altLang="en-US" sz="1400" dirty="0"/>
          </a:p>
          <a:p>
            <a:pPr>
              <a:lnSpc>
                <a:spcPts val="1800"/>
              </a:lnSpc>
            </a:pPr>
            <a:r>
              <a:rPr lang="en-US" altLang="ko-KR" sz="1400" dirty="0"/>
              <a:t>=&gt; </a:t>
            </a:r>
            <a:r>
              <a:rPr lang="ko-KR" altLang="en-US" sz="1400" dirty="0"/>
              <a:t>아이디어가 새로워서 복잡한 알고리즘 개발할 필요 </a:t>
            </a:r>
            <a:r>
              <a:rPr lang="en-US" altLang="ko-KR" sz="1400" dirty="0"/>
              <a:t>X. </a:t>
            </a:r>
            <a:r>
              <a:rPr lang="ko-KR" altLang="en-US" sz="1400" dirty="0"/>
              <a:t>기존의 거를 최대한 활용할 예정</a:t>
            </a:r>
            <a:endParaRPr lang="en-US" altLang="ko-KR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9366AE-89FF-4341-BDCB-85305703F4B8}"/>
              </a:ext>
            </a:extLst>
          </p:cNvPr>
          <p:cNvSpPr txBox="1"/>
          <p:nvPr/>
        </p:nvSpPr>
        <p:spPr>
          <a:xfrm>
            <a:off x="3868618" y="2960341"/>
            <a:ext cx="42787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Hand pose </a:t>
            </a:r>
            <a:r>
              <a:rPr lang="ko-KR" altLang="en-US" sz="1100">
                <a:solidFill>
                  <a:srgbClr val="FF0000"/>
                </a:solidFill>
              </a:rPr>
              <a:t>평가 모델 훈련 데이터 수집 어플 제작 중 </a:t>
            </a:r>
            <a:r>
              <a:rPr lang="en-US" altLang="ko-KR" sz="1100">
                <a:solidFill>
                  <a:srgbClr val="FF0000"/>
                </a:solidFill>
              </a:rPr>
              <a:t>(90% </a:t>
            </a:r>
            <a:r>
              <a:rPr lang="ko-KR" altLang="en-US" sz="1100">
                <a:solidFill>
                  <a:srgbClr val="FF0000"/>
                </a:solidFill>
              </a:rPr>
              <a:t>완료</a:t>
            </a:r>
            <a:r>
              <a:rPr lang="en-US" altLang="ko-KR" sz="1100">
                <a:solidFill>
                  <a:srgbClr val="FF0000"/>
                </a:solidFill>
              </a:rPr>
              <a:t>)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CAAC56B-B0F7-4C60-BE3E-2D72B00A69E7}"/>
              </a:ext>
            </a:extLst>
          </p:cNvPr>
          <p:cNvSpPr/>
          <p:nvPr/>
        </p:nvSpPr>
        <p:spPr>
          <a:xfrm>
            <a:off x="3298070" y="2952727"/>
            <a:ext cx="496675" cy="27683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665820-44E8-4671-AB1F-405541B11703}"/>
              </a:ext>
            </a:extLst>
          </p:cNvPr>
          <p:cNvSpPr txBox="1"/>
          <p:nvPr/>
        </p:nvSpPr>
        <p:spPr>
          <a:xfrm>
            <a:off x="4190828" y="894836"/>
            <a:ext cx="3834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데이터 수집 환경 계획 수립 완료 및 환경 셋팅 중에 있음 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5CE79F9-5758-468A-8F71-54AB49C6C978}"/>
              </a:ext>
            </a:extLst>
          </p:cNvPr>
          <p:cNvSpPr/>
          <p:nvPr/>
        </p:nvSpPr>
        <p:spPr>
          <a:xfrm>
            <a:off x="3620280" y="887222"/>
            <a:ext cx="496675" cy="27683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352710-75AB-4933-A0A2-428D88D7C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782" y="279153"/>
            <a:ext cx="2803081" cy="295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2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5636" y="548275"/>
            <a:ext cx="1800000" cy="36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801" y="181627"/>
            <a:ext cx="2916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Ⅰ. </a:t>
            </a:r>
            <a:r>
              <a:rPr lang="ko-KR" altLang="en-US" sz="1600" dirty="0"/>
              <a:t>평가기준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5636" y="1413164"/>
            <a:ext cx="5029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400" dirty="0"/>
              <a:t>(1). </a:t>
            </a:r>
            <a:r>
              <a:rPr lang="ko-KR" altLang="en-US" sz="1400" dirty="0"/>
              <a:t>노래방 평가 기준</a:t>
            </a:r>
            <a:endParaRPr lang="en-US" altLang="ko-KR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849137" y="884320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참고 자료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15636" y="867794"/>
            <a:ext cx="324000" cy="32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5636" y="2564397"/>
            <a:ext cx="5029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400" dirty="0"/>
              <a:t>(2). </a:t>
            </a:r>
            <a:r>
              <a:rPr lang="ko-KR" altLang="en-US" sz="1400" dirty="0"/>
              <a:t>피아노 콩쿨 대회 평가 기준</a:t>
            </a:r>
            <a:endParaRPr lang="en-US" altLang="ko-KR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15636" y="4708866"/>
            <a:ext cx="5029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400" dirty="0"/>
              <a:t>(3). </a:t>
            </a:r>
            <a:r>
              <a:rPr lang="ko-KR" altLang="en-US" sz="1400" dirty="0"/>
              <a:t>기타 피아노 연주 평가 기준</a:t>
            </a:r>
            <a:endParaRPr lang="en-US" altLang="ko-KR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958850" y="2918670"/>
            <a:ext cx="2071501" cy="134979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ts val="2000"/>
              </a:lnSpc>
              <a:buFontTx/>
              <a:buChar char="-"/>
            </a:pPr>
            <a:r>
              <a:rPr lang="ko-KR" altLang="en-US" sz="1400" dirty="0"/>
              <a:t>음악의 분위기</a:t>
            </a:r>
            <a:endParaRPr lang="en-US" altLang="ko-KR" sz="1400" dirty="0"/>
          </a:p>
          <a:p>
            <a:pPr marL="285750" indent="-285750">
              <a:lnSpc>
                <a:spcPts val="2000"/>
              </a:lnSpc>
              <a:buFontTx/>
              <a:buChar char="-"/>
            </a:pPr>
            <a:r>
              <a:rPr lang="ko-KR" altLang="en-US" sz="1400" dirty="0"/>
              <a:t>곡의 기술적인 요소</a:t>
            </a:r>
            <a:endParaRPr lang="en-US" altLang="ko-KR" sz="1400" dirty="0"/>
          </a:p>
          <a:p>
            <a:pPr marL="285750" indent="-285750">
              <a:lnSpc>
                <a:spcPts val="2000"/>
              </a:lnSpc>
              <a:buFontTx/>
              <a:buChar char="-"/>
            </a:pPr>
            <a:r>
              <a:rPr lang="en-US" altLang="ko-KR" sz="1400" dirty="0"/>
              <a:t>Phrasing</a:t>
            </a:r>
          </a:p>
          <a:p>
            <a:pPr marL="285750" indent="-285750">
              <a:lnSpc>
                <a:spcPts val="2000"/>
              </a:lnSpc>
              <a:buFontTx/>
              <a:buChar char="-"/>
            </a:pPr>
            <a:r>
              <a:rPr lang="en-US" altLang="ko-KR" sz="1400" dirty="0"/>
              <a:t>Beat</a:t>
            </a:r>
          </a:p>
          <a:p>
            <a:pPr marL="285750" indent="-285750">
              <a:lnSpc>
                <a:spcPts val="2000"/>
              </a:lnSpc>
              <a:buFontTx/>
              <a:buChar char="-"/>
            </a:pPr>
            <a:r>
              <a:rPr lang="en-US" altLang="ko-KR" sz="1400" dirty="0"/>
              <a:t>Rhythm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3282613" y="2918670"/>
            <a:ext cx="2071501" cy="134979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ts val="2000"/>
              </a:lnSpc>
              <a:buFontTx/>
              <a:buChar char="-"/>
            </a:pPr>
            <a:r>
              <a:rPr lang="en-US" altLang="ko-KR" sz="1400" dirty="0"/>
              <a:t>Scale ( </a:t>
            </a:r>
            <a:r>
              <a:rPr lang="ko-KR" altLang="en-US" sz="1400" dirty="0"/>
              <a:t>음계 </a:t>
            </a:r>
            <a:r>
              <a:rPr lang="en-US" altLang="ko-KR" sz="1400" dirty="0"/>
              <a:t>)</a:t>
            </a:r>
          </a:p>
          <a:p>
            <a:pPr marL="285750" indent="-285750">
              <a:lnSpc>
                <a:spcPts val="2000"/>
              </a:lnSpc>
              <a:buFontTx/>
              <a:buChar char="-"/>
            </a:pPr>
            <a:r>
              <a:rPr lang="en-US" altLang="ko-KR" sz="1400" dirty="0"/>
              <a:t>Fingering</a:t>
            </a:r>
          </a:p>
          <a:p>
            <a:pPr marL="285750" indent="-285750">
              <a:lnSpc>
                <a:spcPts val="2000"/>
              </a:lnSpc>
              <a:buFontTx/>
              <a:buChar char="-"/>
            </a:pPr>
            <a:r>
              <a:rPr lang="en-US" altLang="ko-KR" sz="1400" dirty="0"/>
              <a:t>Pedaling</a:t>
            </a:r>
          </a:p>
          <a:p>
            <a:pPr marL="285750" indent="-285750">
              <a:lnSpc>
                <a:spcPts val="2000"/>
              </a:lnSpc>
              <a:buFontTx/>
              <a:buChar char="-"/>
            </a:pPr>
            <a:r>
              <a:rPr lang="en-US" altLang="ko-KR" sz="1400" dirty="0"/>
              <a:t>Trill</a:t>
            </a:r>
          </a:p>
          <a:p>
            <a:pPr marL="285750" indent="-285750">
              <a:lnSpc>
                <a:spcPts val="2000"/>
              </a:lnSpc>
              <a:buFontTx/>
              <a:buChar char="-"/>
            </a:pPr>
            <a:r>
              <a:rPr lang="en-US" altLang="ko-KR" sz="1400" dirty="0"/>
              <a:t>Expression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958850" y="5032031"/>
            <a:ext cx="2416827" cy="134979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ts val="2000"/>
              </a:lnSpc>
              <a:buFontTx/>
              <a:buChar char="-"/>
            </a:pPr>
            <a:r>
              <a:rPr lang="ko-KR" altLang="en-US" sz="1400" dirty="0"/>
              <a:t>곡 선택의 중요성</a:t>
            </a:r>
            <a:endParaRPr lang="en-US" altLang="ko-KR" sz="1400" dirty="0"/>
          </a:p>
          <a:p>
            <a:pPr marL="285750" indent="-285750">
              <a:lnSpc>
                <a:spcPts val="2000"/>
              </a:lnSpc>
              <a:buFontTx/>
              <a:buChar char="-"/>
            </a:pPr>
            <a:r>
              <a:rPr lang="ko-KR" altLang="en-US" sz="1400" dirty="0"/>
              <a:t>다양한 음색</a:t>
            </a:r>
            <a:endParaRPr lang="en-US" altLang="ko-KR" sz="1400" dirty="0"/>
          </a:p>
          <a:p>
            <a:pPr marL="285750" indent="-285750">
              <a:lnSpc>
                <a:spcPts val="2000"/>
              </a:lnSpc>
              <a:buFontTx/>
              <a:buChar char="-"/>
            </a:pPr>
            <a:r>
              <a:rPr lang="ko-KR" altLang="en-US" sz="1400" dirty="0"/>
              <a:t>리듬 감각</a:t>
            </a:r>
            <a:endParaRPr lang="en-US" altLang="ko-KR" sz="1400" dirty="0"/>
          </a:p>
          <a:p>
            <a:pPr marL="285750" indent="-285750">
              <a:lnSpc>
                <a:spcPts val="2000"/>
              </a:lnSpc>
              <a:buFontTx/>
              <a:buChar char="-"/>
            </a:pPr>
            <a:r>
              <a:rPr lang="ko-KR" altLang="en-US" sz="1400"/>
              <a:t>청중과의 소통</a:t>
            </a:r>
          </a:p>
          <a:p>
            <a:pPr marL="285750" indent="-285750">
              <a:lnSpc>
                <a:spcPts val="2000"/>
              </a:lnSpc>
              <a:buFontTx/>
              <a:buChar char="-"/>
            </a:pPr>
            <a:r>
              <a:rPr lang="ko-KR" altLang="en-US" sz="1400"/>
              <a:t>연주의 전달력 </a:t>
            </a:r>
            <a:r>
              <a:rPr lang="en-US" altLang="ko-KR" sz="1400"/>
              <a:t>/ </a:t>
            </a:r>
            <a:r>
              <a:rPr lang="ko-KR" altLang="en-US" sz="1400"/>
              <a:t>표현력</a:t>
            </a:r>
            <a:endParaRPr lang="en-US" altLang="ko-KR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958850" y="1749602"/>
            <a:ext cx="2071501" cy="30463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ts val="1800"/>
              </a:lnSpc>
              <a:buFontTx/>
              <a:buChar char="-"/>
            </a:pPr>
            <a:r>
              <a:rPr lang="ko-KR" altLang="en-US" sz="1400" dirty="0"/>
              <a:t>박자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282613" y="1749602"/>
            <a:ext cx="2071501" cy="30463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ts val="1800"/>
              </a:lnSpc>
              <a:buFontTx/>
              <a:buChar char="-"/>
            </a:pPr>
            <a:r>
              <a:rPr lang="ko-KR" altLang="en-US" sz="1400" dirty="0"/>
              <a:t>음정</a:t>
            </a:r>
          </a:p>
        </p:txBody>
      </p:sp>
      <p:sp>
        <p:nvSpPr>
          <p:cNvPr id="27" name="오른쪽 중괄호 26"/>
          <p:cNvSpPr/>
          <p:nvPr/>
        </p:nvSpPr>
        <p:spPr>
          <a:xfrm>
            <a:off x="5005672" y="1901919"/>
            <a:ext cx="739778" cy="398225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943598" y="3726349"/>
            <a:ext cx="1274620" cy="33339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기준 세우기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68509" y="3333917"/>
            <a:ext cx="4100556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공통인 연주 </a:t>
            </a:r>
            <a:r>
              <a:rPr lang="ko-KR" altLang="en-US" sz="1400" b="1" dirty="0"/>
              <a:t>평가 기준 선별</a:t>
            </a:r>
            <a:endParaRPr lang="en-US" altLang="ko-KR" sz="1400" b="1" dirty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평가 기준의 </a:t>
            </a:r>
            <a:r>
              <a:rPr lang="ko-KR" altLang="en-US" sz="1400" b="1" dirty="0"/>
              <a:t>수식적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정량화 </a:t>
            </a:r>
            <a:r>
              <a:rPr lang="ko-KR" altLang="en-US" sz="1400" dirty="0"/>
              <a:t>여부 판단</a:t>
            </a:r>
            <a:endParaRPr lang="en-US" altLang="ko-KR" sz="1400" dirty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Sound </a:t>
            </a:r>
            <a:r>
              <a:rPr lang="ko-KR" altLang="en-US" sz="1400" dirty="0"/>
              <a:t>로 </a:t>
            </a:r>
            <a:r>
              <a:rPr lang="en-US" altLang="ko-KR" sz="1400" dirty="0"/>
              <a:t>( Audio ) </a:t>
            </a:r>
            <a:r>
              <a:rPr lang="ko-KR" altLang="en-US" sz="1400" dirty="0"/>
              <a:t>만 평가할 수 있는 기준</a:t>
            </a:r>
            <a:endParaRPr lang="en-US" altLang="ko-KR" sz="1400" dirty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Hand Pose ( Video ) </a:t>
            </a:r>
            <a:r>
              <a:rPr lang="ko-KR" altLang="en-US" sz="1400" dirty="0"/>
              <a:t>로 평가할 수 있는 기준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629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5636" y="548275"/>
            <a:ext cx="2052000" cy="36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801" y="181627"/>
            <a:ext cx="2916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Ⅱ. </a:t>
            </a:r>
            <a:r>
              <a:rPr lang="ko-KR" altLang="en-US" sz="1600" dirty="0"/>
              <a:t>평가 기준 세우기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137" y="925885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수식적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정량화</a:t>
            </a:r>
            <a:r>
              <a:rPr lang="ko-KR" altLang="en-US" sz="1400" dirty="0"/>
              <a:t> 평가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15636" y="909359"/>
            <a:ext cx="324000" cy="32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9136" y="4763600"/>
            <a:ext cx="4304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상대적</a:t>
            </a:r>
            <a:r>
              <a:rPr lang="ko-KR" altLang="en-US" sz="1400" dirty="0"/>
              <a:t> 평가 기준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15636" y="4747074"/>
            <a:ext cx="324000" cy="32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3673" y="1367266"/>
            <a:ext cx="5029200" cy="304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400" dirty="0"/>
              <a:t>(1). Audio ( Sound ) </a:t>
            </a:r>
            <a:r>
              <a:rPr lang="ko-KR" altLang="en-US" sz="1400" dirty="0"/>
              <a:t>로</a:t>
            </a:r>
            <a:r>
              <a:rPr lang="en-US" altLang="ko-KR" sz="1400" dirty="0"/>
              <a:t> </a:t>
            </a:r>
            <a:r>
              <a:rPr lang="ko-KR" altLang="en-US" sz="1400" dirty="0"/>
              <a:t>평가할 수 있는 부분</a:t>
            </a:r>
            <a:endParaRPr lang="en-US" altLang="ko-KR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983673" y="2990319"/>
            <a:ext cx="5029200" cy="304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400" dirty="0"/>
              <a:t>(2). Video ( Hand Pose ) </a:t>
            </a:r>
            <a:r>
              <a:rPr lang="ko-KR" altLang="en-US" sz="1400" dirty="0"/>
              <a:t>로</a:t>
            </a:r>
            <a:r>
              <a:rPr lang="en-US" altLang="ko-KR" sz="1400" dirty="0"/>
              <a:t> </a:t>
            </a:r>
            <a:r>
              <a:rPr lang="ko-KR" altLang="en-US" sz="1400" dirty="0"/>
              <a:t>평가할 수 있는 부분</a:t>
            </a:r>
            <a:endParaRPr lang="en-US" altLang="ko-KR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1613385" y="1747522"/>
            <a:ext cx="5563269" cy="109331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박자</a:t>
            </a:r>
            <a:r>
              <a:rPr lang="en-US" altLang="ko-KR" sz="1400" dirty="0"/>
              <a:t>         </a:t>
            </a:r>
            <a:r>
              <a:rPr lang="ko-KR" altLang="en-US" sz="1400" dirty="0"/>
              <a:t>특정 시점에 소리가 있는지 판별</a:t>
            </a:r>
            <a:endParaRPr lang="en-US" altLang="ko-KR" sz="1400" dirty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음정         음의 높이 </a:t>
            </a:r>
            <a:r>
              <a:rPr lang="en-US" altLang="ko-KR" sz="1400" dirty="0"/>
              <a:t>( </a:t>
            </a:r>
            <a:r>
              <a:rPr lang="ko-KR" altLang="en-US" sz="1400" dirty="0"/>
              <a:t>일정 수준 이상과 이하의 높이 </a:t>
            </a:r>
            <a:r>
              <a:rPr lang="en-US" altLang="ko-KR" sz="1400" dirty="0"/>
              <a:t>)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템포</a:t>
            </a:r>
            <a:r>
              <a:rPr lang="en-US" altLang="ko-KR" sz="1400" dirty="0"/>
              <a:t>         </a:t>
            </a:r>
            <a:r>
              <a:rPr lang="ko-KR" altLang="en-US" sz="1400" dirty="0"/>
              <a:t>음악의 속도나 빠르기</a:t>
            </a:r>
            <a:endParaRPr lang="en-US" altLang="ko-KR" sz="1400" dirty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리듬         음의 높이 </a:t>
            </a:r>
            <a:r>
              <a:rPr lang="en-US" altLang="ko-KR" sz="1400" dirty="0"/>
              <a:t>( </a:t>
            </a:r>
            <a:r>
              <a:rPr lang="ko-KR" altLang="en-US" sz="1400" dirty="0"/>
              <a:t>일정 수준 이상과 이하의 높이 </a:t>
            </a:r>
            <a:r>
              <a:rPr lang="en-US" altLang="ko-KR" sz="1400" dirty="0"/>
              <a:t>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13384" y="3369519"/>
            <a:ext cx="7558325" cy="86177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Fingering           </a:t>
            </a:r>
            <a:r>
              <a:rPr lang="ko-KR" altLang="en-US" sz="1400" dirty="0"/>
              <a:t>어떤 손가락을 사용할 것인지</a:t>
            </a:r>
            <a:endParaRPr lang="en-US" altLang="ko-KR" sz="1400" dirty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Pedaling            </a:t>
            </a:r>
            <a:r>
              <a:rPr lang="ko-KR" altLang="en-US" sz="1400" dirty="0"/>
              <a:t>피아노의 페달을 사용</a:t>
            </a:r>
            <a:endParaRPr lang="en-US" altLang="ko-KR" sz="1400" dirty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Trill ( </a:t>
            </a:r>
            <a:r>
              <a:rPr lang="ko-KR" altLang="en-US" sz="1400" dirty="0"/>
              <a:t>트릴 </a:t>
            </a:r>
            <a:r>
              <a:rPr lang="en-US" altLang="ko-KR" sz="1400" dirty="0"/>
              <a:t>)        </a:t>
            </a:r>
            <a:r>
              <a:rPr lang="ko-KR" altLang="en-US" sz="1400" dirty="0"/>
              <a:t>손의 움직임을 보고 두 음을 빠르게 번갈아가면서 연주하는 것</a:t>
            </a:r>
            <a:endParaRPr lang="en-US" altLang="ko-KR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983673" y="5215739"/>
            <a:ext cx="5029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400" dirty="0"/>
              <a:t>(3). </a:t>
            </a:r>
            <a:r>
              <a:rPr lang="ko-KR" altLang="en-US" sz="1400" dirty="0" err="1"/>
              <a:t>딥러닝</a:t>
            </a:r>
            <a:r>
              <a:rPr lang="ko-KR" altLang="en-US" sz="1400" dirty="0"/>
              <a:t> 기반으로 학습 시켜 평가할 수 있는 부분</a:t>
            </a:r>
            <a:endParaRPr lang="en-US" altLang="ko-KR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1613384" y="5594939"/>
            <a:ext cx="7558325" cy="86177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Technique           </a:t>
            </a:r>
            <a:r>
              <a:rPr lang="ko-KR" altLang="en-US" sz="1400" dirty="0"/>
              <a:t>곡의 기술적인 요소</a:t>
            </a:r>
            <a:endParaRPr lang="en-US" altLang="ko-KR" sz="1400" dirty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Expression          - </a:t>
            </a:r>
            <a:r>
              <a:rPr lang="ko-KR" altLang="en-US" sz="1400" dirty="0"/>
              <a:t>음표를 초월하여 음악적 감성과 해석력을 보여주는 능력</a:t>
            </a:r>
            <a:endParaRPr lang="en-US" altLang="ko-KR" sz="1400" dirty="0"/>
          </a:p>
          <a:p>
            <a:pPr>
              <a:lnSpc>
                <a:spcPts val="2000"/>
              </a:lnSpc>
            </a:pPr>
            <a:r>
              <a:rPr lang="en-US" altLang="ko-KR" sz="1400" dirty="0"/>
              <a:t>                             - </a:t>
            </a:r>
            <a:r>
              <a:rPr lang="ko-KR" altLang="en-US" sz="1400" dirty="0"/>
              <a:t>기존의 연주자들과 얼마나 유사하게 표현 했는지로 학습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5895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44CE1F7-4374-4660-9250-C4ED8D65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8087C3-2843-4E6F-83B2-D3222D013379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pPr>
                <a:defRPr/>
              </a:pPr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016976-8E47-4119-8936-AA59E124F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84" y="2963658"/>
            <a:ext cx="8181831" cy="3225137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DA38648A-CF27-4459-BCDA-667539163825}"/>
              </a:ext>
            </a:extLst>
          </p:cNvPr>
          <p:cNvSpPr txBox="1">
            <a:spLocks/>
          </p:cNvSpPr>
          <p:nvPr/>
        </p:nvSpPr>
        <p:spPr>
          <a:xfrm>
            <a:off x="990600" y="5175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endParaRPr lang="ko-KR" alt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5419B2-D3B9-41D3-9F30-927E5D7D681A}"/>
              </a:ext>
            </a:extLst>
          </p:cNvPr>
          <p:cNvSpPr/>
          <p:nvPr/>
        </p:nvSpPr>
        <p:spPr>
          <a:xfrm>
            <a:off x="415636" y="548275"/>
            <a:ext cx="2052000" cy="36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3832D-7CBB-4F74-A71F-CAB07CAD3930}"/>
              </a:ext>
            </a:extLst>
          </p:cNvPr>
          <p:cNvSpPr txBox="1"/>
          <p:nvPr/>
        </p:nvSpPr>
        <p:spPr>
          <a:xfrm>
            <a:off x="304801" y="181627"/>
            <a:ext cx="8039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Ⅲ. </a:t>
            </a:r>
            <a:r>
              <a:rPr lang="ko-KR" altLang="en-US" sz="1600" dirty="0"/>
              <a:t>평가 알고리즘 </a:t>
            </a:r>
            <a:r>
              <a:rPr lang="en-US" altLang="ko-KR" sz="1600" dirty="0"/>
              <a:t>1 : Piano Skills Assessment (1/3)</a:t>
            </a:r>
            <a:br>
              <a:rPr lang="en-US" altLang="ko-KR" sz="1600" dirty="0"/>
            </a:b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639FE-8349-45D5-8094-B30CF6AA9489}"/>
              </a:ext>
            </a:extLst>
          </p:cNvPr>
          <p:cNvSpPr txBox="1"/>
          <p:nvPr/>
        </p:nvSpPr>
        <p:spPr>
          <a:xfrm>
            <a:off x="849137" y="925885"/>
            <a:ext cx="18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Paper Summary</a:t>
            </a:r>
          </a:p>
          <a:p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937640-9221-46E7-9CD2-DD0C36FF6290}"/>
              </a:ext>
            </a:extLst>
          </p:cNvPr>
          <p:cNvSpPr/>
          <p:nvPr/>
        </p:nvSpPr>
        <p:spPr>
          <a:xfrm>
            <a:off x="415636" y="909359"/>
            <a:ext cx="324000" cy="32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0B1F35-BF40-4266-88B0-66023A0E3884}"/>
              </a:ext>
            </a:extLst>
          </p:cNvPr>
          <p:cNvSpPr txBox="1"/>
          <p:nvPr/>
        </p:nvSpPr>
        <p:spPr>
          <a:xfrm>
            <a:off x="983673" y="1367266"/>
            <a:ext cx="10703502" cy="997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400" dirty="0"/>
              <a:t>(1). </a:t>
            </a:r>
            <a:r>
              <a:rPr lang="ko-KR" altLang="en-US" sz="1400" dirty="0"/>
              <a:t>저널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Arxiv</a:t>
            </a:r>
            <a:r>
              <a:rPr lang="en-US" altLang="ko-KR" sz="1400" dirty="0"/>
              <a:t>, 2021</a:t>
            </a:r>
          </a:p>
          <a:p>
            <a:pPr>
              <a:lnSpc>
                <a:spcPts val="1800"/>
              </a:lnSpc>
            </a:pPr>
            <a:r>
              <a:rPr lang="en-US" altLang="ko-KR" sz="1400" dirty="0"/>
              <a:t>(2). </a:t>
            </a:r>
            <a:r>
              <a:rPr lang="ko-KR" altLang="en-US" sz="1400" dirty="0"/>
              <a:t>저자 </a:t>
            </a:r>
            <a:r>
              <a:rPr lang="en-US" altLang="ko-KR" sz="1400" dirty="0"/>
              <a:t>:  </a:t>
            </a:r>
            <a:r>
              <a:rPr lang="en-US" altLang="ko-KR" sz="1400" dirty="0" err="1"/>
              <a:t>Paritosh</a:t>
            </a:r>
            <a:r>
              <a:rPr lang="en-US" altLang="ko-KR" sz="1400" dirty="0"/>
              <a:t> Parmar et al (University of Nevada, Las Vegas)</a:t>
            </a:r>
          </a:p>
          <a:p>
            <a:pPr>
              <a:lnSpc>
                <a:spcPts val="1800"/>
              </a:lnSpc>
            </a:pPr>
            <a:r>
              <a:rPr lang="en-US" altLang="ko-KR" sz="1400" dirty="0"/>
              <a:t>(3). </a:t>
            </a:r>
            <a:r>
              <a:rPr lang="ko-KR" altLang="en-US" sz="1400" dirty="0"/>
              <a:t>제안하는 방법 </a:t>
            </a:r>
            <a:r>
              <a:rPr lang="en-US" altLang="ko-KR" sz="1400" dirty="0"/>
              <a:t>: </a:t>
            </a:r>
          </a:p>
          <a:p>
            <a:pPr>
              <a:lnSpc>
                <a:spcPts val="1800"/>
              </a:lnSpc>
            </a:pPr>
            <a:endParaRPr lang="en-US" altLang="ko-KR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A01EF1-C4C2-47B3-B195-FCE3159A41B2}"/>
              </a:ext>
            </a:extLst>
          </p:cNvPr>
          <p:cNvSpPr/>
          <p:nvPr/>
        </p:nvSpPr>
        <p:spPr>
          <a:xfrm>
            <a:off x="1613385" y="2185672"/>
            <a:ext cx="7359165" cy="58035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Multimodal Pisa Dataset : </a:t>
            </a:r>
            <a:r>
              <a:rPr lang="ko-KR" altLang="en-US" sz="1400"/>
              <a:t>피아노 연주 평가를 위한 데이터 셋 제안함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CNN </a:t>
            </a:r>
            <a:r>
              <a:rPr lang="ko-KR" altLang="en-US" sz="1400"/>
              <a:t>모델 기반의 피아노 연주 레벨 예측 모델 제안</a:t>
            </a:r>
          </a:p>
        </p:txBody>
      </p:sp>
    </p:spTree>
    <p:extLst>
      <p:ext uri="{BB962C8B-B14F-4D97-AF65-F5344CB8AC3E}">
        <p14:creationId xmlns:p14="http://schemas.microsoft.com/office/powerpoint/2010/main" val="1812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C5CC8FF-1423-4A57-9A88-FACC3810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8087C3-2843-4E6F-83B2-D3222D01337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2CFDD61-76D2-43A7-B1A2-D8882718235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363200" cy="435133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b="1"/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A2DFBEC2-E7C1-41E1-A9D4-E57935D6697A}"/>
              </a:ext>
            </a:extLst>
          </p:cNvPr>
          <p:cNvSpPr/>
          <p:nvPr/>
        </p:nvSpPr>
        <p:spPr>
          <a:xfrm>
            <a:off x="4184079" y="3657604"/>
            <a:ext cx="159391" cy="27683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DB7009-C756-4C12-85C1-605A6F4A8805}"/>
              </a:ext>
            </a:extLst>
          </p:cNvPr>
          <p:cNvSpPr txBox="1"/>
          <p:nvPr/>
        </p:nvSpPr>
        <p:spPr>
          <a:xfrm>
            <a:off x="4373973" y="3657603"/>
            <a:ext cx="1895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But,</a:t>
            </a:r>
            <a:r>
              <a:rPr lang="ko-KR" altLang="en-US" sz="1100">
                <a:solidFill>
                  <a:srgbClr val="FF0000"/>
                </a:solidFill>
              </a:rPr>
              <a:t> 곡의 스타일 마다 다름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F16707-1D01-434E-9E33-41E8D155596F}"/>
              </a:ext>
            </a:extLst>
          </p:cNvPr>
          <p:cNvSpPr txBox="1"/>
          <p:nvPr/>
        </p:nvSpPr>
        <p:spPr>
          <a:xfrm>
            <a:off x="6909237" y="3657412"/>
            <a:ext cx="3676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CNN </a:t>
            </a:r>
            <a:r>
              <a:rPr lang="ko-KR" altLang="en-US" sz="1100" dirty="0">
                <a:solidFill>
                  <a:srgbClr val="FF0000"/>
                </a:solidFill>
              </a:rPr>
              <a:t>처리를 위해 오디오를 </a:t>
            </a:r>
            <a:r>
              <a:rPr lang="en-US" altLang="ko-KR" sz="1100" dirty="0" err="1">
                <a:solidFill>
                  <a:srgbClr val="FF0000"/>
                </a:solidFill>
              </a:rPr>
              <a:t>melspectrogram</a:t>
            </a:r>
            <a:r>
              <a:rPr lang="ko-KR" altLang="en-US" sz="1100" dirty="0">
                <a:solidFill>
                  <a:srgbClr val="FF0000"/>
                </a:solidFill>
              </a:rPr>
              <a:t>으로 변환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6665445-8526-4B9A-A365-D8C96A70B550}"/>
              </a:ext>
            </a:extLst>
          </p:cNvPr>
          <p:cNvSpPr/>
          <p:nvPr/>
        </p:nvSpPr>
        <p:spPr>
          <a:xfrm>
            <a:off x="6298445" y="3648969"/>
            <a:ext cx="496675" cy="27683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A90FDC-F1A8-4411-A0CE-82702B186EA1}"/>
              </a:ext>
            </a:extLst>
          </p:cNvPr>
          <p:cNvSpPr txBox="1"/>
          <p:nvPr/>
        </p:nvSpPr>
        <p:spPr>
          <a:xfrm>
            <a:off x="6269044" y="4200662"/>
            <a:ext cx="41184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*Cadence : </a:t>
            </a:r>
            <a:r>
              <a:rPr lang="ko-KR" altLang="en-US" sz="1100">
                <a:solidFill>
                  <a:srgbClr val="FF0000"/>
                </a:solidFill>
              </a:rPr>
              <a:t>연주자의 기교와 음색을 발휘할 수 있는 즉흥 연주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2A9C25-0EEF-428B-B609-73F48B9730C6}"/>
              </a:ext>
            </a:extLst>
          </p:cNvPr>
          <p:cNvSpPr/>
          <p:nvPr/>
        </p:nvSpPr>
        <p:spPr>
          <a:xfrm>
            <a:off x="415636" y="548275"/>
            <a:ext cx="2052000" cy="36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D5B0A5-A723-4345-B6BD-9CBA88C2C493}"/>
              </a:ext>
            </a:extLst>
          </p:cNvPr>
          <p:cNvSpPr txBox="1"/>
          <p:nvPr/>
        </p:nvSpPr>
        <p:spPr>
          <a:xfrm>
            <a:off x="304801" y="181627"/>
            <a:ext cx="8039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Ⅲ. </a:t>
            </a:r>
            <a:r>
              <a:rPr lang="ko-KR" altLang="en-US" sz="1600" dirty="0"/>
              <a:t>평가 알고리즘 </a:t>
            </a:r>
            <a:r>
              <a:rPr lang="en-US" altLang="ko-KR" sz="1600" dirty="0"/>
              <a:t>1 : Piano Skills Assessment(2/3)</a:t>
            </a:r>
            <a:br>
              <a:rPr lang="en-US" altLang="ko-KR" sz="1600" dirty="0"/>
            </a:b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7CACB2-3B3C-46DE-8068-6F2905DBAEF1}"/>
              </a:ext>
            </a:extLst>
          </p:cNvPr>
          <p:cNvSpPr txBox="1"/>
          <p:nvPr/>
        </p:nvSpPr>
        <p:spPr>
          <a:xfrm>
            <a:off x="849137" y="925885"/>
            <a:ext cx="18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Paper Summary</a:t>
            </a:r>
          </a:p>
          <a:p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2F2BAA-745A-45DF-9231-905AA61A492B}"/>
              </a:ext>
            </a:extLst>
          </p:cNvPr>
          <p:cNvSpPr/>
          <p:nvPr/>
        </p:nvSpPr>
        <p:spPr>
          <a:xfrm>
            <a:off x="415636" y="909359"/>
            <a:ext cx="324000" cy="32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67EF50-2F09-46FF-9144-B5E66A506202}"/>
              </a:ext>
            </a:extLst>
          </p:cNvPr>
          <p:cNvSpPr txBox="1"/>
          <p:nvPr/>
        </p:nvSpPr>
        <p:spPr>
          <a:xfrm>
            <a:off x="983673" y="1367266"/>
            <a:ext cx="10703502" cy="766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400" dirty="0"/>
              <a:t>(1). Visual branch : </a:t>
            </a:r>
          </a:p>
          <a:p>
            <a:pPr>
              <a:lnSpc>
                <a:spcPts val="1800"/>
              </a:lnSpc>
            </a:pPr>
            <a:endParaRPr lang="en-US" altLang="ko-KR" sz="1400" dirty="0"/>
          </a:p>
          <a:p>
            <a:pPr>
              <a:lnSpc>
                <a:spcPts val="1800"/>
              </a:lnSpc>
            </a:pPr>
            <a:endParaRPr lang="en-US" altLang="ko-KR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5E8C8C-BBBE-4377-B5CA-04486B8DA270}"/>
              </a:ext>
            </a:extLst>
          </p:cNvPr>
          <p:cNvSpPr/>
          <p:nvPr/>
        </p:nvSpPr>
        <p:spPr>
          <a:xfrm>
            <a:off x="1251435" y="1809700"/>
            <a:ext cx="10703502" cy="109331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음악을 오디오로 평가하는게 아닌 </a:t>
            </a:r>
            <a:r>
              <a:rPr lang="ko-KR" altLang="en-US" sz="1400" dirty="0" err="1"/>
              <a:t>비쥬얼로</a:t>
            </a:r>
            <a:r>
              <a:rPr lang="ko-KR" altLang="en-US" sz="1400" dirty="0"/>
              <a:t> 평가하는게 </a:t>
            </a:r>
            <a:r>
              <a:rPr lang="ko-KR" altLang="en-US" sz="1400" dirty="0" err="1"/>
              <a:t>불가능해보이지만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비쥬얼로</a:t>
            </a:r>
            <a:r>
              <a:rPr lang="ko-KR" altLang="en-US" sz="1400" dirty="0"/>
              <a:t> 평가하는게 가능한  몇가지 </a:t>
            </a:r>
            <a:r>
              <a:rPr lang="en-US" altLang="ko-KR" sz="1400" dirty="0"/>
              <a:t>skill </a:t>
            </a:r>
            <a:r>
              <a:rPr lang="ko-KR" altLang="en-US" sz="1400" dirty="0"/>
              <a:t>이 있음</a:t>
            </a:r>
            <a:r>
              <a:rPr lang="en-US" altLang="ko-KR" sz="1400" dirty="0"/>
              <a:t>. </a:t>
            </a:r>
            <a:r>
              <a:rPr lang="ko-KR" altLang="en-US" sz="1400" dirty="0"/>
              <a:t>첫 번째는 </a:t>
            </a:r>
            <a:r>
              <a:rPr lang="ko-KR" altLang="en-US" sz="1400" dirty="0" err="1"/>
              <a:t>테크닉적인</a:t>
            </a:r>
            <a:r>
              <a:rPr lang="ko-KR" altLang="en-US" sz="1400" dirty="0"/>
              <a:t> 기술이고 두 번째는 </a:t>
            </a:r>
            <a:r>
              <a:rPr lang="en-US" altLang="ko-KR" sz="1400" dirty="0" err="1"/>
              <a:t>virtuoistic</a:t>
            </a:r>
            <a:r>
              <a:rPr lang="en-US" altLang="ko-KR" sz="1400" dirty="0"/>
              <a:t> skill(professional skill)</a:t>
            </a:r>
            <a:r>
              <a:rPr lang="ko-KR" altLang="en-US" sz="1400" dirty="0"/>
              <a:t>임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테크닉적인</a:t>
            </a:r>
            <a:r>
              <a:rPr lang="ko-KR" altLang="en-US" sz="1400" dirty="0"/>
              <a:t> 기술 </a:t>
            </a:r>
            <a:r>
              <a:rPr lang="en-US" altLang="ko-KR" sz="1400" dirty="0"/>
              <a:t>: scale, arpeggio, octave </a:t>
            </a:r>
            <a:r>
              <a:rPr lang="ko-KR" altLang="en-US" sz="1400" dirty="0"/>
              <a:t>를 </a:t>
            </a:r>
            <a:r>
              <a:rPr lang="ko-KR" altLang="en-US" sz="1400" dirty="0" err="1"/>
              <a:t>빠른속도내에</a:t>
            </a:r>
            <a:r>
              <a:rPr lang="ko-KR" altLang="en-US" sz="1400" dirty="0"/>
              <a:t> 칠 수 있는지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Virtuoistic</a:t>
            </a:r>
            <a:r>
              <a:rPr lang="en-US" altLang="ko-KR" sz="1400" dirty="0"/>
              <a:t> : </a:t>
            </a:r>
            <a:r>
              <a:rPr lang="ko-KR" altLang="en-US" sz="1400" dirty="0"/>
              <a:t>숙련자들은 </a:t>
            </a:r>
            <a:r>
              <a:rPr lang="en-US" altLang="ko-KR" sz="1400" dirty="0"/>
              <a:t>8</a:t>
            </a:r>
            <a:r>
              <a:rPr lang="ko-KR" altLang="en-US" sz="1400" dirty="0"/>
              <a:t>음을 </a:t>
            </a:r>
            <a:r>
              <a:rPr lang="ko-KR" altLang="en-US" sz="1400" dirty="0" err="1"/>
              <a:t>도약할때</a:t>
            </a:r>
            <a:r>
              <a:rPr lang="ko-KR" altLang="en-US" sz="1400" dirty="0"/>
              <a:t> 첫번째 손가락과 세번째 손가락을 이용하지만 초보자들은 그렇게 하지 못함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95957F-69D1-450D-AF80-BDD933970660}"/>
              </a:ext>
            </a:extLst>
          </p:cNvPr>
          <p:cNvSpPr txBox="1"/>
          <p:nvPr/>
        </p:nvSpPr>
        <p:spPr>
          <a:xfrm>
            <a:off x="983673" y="3104619"/>
            <a:ext cx="5029200" cy="304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400" dirty="0"/>
              <a:t>(2). Aural branch : </a:t>
            </a:r>
            <a:r>
              <a:rPr lang="ko-KR" altLang="en-US" sz="1400" dirty="0"/>
              <a:t>오디오로 </a:t>
            </a:r>
            <a:r>
              <a:rPr lang="ko-KR" altLang="en-US" sz="1400" dirty="0" err="1"/>
              <a:t>평가할수</a:t>
            </a:r>
            <a:r>
              <a:rPr lang="ko-KR" altLang="en-US" sz="1400" dirty="0"/>
              <a:t> 있는 요소들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D26FAF-FEDF-4B98-8E87-04BC29B9A3CA}"/>
              </a:ext>
            </a:extLst>
          </p:cNvPr>
          <p:cNvSpPr txBox="1"/>
          <p:nvPr/>
        </p:nvSpPr>
        <p:spPr>
          <a:xfrm>
            <a:off x="983673" y="4523844"/>
            <a:ext cx="5029200" cy="304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400"/>
              <a:t>(3). Multimodal branch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136BEC-4281-4987-A75F-69D8761258B8}"/>
              </a:ext>
            </a:extLst>
          </p:cNvPr>
          <p:cNvSpPr txBox="1"/>
          <p:nvPr/>
        </p:nvSpPr>
        <p:spPr>
          <a:xfrm>
            <a:off x="974148" y="5400144"/>
            <a:ext cx="5029200" cy="53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400"/>
              <a:t>(4). Objective function (Player level prediction problem)</a:t>
            </a:r>
          </a:p>
          <a:p>
            <a:pPr>
              <a:lnSpc>
                <a:spcPts val="1800"/>
              </a:lnSpc>
            </a:pPr>
            <a:endParaRPr lang="en-US" altLang="ko-KR" sz="14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92220C-F081-46F2-89E6-702628171E9D}"/>
              </a:ext>
            </a:extLst>
          </p:cNvPr>
          <p:cNvSpPr/>
          <p:nvPr/>
        </p:nvSpPr>
        <p:spPr>
          <a:xfrm>
            <a:off x="1251435" y="3552775"/>
            <a:ext cx="10703502" cy="8368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Velocity : </a:t>
            </a:r>
            <a:r>
              <a:rPr lang="ko-KR" altLang="en-US" sz="1400" dirty="0"/>
              <a:t>음량 </a:t>
            </a:r>
            <a:r>
              <a:rPr lang="en-US" altLang="ko-KR" sz="1400" dirty="0"/>
              <a:t>(</a:t>
            </a:r>
            <a:r>
              <a:rPr lang="ko-KR" altLang="en-US" sz="1400" dirty="0"/>
              <a:t>소리의 크기</a:t>
            </a:r>
            <a:r>
              <a:rPr lang="en-US" altLang="ko-KR" sz="1400" dirty="0"/>
              <a:t>)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Cadence</a:t>
            </a:r>
            <a:r>
              <a:rPr lang="ko-KR" altLang="en-US" sz="1400" dirty="0"/>
              <a:t>에 포함되는 음의 개수 </a:t>
            </a:r>
            <a:endParaRPr lang="en-US" altLang="ko-KR" sz="1400" dirty="0"/>
          </a:p>
          <a:p>
            <a:pPr>
              <a:lnSpc>
                <a:spcPts val="2000"/>
              </a:lnSpc>
            </a:pPr>
            <a:r>
              <a:rPr lang="en-US" altLang="ko-KR" sz="1400" dirty="0"/>
              <a:t>(2. Cadence</a:t>
            </a:r>
            <a:r>
              <a:rPr lang="ko-KR" altLang="en-US" sz="1400" dirty="0"/>
              <a:t>의 경우 </a:t>
            </a:r>
            <a:r>
              <a:rPr lang="ko-KR" altLang="en-US" sz="1400" dirty="0" err="1"/>
              <a:t>비쥬얼로도</a:t>
            </a:r>
            <a:r>
              <a:rPr lang="ko-KR" altLang="en-US" sz="1400" dirty="0"/>
              <a:t> 평가할 수 있는 요소</a:t>
            </a:r>
            <a:r>
              <a:rPr lang="en-US" altLang="ko-KR" sz="1400" dirty="0"/>
              <a:t>)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65A89C-81B6-4B75-8F2B-A2A44FDBFF19}"/>
              </a:ext>
            </a:extLst>
          </p:cNvPr>
          <p:cNvSpPr/>
          <p:nvPr/>
        </p:nvSpPr>
        <p:spPr>
          <a:xfrm>
            <a:off x="1251435" y="4943425"/>
            <a:ext cx="10703502" cy="32387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Visual branch</a:t>
            </a:r>
            <a:r>
              <a:rPr lang="ko-KR" altLang="en-US" sz="1400"/>
              <a:t>와 </a:t>
            </a:r>
            <a:r>
              <a:rPr lang="en-US" altLang="ko-KR" sz="1400"/>
              <a:t>Aural branch</a:t>
            </a:r>
            <a:r>
              <a:rPr lang="ko-KR" altLang="en-US" sz="1400"/>
              <a:t>의 </a:t>
            </a:r>
            <a:r>
              <a:rPr lang="en-US" altLang="ko-KR" sz="1400"/>
              <a:t>feature</a:t>
            </a:r>
            <a:r>
              <a:rPr lang="ko-KR" altLang="en-US" sz="1400"/>
              <a:t>을 </a:t>
            </a:r>
            <a:r>
              <a:rPr lang="en-US" altLang="ko-KR" sz="1400"/>
              <a:t>concatenate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9BE3983-4F8B-4B35-9704-BD9FA4543928}"/>
              </a:ext>
            </a:extLst>
          </p:cNvPr>
          <p:cNvSpPr/>
          <p:nvPr/>
        </p:nvSpPr>
        <p:spPr>
          <a:xfrm>
            <a:off x="1260960" y="5838775"/>
            <a:ext cx="10703502" cy="32387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예측 레벨과 정답 레벨 사이의 거리를 측정하여 제안하는 모델의 성능을 평가함 </a:t>
            </a:r>
            <a:r>
              <a:rPr lang="en-US" altLang="ko-KR" sz="1400"/>
              <a:t>(L1, L2 distances)</a:t>
            </a:r>
          </a:p>
        </p:txBody>
      </p:sp>
    </p:spTree>
    <p:extLst>
      <p:ext uri="{BB962C8B-B14F-4D97-AF65-F5344CB8AC3E}">
        <p14:creationId xmlns:p14="http://schemas.microsoft.com/office/powerpoint/2010/main" val="297870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9D5B0A5-A723-4345-B6BD-9CBA88C2C493}"/>
              </a:ext>
            </a:extLst>
          </p:cNvPr>
          <p:cNvSpPr txBox="1"/>
          <p:nvPr/>
        </p:nvSpPr>
        <p:spPr>
          <a:xfrm>
            <a:off x="304801" y="181627"/>
            <a:ext cx="8039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Ⅲ. </a:t>
            </a:r>
            <a:r>
              <a:rPr lang="ko-KR" altLang="en-US" sz="1600" dirty="0"/>
              <a:t>평가 알고리즘 </a:t>
            </a:r>
            <a:r>
              <a:rPr lang="en-US" altLang="ko-KR" sz="1600" dirty="0"/>
              <a:t>1 : Piano Skills Assessment(3/3)</a:t>
            </a:r>
            <a:br>
              <a:rPr lang="en-US" altLang="ko-KR" sz="1600" dirty="0"/>
            </a:br>
            <a:endParaRPr lang="ko-KR" altLang="en-US" sz="1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C5CC8FF-1423-4A57-9A88-FACC3810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8087C3-2843-4E6F-83B2-D3222D01337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2CFDD61-76D2-43A7-B1A2-D8882718235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363200" cy="435133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b="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2A9C25-0EEF-428B-B609-73F48B9730C6}"/>
              </a:ext>
            </a:extLst>
          </p:cNvPr>
          <p:cNvSpPr/>
          <p:nvPr/>
        </p:nvSpPr>
        <p:spPr>
          <a:xfrm>
            <a:off x="415636" y="548275"/>
            <a:ext cx="2052000" cy="36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7CACB2-3B3C-46DE-8068-6F2905DBAEF1}"/>
              </a:ext>
            </a:extLst>
          </p:cNvPr>
          <p:cNvSpPr txBox="1"/>
          <p:nvPr/>
        </p:nvSpPr>
        <p:spPr>
          <a:xfrm>
            <a:off x="849137" y="925885"/>
            <a:ext cx="18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Paper Summary</a:t>
            </a:r>
          </a:p>
          <a:p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2F2BAA-745A-45DF-9231-905AA61A492B}"/>
              </a:ext>
            </a:extLst>
          </p:cNvPr>
          <p:cNvSpPr/>
          <p:nvPr/>
        </p:nvSpPr>
        <p:spPr>
          <a:xfrm>
            <a:off x="415636" y="909359"/>
            <a:ext cx="324000" cy="32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67EF50-2F09-46FF-9144-B5E66A506202}"/>
              </a:ext>
            </a:extLst>
          </p:cNvPr>
          <p:cNvSpPr txBox="1"/>
          <p:nvPr/>
        </p:nvSpPr>
        <p:spPr>
          <a:xfrm>
            <a:off x="983673" y="1367266"/>
            <a:ext cx="10703502" cy="766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400" dirty="0"/>
              <a:t>(1). Preprocessing : </a:t>
            </a:r>
          </a:p>
          <a:p>
            <a:pPr>
              <a:lnSpc>
                <a:spcPts val="1800"/>
              </a:lnSpc>
            </a:pPr>
            <a:endParaRPr lang="en-US" altLang="ko-KR" sz="1400" dirty="0"/>
          </a:p>
          <a:p>
            <a:pPr>
              <a:lnSpc>
                <a:spcPts val="1800"/>
              </a:lnSpc>
            </a:pPr>
            <a:endParaRPr lang="en-US" altLang="ko-KR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5E8C8C-BBBE-4377-B5CA-04486B8DA270}"/>
              </a:ext>
            </a:extLst>
          </p:cNvPr>
          <p:cNvSpPr/>
          <p:nvPr/>
        </p:nvSpPr>
        <p:spPr>
          <a:xfrm>
            <a:off x="1251435" y="1809700"/>
            <a:ext cx="10703502" cy="58035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모든 영상이 아닌 연주자의 레벨을 측정하는데 도움이 </a:t>
            </a:r>
            <a:r>
              <a:rPr lang="ko-KR" altLang="en-US" sz="1400" dirty="0" err="1"/>
              <a:t>될만한</a:t>
            </a:r>
            <a:r>
              <a:rPr lang="ko-KR" altLang="en-US" sz="1400" dirty="0"/>
              <a:t> 부분들을 </a:t>
            </a:r>
            <a:r>
              <a:rPr lang="en-US" altLang="ko-KR" sz="1400" dirty="0"/>
              <a:t>crop (forearms, hands </a:t>
            </a:r>
            <a:r>
              <a:rPr lang="ko-KR" altLang="en-US" sz="1400" dirty="0"/>
              <a:t>있는 영상들만</a:t>
            </a:r>
            <a:r>
              <a:rPr lang="en-US" altLang="ko-KR" sz="1400" dirty="0"/>
              <a:t>)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오디오는 </a:t>
            </a:r>
            <a:r>
              <a:rPr lang="en-US" altLang="ko-KR" sz="1400" dirty="0" err="1"/>
              <a:t>librosa</a:t>
            </a:r>
            <a:r>
              <a:rPr lang="ko-KR" altLang="en-US" sz="1400" dirty="0"/>
              <a:t>를 이용하여 </a:t>
            </a:r>
            <a:r>
              <a:rPr lang="en-US" altLang="ko-KR" sz="1400" dirty="0" err="1"/>
              <a:t>melspectrogram</a:t>
            </a:r>
            <a:r>
              <a:rPr lang="ko-KR" altLang="en-US" sz="1400" dirty="0"/>
              <a:t>으로 변경함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95957F-69D1-450D-AF80-BDD933970660}"/>
              </a:ext>
            </a:extLst>
          </p:cNvPr>
          <p:cNvSpPr txBox="1"/>
          <p:nvPr/>
        </p:nvSpPr>
        <p:spPr>
          <a:xfrm>
            <a:off x="983673" y="2634719"/>
            <a:ext cx="5029200" cy="304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400" dirty="0"/>
              <a:t>(2). Implementations details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D26FAF-FEDF-4B98-8E87-04BC29B9A3CA}"/>
              </a:ext>
            </a:extLst>
          </p:cNvPr>
          <p:cNvSpPr txBox="1"/>
          <p:nvPr/>
        </p:nvSpPr>
        <p:spPr>
          <a:xfrm>
            <a:off x="983673" y="3628494"/>
            <a:ext cx="5029200" cy="53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400" dirty="0"/>
              <a:t>(3). Visual branch</a:t>
            </a:r>
          </a:p>
          <a:p>
            <a:pPr>
              <a:lnSpc>
                <a:spcPts val="1800"/>
              </a:lnSpc>
            </a:pPr>
            <a:endParaRPr lang="en-US" altLang="ko-KR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136BEC-4281-4987-A75F-69D8761258B8}"/>
              </a:ext>
            </a:extLst>
          </p:cNvPr>
          <p:cNvSpPr txBox="1"/>
          <p:nvPr/>
        </p:nvSpPr>
        <p:spPr>
          <a:xfrm>
            <a:off x="974148" y="4822294"/>
            <a:ext cx="5029200" cy="53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400" dirty="0"/>
              <a:t>(4). Aural branch</a:t>
            </a:r>
          </a:p>
          <a:p>
            <a:pPr>
              <a:lnSpc>
                <a:spcPts val="1800"/>
              </a:lnSpc>
            </a:pPr>
            <a:endParaRPr lang="en-US" altLang="ko-KR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92220C-F081-46F2-89E6-702628171E9D}"/>
              </a:ext>
            </a:extLst>
          </p:cNvPr>
          <p:cNvSpPr/>
          <p:nvPr/>
        </p:nvSpPr>
        <p:spPr>
          <a:xfrm>
            <a:off x="1251435" y="3082875"/>
            <a:ext cx="10703502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PyTorch</a:t>
            </a:r>
            <a:r>
              <a:rPr lang="en-US" altLang="ko-KR" sz="1400" dirty="0"/>
              <a:t>, Adam optimizer, learning rate (0.0001), 100epochs, batch size 4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65A89C-81B6-4B75-8F2B-A2A44FDBFF19}"/>
              </a:ext>
            </a:extLst>
          </p:cNvPr>
          <p:cNvSpPr/>
          <p:nvPr/>
        </p:nvSpPr>
        <p:spPr>
          <a:xfrm>
            <a:off x="1251435" y="4048075"/>
            <a:ext cx="10703502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데이터 셋 크기가 작아서 </a:t>
            </a:r>
            <a:r>
              <a:rPr lang="en-US" altLang="ko-KR" sz="1400" dirty="0"/>
              <a:t>3DCNN </a:t>
            </a:r>
            <a:r>
              <a:rPr lang="ko-KR" altLang="en-US" sz="1400" dirty="0"/>
              <a:t>모델 사용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데이터과적합</a:t>
            </a:r>
            <a:r>
              <a:rPr lang="ko-KR" altLang="en-US" sz="1400" dirty="0"/>
              <a:t> 피하기 위해서 </a:t>
            </a:r>
            <a:r>
              <a:rPr lang="en-US" altLang="ko-KR" sz="1400" dirty="0"/>
              <a:t>UCF101 </a:t>
            </a:r>
            <a:r>
              <a:rPr lang="ko-KR" altLang="en-US" sz="1400" dirty="0"/>
              <a:t>데이터셋으로 </a:t>
            </a:r>
            <a:r>
              <a:rPr lang="en-US" altLang="ko-KR" sz="1400" dirty="0"/>
              <a:t>pretrain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9BE3983-4F8B-4B35-9704-BD9FA4543928}"/>
              </a:ext>
            </a:extLst>
          </p:cNvPr>
          <p:cNvSpPr/>
          <p:nvPr/>
        </p:nvSpPr>
        <p:spPr>
          <a:xfrm>
            <a:off x="1260960" y="5260925"/>
            <a:ext cx="10703502" cy="73866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dirty="0"/>
              <a:t>ResNet-18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dirty="0"/>
              <a:t>ImageNet</a:t>
            </a:r>
            <a:r>
              <a:rPr lang="ko-KR" altLang="en-US" sz="1400" dirty="0"/>
              <a:t>으로 </a:t>
            </a:r>
            <a:r>
              <a:rPr lang="en-US" altLang="ko-KR" sz="1400" dirty="0"/>
              <a:t>weight </a:t>
            </a:r>
            <a:r>
              <a:rPr lang="ko-KR" altLang="en-US" sz="1400" dirty="0"/>
              <a:t>초기화 </a:t>
            </a:r>
            <a:r>
              <a:rPr lang="en-US" altLang="ko-KR" sz="1400" dirty="0"/>
              <a:t>(</a:t>
            </a:r>
            <a:r>
              <a:rPr lang="ko-KR" altLang="en-US" sz="1400" dirty="0"/>
              <a:t>성능 향상에 도움</a:t>
            </a:r>
            <a:r>
              <a:rPr lang="en-US" altLang="ko-KR" sz="1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dirty="0"/>
              <a:t>Random cropping </a:t>
            </a:r>
            <a:r>
              <a:rPr lang="ko-KR" altLang="en-US" sz="1400" dirty="0"/>
              <a:t>성능 </a:t>
            </a:r>
            <a:r>
              <a:rPr lang="ko-KR" altLang="en-US" sz="1400" dirty="0" err="1"/>
              <a:t>저하되서</a:t>
            </a:r>
            <a:r>
              <a:rPr lang="ko-KR" altLang="en-US" sz="1400" dirty="0"/>
              <a:t> 삭제 </a:t>
            </a:r>
            <a:r>
              <a:rPr lang="en-US" altLang="ko-KR" sz="1400" dirty="0"/>
              <a:t>(</a:t>
            </a:r>
            <a:r>
              <a:rPr lang="ko-KR" altLang="en-US" sz="1400" dirty="0"/>
              <a:t>유의미한 정보 삭제</a:t>
            </a:r>
            <a:r>
              <a:rPr lang="en-US" altLang="ko-KR" sz="1400" dirty="0"/>
              <a:t>)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DCCF6AA-6EC3-4BDE-A3F0-14921960BE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54" b="36725"/>
          <a:stretch/>
        </p:blipFill>
        <p:spPr>
          <a:xfrm>
            <a:off x="7894905" y="2219996"/>
            <a:ext cx="3536091" cy="249470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EA93EF7-0133-4207-8629-6B262072A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21" y="4858580"/>
            <a:ext cx="3536091" cy="173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79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52A0E6-818B-48CE-85C3-A8D6451296C8}"/>
              </a:ext>
            </a:extLst>
          </p:cNvPr>
          <p:cNvSpPr txBox="1"/>
          <p:nvPr/>
        </p:nvSpPr>
        <p:spPr>
          <a:xfrm>
            <a:off x="304801" y="181627"/>
            <a:ext cx="8039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Ⅲ. </a:t>
            </a:r>
            <a:r>
              <a:rPr lang="ko-KR" altLang="en-US" sz="1600" dirty="0"/>
              <a:t>궁금한 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518209-6574-4AEB-846F-D9C32B1864DA}"/>
              </a:ext>
            </a:extLst>
          </p:cNvPr>
          <p:cNvSpPr/>
          <p:nvPr/>
        </p:nvSpPr>
        <p:spPr>
          <a:xfrm>
            <a:off x="415636" y="548275"/>
            <a:ext cx="2052000" cy="36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DEF055-8C98-4444-B9D0-993F80818AEF}"/>
              </a:ext>
            </a:extLst>
          </p:cNvPr>
          <p:cNvSpPr txBox="1"/>
          <p:nvPr/>
        </p:nvSpPr>
        <p:spPr>
          <a:xfrm>
            <a:off x="849137" y="925885"/>
            <a:ext cx="18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카메라 추천</a:t>
            </a:r>
            <a:endParaRPr lang="en-US" altLang="ko-KR" sz="1400" b="1" dirty="0"/>
          </a:p>
          <a:p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A9AC03-4A40-466B-A073-B7D3DB2FAFA9}"/>
              </a:ext>
            </a:extLst>
          </p:cNvPr>
          <p:cNvSpPr/>
          <p:nvPr/>
        </p:nvSpPr>
        <p:spPr>
          <a:xfrm>
            <a:off x="415636" y="909359"/>
            <a:ext cx="324000" cy="32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86AA23-4067-4192-8A15-31F484D096A8}"/>
              </a:ext>
            </a:extLst>
          </p:cNvPr>
          <p:cNvSpPr/>
          <p:nvPr/>
        </p:nvSpPr>
        <p:spPr>
          <a:xfrm>
            <a:off x="420015" y="1741428"/>
            <a:ext cx="324000" cy="32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3A410B-088D-48DA-BE11-073132A31FF4}"/>
              </a:ext>
            </a:extLst>
          </p:cNvPr>
          <p:cNvSpPr txBox="1"/>
          <p:nvPr/>
        </p:nvSpPr>
        <p:spPr>
          <a:xfrm>
            <a:off x="854402" y="1764958"/>
            <a:ext cx="7921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유사한 논문 많이 발견 </a:t>
            </a:r>
            <a:r>
              <a:rPr lang="en-US" altLang="ko-KR" sz="1400" b="1" dirty="0"/>
              <a:t>-&gt; </a:t>
            </a:r>
            <a:r>
              <a:rPr lang="ko-KR" altLang="en-US" sz="1400" b="1" dirty="0"/>
              <a:t>비교분석해서 차별성 있게 논문 </a:t>
            </a:r>
            <a:r>
              <a:rPr lang="ko-KR" altLang="en-US" sz="1400" b="1" dirty="0" err="1"/>
              <a:t>공험</a:t>
            </a:r>
            <a:r>
              <a:rPr lang="ko-KR" altLang="en-US" sz="1400" b="1" dirty="0"/>
              <a:t> 설정 필요해 보임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448BD3-94A4-4E7F-84D3-5733F0779ECD}"/>
              </a:ext>
            </a:extLst>
          </p:cNvPr>
          <p:cNvSpPr txBox="1"/>
          <p:nvPr/>
        </p:nvSpPr>
        <p:spPr>
          <a:xfrm>
            <a:off x="983673" y="2218595"/>
            <a:ext cx="10703502" cy="3074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400" b="1" dirty="0"/>
              <a:t>[ piano ]</a:t>
            </a:r>
          </a:p>
          <a:p>
            <a:pPr>
              <a:lnSpc>
                <a:spcPts val="1800"/>
              </a:lnSpc>
            </a:pPr>
            <a:r>
              <a:rPr lang="en-US" altLang="ko-KR" sz="1400" dirty="0"/>
              <a:t>(1) https://www.hindawi.com/journals/wcmc/2022/6727429/</a:t>
            </a:r>
          </a:p>
          <a:p>
            <a:pPr>
              <a:lnSpc>
                <a:spcPts val="1800"/>
              </a:lnSpc>
            </a:pPr>
            <a:r>
              <a:rPr lang="en-US" altLang="ko-KR" sz="1400" dirty="0"/>
              <a:t>(2) https://www.frontiersin.org/articles/10.3389/fpsyg.2022.954261/full</a:t>
            </a:r>
          </a:p>
          <a:p>
            <a:pPr>
              <a:lnSpc>
                <a:spcPts val="1800"/>
              </a:lnSpc>
            </a:pPr>
            <a:r>
              <a:rPr lang="en-US" altLang="ko-KR" sz="1400" dirty="0"/>
              <a:t>(3) https://journals.plos.org/plosone/article?id=10.1371/journal.pone.0250299</a:t>
            </a:r>
          </a:p>
          <a:p>
            <a:pPr>
              <a:lnSpc>
                <a:spcPts val="1800"/>
              </a:lnSpc>
            </a:pPr>
            <a:r>
              <a:rPr lang="en-US" altLang="ko-KR" sz="1400" dirty="0"/>
              <a:t>(4) Automatic Evaluation of Piano Performances for STEAM Education</a:t>
            </a:r>
          </a:p>
          <a:p>
            <a:pPr>
              <a:lnSpc>
                <a:spcPts val="1800"/>
              </a:lnSpc>
            </a:pPr>
            <a:r>
              <a:rPr lang="en-US" altLang="ko-KR" sz="1400" dirty="0"/>
              <a:t>(5) https://www.ncbi.nlm.nih.gov/pmc/articles/PMC8133499/</a:t>
            </a:r>
          </a:p>
          <a:p>
            <a:pPr>
              <a:lnSpc>
                <a:spcPts val="1800"/>
              </a:lnSpc>
            </a:pPr>
            <a:endParaRPr lang="en-US" altLang="ko-KR" sz="1400" dirty="0"/>
          </a:p>
          <a:p>
            <a:pPr>
              <a:lnSpc>
                <a:spcPts val="1800"/>
              </a:lnSpc>
            </a:pPr>
            <a:r>
              <a:rPr lang="en-US" altLang="ko-KR" sz="1400" b="1" dirty="0"/>
              <a:t>[ violin ]</a:t>
            </a:r>
            <a:endParaRPr lang="en-US" altLang="ko-KR" sz="1400" dirty="0"/>
          </a:p>
          <a:p>
            <a:pPr>
              <a:lnSpc>
                <a:spcPts val="1800"/>
              </a:lnSpc>
            </a:pPr>
            <a:r>
              <a:rPr lang="en-US" altLang="ko-KR" sz="1400" dirty="0"/>
              <a:t>(1) Quantitative evaluation of violin solo performance</a:t>
            </a:r>
          </a:p>
          <a:p>
            <a:pPr>
              <a:lnSpc>
                <a:spcPts val="1800"/>
              </a:lnSpc>
            </a:pPr>
            <a:r>
              <a:rPr lang="en-US" altLang="ko-KR" sz="1400" dirty="0"/>
              <a:t>(2) Design of the Violin Performance Evaluation System Based on Mobile Terminal Technology</a:t>
            </a:r>
          </a:p>
          <a:p>
            <a:pPr>
              <a:lnSpc>
                <a:spcPts val="1800"/>
              </a:lnSpc>
            </a:pPr>
            <a:r>
              <a:rPr lang="en-US" altLang="ko-KR" sz="1400" dirty="0"/>
              <a:t>(3) In-Tool Motion Sensing for Evaluation of Violin Performance </a:t>
            </a:r>
          </a:p>
          <a:p>
            <a:pPr>
              <a:lnSpc>
                <a:spcPts val="1800"/>
              </a:lnSpc>
            </a:pPr>
            <a:endParaRPr lang="en-US" altLang="ko-KR" sz="1400" dirty="0"/>
          </a:p>
          <a:p>
            <a:pPr>
              <a:lnSpc>
                <a:spcPts val="1800"/>
              </a:lnSpc>
            </a:pPr>
            <a:endParaRPr lang="en-US" altLang="ko-KR" sz="1400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6ADABD2-C391-4692-AB41-D4EF37ACB1AB}"/>
              </a:ext>
            </a:extLst>
          </p:cNvPr>
          <p:cNvSpPr/>
          <p:nvPr/>
        </p:nvSpPr>
        <p:spPr>
          <a:xfrm>
            <a:off x="1749137" y="5293219"/>
            <a:ext cx="496675" cy="27683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15BFF-391C-4B91-B825-A9DC5D43DAFE}"/>
              </a:ext>
            </a:extLst>
          </p:cNvPr>
          <p:cNvSpPr txBox="1"/>
          <p:nvPr/>
        </p:nvSpPr>
        <p:spPr>
          <a:xfrm>
            <a:off x="2365265" y="5293219"/>
            <a:ext cx="568617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논문 읽으면서 </a:t>
            </a:r>
            <a:r>
              <a:rPr lang="ko-KR" altLang="en-US" sz="1100" dirty="0" err="1">
                <a:solidFill>
                  <a:srgbClr val="FF0000"/>
                </a:solidFill>
              </a:rPr>
              <a:t>체크해야되는</a:t>
            </a:r>
            <a:r>
              <a:rPr lang="ko-KR" altLang="en-US" sz="1100" dirty="0">
                <a:solidFill>
                  <a:srgbClr val="FF0000"/>
                </a:solidFill>
              </a:rPr>
              <a:t> 부분들</a:t>
            </a:r>
            <a:r>
              <a:rPr lang="en-US" altLang="ko-KR" sz="1100" dirty="0">
                <a:solidFill>
                  <a:srgbClr val="FF0000"/>
                </a:solidFill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FF0000"/>
                </a:solidFill>
              </a:rPr>
              <a:t>오디오</a:t>
            </a:r>
            <a:r>
              <a:rPr lang="en-US" altLang="ko-KR" sz="1100" dirty="0">
                <a:solidFill>
                  <a:srgbClr val="FF0000"/>
                </a:solidFill>
              </a:rPr>
              <a:t>/</a:t>
            </a:r>
            <a:r>
              <a:rPr lang="ko-KR" altLang="en-US" sz="1100" dirty="0">
                <a:solidFill>
                  <a:srgbClr val="FF0000"/>
                </a:solidFill>
              </a:rPr>
              <a:t>비디오 데이터 사용 여부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rgbClr val="FF0000"/>
                </a:solidFill>
              </a:rPr>
              <a:t>초급자</a:t>
            </a:r>
            <a:r>
              <a:rPr lang="ko-KR" altLang="en-US" sz="1100" dirty="0">
                <a:solidFill>
                  <a:srgbClr val="FF0000"/>
                </a:solidFill>
              </a:rPr>
              <a:t> 대상 </a:t>
            </a:r>
            <a:r>
              <a:rPr lang="en-US" altLang="ko-KR" sz="1100" dirty="0">
                <a:solidFill>
                  <a:srgbClr val="FF0000"/>
                </a:solidFill>
              </a:rPr>
              <a:t>or </a:t>
            </a:r>
            <a:r>
              <a:rPr lang="ko-KR" altLang="en-US" sz="1100" dirty="0" err="1">
                <a:solidFill>
                  <a:srgbClr val="FF0000"/>
                </a:solidFill>
              </a:rPr>
              <a:t>고급자</a:t>
            </a:r>
            <a:r>
              <a:rPr lang="ko-KR" altLang="en-US" sz="1100" dirty="0">
                <a:solidFill>
                  <a:srgbClr val="FF0000"/>
                </a:solidFill>
              </a:rPr>
              <a:t> 대상 평가 방법인지</a:t>
            </a:r>
            <a:r>
              <a:rPr lang="en-US" altLang="ko-KR" sz="1100" dirty="0">
                <a:solidFill>
                  <a:srgbClr val="FF0000"/>
                </a:solidFill>
              </a:rPr>
              <a:t>? </a:t>
            </a:r>
            <a:r>
              <a:rPr lang="ko-KR" altLang="en-US" sz="1100" dirty="0">
                <a:solidFill>
                  <a:srgbClr val="FF0000"/>
                </a:solidFill>
              </a:rPr>
              <a:t>따로 언급이 없는지</a:t>
            </a:r>
            <a:r>
              <a:rPr lang="en-US" altLang="ko-KR" sz="1100" dirty="0">
                <a:solidFill>
                  <a:srgbClr val="FF0000"/>
                </a:solidFill>
              </a:rPr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FF0000"/>
                </a:solidFill>
              </a:rPr>
              <a:t>비디오 데이터 사용한 논문의 경우 손 </a:t>
            </a:r>
            <a:r>
              <a:rPr lang="en-US" altLang="ko-KR" sz="1100" dirty="0">
                <a:solidFill>
                  <a:srgbClr val="FF0000"/>
                </a:solidFill>
              </a:rPr>
              <a:t>pose estimation </a:t>
            </a:r>
            <a:r>
              <a:rPr lang="ko-KR" altLang="en-US" sz="1100" dirty="0">
                <a:solidFill>
                  <a:srgbClr val="FF0000"/>
                </a:solidFill>
              </a:rPr>
              <a:t>정확도 고도화 작업을 했는지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FF0000"/>
                </a:solidFill>
              </a:rPr>
              <a:t>데이터셋의 크기가 얼마나 되는지도 각 논문별로 추가로 정리</a:t>
            </a:r>
          </a:p>
        </p:txBody>
      </p:sp>
    </p:spTree>
    <p:extLst>
      <p:ext uri="{BB962C8B-B14F-4D97-AF65-F5344CB8AC3E}">
        <p14:creationId xmlns:p14="http://schemas.microsoft.com/office/powerpoint/2010/main" val="3025928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923</Words>
  <Application>Microsoft Office PowerPoint</Application>
  <PresentationFormat>와이드스크린</PresentationFormat>
  <Paragraphs>130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25</cp:revision>
  <dcterms:created xsi:type="dcterms:W3CDTF">2023-10-19T14:03:46Z</dcterms:created>
  <dcterms:modified xsi:type="dcterms:W3CDTF">2023-10-24T04:19:40Z</dcterms:modified>
</cp:coreProperties>
</file>