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4" r:id="rId3"/>
    <p:sldId id="262" r:id="rId4"/>
    <p:sldId id="263" r:id="rId5"/>
    <p:sldId id="275" r:id="rId6"/>
    <p:sldId id="265" r:id="rId7"/>
    <p:sldId id="266" r:id="rId8"/>
    <p:sldId id="268" r:id="rId9"/>
    <p:sldId id="276" r:id="rId10"/>
    <p:sldId id="269" r:id="rId11"/>
    <p:sldId id="270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80220" autoAdjust="0"/>
  </p:normalViewPr>
  <p:slideViewPr>
    <p:cSldViewPr snapToGrid="0">
      <p:cViewPr varScale="1">
        <p:scale>
          <a:sx n="113" d="100"/>
          <a:sy n="113" d="100"/>
        </p:scale>
        <p:origin x="13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8136-79EA-4C35-BF13-2325863CFAB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C4FD-B2B3-41FF-A64D-F1DF3C5B4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구현하면서 실험 내용을 어떻게 할지 생각해보면 </a:t>
            </a:r>
            <a:r>
              <a:rPr lang="ko-KR" altLang="en-US" dirty="0" err="1"/>
              <a:t>될듯함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6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어떻게 </a:t>
            </a:r>
            <a:r>
              <a:rPr lang="ko-KR" altLang="en-US" dirty="0" err="1"/>
              <a:t>만들것인지</a:t>
            </a:r>
            <a:r>
              <a:rPr lang="ko-KR" altLang="en-US" dirty="0"/>
              <a:t> 세부 계획이 더 필요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구현하면서 실험 내용을 어떻게 할지 생각해보면 </a:t>
            </a:r>
            <a:r>
              <a:rPr lang="ko-KR" altLang="en-US" dirty="0" err="1"/>
              <a:t>될듯함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8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어떻게 </a:t>
            </a:r>
            <a:r>
              <a:rPr lang="ko-KR" altLang="en-US" dirty="0" err="1"/>
              <a:t>만들것인지</a:t>
            </a:r>
            <a:r>
              <a:rPr lang="ko-KR" altLang="en-US" dirty="0"/>
              <a:t> 세부 계획이 더 필요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9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어떻게 </a:t>
            </a:r>
            <a:r>
              <a:rPr lang="ko-KR" altLang="en-US" dirty="0" err="1"/>
              <a:t>만들것인지</a:t>
            </a:r>
            <a:r>
              <a:rPr lang="ko-KR" altLang="en-US" dirty="0"/>
              <a:t> 세부 계획이 더 필요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4BAE0-6996-460E-AB49-CBFAB8773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AD7AB-0882-47E4-AC35-7F493A36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8B4E8-65CF-4B7A-B395-A95BD2B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2FFF8-2A44-41A6-9A7A-04D10D8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78CD-88B2-4019-A629-98780EAE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0D7D-CF9E-41EB-8F63-CB60FF83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E2C29-84C0-4BC5-8678-D79B1BD5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3EC37-66EE-49D3-97CA-55D34A7D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52AFA-9E4F-42F6-BAE0-8699C51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260BA-F515-4354-A965-B9F08AE3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0C87E-34EB-4621-B370-00D069BA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3F334-729E-48CC-A1FA-3415FCF5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E770-D998-46CA-9839-B4DB2F4B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F93E3-4188-416A-8603-CA5B82A2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03934-87B1-4E68-B239-96947926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20C53-5F6C-4BC3-8CAF-17803A4F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84D52-6C38-402D-8D1E-8F428CB3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F3FC2-2D7B-4817-8E6D-4F314B91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517CB-D5F6-421F-ABC6-2725DA08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7B618-62FE-4604-80D3-917CE14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2965B-1430-44DD-9538-983A366F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073E3-AFCE-4DE1-A3C5-DA4AA977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0D235-454C-44DA-B31A-1592EF7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364F2-3884-4F29-8911-1A4DBEF5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ED3CC-E1B4-4B89-B62D-8BD1EFA4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41D7-0AF8-4E5A-B87E-A6C9B951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5256-7613-4EA1-A5D8-6ADF49B88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C1B33-6EA9-49C5-9EFE-53485B97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4325F-E3D6-4199-A654-5A4AAF9F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8CBDF-5F1F-460E-BBB0-50F0876C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2D054-0A99-4352-897E-F973D548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3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E7C8-3CAE-4974-8B30-89F106C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435B0-F448-4644-B7D3-BBAD758F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01734-8B35-4EC2-B53D-DC73018B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2FEBD-F6F8-4152-A70C-EFE5B46A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36C8B-73CB-4B84-B9B7-7DA67814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A26D6-A5B4-4639-8877-4457D5AF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D4251F-B7AC-4775-BCDF-29EC223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1F9936-D9E0-4355-A388-C9A0B60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2EC8-5082-4835-AD67-1789C354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93268-D543-40B4-87CE-B2C11B28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BE0E-11A0-4FF5-96B8-0E2C0F3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B542F-8080-463C-9A9B-2C307A85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6B8CD-6ABC-4806-9618-12A40013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F82A00-41BF-4032-9B7A-EDC6DFC2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23570-496B-40E8-9551-2F6F90F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475B-3409-4B33-A256-41825BFC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2A0F1-E268-4DCA-A5DC-EBD25947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72B2D-D911-42AF-B389-26EB5443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57430-45A4-4EBC-B5B9-0517439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81FA1-699A-4343-B8C3-95B80F4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95353-0868-4B24-BC49-FBEA372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C597B-A86F-45E4-AED6-9A893058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BF76A-18CC-4471-AAE8-60B652546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F918B-0CE5-4D86-BEA5-B3A8E245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8C1BC-0AAE-4A88-8E54-D2BA6F49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0B7A3-8D7D-46AB-AE40-6902C13D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1DB80-09A9-4165-9883-E67BE78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D7D89-4692-4082-B089-5CC1EFB4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789EC-73BF-4B1A-B348-9B156CB6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3A42-4892-48B0-8FD5-7BCA1264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44E-A11A-4C29-A2AC-D4B313BB8F9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7A328-BE30-4518-8ADC-D8DE963AD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4A31E-4CA6-4CB9-A5A6-F63DB196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9A17-81D7-4D79-8FC0-46FACDC9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모델 </a:t>
            </a:r>
            <a:r>
              <a:rPr lang="en-US" altLang="ko-KR"/>
              <a:t>1.</a:t>
            </a:r>
            <a:br>
              <a:rPr lang="en-US" altLang="ko-KR"/>
            </a:br>
            <a:r>
              <a:rPr lang="ko-KR" altLang="en-US"/>
              <a:t>공식화 가능한 평가 기준들에 대한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4797-7C19-4A0A-9BCD-70609ED48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사람 연주 평가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자동 평가 방법 </a:t>
            </a:r>
            <a:r>
              <a:rPr lang="en-US" altLang="ko-KR"/>
              <a:t>1 (hand craft)</a:t>
            </a:r>
          </a:p>
          <a:p>
            <a:pPr marL="457200" indent="-457200">
              <a:buAutoNum type="arabicPeriod"/>
            </a:pPr>
            <a:r>
              <a:rPr lang="ko-KR" altLang="en-US"/>
              <a:t>자동 평가 방법 </a:t>
            </a:r>
            <a:r>
              <a:rPr lang="en-US" altLang="ko-KR"/>
              <a:t>2 (</a:t>
            </a:r>
            <a:r>
              <a:rPr lang="ko-KR" altLang="en-US"/>
              <a:t>딥러닝</a:t>
            </a:r>
            <a:r>
              <a:rPr lang="en-US" altLang="ko-KR"/>
              <a:t>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2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617B-04F2-4D2E-933A-A711F975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사람 </a:t>
            </a:r>
            <a:r>
              <a:rPr lang="ko-KR" altLang="en-US" dirty="0"/>
              <a:t>연주 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84BFD-1B8D-4C00-AFAD-3C1462E58389}"/>
              </a:ext>
            </a:extLst>
          </p:cNvPr>
          <p:cNvSpPr/>
          <p:nvPr/>
        </p:nvSpPr>
        <p:spPr>
          <a:xfrm>
            <a:off x="6685547" y="1705191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04BD13-4743-42B7-9B80-B8A78646E5C8}"/>
              </a:ext>
            </a:extLst>
          </p:cNvPr>
          <p:cNvSpPr/>
          <p:nvPr/>
        </p:nvSpPr>
        <p:spPr>
          <a:xfrm>
            <a:off x="3273310" y="384436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악보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어플로 제공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C13567-85EE-481F-902C-69116F99B3ED}"/>
              </a:ext>
            </a:extLst>
          </p:cNvPr>
          <p:cNvSpPr/>
          <p:nvPr/>
        </p:nvSpPr>
        <p:spPr>
          <a:xfrm>
            <a:off x="3273310" y="2099424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51F9C-D702-41BD-BE6C-4711380BE6EA}"/>
              </a:ext>
            </a:extLst>
          </p:cNvPr>
          <p:cNvSpPr/>
          <p:nvPr/>
        </p:nvSpPr>
        <p:spPr>
          <a:xfrm>
            <a:off x="6996906" y="2413652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C2AC69-7709-43BB-8A16-1C9CB632823D}"/>
              </a:ext>
            </a:extLst>
          </p:cNvPr>
          <p:cNvSpPr/>
          <p:nvPr/>
        </p:nvSpPr>
        <p:spPr>
          <a:xfrm>
            <a:off x="6996905" y="3947610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C29278-7821-46D0-8F4D-2533A5043E49}"/>
              </a:ext>
            </a:extLst>
          </p:cNvPr>
          <p:cNvSpPr/>
          <p:nvPr/>
        </p:nvSpPr>
        <p:spPr>
          <a:xfrm>
            <a:off x="6996904" y="589024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612E51-5932-4E61-8700-A70B8799AA8A}"/>
              </a:ext>
            </a:extLst>
          </p:cNvPr>
          <p:cNvCxnSpPr>
            <a:cxnSpLocks/>
          </p:cNvCxnSpPr>
          <p:nvPr/>
        </p:nvCxnSpPr>
        <p:spPr>
          <a:xfrm flipV="1">
            <a:off x="5832917" y="4351929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AA7673-3858-4CDF-A588-5AEFB1D57F5B}"/>
              </a:ext>
            </a:extLst>
          </p:cNvPr>
          <p:cNvCxnSpPr>
            <a:cxnSpLocks/>
          </p:cNvCxnSpPr>
          <p:nvPr/>
        </p:nvCxnSpPr>
        <p:spPr>
          <a:xfrm flipV="1">
            <a:off x="5832917" y="2789971"/>
            <a:ext cx="553595" cy="59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9932D2-58F4-4C9A-B3CA-9FE42475C5B9}"/>
              </a:ext>
            </a:extLst>
          </p:cNvPr>
          <p:cNvCxnSpPr>
            <a:cxnSpLocks/>
          </p:cNvCxnSpPr>
          <p:nvPr/>
        </p:nvCxnSpPr>
        <p:spPr>
          <a:xfrm>
            <a:off x="5897059" y="5563056"/>
            <a:ext cx="464202" cy="72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5B8E8A-6F35-436B-B4D1-27958AFB3C39}"/>
              </a:ext>
            </a:extLst>
          </p:cNvPr>
          <p:cNvSpPr/>
          <p:nvPr/>
        </p:nvSpPr>
        <p:spPr>
          <a:xfrm>
            <a:off x="9480551" y="125935"/>
            <a:ext cx="2543536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가능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불가 평가 기준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E0390D49-E410-4CDF-A778-B7AE3B1F44BC}"/>
              </a:ext>
            </a:extLst>
          </p:cNvPr>
          <p:cNvSpPr/>
          <p:nvPr/>
        </p:nvSpPr>
        <p:spPr>
          <a:xfrm>
            <a:off x="9181981" y="2585072"/>
            <a:ext cx="453958" cy="38711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258E1-607D-475F-BBE9-645B6E433BF0}"/>
              </a:ext>
            </a:extLst>
          </p:cNvPr>
          <p:cNvSpPr txBox="1"/>
          <p:nvPr/>
        </p:nvSpPr>
        <p:spPr>
          <a:xfrm>
            <a:off x="9745845" y="438214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사람 점수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9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A0C7-4FA6-4710-9A09-D625026A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3-2. </a:t>
            </a:r>
            <a:r>
              <a:rPr lang="ko-KR" altLang="en-US" sz="3200"/>
              <a:t>자동 </a:t>
            </a:r>
            <a:r>
              <a:rPr lang="ko-KR" altLang="en-US" sz="3200" dirty="0"/>
              <a:t>평가 방법 </a:t>
            </a:r>
            <a:r>
              <a:rPr lang="en-US" altLang="ko-KR" sz="3200" dirty="0"/>
              <a:t>2 (</a:t>
            </a:r>
            <a:r>
              <a:rPr lang="ko-KR" altLang="en-US" sz="3200" dirty="0" err="1"/>
              <a:t>딥러닝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714546-60E1-494A-B246-7FC8DC3E88F2}"/>
              </a:ext>
            </a:extLst>
          </p:cNvPr>
          <p:cNvSpPr/>
          <p:nvPr/>
        </p:nvSpPr>
        <p:spPr>
          <a:xfrm>
            <a:off x="6086266" y="3562598"/>
            <a:ext cx="2661068" cy="127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 Learning</a:t>
            </a:r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/>
              <a:t>(rnn</a:t>
            </a:r>
            <a:r>
              <a:rPr lang="en-US" altLang="ko-KR" dirty="0"/>
              <a:t>, </a:t>
            </a:r>
            <a:r>
              <a:rPr lang="en-US" altLang="ko-KR" dirty="0" err="1"/>
              <a:t>lstm</a:t>
            </a:r>
            <a:r>
              <a:rPr lang="en-US" altLang="ko-KR" dirty="0"/>
              <a:t>, auto encoder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D953AE-2CB8-428E-8920-BF514FEAA3F8}"/>
              </a:ext>
            </a:extLst>
          </p:cNvPr>
          <p:cNvSpPr/>
          <p:nvPr/>
        </p:nvSpPr>
        <p:spPr>
          <a:xfrm>
            <a:off x="9655175" y="2176495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 기준 별 점수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E4E55-EA97-40A6-91D1-5BAC0B7CDB93}"/>
              </a:ext>
            </a:extLst>
          </p:cNvPr>
          <p:cNvSpPr/>
          <p:nvPr/>
        </p:nvSpPr>
        <p:spPr>
          <a:xfrm>
            <a:off x="9688513" y="3666907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 기준 별 점수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BC5F7E-3F78-4340-8CE3-FBCBD7BC7B87}"/>
              </a:ext>
            </a:extLst>
          </p:cNvPr>
          <p:cNvSpPr/>
          <p:nvPr/>
        </p:nvSpPr>
        <p:spPr>
          <a:xfrm>
            <a:off x="9655175" y="5816600"/>
            <a:ext cx="1833562" cy="96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평가 기준 별 점수 </a:t>
            </a:r>
            <a:r>
              <a:rPr lang="en-US" altLang="ko-KR">
                <a:solidFill>
                  <a:schemeClr val="bg1"/>
                </a:solidFill>
              </a:rPr>
              <a:t>or </a:t>
            </a:r>
            <a:r>
              <a:rPr lang="ko-KR" altLang="en-US">
                <a:solidFill>
                  <a:schemeClr val="bg1"/>
                </a:solidFill>
              </a:rPr>
              <a:t>레벨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E393DC-A7A1-4B8B-A68C-B9E569028D6E}"/>
              </a:ext>
            </a:extLst>
          </p:cNvPr>
          <p:cNvCxnSpPr>
            <a:cxnSpLocks/>
          </p:cNvCxnSpPr>
          <p:nvPr/>
        </p:nvCxnSpPr>
        <p:spPr>
          <a:xfrm flipV="1">
            <a:off x="8983663" y="3176836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FE4CE5-2E56-4076-9C04-88BFADE58B27}"/>
              </a:ext>
            </a:extLst>
          </p:cNvPr>
          <p:cNvCxnSpPr>
            <a:cxnSpLocks/>
          </p:cNvCxnSpPr>
          <p:nvPr/>
        </p:nvCxnSpPr>
        <p:spPr>
          <a:xfrm flipV="1">
            <a:off x="8940800" y="4067423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B718D-FBD7-4252-A3DF-23F2FC7F8BFA}"/>
              </a:ext>
            </a:extLst>
          </p:cNvPr>
          <p:cNvCxnSpPr>
            <a:cxnSpLocks/>
          </p:cNvCxnSpPr>
          <p:nvPr/>
        </p:nvCxnSpPr>
        <p:spPr>
          <a:xfrm>
            <a:off x="8940800" y="4524624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1FBFDB-8055-4DD4-92DD-45F1F78DBD16}"/>
              </a:ext>
            </a:extLst>
          </p:cNvPr>
          <p:cNvSpPr txBox="1"/>
          <p:nvPr/>
        </p:nvSpPr>
        <p:spPr>
          <a:xfrm>
            <a:off x="10442069" y="4700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1C689-7DC0-42FD-AF74-3079C8CBBF90}"/>
              </a:ext>
            </a:extLst>
          </p:cNvPr>
          <p:cNvSpPr/>
          <p:nvPr/>
        </p:nvSpPr>
        <p:spPr>
          <a:xfrm>
            <a:off x="6194825" y="159177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C42F8-0C00-4BF8-A44B-0668F746F62F}"/>
              </a:ext>
            </a:extLst>
          </p:cNvPr>
          <p:cNvSpPr/>
          <p:nvPr/>
        </p:nvSpPr>
        <p:spPr>
          <a:xfrm>
            <a:off x="9357414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B44453-3C59-48E6-BEFB-5BD22B40F99F}"/>
              </a:ext>
            </a:extLst>
          </p:cNvPr>
          <p:cNvCxnSpPr>
            <a:cxnSpLocks/>
          </p:cNvCxnSpPr>
          <p:nvPr/>
        </p:nvCxnSpPr>
        <p:spPr>
          <a:xfrm flipV="1">
            <a:off x="5255532" y="4121849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7DB715C-5948-44D0-B07F-B7A8DC2B7706}"/>
              </a:ext>
            </a:extLst>
          </p:cNvPr>
          <p:cNvSpPr/>
          <p:nvPr/>
        </p:nvSpPr>
        <p:spPr>
          <a:xfrm>
            <a:off x="3090951" y="2309994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decibel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10F49A-A263-4096-B7F9-EDCA6C084E10}"/>
              </a:ext>
            </a:extLst>
          </p:cNvPr>
          <p:cNvSpPr/>
          <p:nvPr/>
        </p:nvSpPr>
        <p:spPr>
          <a:xfrm>
            <a:off x="3144081" y="3903374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change of decibel</a:t>
            </a:r>
            <a:endParaRPr lang="ko-KR" altLang="en-US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758A48-46D7-40A3-82B3-4EE1B8014D6E}"/>
              </a:ext>
            </a:extLst>
          </p:cNvPr>
          <p:cNvSpPr/>
          <p:nvPr/>
        </p:nvSpPr>
        <p:spPr>
          <a:xfrm>
            <a:off x="3144931" y="5773667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98E3B0-6EFE-45A0-B8A5-3B033560F82B}"/>
              </a:ext>
            </a:extLst>
          </p:cNvPr>
          <p:cNvCxnSpPr>
            <a:cxnSpLocks/>
          </p:cNvCxnSpPr>
          <p:nvPr/>
        </p:nvCxnSpPr>
        <p:spPr>
          <a:xfrm flipV="1">
            <a:off x="2419439" y="2735693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EFDD9A-282F-4B1D-9708-77B3E0FB0E8B}"/>
              </a:ext>
            </a:extLst>
          </p:cNvPr>
          <p:cNvCxnSpPr>
            <a:cxnSpLocks/>
          </p:cNvCxnSpPr>
          <p:nvPr/>
        </p:nvCxnSpPr>
        <p:spPr>
          <a:xfrm flipV="1">
            <a:off x="2396368" y="4303890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B1C954-779A-4A25-9D91-76C7C4BD7B9D}"/>
              </a:ext>
            </a:extLst>
          </p:cNvPr>
          <p:cNvCxnSpPr>
            <a:cxnSpLocks/>
          </p:cNvCxnSpPr>
          <p:nvPr/>
        </p:nvCxnSpPr>
        <p:spPr>
          <a:xfrm>
            <a:off x="2396368" y="4761091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5CBB451-A929-4167-AE2A-A81ED1AEB2A7}"/>
              </a:ext>
            </a:extLst>
          </p:cNvPr>
          <p:cNvSpPr txBox="1"/>
          <p:nvPr/>
        </p:nvSpPr>
        <p:spPr>
          <a:xfrm>
            <a:off x="3920524" y="4790596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B33FFC-CD7D-449F-9525-65D7427E85FE}"/>
              </a:ext>
            </a:extLst>
          </p:cNvPr>
          <p:cNvSpPr/>
          <p:nvPr/>
        </p:nvSpPr>
        <p:spPr>
          <a:xfrm>
            <a:off x="486374" y="332468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MIDI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ED8288-CACE-430F-80BE-3FA100928C0F}"/>
              </a:ext>
            </a:extLst>
          </p:cNvPr>
          <p:cNvSpPr/>
          <p:nvPr/>
        </p:nvSpPr>
        <p:spPr>
          <a:xfrm>
            <a:off x="486374" y="1579744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E0BC9-42A8-4B1E-8AB3-54FA33C4A25A}"/>
              </a:ext>
            </a:extLst>
          </p:cNvPr>
          <p:cNvSpPr/>
          <p:nvPr/>
        </p:nvSpPr>
        <p:spPr>
          <a:xfrm>
            <a:off x="2717888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after processing</a:t>
            </a:r>
            <a:endParaRPr lang="ko-KR" altLang="en-US" sz="1600" dirty="0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8435CE7E-EAA6-47E7-93EA-0497975517F6}"/>
              </a:ext>
            </a:extLst>
          </p:cNvPr>
          <p:cNvSpPr/>
          <p:nvPr/>
        </p:nvSpPr>
        <p:spPr>
          <a:xfrm>
            <a:off x="11570128" y="2600311"/>
            <a:ext cx="453958" cy="38711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F94FF-F5F4-4658-9F48-8E437483ABC2}"/>
              </a:ext>
            </a:extLst>
          </p:cNvPr>
          <p:cNvSpPr/>
          <p:nvPr/>
        </p:nvSpPr>
        <p:spPr>
          <a:xfrm>
            <a:off x="9480551" y="125935"/>
            <a:ext cx="2543536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가능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불가 평가 기준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DF1933-B873-4456-9775-1B47FEE26AFE}"/>
              </a:ext>
            </a:extLst>
          </p:cNvPr>
          <p:cNvSpPr txBox="1"/>
          <p:nvPr/>
        </p:nvSpPr>
        <p:spPr>
          <a:xfrm>
            <a:off x="10821112" y="486275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사람 점수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9CCF-EA2D-40F8-B2AF-27BC965A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딥러닝 모델의 데이터 준비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D0F09F1-0C9A-4D8F-BE41-C62DF9204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58167"/>
              </p:ext>
            </p:extLst>
          </p:nvPr>
        </p:nvGraphicFramePr>
        <p:xfrm>
          <a:off x="520700" y="4119122"/>
          <a:ext cx="11150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397">
                  <a:extLst>
                    <a:ext uri="{9D8B030D-6E8A-4147-A177-3AD203B41FA5}">
                      <a16:colId xmlns:a16="http://schemas.microsoft.com/office/drawing/2014/main" val="848351777"/>
                    </a:ext>
                  </a:extLst>
                </a:gridCol>
                <a:gridCol w="2055947">
                  <a:extLst>
                    <a:ext uri="{9D8B030D-6E8A-4147-A177-3AD203B41FA5}">
                      <a16:colId xmlns:a16="http://schemas.microsoft.com/office/drawing/2014/main" val="242620166"/>
                    </a:ext>
                  </a:extLst>
                </a:gridCol>
                <a:gridCol w="8035256">
                  <a:extLst>
                    <a:ext uri="{9D8B030D-6E8A-4147-A177-3AD203B41FA5}">
                      <a16:colId xmlns:a16="http://schemas.microsoft.com/office/drawing/2014/main" val="75186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타겟 데이터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</a:rPr>
                        <a:t>평가 기준 별 점수 </a:t>
                      </a:r>
                      <a:r>
                        <a:rPr lang="en-US" altLang="ko-KR" sz="180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lang="ko-KR" altLang="en-US" sz="1800">
                          <a:solidFill>
                            <a:schemeClr val="bg1"/>
                          </a:solidFill>
                        </a:rPr>
                        <a:t>레벨</a:t>
                      </a:r>
                      <a:r>
                        <a:rPr lang="en-US" altLang="ko-KR"/>
                        <a:t>) </a:t>
                      </a:r>
                      <a:r>
                        <a:rPr lang="ko-KR" altLang="en-US"/>
                        <a:t>수집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8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1-3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추출된 특징들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사람 점수 데이터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자동 평가 방법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의 점수 데이터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사람 점수 데이터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자동 평가 방법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의 점수 데이터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2-2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추출된 특징들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사람 점수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8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3-2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추출된 특징들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사람 점수 데이터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공식화 불가 기준</a:t>
                      </a:r>
                      <a:r>
                        <a:rPr lang="en-US" altLang="ko-KR"/>
                        <a:t>) + </a:t>
                      </a:r>
                      <a:r>
                        <a:rPr lang="ko-KR" altLang="en-US"/>
                        <a:t>자동 평가 방법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의 점수 데이터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공식화 가능 기준</a:t>
                      </a:r>
                      <a:r>
                        <a:rPr lang="en-US" altLang="ko-KR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사람 점수 데이터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0984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86AB36-B6AC-48E4-9529-2F331DA22FF5}"/>
              </a:ext>
            </a:extLst>
          </p:cNvPr>
          <p:cNvSpPr/>
          <p:nvPr/>
        </p:nvSpPr>
        <p:spPr>
          <a:xfrm>
            <a:off x="4605869" y="2466034"/>
            <a:ext cx="6087533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3DC73B79-2424-40E9-83AB-3B1C9827982F}"/>
              </a:ext>
            </a:extLst>
          </p:cNvPr>
          <p:cNvSpPr/>
          <p:nvPr/>
        </p:nvSpPr>
        <p:spPr>
          <a:xfrm rot="5400000">
            <a:off x="6659036" y="-281399"/>
            <a:ext cx="609600" cy="471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1E9D7DC7-F970-4511-B6BB-4E1690355FDB}"/>
              </a:ext>
            </a:extLst>
          </p:cNvPr>
          <p:cNvSpPr/>
          <p:nvPr/>
        </p:nvSpPr>
        <p:spPr>
          <a:xfrm rot="5400000">
            <a:off x="9702803" y="1390768"/>
            <a:ext cx="609600" cy="13715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55EFDBCE-35F0-4806-B12B-3C92A332BC22}"/>
              </a:ext>
            </a:extLst>
          </p:cNvPr>
          <p:cNvSpPr/>
          <p:nvPr/>
        </p:nvSpPr>
        <p:spPr>
          <a:xfrm rot="16200000">
            <a:off x="7344835" y="252000"/>
            <a:ext cx="609600" cy="60875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8066F-6DB2-49AF-9BD0-C109C5ABA330}"/>
              </a:ext>
            </a:extLst>
          </p:cNvPr>
          <p:cNvSpPr txBox="1"/>
          <p:nvPr/>
        </p:nvSpPr>
        <p:spPr>
          <a:xfrm>
            <a:off x="6176528" y="3754309"/>
            <a:ext cx="340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연주 전체 데이터 </a:t>
            </a:r>
            <a:r>
              <a:rPr lang="en-US" altLang="ko-KR" sz="1200" b="1">
                <a:solidFill>
                  <a:srgbClr val="FF0000"/>
                </a:solidFill>
              </a:rPr>
              <a:t>(</a:t>
            </a:r>
            <a:r>
              <a:rPr lang="ko-KR" altLang="en-US" sz="1200" b="1">
                <a:solidFill>
                  <a:srgbClr val="FF0000"/>
                </a:solidFill>
              </a:rPr>
              <a:t>입력 데이터 </a:t>
            </a:r>
            <a:r>
              <a:rPr lang="en-US" altLang="ko-KR" sz="1200" b="1">
                <a:solidFill>
                  <a:srgbClr val="FF0000"/>
                </a:solidFill>
              </a:rPr>
              <a:t>+ </a:t>
            </a:r>
            <a:r>
              <a:rPr lang="ko-KR" altLang="en-US" sz="1200" b="1">
                <a:solidFill>
                  <a:srgbClr val="FF0000"/>
                </a:solidFill>
              </a:rPr>
              <a:t>타겟 데이터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F8E2F-26D3-45F9-9731-902AB9D2D334}"/>
              </a:ext>
            </a:extLst>
          </p:cNvPr>
          <p:cNvSpPr txBox="1"/>
          <p:nvPr/>
        </p:nvSpPr>
        <p:spPr>
          <a:xfrm>
            <a:off x="6598154" y="14524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훈련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D8A35-E56E-429B-8112-296878812931}"/>
              </a:ext>
            </a:extLst>
          </p:cNvPr>
          <p:cNvSpPr txBox="1"/>
          <p:nvPr/>
        </p:nvSpPr>
        <p:spPr>
          <a:xfrm>
            <a:off x="9578421" y="145363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실험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6F0B8-CEF2-4709-88CC-BF99F1ED2C22}"/>
              </a:ext>
            </a:extLst>
          </p:cNvPr>
          <p:cNvSpPr txBox="1"/>
          <p:nvPr/>
        </p:nvSpPr>
        <p:spPr>
          <a:xfrm>
            <a:off x="1181194" y="245533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FF0000"/>
                </a:solidFill>
              </a:rPr>
              <a:t>모델 훈련 및 </a:t>
            </a:r>
            <a:endParaRPr lang="en-US" altLang="ko-KR" sz="1200" b="1">
              <a:solidFill>
                <a:srgbClr val="FF0000"/>
              </a:solidFill>
            </a:endParaRPr>
          </a:p>
          <a:p>
            <a:pPr algn="ctr"/>
            <a:r>
              <a:rPr lang="ko-KR" altLang="en-US" sz="1200" b="1">
                <a:solidFill>
                  <a:srgbClr val="FF0000"/>
                </a:solidFill>
              </a:rPr>
              <a:t>성능 평가에 사용될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ACF318A-8385-456D-B70D-749415CE79E6}"/>
              </a:ext>
            </a:extLst>
          </p:cNvPr>
          <p:cNvSpPr/>
          <p:nvPr/>
        </p:nvSpPr>
        <p:spPr>
          <a:xfrm>
            <a:off x="3378200" y="2516836"/>
            <a:ext cx="838200" cy="3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A5046-44C3-4743-8CE5-2FE93EC2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1-1. </a:t>
            </a:r>
            <a:r>
              <a:rPr lang="ko-KR" altLang="en-US"/>
              <a:t>사람 </a:t>
            </a:r>
            <a:r>
              <a:rPr lang="ko-KR" altLang="en-US" dirty="0"/>
              <a:t>연주 평가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2381FA-56A7-425A-94A5-3B7512DE7FF4}"/>
              </a:ext>
            </a:extLst>
          </p:cNvPr>
          <p:cNvSpPr/>
          <p:nvPr/>
        </p:nvSpPr>
        <p:spPr>
          <a:xfrm>
            <a:off x="6685547" y="1705191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D7BF5F-FA87-4651-B4A6-A2FD2166D85E}"/>
              </a:ext>
            </a:extLst>
          </p:cNvPr>
          <p:cNvSpPr/>
          <p:nvPr/>
        </p:nvSpPr>
        <p:spPr>
          <a:xfrm>
            <a:off x="3273310" y="384436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악보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어플로 제공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5C083D-7E98-4AFA-A6E5-3323A2BD8897}"/>
              </a:ext>
            </a:extLst>
          </p:cNvPr>
          <p:cNvSpPr/>
          <p:nvPr/>
        </p:nvSpPr>
        <p:spPr>
          <a:xfrm>
            <a:off x="3273310" y="2099424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E7C897-E258-4E41-87D6-4CDD1AF65F4B}"/>
              </a:ext>
            </a:extLst>
          </p:cNvPr>
          <p:cNvSpPr/>
          <p:nvPr/>
        </p:nvSpPr>
        <p:spPr>
          <a:xfrm>
            <a:off x="6996906" y="2413652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692ED81-5019-4899-BFC6-92C06CF84EE5}"/>
              </a:ext>
            </a:extLst>
          </p:cNvPr>
          <p:cNvSpPr/>
          <p:nvPr/>
        </p:nvSpPr>
        <p:spPr>
          <a:xfrm>
            <a:off x="6996905" y="3947610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C79797-B708-4610-A2A7-093DEC24CBB7}"/>
              </a:ext>
            </a:extLst>
          </p:cNvPr>
          <p:cNvSpPr/>
          <p:nvPr/>
        </p:nvSpPr>
        <p:spPr>
          <a:xfrm>
            <a:off x="6996904" y="589024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98707C-2D04-45D6-A585-C71D6153458B}"/>
              </a:ext>
            </a:extLst>
          </p:cNvPr>
          <p:cNvCxnSpPr>
            <a:cxnSpLocks/>
          </p:cNvCxnSpPr>
          <p:nvPr/>
        </p:nvCxnSpPr>
        <p:spPr>
          <a:xfrm flipV="1">
            <a:off x="5832917" y="4351929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7B3E51-2F8D-418F-8CCD-4BF582A2C59E}"/>
              </a:ext>
            </a:extLst>
          </p:cNvPr>
          <p:cNvCxnSpPr>
            <a:cxnSpLocks/>
          </p:cNvCxnSpPr>
          <p:nvPr/>
        </p:nvCxnSpPr>
        <p:spPr>
          <a:xfrm flipV="1">
            <a:off x="5832917" y="2789971"/>
            <a:ext cx="553595" cy="59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E36D65-4D59-4FF3-870E-822F6ADBFA10}"/>
              </a:ext>
            </a:extLst>
          </p:cNvPr>
          <p:cNvCxnSpPr>
            <a:cxnSpLocks/>
          </p:cNvCxnSpPr>
          <p:nvPr/>
        </p:nvCxnSpPr>
        <p:spPr>
          <a:xfrm>
            <a:off x="5897059" y="5563056"/>
            <a:ext cx="464202" cy="72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0C65D6-DD26-4D28-9091-D18A02BF5BF6}"/>
              </a:ext>
            </a:extLst>
          </p:cNvPr>
          <p:cNvSpPr/>
          <p:nvPr/>
        </p:nvSpPr>
        <p:spPr>
          <a:xfrm>
            <a:off x="9910563" y="125935"/>
            <a:ext cx="2113523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가능한 평가 기준</a:t>
            </a:r>
          </a:p>
        </p:txBody>
      </p:sp>
    </p:spTree>
    <p:extLst>
      <p:ext uri="{BB962C8B-B14F-4D97-AF65-F5344CB8AC3E}">
        <p14:creationId xmlns:p14="http://schemas.microsoft.com/office/powerpoint/2010/main" val="1307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4D2E8-6FC2-4B6C-9E94-803C294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1-2. </a:t>
            </a:r>
            <a:r>
              <a:rPr lang="ko-KR" altLang="en-US" sz="3200"/>
              <a:t>자동 </a:t>
            </a:r>
            <a:r>
              <a:rPr lang="ko-KR" altLang="en-US" sz="3200" dirty="0"/>
              <a:t>평가 방법 </a:t>
            </a:r>
            <a:r>
              <a:rPr lang="en-US" altLang="ko-KR" sz="3200" dirty="0"/>
              <a:t>1</a:t>
            </a:r>
            <a:r>
              <a:rPr lang="ko-KR" altLang="en-US" sz="3200" dirty="0"/>
              <a:t> </a:t>
            </a:r>
            <a:r>
              <a:rPr lang="en-US" altLang="ko-KR" sz="3200" dirty="0"/>
              <a:t>(hand craft)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C8A32-49DC-45E2-990A-46F593ACA3E3}"/>
              </a:ext>
            </a:extLst>
          </p:cNvPr>
          <p:cNvSpPr/>
          <p:nvPr/>
        </p:nvSpPr>
        <p:spPr>
          <a:xfrm>
            <a:off x="6685547" y="1705191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Hand Craft Model</a:t>
            </a:r>
            <a:endParaRPr lang="ko-KR" altLang="en-US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0021E7-FE97-42B3-A454-23A70286F0FE}"/>
              </a:ext>
            </a:extLst>
          </p:cNvPr>
          <p:cNvSpPr/>
          <p:nvPr/>
        </p:nvSpPr>
        <p:spPr>
          <a:xfrm>
            <a:off x="2970423" y="2435441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decibel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C7BF73-9427-489D-91C6-FE0C705D3E6D}"/>
              </a:ext>
            </a:extLst>
          </p:cNvPr>
          <p:cNvSpPr/>
          <p:nvPr/>
        </p:nvSpPr>
        <p:spPr>
          <a:xfrm>
            <a:off x="3023553" y="4028821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change of decibel</a:t>
            </a:r>
            <a:endParaRPr lang="ko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6231B9-5290-43D0-A233-6D6773FA5DAB}"/>
              </a:ext>
            </a:extLst>
          </p:cNvPr>
          <p:cNvSpPr/>
          <p:nvPr/>
        </p:nvSpPr>
        <p:spPr>
          <a:xfrm>
            <a:off x="3024403" y="5899114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A66091-6B75-4196-8ABF-C4D101A70412}"/>
              </a:ext>
            </a:extLst>
          </p:cNvPr>
          <p:cNvCxnSpPr>
            <a:cxnSpLocks/>
          </p:cNvCxnSpPr>
          <p:nvPr/>
        </p:nvCxnSpPr>
        <p:spPr>
          <a:xfrm flipV="1">
            <a:off x="2298911" y="2861140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D9A4DA-2C71-4274-A2CD-98BED59365CE}"/>
              </a:ext>
            </a:extLst>
          </p:cNvPr>
          <p:cNvCxnSpPr>
            <a:cxnSpLocks/>
          </p:cNvCxnSpPr>
          <p:nvPr/>
        </p:nvCxnSpPr>
        <p:spPr>
          <a:xfrm flipV="1">
            <a:off x="2275840" y="4429337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AA0AAD-13E7-4994-A416-20C63B4F44CD}"/>
              </a:ext>
            </a:extLst>
          </p:cNvPr>
          <p:cNvCxnSpPr>
            <a:cxnSpLocks/>
          </p:cNvCxnSpPr>
          <p:nvPr/>
        </p:nvCxnSpPr>
        <p:spPr>
          <a:xfrm>
            <a:off x="2275840" y="4886538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DA6B3-7FDC-43DF-97D2-08A0F3A6288A}"/>
              </a:ext>
            </a:extLst>
          </p:cNvPr>
          <p:cNvSpPr txBox="1"/>
          <p:nvPr/>
        </p:nvSpPr>
        <p:spPr>
          <a:xfrm>
            <a:off x="3799996" y="4916043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B0F6CB-6C33-4210-9BA6-31452F30EECA}"/>
              </a:ext>
            </a:extLst>
          </p:cNvPr>
          <p:cNvSpPr/>
          <p:nvPr/>
        </p:nvSpPr>
        <p:spPr>
          <a:xfrm>
            <a:off x="365846" y="3450136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MIDI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2D0703-8F04-40A1-B2C5-2DE311F0CB1D}"/>
              </a:ext>
            </a:extLst>
          </p:cNvPr>
          <p:cNvSpPr/>
          <p:nvPr/>
        </p:nvSpPr>
        <p:spPr>
          <a:xfrm>
            <a:off x="365846" y="1705191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7B8DC-5F44-4775-9BD3-A65EC36CD400}"/>
              </a:ext>
            </a:extLst>
          </p:cNvPr>
          <p:cNvSpPr/>
          <p:nvPr/>
        </p:nvSpPr>
        <p:spPr>
          <a:xfrm>
            <a:off x="2597360" y="1705191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after processing</a:t>
            </a:r>
            <a:endParaRPr lang="ko-KR" altLang="en-US" sz="1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F69D04-60F3-4521-B79A-0A474C0A28D5}"/>
              </a:ext>
            </a:extLst>
          </p:cNvPr>
          <p:cNvSpPr/>
          <p:nvPr/>
        </p:nvSpPr>
        <p:spPr>
          <a:xfrm>
            <a:off x="6996906" y="2413652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decibel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86340A-9973-4294-816C-E9E9416D1474}"/>
              </a:ext>
            </a:extLst>
          </p:cNvPr>
          <p:cNvSpPr/>
          <p:nvPr/>
        </p:nvSpPr>
        <p:spPr>
          <a:xfrm>
            <a:off x="6996905" y="3947610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change of decibel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10B941-115A-49A5-A90C-4AB2A6BC2B14}"/>
              </a:ext>
            </a:extLst>
          </p:cNvPr>
          <p:cNvSpPr/>
          <p:nvPr/>
        </p:nvSpPr>
        <p:spPr>
          <a:xfrm>
            <a:off x="6996904" y="589024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8BFBCF12-BDAE-430A-9ED6-2A94F0376645}"/>
              </a:ext>
            </a:extLst>
          </p:cNvPr>
          <p:cNvSpPr/>
          <p:nvPr/>
        </p:nvSpPr>
        <p:spPr>
          <a:xfrm>
            <a:off x="5143790" y="2590800"/>
            <a:ext cx="1574344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B2118EF9-9B32-4728-B16E-420073116CA1}"/>
              </a:ext>
            </a:extLst>
          </p:cNvPr>
          <p:cNvSpPr/>
          <p:nvPr/>
        </p:nvSpPr>
        <p:spPr>
          <a:xfrm>
            <a:off x="5143790" y="4103096"/>
            <a:ext cx="1574344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7A11692D-5B5A-49A2-A78A-E5D4B7E3C867}"/>
              </a:ext>
            </a:extLst>
          </p:cNvPr>
          <p:cNvSpPr/>
          <p:nvPr/>
        </p:nvSpPr>
        <p:spPr>
          <a:xfrm>
            <a:off x="5200940" y="5925546"/>
            <a:ext cx="1574344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918AE-EA1C-47D0-98C5-7F2DB9C3389D}"/>
              </a:ext>
            </a:extLst>
          </p:cNvPr>
          <p:cNvSpPr txBox="1"/>
          <p:nvPr/>
        </p:nvSpPr>
        <p:spPr>
          <a:xfrm>
            <a:off x="5720490" y="3122862"/>
            <a:ext cx="79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045AD-B63C-4F21-8462-C73EF9AE9B81}"/>
              </a:ext>
            </a:extLst>
          </p:cNvPr>
          <p:cNvSpPr txBox="1"/>
          <p:nvPr/>
        </p:nvSpPr>
        <p:spPr>
          <a:xfrm>
            <a:off x="5718873" y="4598739"/>
            <a:ext cx="79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0D700-D052-4A82-9552-1081D71472BC}"/>
              </a:ext>
            </a:extLst>
          </p:cNvPr>
          <p:cNvSpPr txBox="1"/>
          <p:nvPr/>
        </p:nvSpPr>
        <p:spPr>
          <a:xfrm>
            <a:off x="5777640" y="6415181"/>
            <a:ext cx="79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3FF2AE-F629-4B99-B93C-5E292535DCB9}"/>
              </a:ext>
            </a:extLst>
          </p:cNvPr>
          <p:cNvSpPr/>
          <p:nvPr/>
        </p:nvSpPr>
        <p:spPr>
          <a:xfrm>
            <a:off x="9805194" y="2311434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3D8B1E-4A82-43F4-B907-3DBFCA8810C5}"/>
              </a:ext>
            </a:extLst>
          </p:cNvPr>
          <p:cNvSpPr/>
          <p:nvPr/>
        </p:nvSpPr>
        <p:spPr>
          <a:xfrm>
            <a:off x="9838532" y="3801846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069A456-5BA2-46AA-AA56-1F189F808895}"/>
              </a:ext>
            </a:extLst>
          </p:cNvPr>
          <p:cNvSpPr/>
          <p:nvPr/>
        </p:nvSpPr>
        <p:spPr>
          <a:xfrm>
            <a:off x="9805194" y="5704485"/>
            <a:ext cx="1833562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평가 기준 별 점수 </a:t>
            </a:r>
            <a:r>
              <a:rPr lang="en-US" altLang="ko-KR" sz="1600">
                <a:solidFill>
                  <a:schemeClr val="bg1"/>
                </a:solidFill>
              </a:rPr>
              <a:t>or </a:t>
            </a:r>
            <a:r>
              <a:rPr lang="ko-KR" altLang="en-US" sz="1600">
                <a:solidFill>
                  <a:schemeClr val="bg1"/>
                </a:solidFill>
              </a:rPr>
              <a:t>레벨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AE712F-F37B-4A3F-B846-AD3B1EDBDFFB}"/>
              </a:ext>
            </a:extLst>
          </p:cNvPr>
          <p:cNvCxnSpPr>
            <a:cxnSpLocks/>
          </p:cNvCxnSpPr>
          <p:nvPr/>
        </p:nvCxnSpPr>
        <p:spPr>
          <a:xfrm flipV="1">
            <a:off x="9051424" y="4357404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125DCC-58F2-4BD4-9770-4709C10159D2}"/>
              </a:ext>
            </a:extLst>
          </p:cNvPr>
          <p:cNvSpPr txBox="1"/>
          <p:nvPr/>
        </p:nvSpPr>
        <p:spPr>
          <a:xfrm>
            <a:off x="10592088" y="4835526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29913F-2815-48A8-AD9B-B9FDCC395931}"/>
              </a:ext>
            </a:extLst>
          </p:cNvPr>
          <p:cNvSpPr/>
          <p:nvPr/>
        </p:nvSpPr>
        <p:spPr>
          <a:xfrm>
            <a:off x="9507433" y="1714683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C6AF06-B299-42BB-8AA5-7FA0918D4FCE}"/>
              </a:ext>
            </a:extLst>
          </p:cNvPr>
          <p:cNvCxnSpPr>
            <a:cxnSpLocks/>
          </p:cNvCxnSpPr>
          <p:nvPr/>
        </p:nvCxnSpPr>
        <p:spPr>
          <a:xfrm flipV="1">
            <a:off x="9023994" y="2795445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DB27AF-ED34-4C4F-9668-1B12FAFBCD5A}"/>
              </a:ext>
            </a:extLst>
          </p:cNvPr>
          <p:cNvCxnSpPr>
            <a:cxnSpLocks/>
          </p:cNvCxnSpPr>
          <p:nvPr/>
        </p:nvCxnSpPr>
        <p:spPr>
          <a:xfrm flipV="1">
            <a:off x="8998743" y="6289675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A52EBAF-AA1A-4680-98AF-530688A1E132}"/>
              </a:ext>
            </a:extLst>
          </p:cNvPr>
          <p:cNvSpPr/>
          <p:nvPr/>
        </p:nvSpPr>
        <p:spPr>
          <a:xfrm>
            <a:off x="9910563" y="125935"/>
            <a:ext cx="2113523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가능한 평가 기준</a:t>
            </a:r>
          </a:p>
        </p:txBody>
      </p:sp>
    </p:spTree>
    <p:extLst>
      <p:ext uri="{BB962C8B-B14F-4D97-AF65-F5344CB8AC3E}">
        <p14:creationId xmlns:p14="http://schemas.microsoft.com/office/powerpoint/2010/main" val="111085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A0C7-4FA6-4710-9A09-D625026A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1-3. </a:t>
            </a:r>
            <a:r>
              <a:rPr lang="ko-KR" altLang="en-US" sz="3200"/>
              <a:t>자동 </a:t>
            </a:r>
            <a:r>
              <a:rPr lang="ko-KR" altLang="en-US" sz="3200" dirty="0"/>
              <a:t>평가 방법 </a:t>
            </a:r>
            <a:r>
              <a:rPr lang="en-US" altLang="ko-KR" sz="3200" dirty="0"/>
              <a:t>2 (</a:t>
            </a:r>
            <a:r>
              <a:rPr lang="ko-KR" altLang="en-US" sz="3200" dirty="0" err="1"/>
              <a:t>딥러닝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714546-60E1-494A-B246-7FC8DC3E88F2}"/>
              </a:ext>
            </a:extLst>
          </p:cNvPr>
          <p:cNvSpPr/>
          <p:nvPr/>
        </p:nvSpPr>
        <p:spPr>
          <a:xfrm>
            <a:off x="6086266" y="3562598"/>
            <a:ext cx="2661068" cy="127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 Learning</a:t>
            </a:r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cnn</a:t>
            </a:r>
            <a:r>
              <a:rPr lang="en-US" altLang="ko-KR" dirty="0"/>
              <a:t>, </a:t>
            </a:r>
            <a:r>
              <a:rPr lang="en-US" altLang="ko-KR" dirty="0" err="1"/>
              <a:t>rnn</a:t>
            </a:r>
            <a:r>
              <a:rPr lang="en-US" altLang="ko-KR" dirty="0"/>
              <a:t>, </a:t>
            </a:r>
            <a:r>
              <a:rPr lang="en-US" altLang="ko-KR" dirty="0" err="1"/>
              <a:t>lstm</a:t>
            </a:r>
            <a:r>
              <a:rPr lang="en-US" altLang="ko-KR" dirty="0"/>
              <a:t>, auto encoder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D953AE-2CB8-428E-8920-BF514FEAA3F8}"/>
              </a:ext>
            </a:extLst>
          </p:cNvPr>
          <p:cNvSpPr/>
          <p:nvPr/>
        </p:nvSpPr>
        <p:spPr>
          <a:xfrm>
            <a:off x="9655175" y="2176495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 기준 별 점수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E4E55-EA97-40A6-91D1-5BAC0B7CDB93}"/>
              </a:ext>
            </a:extLst>
          </p:cNvPr>
          <p:cNvSpPr/>
          <p:nvPr/>
        </p:nvSpPr>
        <p:spPr>
          <a:xfrm>
            <a:off x="9688513" y="3666907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 기준 별 점수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BC5F7E-3F78-4340-8CE3-FBCBD7BC7B87}"/>
              </a:ext>
            </a:extLst>
          </p:cNvPr>
          <p:cNvSpPr/>
          <p:nvPr/>
        </p:nvSpPr>
        <p:spPr>
          <a:xfrm>
            <a:off x="9655175" y="5816600"/>
            <a:ext cx="1833562" cy="96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평가 기준 별 점수 </a:t>
            </a:r>
            <a:r>
              <a:rPr lang="en-US" altLang="ko-KR">
                <a:solidFill>
                  <a:schemeClr val="bg1"/>
                </a:solidFill>
              </a:rPr>
              <a:t>or </a:t>
            </a:r>
            <a:r>
              <a:rPr lang="ko-KR" altLang="en-US">
                <a:solidFill>
                  <a:schemeClr val="bg1"/>
                </a:solidFill>
              </a:rPr>
              <a:t>레벨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E393DC-A7A1-4B8B-A68C-B9E569028D6E}"/>
              </a:ext>
            </a:extLst>
          </p:cNvPr>
          <p:cNvCxnSpPr>
            <a:cxnSpLocks/>
          </p:cNvCxnSpPr>
          <p:nvPr/>
        </p:nvCxnSpPr>
        <p:spPr>
          <a:xfrm flipV="1">
            <a:off x="8983663" y="3176836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FE4CE5-2E56-4076-9C04-88BFADE58B27}"/>
              </a:ext>
            </a:extLst>
          </p:cNvPr>
          <p:cNvCxnSpPr>
            <a:cxnSpLocks/>
          </p:cNvCxnSpPr>
          <p:nvPr/>
        </p:nvCxnSpPr>
        <p:spPr>
          <a:xfrm flipV="1">
            <a:off x="8940800" y="4067423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B718D-FBD7-4252-A3DF-23F2FC7F8BFA}"/>
              </a:ext>
            </a:extLst>
          </p:cNvPr>
          <p:cNvCxnSpPr>
            <a:cxnSpLocks/>
          </p:cNvCxnSpPr>
          <p:nvPr/>
        </p:nvCxnSpPr>
        <p:spPr>
          <a:xfrm>
            <a:off x="8940800" y="4524624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1FBFDB-8055-4DD4-92DD-45F1F78DBD16}"/>
              </a:ext>
            </a:extLst>
          </p:cNvPr>
          <p:cNvSpPr txBox="1"/>
          <p:nvPr/>
        </p:nvSpPr>
        <p:spPr>
          <a:xfrm>
            <a:off x="10442069" y="4700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1C689-7DC0-42FD-AF74-3079C8CBBF90}"/>
              </a:ext>
            </a:extLst>
          </p:cNvPr>
          <p:cNvSpPr/>
          <p:nvPr/>
        </p:nvSpPr>
        <p:spPr>
          <a:xfrm>
            <a:off x="6194825" y="159177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C42F8-0C00-4BF8-A44B-0668F746F62F}"/>
              </a:ext>
            </a:extLst>
          </p:cNvPr>
          <p:cNvSpPr/>
          <p:nvPr/>
        </p:nvSpPr>
        <p:spPr>
          <a:xfrm>
            <a:off x="9357414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B44453-3C59-48E6-BEFB-5BD22B40F99F}"/>
              </a:ext>
            </a:extLst>
          </p:cNvPr>
          <p:cNvCxnSpPr>
            <a:cxnSpLocks/>
          </p:cNvCxnSpPr>
          <p:nvPr/>
        </p:nvCxnSpPr>
        <p:spPr>
          <a:xfrm flipV="1">
            <a:off x="5255532" y="4121849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7DB715C-5948-44D0-B07F-B7A8DC2B7706}"/>
              </a:ext>
            </a:extLst>
          </p:cNvPr>
          <p:cNvSpPr/>
          <p:nvPr/>
        </p:nvSpPr>
        <p:spPr>
          <a:xfrm>
            <a:off x="3090951" y="2309994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decibel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10F49A-A263-4096-B7F9-EDCA6C084E10}"/>
              </a:ext>
            </a:extLst>
          </p:cNvPr>
          <p:cNvSpPr/>
          <p:nvPr/>
        </p:nvSpPr>
        <p:spPr>
          <a:xfrm>
            <a:off x="3144081" y="3903374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change of decibel</a:t>
            </a:r>
            <a:endParaRPr lang="ko-KR" altLang="en-US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758A48-46D7-40A3-82B3-4EE1B8014D6E}"/>
              </a:ext>
            </a:extLst>
          </p:cNvPr>
          <p:cNvSpPr/>
          <p:nvPr/>
        </p:nvSpPr>
        <p:spPr>
          <a:xfrm>
            <a:off x="3144931" y="5773667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98E3B0-6EFE-45A0-B8A5-3B033560F82B}"/>
              </a:ext>
            </a:extLst>
          </p:cNvPr>
          <p:cNvCxnSpPr>
            <a:cxnSpLocks/>
          </p:cNvCxnSpPr>
          <p:nvPr/>
        </p:nvCxnSpPr>
        <p:spPr>
          <a:xfrm flipV="1">
            <a:off x="2419439" y="2735693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EFDD9A-282F-4B1D-9708-77B3E0FB0E8B}"/>
              </a:ext>
            </a:extLst>
          </p:cNvPr>
          <p:cNvCxnSpPr>
            <a:cxnSpLocks/>
          </p:cNvCxnSpPr>
          <p:nvPr/>
        </p:nvCxnSpPr>
        <p:spPr>
          <a:xfrm flipV="1">
            <a:off x="2396368" y="4303890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B1C954-779A-4A25-9D91-76C7C4BD7B9D}"/>
              </a:ext>
            </a:extLst>
          </p:cNvPr>
          <p:cNvCxnSpPr>
            <a:cxnSpLocks/>
          </p:cNvCxnSpPr>
          <p:nvPr/>
        </p:nvCxnSpPr>
        <p:spPr>
          <a:xfrm>
            <a:off x="2396368" y="4761091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5CBB451-A929-4167-AE2A-A81ED1AEB2A7}"/>
              </a:ext>
            </a:extLst>
          </p:cNvPr>
          <p:cNvSpPr txBox="1"/>
          <p:nvPr/>
        </p:nvSpPr>
        <p:spPr>
          <a:xfrm>
            <a:off x="3920524" y="4790596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B33FFC-CD7D-449F-9525-65D7427E85FE}"/>
              </a:ext>
            </a:extLst>
          </p:cNvPr>
          <p:cNvSpPr/>
          <p:nvPr/>
        </p:nvSpPr>
        <p:spPr>
          <a:xfrm>
            <a:off x="486374" y="332468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MIDI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ED8288-CACE-430F-80BE-3FA100928C0F}"/>
              </a:ext>
            </a:extLst>
          </p:cNvPr>
          <p:cNvSpPr/>
          <p:nvPr/>
        </p:nvSpPr>
        <p:spPr>
          <a:xfrm>
            <a:off x="486374" y="1579744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E0BC9-42A8-4B1E-8AB3-54FA33C4A25A}"/>
              </a:ext>
            </a:extLst>
          </p:cNvPr>
          <p:cNvSpPr/>
          <p:nvPr/>
        </p:nvSpPr>
        <p:spPr>
          <a:xfrm>
            <a:off x="2717888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after processing</a:t>
            </a:r>
            <a:endParaRPr lang="ko-KR" altLang="en-US" sz="16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B8D263D-CA6F-4B55-8FF2-771E435AC87A}"/>
              </a:ext>
            </a:extLst>
          </p:cNvPr>
          <p:cNvSpPr/>
          <p:nvPr/>
        </p:nvSpPr>
        <p:spPr>
          <a:xfrm>
            <a:off x="9910563" y="125935"/>
            <a:ext cx="2113523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가능한 평가 기준</a:t>
            </a:r>
          </a:p>
        </p:txBody>
      </p:sp>
    </p:spTree>
    <p:extLst>
      <p:ext uri="{BB962C8B-B14F-4D97-AF65-F5344CB8AC3E}">
        <p14:creationId xmlns:p14="http://schemas.microsoft.com/office/powerpoint/2010/main" val="17582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9A17-81D7-4D79-8FC0-46FACDC9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모델 </a:t>
            </a:r>
            <a:r>
              <a:rPr lang="en-US" altLang="ko-KR"/>
              <a:t>1.</a:t>
            </a:r>
            <a:br>
              <a:rPr lang="en-US" altLang="ko-KR"/>
            </a:br>
            <a:r>
              <a:rPr lang="ko-KR" altLang="en-US"/>
              <a:t>공식화 불가한 평가 기준들에 대한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4797-7C19-4A0A-9BCD-70609ED48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사람 연주 평가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자동 평가 방법 </a:t>
            </a:r>
            <a:r>
              <a:rPr lang="en-US" altLang="ko-KR"/>
              <a:t>2 (</a:t>
            </a:r>
            <a:r>
              <a:rPr lang="ko-KR" altLang="en-US"/>
              <a:t>딥러닝</a:t>
            </a:r>
            <a:r>
              <a:rPr lang="en-US" altLang="ko-KR"/>
              <a:t>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0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617B-04F2-4D2E-933A-A711F975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2-1. </a:t>
            </a:r>
            <a:r>
              <a:rPr lang="ko-KR" altLang="en-US"/>
              <a:t>사람 </a:t>
            </a:r>
            <a:r>
              <a:rPr lang="ko-KR" altLang="en-US" dirty="0"/>
              <a:t>연주 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84BFD-1B8D-4C00-AFAD-3C1462E58389}"/>
              </a:ext>
            </a:extLst>
          </p:cNvPr>
          <p:cNvSpPr/>
          <p:nvPr/>
        </p:nvSpPr>
        <p:spPr>
          <a:xfrm>
            <a:off x="6685547" y="1705191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04BD13-4743-42B7-9B80-B8A78646E5C8}"/>
              </a:ext>
            </a:extLst>
          </p:cNvPr>
          <p:cNvSpPr/>
          <p:nvPr/>
        </p:nvSpPr>
        <p:spPr>
          <a:xfrm>
            <a:off x="3273310" y="384436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악보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어플로 제공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C13567-85EE-481F-902C-69116F99B3ED}"/>
              </a:ext>
            </a:extLst>
          </p:cNvPr>
          <p:cNvSpPr/>
          <p:nvPr/>
        </p:nvSpPr>
        <p:spPr>
          <a:xfrm>
            <a:off x="3273310" y="2099424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51F9C-D702-41BD-BE6C-4711380BE6EA}"/>
              </a:ext>
            </a:extLst>
          </p:cNvPr>
          <p:cNvSpPr/>
          <p:nvPr/>
        </p:nvSpPr>
        <p:spPr>
          <a:xfrm>
            <a:off x="6996906" y="2413652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C2AC69-7709-43BB-8A16-1C9CB632823D}"/>
              </a:ext>
            </a:extLst>
          </p:cNvPr>
          <p:cNvSpPr/>
          <p:nvPr/>
        </p:nvSpPr>
        <p:spPr>
          <a:xfrm>
            <a:off x="6996905" y="3947610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C29278-7821-46D0-8F4D-2533A5043E49}"/>
              </a:ext>
            </a:extLst>
          </p:cNvPr>
          <p:cNvSpPr/>
          <p:nvPr/>
        </p:nvSpPr>
        <p:spPr>
          <a:xfrm>
            <a:off x="6996904" y="589024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612E51-5932-4E61-8700-A70B8799AA8A}"/>
              </a:ext>
            </a:extLst>
          </p:cNvPr>
          <p:cNvCxnSpPr>
            <a:cxnSpLocks/>
          </p:cNvCxnSpPr>
          <p:nvPr/>
        </p:nvCxnSpPr>
        <p:spPr>
          <a:xfrm flipV="1">
            <a:off x="5832917" y="4351929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AA7673-3858-4CDF-A588-5AEFB1D57F5B}"/>
              </a:ext>
            </a:extLst>
          </p:cNvPr>
          <p:cNvCxnSpPr>
            <a:cxnSpLocks/>
          </p:cNvCxnSpPr>
          <p:nvPr/>
        </p:nvCxnSpPr>
        <p:spPr>
          <a:xfrm flipV="1">
            <a:off x="5832917" y="2789971"/>
            <a:ext cx="553595" cy="59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9932D2-58F4-4C9A-B3CA-9FE42475C5B9}"/>
              </a:ext>
            </a:extLst>
          </p:cNvPr>
          <p:cNvCxnSpPr>
            <a:cxnSpLocks/>
          </p:cNvCxnSpPr>
          <p:nvPr/>
        </p:nvCxnSpPr>
        <p:spPr>
          <a:xfrm>
            <a:off x="5897059" y="5563056"/>
            <a:ext cx="464202" cy="72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5B8E8A-6F35-436B-B4D1-27958AFB3C39}"/>
              </a:ext>
            </a:extLst>
          </p:cNvPr>
          <p:cNvSpPr/>
          <p:nvPr/>
        </p:nvSpPr>
        <p:spPr>
          <a:xfrm>
            <a:off x="9910563" y="125935"/>
            <a:ext cx="2113523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불가 평가 기준</a:t>
            </a:r>
          </a:p>
        </p:txBody>
      </p:sp>
    </p:spTree>
    <p:extLst>
      <p:ext uri="{BB962C8B-B14F-4D97-AF65-F5344CB8AC3E}">
        <p14:creationId xmlns:p14="http://schemas.microsoft.com/office/powerpoint/2010/main" val="388098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4D2E8-6FC2-4B6C-9E94-803C294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2-2. </a:t>
            </a:r>
            <a:r>
              <a:rPr lang="ko-KR" altLang="en-US" sz="3200"/>
              <a:t>자동 </a:t>
            </a:r>
            <a:r>
              <a:rPr lang="ko-KR" altLang="en-US" sz="3200" dirty="0"/>
              <a:t>평가 방법 </a:t>
            </a:r>
            <a:r>
              <a:rPr lang="en-US" altLang="ko-KR" sz="3200" dirty="0"/>
              <a:t>1</a:t>
            </a:r>
            <a:r>
              <a:rPr lang="ko-KR" altLang="en-US" sz="3200" dirty="0"/>
              <a:t> </a:t>
            </a:r>
            <a:r>
              <a:rPr lang="en-US" altLang="ko-KR" sz="3200" dirty="0"/>
              <a:t>(hand craft)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C8A32-49DC-45E2-990A-46F593ACA3E3}"/>
              </a:ext>
            </a:extLst>
          </p:cNvPr>
          <p:cNvSpPr/>
          <p:nvPr/>
        </p:nvSpPr>
        <p:spPr>
          <a:xfrm>
            <a:off x="6685547" y="1705191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Hand Craft Model</a:t>
            </a:r>
            <a:endParaRPr lang="ko-KR" altLang="en-US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0021E7-FE97-42B3-A454-23A70286F0FE}"/>
              </a:ext>
            </a:extLst>
          </p:cNvPr>
          <p:cNvSpPr/>
          <p:nvPr/>
        </p:nvSpPr>
        <p:spPr>
          <a:xfrm>
            <a:off x="2970423" y="2435441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legato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C7BF73-9427-489D-91C6-FE0C705D3E6D}"/>
              </a:ext>
            </a:extLst>
          </p:cNvPr>
          <p:cNvSpPr/>
          <p:nvPr/>
        </p:nvSpPr>
        <p:spPr>
          <a:xfrm>
            <a:off x="3023553" y="4028821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6231B9-5290-43D0-A233-6D6773FA5DAB}"/>
              </a:ext>
            </a:extLst>
          </p:cNvPr>
          <p:cNvSpPr/>
          <p:nvPr/>
        </p:nvSpPr>
        <p:spPr>
          <a:xfrm>
            <a:off x="3024403" y="5899114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A66091-6B75-4196-8ABF-C4D101A70412}"/>
              </a:ext>
            </a:extLst>
          </p:cNvPr>
          <p:cNvCxnSpPr>
            <a:cxnSpLocks/>
          </p:cNvCxnSpPr>
          <p:nvPr/>
        </p:nvCxnSpPr>
        <p:spPr>
          <a:xfrm flipV="1">
            <a:off x="2298911" y="2861140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D9A4DA-2C71-4274-A2CD-98BED59365CE}"/>
              </a:ext>
            </a:extLst>
          </p:cNvPr>
          <p:cNvCxnSpPr>
            <a:cxnSpLocks/>
          </p:cNvCxnSpPr>
          <p:nvPr/>
        </p:nvCxnSpPr>
        <p:spPr>
          <a:xfrm flipV="1">
            <a:off x="2275840" y="4429337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AA0AAD-13E7-4994-A416-20C63B4F44CD}"/>
              </a:ext>
            </a:extLst>
          </p:cNvPr>
          <p:cNvCxnSpPr>
            <a:cxnSpLocks/>
          </p:cNvCxnSpPr>
          <p:nvPr/>
        </p:nvCxnSpPr>
        <p:spPr>
          <a:xfrm>
            <a:off x="2275840" y="4886538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DA6B3-7FDC-43DF-97D2-08A0F3A6288A}"/>
              </a:ext>
            </a:extLst>
          </p:cNvPr>
          <p:cNvSpPr txBox="1"/>
          <p:nvPr/>
        </p:nvSpPr>
        <p:spPr>
          <a:xfrm>
            <a:off x="3799996" y="4916043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B0F6CB-6C33-4210-9BA6-31452F30EECA}"/>
              </a:ext>
            </a:extLst>
          </p:cNvPr>
          <p:cNvSpPr/>
          <p:nvPr/>
        </p:nvSpPr>
        <p:spPr>
          <a:xfrm>
            <a:off x="365846" y="3450136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MIDI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2D0703-8F04-40A1-B2C5-2DE311F0CB1D}"/>
              </a:ext>
            </a:extLst>
          </p:cNvPr>
          <p:cNvSpPr/>
          <p:nvPr/>
        </p:nvSpPr>
        <p:spPr>
          <a:xfrm>
            <a:off x="365846" y="1705191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7B8DC-5F44-4775-9BD3-A65EC36CD400}"/>
              </a:ext>
            </a:extLst>
          </p:cNvPr>
          <p:cNvSpPr/>
          <p:nvPr/>
        </p:nvSpPr>
        <p:spPr>
          <a:xfrm>
            <a:off x="2597360" y="1705191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after processing</a:t>
            </a:r>
            <a:endParaRPr lang="ko-KR" altLang="en-US" sz="1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F69D04-60F3-4521-B79A-0A474C0A28D5}"/>
              </a:ext>
            </a:extLst>
          </p:cNvPr>
          <p:cNvSpPr/>
          <p:nvPr/>
        </p:nvSpPr>
        <p:spPr>
          <a:xfrm>
            <a:off x="6996906" y="2413652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Legato </a:t>
            </a: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정답 </a:t>
            </a:r>
            <a:r>
              <a:rPr lang="ko-KR" altLang="en-US" sz="1600" dirty="0">
                <a:solidFill>
                  <a:schemeClr val="bg1"/>
                </a:solidFill>
              </a:rPr>
              <a:t>범위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86340A-9973-4294-816C-E9E9416D1474}"/>
              </a:ext>
            </a:extLst>
          </p:cNvPr>
          <p:cNvSpPr/>
          <p:nvPr/>
        </p:nvSpPr>
        <p:spPr>
          <a:xfrm>
            <a:off x="6996905" y="3947610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10B941-115A-49A5-A90C-4AB2A6BC2B14}"/>
              </a:ext>
            </a:extLst>
          </p:cNvPr>
          <p:cNvSpPr/>
          <p:nvPr/>
        </p:nvSpPr>
        <p:spPr>
          <a:xfrm>
            <a:off x="6996904" y="589024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8BFBCF12-BDAE-430A-9ED6-2A94F0376645}"/>
              </a:ext>
            </a:extLst>
          </p:cNvPr>
          <p:cNvSpPr/>
          <p:nvPr/>
        </p:nvSpPr>
        <p:spPr>
          <a:xfrm>
            <a:off x="5143790" y="2590800"/>
            <a:ext cx="1574344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B2118EF9-9B32-4728-B16E-420073116CA1}"/>
              </a:ext>
            </a:extLst>
          </p:cNvPr>
          <p:cNvSpPr/>
          <p:nvPr/>
        </p:nvSpPr>
        <p:spPr>
          <a:xfrm>
            <a:off x="5143790" y="4103096"/>
            <a:ext cx="1574344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7A11692D-5B5A-49A2-A78A-E5D4B7E3C867}"/>
              </a:ext>
            </a:extLst>
          </p:cNvPr>
          <p:cNvSpPr/>
          <p:nvPr/>
        </p:nvSpPr>
        <p:spPr>
          <a:xfrm>
            <a:off x="5200940" y="5925546"/>
            <a:ext cx="1574344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918AE-EA1C-47D0-98C5-7F2DB9C3389D}"/>
              </a:ext>
            </a:extLst>
          </p:cNvPr>
          <p:cNvSpPr txBox="1"/>
          <p:nvPr/>
        </p:nvSpPr>
        <p:spPr>
          <a:xfrm>
            <a:off x="5720490" y="3122862"/>
            <a:ext cx="79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045AD-B63C-4F21-8462-C73EF9AE9B81}"/>
              </a:ext>
            </a:extLst>
          </p:cNvPr>
          <p:cNvSpPr txBox="1"/>
          <p:nvPr/>
        </p:nvSpPr>
        <p:spPr>
          <a:xfrm>
            <a:off x="5718873" y="4598739"/>
            <a:ext cx="79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0D700-D052-4A82-9552-1081D71472BC}"/>
              </a:ext>
            </a:extLst>
          </p:cNvPr>
          <p:cNvSpPr txBox="1"/>
          <p:nvPr/>
        </p:nvSpPr>
        <p:spPr>
          <a:xfrm>
            <a:off x="5777640" y="6415181"/>
            <a:ext cx="79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3FF2AE-F629-4B99-B93C-5E292535DCB9}"/>
              </a:ext>
            </a:extLst>
          </p:cNvPr>
          <p:cNvSpPr/>
          <p:nvPr/>
        </p:nvSpPr>
        <p:spPr>
          <a:xfrm>
            <a:off x="9805194" y="2311434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3D8B1E-4A82-43F4-B907-3DBFCA8810C5}"/>
              </a:ext>
            </a:extLst>
          </p:cNvPr>
          <p:cNvSpPr/>
          <p:nvPr/>
        </p:nvSpPr>
        <p:spPr>
          <a:xfrm>
            <a:off x="9838532" y="3801846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평가 기준 별 점수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069A456-5BA2-46AA-AA56-1F189F808895}"/>
              </a:ext>
            </a:extLst>
          </p:cNvPr>
          <p:cNvSpPr/>
          <p:nvPr/>
        </p:nvSpPr>
        <p:spPr>
          <a:xfrm>
            <a:off x="9805194" y="5704485"/>
            <a:ext cx="1833562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평가 기준 별 점수 </a:t>
            </a:r>
            <a:r>
              <a:rPr lang="en-US" altLang="ko-KR" sz="1600">
                <a:solidFill>
                  <a:schemeClr val="bg1"/>
                </a:solidFill>
              </a:rPr>
              <a:t>or </a:t>
            </a:r>
            <a:r>
              <a:rPr lang="ko-KR" altLang="en-US" sz="1600">
                <a:solidFill>
                  <a:schemeClr val="bg1"/>
                </a:solidFill>
              </a:rPr>
              <a:t>레벨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AE712F-F37B-4A3F-B846-AD3B1EDBDFFB}"/>
              </a:ext>
            </a:extLst>
          </p:cNvPr>
          <p:cNvCxnSpPr>
            <a:cxnSpLocks/>
          </p:cNvCxnSpPr>
          <p:nvPr/>
        </p:nvCxnSpPr>
        <p:spPr>
          <a:xfrm flipV="1">
            <a:off x="9051424" y="4357404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125DCC-58F2-4BD4-9770-4709C10159D2}"/>
              </a:ext>
            </a:extLst>
          </p:cNvPr>
          <p:cNvSpPr txBox="1"/>
          <p:nvPr/>
        </p:nvSpPr>
        <p:spPr>
          <a:xfrm>
            <a:off x="10592088" y="4835526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29913F-2815-48A8-AD9B-B9FDCC395931}"/>
              </a:ext>
            </a:extLst>
          </p:cNvPr>
          <p:cNvSpPr/>
          <p:nvPr/>
        </p:nvSpPr>
        <p:spPr>
          <a:xfrm>
            <a:off x="9507433" y="1714683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C6AF06-B299-42BB-8AA5-7FA0918D4FCE}"/>
              </a:ext>
            </a:extLst>
          </p:cNvPr>
          <p:cNvCxnSpPr>
            <a:cxnSpLocks/>
          </p:cNvCxnSpPr>
          <p:nvPr/>
        </p:nvCxnSpPr>
        <p:spPr>
          <a:xfrm flipV="1">
            <a:off x="9023994" y="2795445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DB27AF-ED34-4C4F-9668-1B12FAFBCD5A}"/>
              </a:ext>
            </a:extLst>
          </p:cNvPr>
          <p:cNvCxnSpPr>
            <a:cxnSpLocks/>
          </p:cNvCxnSpPr>
          <p:nvPr/>
        </p:nvCxnSpPr>
        <p:spPr>
          <a:xfrm flipV="1">
            <a:off x="8998743" y="6289675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A52EBAF-AA1A-4680-98AF-530688A1E132}"/>
              </a:ext>
            </a:extLst>
          </p:cNvPr>
          <p:cNvSpPr/>
          <p:nvPr/>
        </p:nvSpPr>
        <p:spPr>
          <a:xfrm>
            <a:off x="9910563" y="125935"/>
            <a:ext cx="2113523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불가 평가 기준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BE21D-1979-466C-88E1-88F782EB5057}"/>
              </a:ext>
            </a:extLst>
          </p:cNvPr>
          <p:cNvSpPr/>
          <p:nvPr/>
        </p:nvSpPr>
        <p:spPr>
          <a:xfrm>
            <a:off x="6443626" y="1493982"/>
            <a:ext cx="2842294" cy="526485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366FA5-070B-4CA9-B7C6-9A6F39CD2164}"/>
              </a:ext>
            </a:extLst>
          </p:cNvPr>
          <p:cNvSpPr/>
          <p:nvPr/>
        </p:nvSpPr>
        <p:spPr>
          <a:xfrm rot="16200000">
            <a:off x="7259695" y="1033294"/>
            <a:ext cx="638065" cy="2833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CF182-631F-4B2B-B915-6533ADE94419}"/>
              </a:ext>
            </a:extLst>
          </p:cNvPr>
          <p:cNvSpPr txBox="1"/>
          <p:nvPr/>
        </p:nvSpPr>
        <p:spPr>
          <a:xfrm>
            <a:off x="5496534" y="24920"/>
            <a:ext cx="441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공식한 불가한 평가 기준의 경우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평가 </a:t>
            </a:r>
            <a:r>
              <a:rPr lang="ko-KR" altLang="en-US" sz="1200" b="1" dirty="0" err="1">
                <a:solidFill>
                  <a:srgbClr val="FF0000"/>
                </a:solidFill>
              </a:rPr>
              <a:t>기준별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metric</a:t>
            </a:r>
            <a:r>
              <a:rPr lang="ko-KR" altLang="en-US" sz="1200" b="1" dirty="0">
                <a:solidFill>
                  <a:srgbClr val="FF0000"/>
                </a:solidFill>
              </a:rPr>
              <a:t>을 정할 </a:t>
            </a:r>
            <a:r>
              <a:rPr lang="ko-KR" altLang="en-US" sz="1200" b="1">
                <a:solidFill>
                  <a:srgbClr val="FF0000"/>
                </a:solidFill>
              </a:rPr>
              <a:t>수 없음 </a:t>
            </a:r>
            <a:r>
              <a:rPr lang="en-US" altLang="ko-KR" sz="1200" b="1">
                <a:solidFill>
                  <a:srgbClr val="FF0000"/>
                </a:solidFill>
              </a:rPr>
              <a:t>(</a:t>
            </a:r>
            <a:r>
              <a:rPr lang="ko-KR" altLang="en-US" sz="1200" b="1">
                <a:solidFill>
                  <a:srgbClr val="FF0000"/>
                </a:solidFill>
              </a:rPr>
              <a:t>음정의 경우 </a:t>
            </a:r>
            <a:r>
              <a:rPr lang="en-US" altLang="ko-KR" sz="1200" b="1">
                <a:solidFill>
                  <a:srgbClr val="FF0000"/>
                </a:solidFill>
              </a:rPr>
              <a:t>pitch </a:t>
            </a:r>
            <a:r>
              <a:rPr lang="ko-KR" altLang="en-US" sz="1200" b="1">
                <a:solidFill>
                  <a:srgbClr val="FF0000"/>
                </a:solidFill>
              </a:rPr>
              <a:t>등</a:t>
            </a:r>
            <a:r>
              <a:rPr lang="en-US" altLang="ko-KR" sz="1200" b="1">
                <a:solidFill>
                  <a:srgbClr val="FF0000"/>
                </a:solidFill>
              </a:rPr>
              <a:t>).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따라서 연주자 데이터와 정답 데이터와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비교가 불가</a:t>
            </a:r>
            <a:r>
              <a:rPr lang="en-US" altLang="ko-KR" sz="1200" b="1">
                <a:solidFill>
                  <a:srgbClr val="FF0000"/>
                </a:solidFill>
              </a:rPr>
              <a:t>-&gt; </a:t>
            </a:r>
            <a:r>
              <a:rPr lang="ko-KR" altLang="en-US" sz="1200" b="1" dirty="0">
                <a:solidFill>
                  <a:srgbClr val="FF0000"/>
                </a:solidFill>
              </a:rPr>
              <a:t>자동 평가 방법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>
                <a:solidFill>
                  <a:srgbClr val="FF0000"/>
                </a:solidFill>
              </a:rPr>
              <a:t>구현 불가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6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A0C7-4FA6-4710-9A09-D625026A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2-3. </a:t>
            </a:r>
            <a:r>
              <a:rPr lang="ko-KR" altLang="en-US" sz="3200"/>
              <a:t>자동 </a:t>
            </a:r>
            <a:r>
              <a:rPr lang="ko-KR" altLang="en-US" sz="3200" dirty="0"/>
              <a:t>평가 방법 </a:t>
            </a:r>
            <a:r>
              <a:rPr lang="en-US" altLang="ko-KR" sz="3200" dirty="0"/>
              <a:t>2 (</a:t>
            </a:r>
            <a:r>
              <a:rPr lang="ko-KR" altLang="en-US" sz="3200" dirty="0" err="1"/>
              <a:t>딥러닝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714546-60E1-494A-B246-7FC8DC3E88F2}"/>
              </a:ext>
            </a:extLst>
          </p:cNvPr>
          <p:cNvSpPr/>
          <p:nvPr/>
        </p:nvSpPr>
        <p:spPr>
          <a:xfrm>
            <a:off x="6086266" y="3562598"/>
            <a:ext cx="2661068" cy="127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 Learning</a:t>
            </a:r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/>
              <a:t>(rnn</a:t>
            </a:r>
            <a:r>
              <a:rPr lang="en-US" altLang="ko-KR" dirty="0"/>
              <a:t>, </a:t>
            </a:r>
            <a:r>
              <a:rPr lang="en-US" altLang="ko-KR" dirty="0" err="1"/>
              <a:t>lstm</a:t>
            </a:r>
            <a:r>
              <a:rPr lang="en-US" altLang="ko-KR" dirty="0"/>
              <a:t>, auto encoder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D953AE-2CB8-428E-8920-BF514FEAA3F8}"/>
              </a:ext>
            </a:extLst>
          </p:cNvPr>
          <p:cNvSpPr/>
          <p:nvPr/>
        </p:nvSpPr>
        <p:spPr>
          <a:xfrm>
            <a:off x="9655175" y="2176495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 기준 별 점수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E4E55-EA97-40A6-91D1-5BAC0B7CDB93}"/>
              </a:ext>
            </a:extLst>
          </p:cNvPr>
          <p:cNvSpPr/>
          <p:nvPr/>
        </p:nvSpPr>
        <p:spPr>
          <a:xfrm>
            <a:off x="9688513" y="3666907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 기준 별 점수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BC5F7E-3F78-4340-8CE3-FBCBD7BC7B87}"/>
              </a:ext>
            </a:extLst>
          </p:cNvPr>
          <p:cNvSpPr/>
          <p:nvPr/>
        </p:nvSpPr>
        <p:spPr>
          <a:xfrm>
            <a:off x="9655175" y="5816600"/>
            <a:ext cx="1833562" cy="96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평가 기준 별 점수 </a:t>
            </a:r>
            <a:r>
              <a:rPr lang="en-US" altLang="ko-KR">
                <a:solidFill>
                  <a:schemeClr val="bg1"/>
                </a:solidFill>
              </a:rPr>
              <a:t>or </a:t>
            </a:r>
            <a:r>
              <a:rPr lang="ko-KR" altLang="en-US">
                <a:solidFill>
                  <a:schemeClr val="bg1"/>
                </a:solidFill>
              </a:rPr>
              <a:t>레벨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E393DC-A7A1-4B8B-A68C-B9E569028D6E}"/>
              </a:ext>
            </a:extLst>
          </p:cNvPr>
          <p:cNvCxnSpPr>
            <a:cxnSpLocks/>
          </p:cNvCxnSpPr>
          <p:nvPr/>
        </p:nvCxnSpPr>
        <p:spPr>
          <a:xfrm flipV="1">
            <a:off x="8983663" y="3176836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FE4CE5-2E56-4076-9C04-88BFADE58B27}"/>
              </a:ext>
            </a:extLst>
          </p:cNvPr>
          <p:cNvCxnSpPr>
            <a:cxnSpLocks/>
          </p:cNvCxnSpPr>
          <p:nvPr/>
        </p:nvCxnSpPr>
        <p:spPr>
          <a:xfrm flipV="1">
            <a:off x="8940800" y="4067423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B718D-FBD7-4252-A3DF-23F2FC7F8BFA}"/>
              </a:ext>
            </a:extLst>
          </p:cNvPr>
          <p:cNvCxnSpPr>
            <a:cxnSpLocks/>
          </p:cNvCxnSpPr>
          <p:nvPr/>
        </p:nvCxnSpPr>
        <p:spPr>
          <a:xfrm>
            <a:off x="8940800" y="4524624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1FBFDB-8055-4DD4-92DD-45F1F78DBD16}"/>
              </a:ext>
            </a:extLst>
          </p:cNvPr>
          <p:cNvSpPr txBox="1"/>
          <p:nvPr/>
        </p:nvSpPr>
        <p:spPr>
          <a:xfrm>
            <a:off x="10442069" y="4700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1C689-7DC0-42FD-AF74-3079C8CBBF90}"/>
              </a:ext>
            </a:extLst>
          </p:cNvPr>
          <p:cNvSpPr/>
          <p:nvPr/>
        </p:nvSpPr>
        <p:spPr>
          <a:xfrm>
            <a:off x="6194825" y="159177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C42F8-0C00-4BF8-A44B-0668F746F62F}"/>
              </a:ext>
            </a:extLst>
          </p:cNvPr>
          <p:cNvSpPr/>
          <p:nvPr/>
        </p:nvSpPr>
        <p:spPr>
          <a:xfrm>
            <a:off x="9357414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B44453-3C59-48E6-BEFB-5BD22B40F99F}"/>
              </a:ext>
            </a:extLst>
          </p:cNvPr>
          <p:cNvCxnSpPr>
            <a:cxnSpLocks/>
          </p:cNvCxnSpPr>
          <p:nvPr/>
        </p:nvCxnSpPr>
        <p:spPr>
          <a:xfrm flipV="1">
            <a:off x="5255532" y="4121849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7DB715C-5948-44D0-B07F-B7A8DC2B7706}"/>
              </a:ext>
            </a:extLst>
          </p:cNvPr>
          <p:cNvSpPr/>
          <p:nvPr/>
        </p:nvSpPr>
        <p:spPr>
          <a:xfrm>
            <a:off x="3090951" y="2309994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decibel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10F49A-A263-4096-B7F9-EDCA6C084E10}"/>
              </a:ext>
            </a:extLst>
          </p:cNvPr>
          <p:cNvSpPr/>
          <p:nvPr/>
        </p:nvSpPr>
        <p:spPr>
          <a:xfrm>
            <a:off x="3144081" y="3903374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change of decibel</a:t>
            </a:r>
            <a:endParaRPr lang="ko-KR" altLang="en-US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758A48-46D7-40A3-82B3-4EE1B8014D6E}"/>
              </a:ext>
            </a:extLst>
          </p:cNvPr>
          <p:cNvSpPr/>
          <p:nvPr/>
        </p:nvSpPr>
        <p:spPr>
          <a:xfrm>
            <a:off x="3144931" y="5773667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98E3B0-6EFE-45A0-B8A5-3B033560F82B}"/>
              </a:ext>
            </a:extLst>
          </p:cNvPr>
          <p:cNvCxnSpPr>
            <a:cxnSpLocks/>
          </p:cNvCxnSpPr>
          <p:nvPr/>
        </p:nvCxnSpPr>
        <p:spPr>
          <a:xfrm flipV="1">
            <a:off x="2419439" y="2735693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EFDD9A-282F-4B1D-9708-77B3E0FB0E8B}"/>
              </a:ext>
            </a:extLst>
          </p:cNvPr>
          <p:cNvCxnSpPr>
            <a:cxnSpLocks/>
          </p:cNvCxnSpPr>
          <p:nvPr/>
        </p:nvCxnSpPr>
        <p:spPr>
          <a:xfrm flipV="1">
            <a:off x="2396368" y="4303890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B1C954-779A-4A25-9D91-76C7C4BD7B9D}"/>
              </a:ext>
            </a:extLst>
          </p:cNvPr>
          <p:cNvCxnSpPr>
            <a:cxnSpLocks/>
          </p:cNvCxnSpPr>
          <p:nvPr/>
        </p:nvCxnSpPr>
        <p:spPr>
          <a:xfrm>
            <a:off x="2396368" y="4761091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5CBB451-A929-4167-AE2A-A81ED1AEB2A7}"/>
              </a:ext>
            </a:extLst>
          </p:cNvPr>
          <p:cNvSpPr txBox="1"/>
          <p:nvPr/>
        </p:nvSpPr>
        <p:spPr>
          <a:xfrm>
            <a:off x="3920524" y="4790596"/>
            <a:ext cx="235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B33FFC-CD7D-449F-9525-65D7427E85FE}"/>
              </a:ext>
            </a:extLst>
          </p:cNvPr>
          <p:cNvSpPr/>
          <p:nvPr/>
        </p:nvSpPr>
        <p:spPr>
          <a:xfrm>
            <a:off x="486374" y="332468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MIDI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ED8288-CACE-430F-80BE-3FA100928C0F}"/>
              </a:ext>
            </a:extLst>
          </p:cNvPr>
          <p:cNvSpPr/>
          <p:nvPr/>
        </p:nvSpPr>
        <p:spPr>
          <a:xfrm>
            <a:off x="486374" y="1579744"/>
            <a:ext cx="183356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E0BC9-42A8-4B1E-8AB3-54FA33C4A25A}"/>
              </a:ext>
            </a:extLst>
          </p:cNvPr>
          <p:cNvSpPr/>
          <p:nvPr/>
        </p:nvSpPr>
        <p:spPr>
          <a:xfrm>
            <a:off x="2717888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after processing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015592-85EC-4666-9B1A-A44F2571555E}"/>
              </a:ext>
            </a:extLst>
          </p:cNvPr>
          <p:cNvSpPr/>
          <p:nvPr/>
        </p:nvSpPr>
        <p:spPr>
          <a:xfrm>
            <a:off x="9910563" y="125935"/>
            <a:ext cx="2113523" cy="443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사용한 데이터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공식화 불가 평가 기준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8435CE7E-EAA6-47E7-93EA-0497975517F6}"/>
              </a:ext>
            </a:extLst>
          </p:cNvPr>
          <p:cNvSpPr/>
          <p:nvPr/>
        </p:nvSpPr>
        <p:spPr>
          <a:xfrm>
            <a:off x="11570128" y="2600311"/>
            <a:ext cx="453958" cy="38711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775DF0-6CA4-4BDE-9C27-66B08D4B1F6C}"/>
              </a:ext>
            </a:extLst>
          </p:cNvPr>
          <p:cNvSpPr txBox="1"/>
          <p:nvPr/>
        </p:nvSpPr>
        <p:spPr>
          <a:xfrm>
            <a:off x="10821112" y="486275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사람 점수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641CF8-D50A-4B8B-9A8C-5A483D69180E}"/>
              </a:ext>
            </a:extLst>
          </p:cNvPr>
          <p:cNvSpPr/>
          <p:nvPr/>
        </p:nvSpPr>
        <p:spPr>
          <a:xfrm>
            <a:off x="2460434" y="1368535"/>
            <a:ext cx="2842294" cy="526485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36615D-8E16-4D63-A60F-C97AFB67FD93}"/>
              </a:ext>
            </a:extLst>
          </p:cNvPr>
          <p:cNvSpPr/>
          <p:nvPr/>
        </p:nvSpPr>
        <p:spPr>
          <a:xfrm rot="16200000">
            <a:off x="3299053" y="1007263"/>
            <a:ext cx="436633" cy="2833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7E902-6C1E-40F9-AE64-B5813E5B9B12}"/>
              </a:ext>
            </a:extLst>
          </p:cNvPr>
          <p:cNvSpPr txBox="1"/>
          <p:nvPr/>
        </p:nvSpPr>
        <p:spPr>
          <a:xfrm>
            <a:off x="2134270" y="23629"/>
            <a:ext cx="901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여기에는 공식화 가능 평가 기준시 추출했던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특징들을 </a:t>
            </a:r>
            <a:r>
              <a:rPr lang="en-US" altLang="ko-KR" sz="1200" b="1">
                <a:solidFill>
                  <a:srgbClr val="FF0000"/>
                </a:solidFill>
              </a:rPr>
              <a:t>input </a:t>
            </a:r>
            <a:r>
              <a:rPr lang="ko-KR" altLang="en-US" sz="1200" b="1">
                <a:solidFill>
                  <a:srgbClr val="FF0000"/>
                </a:solidFill>
              </a:rPr>
              <a:t>데이터로 활용하기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(legato </a:t>
            </a:r>
            <a:r>
              <a:rPr lang="ko-KR" altLang="en-US" sz="1200" b="1">
                <a:solidFill>
                  <a:srgbClr val="FF0000"/>
                </a:solidFill>
              </a:rPr>
              <a:t>랑 관련된 특징을 </a:t>
            </a:r>
            <a:r>
              <a:rPr lang="en-US" altLang="ko-KR" sz="1200" b="1">
                <a:solidFill>
                  <a:srgbClr val="FF0000"/>
                </a:solidFill>
              </a:rPr>
              <a:t>midi </a:t>
            </a:r>
            <a:r>
              <a:rPr lang="ko-KR" altLang="en-US" sz="1200" b="1">
                <a:solidFill>
                  <a:srgbClr val="FF0000"/>
                </a:solidFill>
              </a:rPr>
              <a:t>데이터에서 뽑으면 </a:t>
            </a:r>
            <a:r>
              <a:rPr lang="en-US" altLang="ko-KR" sz="1200" b="1">
                <a:solidFill>
                  <a:srgbClr val="FF0000"/>
                </a:solidFill>
              </a:rPr>
              <a:t>best </a:t>
            </a:r>
            <a:r>
              <a:rPr lang="ko-KR" altLang="en-US" sz="1200" b="1">
                <a:solidFill>
                  <a:srgbClr val="FF0000"/>
                </a:solidFill>
              </a:rPr>
              <a:t>지만 연구 범위가 너무 넓어지고 시간이 오래걸림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대신에 실험시 정확도에 영향을 많이 미치는 특징이 뭔지 보고 왜 그런 결과가 나왔는지 결과를 분석해보는게 의미가 있을듯 함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2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9A17-81D7-4D79-8FC0-46FACDC9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모델 </a:t>
            </a:r>
            <a:r>
              <a:rPr lang="en-US" altLang="ko-KR"/>
              <a:t>1.</a:t>
            </a:r>
            <a:br>
              <a:rPr lang="en-US" altLang="ko-KR"/>
            </a:br>
            <a:r>
              <a:rPr lang="ko-KR" altLang="en-US"/>
              <a:t>공식화 가능</a:t>
            </a:r>
            <a:r>
              <a:rPr lang="en-US" altLang="ko-KR"/>
              <a:t>+</a:t>
            </a:r>
            <a:r>
              <a:rPr lang="ko-KR" altLang="en-US"/>
              <a:t>불가한 평가 기준들에 대한 평가 </a:t>
            </a:r>
            <a:r>
              <a:rPr lang="en-US" altLang="ko-KR"/>
              <a:t>(semi)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4797-7C19-4A0A-9BCD-70609ED48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사람 연주 평가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자동 평가 방법 </a:t>
            </a:r>
            <a:r>
              <a:rPr lang="en-US" altLang="ko-KR"/>
              <a:t>2 (</a:t>
            </a:r>
            <a:r>
              <a:rPr lang="ko-KR" altLang="en-US"/>
              <a:t>딥러닝</a:t>
            </a:r>
            <a:r>
              <a:rPr lang="en-US" altLang="ko-KR"/>
              <a:t>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2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722</Words>
  <Application>Microsoft Office PowerPoint</Application>
  <PresentationFormat>와이드스크린</PresentationFormat>
  <Paragraphs>197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평가 모델 1. 공식화 가능한 평가 기준들에 대한 평가</vt:lpstr>
      <vt:lpstr>1-1. 사람 연주 평가</vt:lpstr>
      <vt:lpstr>1-2. 자동 평가 방법 1 (hand craft)</vt:lpstr>
      <vt:lpstr>1-3. 자동 평가 방법 2 (딥러닝)</vt:lpstr>
      <vt:lpstr>평가 모델 1. 공식화 불가한 평가 기준들에 대한 평가</vt:lpstr>
      <vt:lpstr>2-1. 사람 연주 평가</vt:lpstr>
      <vt:lpstr>2-2. 자동 평가 방법 1 (hand craft)</vt:lpstr>
      <vt:lpstr>2-3. 자동 평가 방법 2 (딥러닝)</vt:lpstr>
      <vt:lpstr>평가 모델 1. 공식화 가능+불가한 평가 기준들에 대한 평가 (semi)</vt:lpstr>
      <vt:lpstr>3-1. 사람 연주 평가</vt:lpstr>
      <vt:lpstr>3-2. 자동 평가 방법 2 (딥러닝)</vt:lpstr>
      <vt:lpstr>딥러닝 모델의 데이터 준비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소현 박</cp:lastModifiedBy>
  <cp:revision>40</cp:revision>
  <dcterms:created xsi:type="dcterms:W3CDTF">2023-11-16T03:42:47Z</dcterms:created>
  <dcterms:modified xsi:type="dcterms:W3CDTF">2024-03-06T01:20:13Z</dcterms:modified>
</cp:coreProperties>
</file>