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4" r:id="rId1"/>
  </p:sldMasterIdLst>
  <p:notesMasterIdLst>
    <p:notesMasterId r:id="rId2"/>
  </p:notesMasterIdLst>
  <p:handoutMasterIdLst>
    <p:handoutMasterId r:id="rId3"/>
  </p:handoutMasterIdLst>
  <p:sldIdLst>
    <p:sldId id="257" r:id="rId4"/>
    <p:sldId id="259" r:id="rId5"/>
    <p:sldId id="267" r:id="rId6"/>
    <p:sldId id="258" r:id="rId7"/>
    <p:sldId id="268" r:id="rId8"/>
    <p:sldId id="269" r:id="rId9"/>
    <p:sldId id="270" r:id="rId10"/>
    <p:sldId id="26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2" r:id="rId29"/>
    <p:sldId id="288" r:id="rId3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7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7.png"  /><Relationship Id="rId5" Type="http://schemas.openxmlformats.org/officeDocument/2006/relationships/image" Target="../media/image17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35.png"  /><Relationship Id="rId6" Type="http://schemas.openxmlformats.org/officeDocument/2006/relationships/image" Target="../media/image30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695700"/>
            <a:ext cx="12344402" cy="788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600" b="1">
                <a:solidFill>
                  <a:srgbClr val="424835"/>
                </a:solidFill>
                <a:latin typeface="한컴 윤고딕 240"/>
                <a:ea typeface="한컴 윤고딕 240"/>
              </a:rPr>
              <a:t>Piano Keyboard Detection Experiments </a:t>
            </a:r>
            <a:endParaRPr lang="en-US" altLang="ko-KR" sz="4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981198" y="4533900"/>
            <a:ext cx="12344402" cy="545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424835"/>
                </a:solidFill>
                <a:latin typeface="한컴 윤고딕 240"/>
                <a:ea typeface="한컴 윤고딕 240"/>
              </a:rPr>
              <a:t>Aug 16th~18th, 2023</a:t>
            </a:r>
            <a:endParaRPr lang="en-US" altLang="ko-KR" sz="300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5240002" y="7886700"/>
            <a:ext cx="2743198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424835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윤고딕 240"/>
                <a:ea typeface="한컴 윤고딕 240"/>
              </a:rPr>
              <a:t>To. professor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424835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0.7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0.814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96400" y="5295900"/>
            <a:ext cx="0" cy="0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05296" y="2390539"/>
            <a:ext cx="10277408" cy="2067160"/>
          </a:xfrm>
          <a:prstGeom prst="rect">
            <a:avLst/>
          </a:prstGeom>
        </p:spPr>
      </p:pic>
      <p:pic>
        <p:nvPicPr>
          <p:cNvPr id="103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07818" y="5376799"/>
            <a:ext cx="10472365" cy="1138300"/>
          </a:xfrm>
          <a:prstGeom prst="rect">
            <a:avLst/>
          </a:prstGeom>
        </p:spPr>
      </p:pic>
      <p:cxnSp>
        <p:nvCxnSpPr>
          <p:cNvPr id="1032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0.8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96400" y="5295900"/>
            <a:ext cx="0" cy="0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12237" y="2438171"/>
            <a:ext cx="9863523" cy="1943328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01538" y="5372100"/>
            <a:ext cx="9884924" cy="1066800"/>
          </a:xfrm>
          <a:prstGeom prst="rect">
            <a:avLst/>
          </a:prstGeom>
        </p:spPr>
      </p:pic>
      <p:cxnSp>
        <p:nvCxnSpPr>
          <p:cNvPr id="1034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7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0.813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2532" y="2371487"/>
            <a:ext cx="10642937" cy="2162413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00475" y="5372100"/>
            <a:ext cx="10751128" cy="1219200"/>
          </a:xfrm>
          <a:prstGeom prst="rect">
            <a:avLst/>
          </a:prstGeom>
        </p:spPr>
      </p:pic>
      <p:cxnSp>
        <p:nvCxnSpPr>
          <p:cNvPr id="1029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0.951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0.989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0.992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8966" y="2400300"/>
            <a:ext cx="10310067" cy="2038581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82371" y="5372100"/>
            <a:ext cx="10523255" cy="1124075"/>
          </a:xfrm>
          <a:prstGeom prst="rect">
            <a:avLst/>
          </a:prstGeom>
        </p:spPr>
      </p:pic>
      <p:cxnSp>
        <p:nvCxnSpPr>
          <p:cNvPr id="1034" name=""/>
          <p:cNvCxnSpPr/>
          <p:nvPr/>
        </p:nvCxnSpPr>
        <p:spPr>
          <a:xfrm>
            <a:off x="8305800" y="3543300"/>
            <a:ext cx="152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917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endParaRPr lang="ko-KR" altLang="en-US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  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400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79438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I coded to create a graph about PR curve using numpy, matplotlib, seaborn and scikit-learn.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Used IoU threshold are 0.5, 0.6, 0.7, 0.8, 0.9 and 0.95.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9</a:t>
            </a:r>
            <a:endParaRPr lang="en-US" altLang="ko-KR"/>
          </a:p>
        </p:txBody>
      </p:sp>
      <p:pic>
        <p:nvPicPr>
          <p:cNvPr id="10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0" y="5143500"/>
            <a:ext cx="3780788" cy="990599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43600" y="2800756"/>
            <a:ext cx="6248400" cy="6381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Summary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10</a:t>
            </a:r>
            <a:endParaRPr lang="en-US" altLang="ko-KR"/>
          </a:p>
        </p:txBody>
      </p:sp>
      <p:pic>
        <p:nvPicPr>
          <p:cNvPr id="10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8400" y="2628900"/>
            <a:ext cx="5375741" cy="5943600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10800" y="2476500"/>
            <a:ext cx="4953000" cy="606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11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5632" y="2628900"/>
            <a:ext cx="9176737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0.6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2807" y="2509470"/>
            <a:ext cx="9102383" cy="652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0.7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13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5060" y="2552700"/>
            <a:ext cx="9277879" cy="6457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848100"/>
            <a:ext cx="12344402" cy="1150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>
                <a:solidFill>
                  <a:srgbClr val="424835"/>
                </a:solidFill>
                <a:latin typeface="한컴 윤고딕 240"/>
                <a:ea typeface="한컴 윤고딕 240"/>
              </a:rPr>
              <a:t>Index_</a:t>
            </a:r>
            <a:endParaRPr lang="en-US" altLang="ko-KR" sz="7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899282" y="5771080"/>
            <a:ext cx="15398118" cy="2551865"/>
          </a:xfrm>
          <a:prstGeom prst="rect">
            <a:avLst/>
          </a:prstGeom>
        </p:spPr>
        <p:txBody>
          <a:bodyPr wrap="square" lIns="91440" tIns="45720" anchor="t" anchorCtr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dataset for experiment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2800" b="1">
                <a:solidFill>
                  <a:srgbClr val="424835"/>
                </a:solidFill>
                <a:latin typeface="한컴 윤고딕 240"/>
                <a:ea typeface="한컴 윤고딕 240"/>
              </a:rPr>
              <a:t>(YOLOv5, SSD-MobileNet)</a:t>
            </a:r>
            <a:endParaRPr lang="en-US" altLang="ko-KR" sz="28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0.8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26505" y="2552700"/>
            <a:ext cx="9034990" cy="646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1739" y="2552700"/>
            <a:ext cx="9144521" cy="6415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SSD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0.95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16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685800" y="19564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SSD-MobileNet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8748" y="2476500"/>
            <a:ext cx="9210503" cy="6421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Files about evalution metric of SSD-MobileNet are attached in this folder with the name ‘mAP(SSD).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17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2781300"/>
            <a:ext cx="16916400" cy="49339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700" b="1">
                <a:solidFill>
                  <a:srgbClr val="ff0000"/>
                </a:solidFill>
                <a:latin typeface="한컴 윤고딕 240"/>
                <a:ea typeface="한컴 윤고딕 240"/>
              </a:rPr>
              <a:t>How to understanding those</a:t>
            </a:r>
            <a:endParaRPr lang="en-US" altLang="ko-KR" sz="27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990600" y="5829300"/>
            <a:ext cx="16916400" cy="20459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images above are directory structures.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0000ff"/>
                </a:solidFill>
                <a:latin typeface="한컴 윤고딕 240"/>
                <a:ea typeface="한컴 윤고딕 240"/>
              </a:rPr>
              <a:t>input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1171440" lvl="2" indent="-257040">
              <a:buFont typeface="Arial"/>
              <a:buChar char="•"/>
              <a:defRPr/>
            </a:pPr>
            <a:r>
              <a:rPr lang="en-US" altLang="ko-KR" sz="2000">
                <a:latin typeface="한컴 윤고딕 240"/>
                <a:ea typeface="한컴 윤고딕 240"/>
              </a:rPr>
              <a:t>detection-result: result files inferenced about test dataset</a:t>
            </a:r>
            <a:endParaRPr lang="en-US" altLang="ko-KR" sz="2000">
              <a:latin typeface="한컴 윤고딕 240"/>
              <a:ea typeface="한컴 윤고딕 240"/>
            </a:endParaRPr>
          </a:p>
          <a:p>
            <a:pPr marL="1171440" lvl="2" indent="-257040">
              <a:buFont typeface="Arial"/>
              <a:buChar char="•"/>
              <a:defRPr/>
            </a:pPr>
            <a:r>
              <a:rPr lang="en-US" altLang="ko-KR" sz="2000">
                <a:latin typeface="한컴 윤고딕 240"/>
                <a:ea typeface="한컴 윤고딕 240"/>
              </a:rPr>
              <a:t>ground-truth: files labeled about test dataset</a:t>
            </a:r>
            <a:endParaRPr lang="en-US" altLang="ko-KR" sz="2000">
              <a:latin typeface="한컴 윤고딕 240"/>
              <a:ea typeface="한컴 윤고딕 240"/>
            </a:endParaRPr>
          </a:p>
          <a:p>
            <a:pPr marL="1171440" lvl="2" indent="-257040">
              <a:buFont typeface="Arial"/>
              <a:buChar char="•"/>
              <a:defRPr/>
            </a:pPr>
            <a:r>
              <a:rPr lang="en-US" altLang="ko-KR" sz="2000">
                <a:latin typeface="한컴 윤고딕 240"/>
                <a:ea typeface="한컴 윤고딕 240"/>
              </a:rPr>
              <a:t>images-optional: images about test dataset</a:t>
            </a:r>
            <a:endParaRPr lang="en-US" altLang="ko-KR" sz="2000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0000ff"/>
                </a:solidFill>
                <a:latin typeface="한컴 윤고딕 240"/>
                <a:ea typeface="한컴 윤고딕 240"/>
              </a:rPr>
              <a:t>outputs</a:t>
            </a:r>
            <a:r>
              <a:rPr lang="en-US" altLang="ko-KR" sz="2300">
                <a:latin typeface="한컴 윤고딕 240"/>
                <a:ea typeface="한컴 윤고딕 240"/>
              </a:rPr>
              <a:t>: each output files about IoU threshold values 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486310"/>
            <a:ext cx="5486400" cy="1809589"/>
          </a:xfrm>
          <a:prstGeom prst="rect">
            <a:avLst/>
          </a:prstGeom>
        </p:spPr>
      </p:pic>
      <p:pic>
        <p:nvPicPr>
          <p:cNvPr id="10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10400" y="3314700"/>
            <a:ext cx="5359547" cy="1828800"/>
          </a:xfrm>
          <a:prstGeom prst="rect">
            <a:avLst/>
          </a:prstGeom>
        </p:spPr>
      </p:pic>
      <p:pic>
        <p:nvPicPr>
          <p:cNvPr id="10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496800" y="3238500"/>
            <a:ext cx="5578122" cy="4214812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0484" y="8420100"/>
            <a:ext cx="11016716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3600" b="1">
                <a:solidFill>
                  <a:srgbClr val="0000ff"/>
                </a:solidFill>
                <a:latin typeface="한컴 윤고딕 240"/>
                <a:ea typeface="한컴 윤고딕 240"/>
              </a:rPr>
              <a:t>SSD-MobileNet</a:t>
            </a:r>
            <a:endParaRPr lang="en-US" altLang="ko-KR" sz="36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18</a:t>
            </a:r>
            <a:endParaRPr lang="en-US" altLang="ko-KR"/>
          </a:p>
        </p:txBody>
      </p:sp>
      <p:sp>
        <p:nvSpPr>
          <p:cNvPr id="1035" name=""/>
          <p:cNvSpPr txBox="1"/>
          <p:nvPr/>
        </p:nvSpPr>
        <p:spPr>
          <a:xfrm>
            <a:off x="685800" y="1866900"/>
            <a:ext cx="16916400" cy="11315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First, We need to enter the outputs directory.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Second, open the output.txt file in the output_iou folder.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This image below is example about IoU threshold 0.5.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180352"/>
            <a:ext cx="4962524" cy="5925548"/>
          </a:xfrm>
          <a:prstGeom prst="rect">
            <a:avLst/>
          </a:prstGeom>
        </p:spPr>
      </p:pic>
      <p:sp>
        <p:nvSpPr>
          <p:cNvPr id="1040" name=""/>
          <p:cNvSpPr txBox="1"/>
          <p:nvPr/>
        </p:nvSpPr>
        <p:spPr>
          <a:xfrm>
            <a:off x="6705600" y="3623310"/>
            <a:ext cx="9067800" cy="349948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ff0000"/>
                </a:solidFill>
                <a:latin typeface="한컴 윤고딕 240"/>
                <a:ea typeface="한컴 윤고딕 240"/>
              </a:rPr>
              <a:t>Precision List</a:t>
            </a:r>
            <a:r>
              <a:rPr lang="en-US" altLang="ko-KR" sz="2300">
                <a:latin typeface="한컴 윤고딕 240"/>
                <a:ea typeface="한컴 윤고딕 240"/>
              </a:rPr>
              <a:t>: precision values for test dataset in './input/images-optional'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ff0000"/>
                </a:solidFill>
                <a:latin typeface="한컴 윤고딕 240"/>
                <a:ea typeface="한컴 윤고딕 240"/>
              </a:rPr>
              <a:t>Recall List</a:t>
            </a:r>
            <a:r>
              <a:rPr lang="en-US" altLang="ko-KR" sz="2300">
                <a:latin typeface="한컴 윤고딕 240"/>
                <a:ea typeface="한컴 윤고딕 240"/>
              </a:rPr>
              <a:t>: recall values for test dataset in './input/images-optional'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solidFill>
                  <a:srgbClr val="ff0000"/>
                </a:solidFill>
                <a:latin typeface="한컴 윤고딕 240"/>
                <a:ea typeface="한컴 윤고딕 240"/>
              </a:rPr>
              <a:t>mAP</a:t>
            </a:r>
            <a:r>
              <a:rPr lang="en-US" altLang="ko-KR" sz="2300">
                <a:latin typeface="한컴 윤고딕 240"/>
                <a:ea typeface="한컴 윤고딕 240"/>
              </a:rPr>
              <a:t>: mAP value found at each IoU value.</a:t>
            </a:r>
            <a:endParaRPr lang="en-US" altLang="ko-KR" sz="23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300">
              <a:latin typeface="한컴 윤고딕 240"/>
              <a:ea typeface="한컴 윤고딕 240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000">
                <a:solidFill>
                  <a:srgbClr val="0000ff"/>
                </a:solidFill>
                <a:latin typeface="한컴 윤고딕 240"/>
                <a:ea typeface="한컴 윤고딕 240"/>
              </a:rPr>
              <a:t>* If you want to understand something additionally, please refer to the 'calculate_map_cartucho.py' and ‘main.py’ code attached.</a:t>
            </a:r>
            <a:endParaRPr lang="en-US" altLang="ko-KR" sz="200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003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Comparison the results (PR-Curve)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09733" y="5639796"/>
            <a:ext cx="6673391" cy="7143"/>
            <a:chOff x="5809733" y="5639796"/>
            <a:chExt cx="667339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809733" y="5639796"/>
              <a:ext cx="6673391" cy="7143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Comparison the results (PR-Curve)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26548" y="5905500"/>
            <a:ext cx="5027851" cy="3505201"/>
          </a:xfrm>
          <a:prstGeom prst="rect">
            <a:avLst/>
          </a:prstGeom>
        </p:spPr>
      </p:pic>
      <p:sp>
        <p:nvSpPr>
          <p:cNvPr id="1011" name=""/>
          <p:cNvSpPr txBox="1"/>
          <p:nvPr/>
        </p:nvSpPr>
        <p:spPr>
          <a:xfrm>
            <a:off x="990599" y="1638300"/>
            <a:ext cx="3886199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YOLOv5 ~ IoU: 0.5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01400" y="2019300"/>
            <a:ext cx="4876800" cy="3442076"/>
          </a:xfrm>
          <a:prstGeom prst="rect">
            <a:avLst/>
          </a:prstGeom>
        </p:spPr>
      </p:pic>
      <p:pic>
        <p:nvPicPr>
          <p:cNvPr id="10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84644" y="5981700"/>
            <a:ext cx="5144755" cy="3429000"/>
          </a:xfrm>
          <a:prstGeom prst="rect">
            <a:avLst/>
          </a:prstGeom>
        </p:spPr>
      </p:pic>
      <p:pic>
        <p:nvPicPr>
          <p:cNvPr id="101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75227" y="2476499"/>
            <a:ext cx="4801773" cy="3200400"/>
          </a:xfrm>
          <a:prstGeom prst="rect">
            <a:avLst/>
          </a:prstGeom>
        </p:spPr>
      </p:pic>
      <p:sp>
        <p:nvSpPr>
          <p:cNvPr id="1016" name=""/>
          <p:cNvSpPr txBox="1"/>
          <p:nvPr/>
        </p:nvSpPr>
        <p:spPr>
          <a:xfrm>
            <a:off x="990599" y="5612130"/>
            <a:ext cx="3886200" cy="45338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YOLOv5 ~ IoU: 0.95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144000" y="1638300"/>
            <a:ext cx="3886199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SSD ~ IoU: 0.5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5528310"/>
            <a:ext cx="3886200" cy="45338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SSD ~ IoU: 0.95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3. Analysis of evalutaion metric results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685799" y="2171700"/>
            <a:ext cx="16916400" cy="2188845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YOLOv5 &amp; SSD-MobileNet</a:t>
            </a:r>
            <a:endParaRPr lang="en-US" altLang="ko-KR" sz="2400" b="1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As explained earlier, I collected 2,605 images from divided in 5 technique related videos. Then I trained the model using these.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Although I split dataset for train, test, and val respectively, For example, elements such as the background are too similar, so I think </a:t>
            </a:r>
            <a:r>
              <a:rPr lang="en-US" altLang="ko-KR" b="1">
                <a:solidFill>
                  <a:srgbClr val="ff0000"/>
                </a:solidFill>
                <a:latin typeface="한컴 윤고딕 240"/>
                <a:ea typeface="한컴 윤고딕 240"/>
              </a:rPr>
              <a:t>overfitting</a:t>
            </a:r>
            <a:r>
              <a:rPr lang="en-US" altLang="ko-KR">
                <a:latin typeface="한컴 윤고딕 240"/>
                <a:ea typeface="한컴 윤고딕 240"/>
              </a:rPr>
              <a:t> occurs. Also, Precision and Recall values are too high.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endParaRPr lang="en-US" altLang="ko-KR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YOLOv5 vs SSD-MobileNet</a:t>
            </a:r>
            <a:endParaRPr lang="en-US" altLang="ko-KR" sz="2400" b="1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한컴 윤고딕 240"/>
                <a:ea typeface="한컴 윤고딕 240"/>
              </a:rPr>
              <a:t>I think the model trained YOLOv5 is better than another.</a:t>
            </a:r>
            <a:endParaRPr lang="en-US" altLang="ko-KR" b="1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003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dataset for experiment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dataset for experiment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14400" y="2040255"/>
            <a:ext cx="16916400" cy="6438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There are 2,605 images from divided in 5 technique related videos.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First, I split dataset 8:1:1 for train, test, and val respectively using “train_val_test_split.py” founded by searching on GitHub.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7407" y="2781300"/>
            <a:ext cx="13613186" cy="3481194"/>
          </a:xfrm>
          <a:prstGeom prst="rect">
            <a:avLst/>
          </a:prstGeom>
        </p:spPr>
      </p:pic>
      <p:sp>
        <p:nvSpPr>
          <p:cNvPr id="1011" name=""/>
          <p:cNvSpPr txBox="1"/>
          <p:nvPr/>
        </p:nvSpPr>
        <p:spPr>
          <a:xfrm>
            <a:off x="914400" y="6515100"/>
            <a:ext cx="169164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Next, I downloaded these data files in my computer. Then, these are moved to YOLOv5 folder so that train the model for same data.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pic>
        <p:nvPicPr>
          <p:cNvPr id="10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61809" y="6972300"/>
            <a:ext cx="5964382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917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endParaRPr lang="ko-KR" altLang="en-US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  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(YOLOv5, SSD-MobileNet)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Guidance on experimental procedures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14400" y="2308860"/>
            <a:ext cx="16916400" cy="273748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YOLOv5</a:t>
            </a:r>
            <a:endParaRPr lang="en-US" altLang="ko-KR" b="1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I obtained an evaluation metric for object detection according to IoU threshold using val.py provided.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Used IoU threshold are 0.5, 0.6, 0.7, 0.8, 0.9 and 0.95.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endParaRPr lang="en-US" altLang="ko-KR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>
                <a:latin typeface="한컴 윤고딕 240"/>
                <a:ea typeface="한컴 윤고딕 240"/>
              </a:rPr>
              <a:t>SSD-MobileNet</a:t>
            </a:r>
            <a:endParaRPr lang="en-US" altLang="ko-KR" sz="2400" b="1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I obtained an evaluation metric for object detection according to IoU threshold using calculate_map_cartucho.py founded by searching on GitHub.</a:t>
            </a:r>
            <a:endParaRPr lang="en-US" altLang="ko-KR">
              <a:latin typeface="한컴 윤고딕 240"/>
              <a:ea typeface="한컴 윤고딕 240"/>
            </a:endParaRPr>
          </a:p>
          <a:p>
            <a:pPr marL="714240" lvl="1" indent="-257040">
              <a:buFont typeface="Arial"/>
              <a:buChar char="•"/>
              <a:defRPr/>
            </a:pPr>
            <a:r>
              <a:rPr lang="en-US" altLang="ko-KR">
                <a:latin typeface="한컴 윤고딕 240"/>
                <a:ea typeface="한컴 윤고딕 240"/>
              </a:rPr>
              <a:t>Used IoU threshold are from 0.5 to 0.95 in increments of 0.05.</a:t>
            </a:r>
            <a:endParaRPr lang="en-US" altLang="ko-KR"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917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endParaRPr lang="ko-KR" altLang="en-US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  </a:t>
            </a:r>
            <a:r>
              <a:rPr lang="ko-KR" altLang="en-US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>
                <a:solidFill>
                  <a:srgbClr val="424835"/>
                </a:solidFill>
                <a:latin typeface="한컴 윤고딕 240"/>
                <a:ea typeface="한컴 윤고딕 240"/>
              </a:rPr>
              <a:t>-</a:t>
            </a:r>
            <a:r>
              <a:rPr lang="ko-KR" altLang="en-US" sz="400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YOLOv5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0.5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025" name=""/>
          <p:cNvSpPr txBox="1"/>
          <p:nvPr/>
        </p:nvSpPr>
        <p:spPr>
          <a:xfrm>
            <a:off x="990600" y="47758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22606" y="2324100"/>
            <a:ext cx="10442787" cy="2133600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6094" y="5219700"/>
            <a:ext cx="10835812" cy="1205359"/>
          </a:xfrm>
          <a:prstGeom prst="rect">
            <a:avLst/>
          </a:prstGeom>
        </p:spPr>
      </p:pic>
      <p:sp>
        <p:nvSpPr>
          <p:cNvPr id="1029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0.819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cxnSp>
        <p:nvCxnSpPr>
          <p:cNvPr id="1030" name=""/>
          <p:cNvCxnSpPr/>
          <p:nvPr/>
        </p:nvCxnSpPr>
        <p:spPr>
          <a:xfrm>
            <a:off x="8305800" y="3467100"/>
            <a:ext cx="13716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899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Evaluation Metric for Object Detection</a:t>
            </a:r>
            <a:r>
              <a:rPr lang="ko-KR" altLang="en-US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- </a:t>
            </a:r>
            <a:r>
              <a:rPr lang="en-US" altLang="ko-KR" sz="2800" b="1">
                <a:solidFill>
                  <a:srgbClr val="0000ff"/>
                </a:solidFill>
                <a:latin typeface="한컴 윤고딕 240"/>
                <a:ea typeface="한컴 윤고딕 240"/>
              </a:rPr>
              <a:t>YOLOv5 ~ IoU threshold: </a:t>
            </a:r>
            <a:r>
              <a:rPr lang="en-US" altLang="ko-KR" sz="2800" b="1">
                <a:solidFill>
                  <a:srgbClr val="ff0000"/>
                </a:solidFill>
                <a:latin typeface="한컴 윤고딕 240"/>
                <a:ea typeface="한컴 윤고딕 240"/>
              </a:rPr>
              <a:t>0.6</a:t>
            </a:r>
            <a:endParaRPr lang="en-US" altLang="ko-KR" sz="2800" b="1">
              <a:solidFill>
                <a:srgbClr val="ff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90600" y="18802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command to get YOLOv5 model’s evalutaion metric in cmd.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rcRect t="14820" b="20000"/>
          <a:stretch>
            <a:fillRect/>
          </a:stretch>
        </p:blipFill>
        <p:spPr>
          <a:xfrm>
            <a:off x="3974903" y="5372100"/>
            <a:ext cx="10338194" cy="1524000"/>
          </a:xfrm>
          <a:prstGeom prst="rect">
            <a:avLst/>
          </a:prstGeom>
        </p:spPr>
      </p:pic>
      <p:sp>
        <p:nvSpPr>
          <p:cNvPr id="1025" name=""/>
          <p:cNvSpPr txBox="1"/>
          <p:nvPr/>
        </p:nvSpPr>
        <p:spPr>
          <a:xfrm>
            <a:off x="990600" y="485203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YOLOv5 model’s evalutaion metric.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086599" y="7353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Precision: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Recall: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0.995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mAP50-95: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7735a4"/>
                </a:solidFill>
                <a:latin typeface="Calibri"/>
                <a:ea typeface="?? ??"/>
                <a:cs typeface="Calibri"/>
              </a:rPr>
              <a:t>0.817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7735a4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87259" y="2400300"/>
            <a:ext cx="10313482" cy="2099612"/>
          </a:xfrm>
          <a:prstGeom prst="rect">
            <a:avLst/>
          </a:prstGeom>
        </p:spPr>
      </p:pic>
      <p:cxnSp>
        <p:nvCxnSpPr>
          <p:cNvPr id="1028" name=""/>
          <p:cNvCxnSpPr/>
          <p:nvPr/>
        </p:nvCxnSpPr>
        <p:spPr>
          <a:xfrm>
            <a:off x="8382000" y="3543300"/>
            <a:ext cx="1295400" cy="0"/>
          </a:xfrm>
          <a:prstGeom prst="line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879</ep:Words>
  <ep:PresentationFormat>On-screen Show (4:3)</ep:PresentationFormat>
  <ep:Paragraphs>142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2023-07-26T17:52:45.000</dcterms:created>
  <dc:creator>officegen</dc:creator>
  <cp:lastModifiedBy>User</cp:lastModifiedBy>
  <dcterms:modified xsi:type="dcterms:W3CDTF">2023-08-16T12:23:08.616</dcterms:modified>
  <cp:revision>68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