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1" r:id="rId1"/>
  </p:sldMasterIdLst>
  <p:notesMasterIdLst>
    <p:notesMasterId r:id="rId2"/>
  </p:notesMasterIdLst>
  <p:handoutMasterIdLst>
    <p:handoutMasterId r:id="rId3"/>
  </p:handoutMasterIdLst>
  <p:sldIdLst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3239"/>
        <p:guide pos="57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2023-07-26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6.png"  /><Relationship Id="rId11" Type="http://schemas.openxmlformats.org/officeDocument/2006/relationships/image" Target="../media/image57.png"  /><Relationship Id="rId2" Type="http://schemas.openxmlformats.org/officeDocument/2006/relationships/image" Target="../media/image48.png"  /><Relationship Id="rId3" Type="http://schemas.openxmlformats.org/officeDocument/2006/relationships/image" Target="../media/image49.png"  /><Relationship Id="rId4" Type="http://schemas.openxmlformats.org/officeDocument/2006/relationships/image" Target="../media/image50.png"  /><Relationship Id="rId5" Type="http://schemas.openxmlformats.org/officeDocument/2006/relationships/image" Target="../media/image51.png"  /><Relationship Id="rId6" Type="http://schemas.openxmlformats.org/officeDocument/2006/relationships/image" Target="../media/image52.png"  /><Relationship Id="rId7" Type="http://schemas.openxmlformats.org/officeDocument/2006/relationships/image" Target="../media/image53.png"  /><Relationship Id="rId8" Type="http://schemas.openxmlformats.org/officeDocument/2006/relationships/image" Target="../media/image54.png"  /><Relationship Id="rId9" Type="http://schemas.openxmlformats.org/officeDocument/2006/relationships/image" Target="../media/image5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2.png"  /><Relationship Id="rId4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Relationship Id="rId8" Type="http://schemas.openxmlformats.org/officeDocument/2006/relationships/image" Target="../media/image2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1.png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Relationship Id="rId7" Type="http://schemas.openxmlformats.org/officeDocument/2006/relationships/image" Target="../media/image28.png"  /><Relationship Id="rId8" Type="http://schemas.openxmlformats.org/officeDocument/2006/relationships/image" Target="../media/image29.png"  /><Relationship Id="rId9" Type="http://schemas.openxmlformats.org/officeDocument/2006/relationships/image" Target="../media/image3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Relationship Id="rId6" Type="http://schemas.openxmlformats.org/officeDocument/2006/relationships/image" Target="../media/image36.png"  /><Relationship Id="rId7" Type="http://schemas.openxmlformats.org/officeDocument/2006/relationships/image" Target="../media/image37.png"  /><Relationship Id="rId8" Type="http://schemas.openxmlformats.org/officeDocument/2006/relationships/image" Target="../media/image3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7.png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45.png"  /><Relationship Id="rId9" Type="http://schemas.openxmlformats.org/officeDocument/2006/relationships/image" Target="../media/image4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52206" y="-4952084"/>
              <a:ext cx="36571428" cy="23221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4786571" y="8108381"/>
            <a:ext cx="704798" cy="21429"/>
            <a:chOff x="14786571" y="8108381"/>
            <a:chExt cx="704798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14786571" y="8108381"/>
              <a:ext cx="704798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808219" y="4358260"/>
            <a:ext cx="1432997" cy="107143"/>
            <a:chOff x="808219" y="4358260"/>
            <a:chExt cx="143299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808219" y="4358260"/>
              <a:ext cx="1432997" cy="107143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1981200" y="3695700"/>
            <a:ext cx="61722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005" name=""/>
          <p:cNvSpPr txBox="1"/>
          <p:nvPr/>
        </p:nvSpPr>
        <p:spPr>
          <a:xfrm>
            <a:off x="2133600" y="-1562100"/>
            <a:ext cx="8077200" cy="369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Hand Landmark Detection</a:t>
            </a:r>
            <a:endParaRPr lang="en-US" altLang="ko-KR"/>
          </a:p>
        </p:txBody>
      </p:sp>
      <p:sp>
        <p:nvSpPr>
          <p:cNvPr id="1009" name=""/>
          <p:cNvSpPr txBox="1"/>
          <p:nvPr/>
        </p:nvSpPr>
        <p:spPr>
          <a:xfrm>
            <a:off x="1752599" y="3695700"/>
            <a:ext cx="12344402" cy="7886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600" b="1">
                <a:solidFill>
                  <a:srgbClr val="424835"/>
                </a:solidFill>
                <a:latin typeface="한컴 윤고딕 240"/>
                <a:ea typeface="한컴 윤고딕 240"/>
              </a:rPr>
              <a:t>Hand Landmark Detection Experiments </a:t>
            </a:r>
            <a:endParaRPr lang="en-US" altLang="ko-KR" sz="46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10" name=""/>
          <p:cNvSpPr txBox="1"/>
          <p:nvPr/>
        </p:nvSpPr>
        <p:spPr>
          <a:xfrm>
            <a:off x="1981198" y="4533900"/>
            <a:ext cx="12344402" cy="5459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rgbClr val="424835"/>
                </a:solidFill>
                <a:latin typeface="한컴 윤고딕 240"/>
                <a:ea typeface="한컴 윤고딕 240"/>
              </a:rPr>
              <a:t>Aug 4th, 2023</a:t>
            </a:r>
            <a:endParaRPr lang="en-US" altLang="ko-KR" sz="3000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11" name=""/>
          <p:cNvSpPr txBox="1"/>
          <p:nvPr/>
        </p:nvSpPr>
        <p:spPr>
          <a:xfrm>
            <a:off x="15240002" y="7886700"/>
            <a:ext cx="2743198" cy="4457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424835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한컴 윤고딕 240"/>
                <a:ea typeface="한컴 윤고딕 240"/>
              </a:rPr>
              <a:t>To. professor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424835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31098" y="1393814"/>
            <a:ext cx="18285714" cy="7931140"/>
            <a:chOff x="31098" y="1393814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11759" y="-2571756"/>
              <a:ext cx="36571428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1098" y="1393814"/>
              <a:ext cx="18285714" cy="793114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21625" y="2177112"/>
            <a:ext cx="4362734" cy="8328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5806162" y="5617834"/>
            <a:ext cx="6673391" cy="7143"/>
            <a:chOff x="5806162" y="5617834"/>
            <a:chExt cx="6673391" cy="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806162" y="5617834"/>
              <a:ext cx="6673391" cy="714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318174" y="2177117"/>
            <a:ext cx="4953095" cy="83280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931593" y="5394012"/>
            <a:ext cx="4180829" cy="83280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205155" y="5394021"/>
            <a:ext cx="4820924" cy="83280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3799566" y="8795576"/>
            <a:ext cx="4122648" cy="73318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3959427" y="2621402"/>
            <a:ext cx="3389621" cy="6991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3959427" y="5838302"/>
            <a:ext cx="3389621" cy="699183"/>
          </a:xfrm>
          <a:prstGeom prst="rect">
            <a:avLst/>
          </a:prstGeom>
        </p:spPr>
      </p:pic>
      <p:sp>
        <p:nvSpPr>
          <p:cNvPr id="1005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3. Comparison the accuracy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06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07" name=""/>
          <p:cNvSpPr txBox="1"/>
          <p:nvPr/>
        </p:nvSpPr>
        <p:spPr>
          <a:xfrm>
            <a:off x="2743200" y="3009900"/>
            <a:ext cx="4114801" cy="155829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400" b="1"/>
              <a:t>train_acc: </a:t>
            </a:r>
            <a:r>
              <a:rPr lang="en-US" altLang="ko-KR" sz="2400" b="1">
                <a:solidFill>
                  <a:srgbClr val="7735a4"/>
                </a:solidFill>
              </a:rPr>
              <a:t>0.0021</a:t>
            </a:r>
            <a:endParaRPr lang="en-US" altLang="ko-KR" sz="2400" b="1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400" b="1"/>
              <a:t>train_loss: </a:t>
            </a:r>
            <a:r>
              <a:rPr lang="en-US" altLang="ko-KR" sz="2400" b="1">
                <a:solidFill>
                  <a:srgbClr val="7735a4"/>
                </a:solidFill>
              </a:rPr>
              <a:t>0.1573</a:t>
            </a:r>
            <a:endParaRPr lang="en-US" altLang="ko-KR" sz="2400" b="1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400" b="1"/>
              <a:t>test_acc: </a:t>
            </a:r>
            <a:r>
              <a:rPr lang="en-US" altLang="ko-KR" sz="2400" b="1">
                <a:solidFill>
                  <a:srgbClr val="7735a4"/>
                </a:solidFill>
              </a:rPr>
              <a:t>0.0057</a:t>
            </a:r>
            <a:endParaRPr lang="en-US" altLang="ko-KR" sz="2400" b="1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400" b="1"/>
              <a:t>test_loss: </a:t>
            </a:r>
            <a:r>
              <a:rPr lang="en-US" altLang="ko-KR" sz="2400" b="1">
                <a:solidFill>
                  <a:srgbClr val="7735a4"/>
                </a:solidFill>
              </a:rPr>
              <a:t>0.1665</a:t>
            </a:r>
            <a:endParaRPr lang="en-US" altLang="ko-KR" sz="2400" b="1">
              <a:solidFill>
                <a:srgbClr val="7735a4"/>
              </a:solidFill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2819399" y="6210300"/>
            <a:ext cx="4114801" cy="155829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400" b="1"/>
              <a:t>train_acc: </a:t>
            </a:r>
            <a:r>
              <a:rPr lang="en-US" altLang="ko-KR" sz="2400" b="1">
                <a:solidFill>
                  <a:srgbClr val="7735a4"/>
                </a:solidFill>
              </a:rPr>
              <a:t>0.0028</a:t>
            </a:r>
            <a:endParaRPr lang="en-US" altLang="ko-KR" sz="2400" b="1">
              <a:solidFill>
                <a:srgbClr val="7735a4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400" b="1"/>
              <a:t>train_loss: </a:t>
            </a:r>
            <a:r>
              <a:rPr lang="en-US" altLang="ko-KR" sz="2400" b="1">
                <a:solidFill>
                  <a:srgbClr val="7735a4"/>
                </a:solidFill>
              </a:rPr>
              <a:t>0.1539</a:t>
            </a:r>
            <a:endParaRPr lang="en-US" altLang="ko-KR" sz="2400" b="1">
              <a:solidFill>
                <a:srgbClr val="7735a4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400" b="1"/>
              <a:t>test_acc: </a:t>
            </a:r>
            <a:r>
              <a:rPr lang="en-US" altLang="ko-KR" sz="2400" b="1">
                <a:solidFill>
                  <a:srgbClr val="7735a4"/>
                </a:solidFill>
              </a:rPr>
              <a:t>0.0013</a:t>
            </a:r>
            <a:endParaRPr lang="en-US" altLang="ko-KR" sz="2400" b="1">
              <a:solidFill>
                <a:srgbClr val="7735a4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400" b="1"/>
              <a:t>test_loss: </a:t>
            </a:r>
            <a:r>
              <a:rPr lang="en-US" altLang="ko-KR" sz="2400" b="1">
                <a:solidFill>
                  <a:srgbClr val="7735a4"/>
                </a:solidFill>
              </a:rPr>
              <a:t>0.1647</a:t>
            </a:r>
            <a:endParaRPr lang="en-US" altLang="ko-KR" sz="2400" b="1">
              <a:solidFill>
                <a:srgbClr val="7735a4"/>
              </a:solidFill>
            </a:endParaRPr>
          </a:p>
        </p:txBody>
      </p:sp>
      <p:sp>
        <p:nvSpPr>
          <p:cNvPr id="1010" name=""/>
          <p:cNvSpPr txBox="1"/>
          <p:nvPr/>
        </p:nvSpPr>
        <p:spPr>
          <a:xfrm>
            <a:off x="11811000" y="3009900"/>
            <a:ext cx="4114801" cy="155829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400" b="1"/>
              <a:t>train_acc: </a:t>
            </a:r>
            <a:r>
              <a:rPr lang="en-US" altLang="ko-KR" sz="2400" b="1">
                <a:solidFill>
                  <a:srgbClr val="ff0000"/>
                </a:solidFill>
              </a:rPr>
              <a:t>0.0026</a:t>
            </a:r>
            <a:endParaRPr lang="en-US" altLang="ko-KR" sz="2400" b="1">
              <a:solidFill>
                <a:srgbClr val="ff0000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400" b="1"/>
              <a:t>train_loss: </a:t>
            </a:r>
            <a:r>
              <a:rPr lang="en-US" altLang="ko-KR" sz="2400" b="1">
                <a:solidFill>
                  <a:srgbClr val="ff0000"/>
                </a:solidFill>
              </a:rPr>
              <a:t>0.1514</a:t>
            </a:r>
            <a:endParaRPr lang="en-US" altLang="ko-KR" sz="2400" b="1">
              <a:solidFill>
                <a:srgbClr val="ff0000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400" b="1"/>
              <a:t>test_acc: </a:t>
            </a:r>
            <a:r>
              <a:rPr lang="en-US" altLang="ko-KR" sz="2400" b="1">
                <a:solidFill>
                  <a:srgbClr val="ff0000"/>
                </a:solidFill>
              </a:rPr>
              <a:t>0.0069</a:t>
            </a:r>
            <a:endParaRPr lang="en-US" altLang="ko-KR" sz="2400" b="1">
              <a:solidFill>
                <a:srgbClr val="7735a4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400" b="1"/>
              <a:t>test_loss: </a:t>
            </a:r>
            <a:r>
              <a:rPr lang="en-US" altLang="ko-KR" sz="2400" b="1">
                <a:solidFill>
                  <a:srgbClr val="ff0000"/>
                </a:solidFill>
              </a:rPr>
              <a:t>0.1721</a:t>
            </a:r>
            <a:endParaRPr lang="en-US" altLang="ko-KR" sz="2400" b="1">
              <a:solidFill>
                <a:srgbClr val="7735a4"/>
              </a:solidFill>
            </a:endParaRPr>
          </a:p>
        </p:txBody>
      </p:sp>
      <p:sp>
        <p:nvSpPr>
          <p:cNvPr id="1012" name=""/>
          <p:cNvSpPr txBox="1"/>
          <p:nvPr/>
        </p:nvSpPr>
        <p:spPr>
          <a:xfrm>
            <a:off x="11811000" y="6210300"/>
            <a:ext cx="4114801" cy="155829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train_acc: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?? ??"/>
                <a:cs typeface="Calibri"/>
              </a:rPr>
              <a:t>0.0028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train_loss: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?? ??"/>
                <a:cs typeface="Calibri"/>
              </a:rPr>
              <a:t>0.1545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test_acc: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?? ??"/>
                <a:cs typeface="Calibri"/>
              </a:rPr>
              <a:t>0.0017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?? ??"/>
              <a:cs typeface="Calibri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test_loss: 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?? ??"/>
                <a:cs typeface="Calibri"/>
              </a:rPr>
              <a:t>0.1590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?? ??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52206" y="-4952084"/>
              <a:ext cx="36571428" cy="23221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808219" y="4358260"/>
            <a:ext cx="1432997" cy="107143"/>
            <a:chOff x="808219" y="4358260"/>
            <a:chExt cx="143299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808219" y="4358260"/>
              <a:ext cx="1432997" cy="107143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1981200" y="3695700"/>
            <a:ext cx="61722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005" name=""/>
          <p:cNvSpPr txBox="1"/>
          <p:nvPr/>
        </p:nvSpPr>
        <p:spPr>
          <a:xfrm>
            <a:off x="2133600" y="-1562100"/>
            <a:ext cx="8077200" cy="369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Hand Landmark Detection</a:t>
            </a:r>
            <a:endParaRPr lang="en-US" altLang="ko-KR"/>
          </a:p>
        </p:txBody>
      </p:sp>
      <p:sp>
        <p:nvSpPr>
          <p:cNvPr id="1009" name=""/>
          <p:cNvSpPr txBox="1"/>
          <p:nvPr/>
        </p:nvSpPr>
        <p:spPr>
          <a:xfrm>
            <a:off x="1752599" y="3848100"/>
            <a:ext cx="12344402" cy="11506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7000" b="1">
                <a:solidFill>
                  <a:srgbClr val="424835"/>
                </a:solidFill>
                <a:latin typeface="한컴 윤고딕 240"/>
                <a:ea typeface="한컴 윤고딕 240"/>
              </a:rPr>
              <a:t>Index_</a:t>
            </a:r>
            <a:endParaRPr lang="en-US" altLang="ko-KR" sz="70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10" name=""/>
          <p:cNvSpPr txBox="1"/>
          <p:nvPr/>
        </p:nvSpPr>
        <p:spPr>
          <a:xfrm>
            <a:off x="1899283" y="5771080"/>
            <a:ext cx="15398117" cy="2551865"/>
          </a:xfrm>
          <a:prstGeom prst="rect">
            <a:avLst/>
          </a:prstGeom>
        </p:spPr>
        <p:txBody>
          <a:bodyPr wrap="square" lIns="91440" tIns="45720" anchor="t" anchorCtr="0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1. Introduction of the added data for the additional experiment.</a:t>
            </a:r>
            <a:endParaRPr lang="en-US" altLang="ko-KR" sz="3600" b="1">
              <a:solidFill>
                <a:srgbClr val="424835"/>
              </a:solidFill>
              <a:latin typeface="한컴 윤고딕 240"/>
              <a:ea typeface="한컴 윤고딕 24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2. Data preprocessing</a:t>
            </a:r>
            <a:endParaRPr lang="en-US" altLang="ko-KR" sz="3600" b="1">
              <a:solidFill>
                <a:srgbClr val="424835"/>
              </a:solidFill>
              <a:latin typeface="한컴 윤고딕 240"/>
              <a:ea typeface="한컴 윤고딕 24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3. Comparison the results</a:t>
            </a:r>
            <a:endParaRPr lang="en-US" altLang="ko-KR" sz="36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1. Introduction of the added data for the additional experiment.</a:t>
            </a:r>
            <a:endParaRPr lang="en-US" altLang="ko-KR" sz="36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pic>
        <p:nvPicPr>
          <p:cNvPr id="1005" name=""/>
          <p:cNvPicPr>
            <a:picLocks noChangeAspect="1"/>
          </p:cNvPicPr>
          <p:nvPr/>
        </p:nvPicPr>
        <p:blipFill rotWithShape="1">
          <a:blip r:embed="rId4"/>
          <a:srcRect r="49200"/>
          <a:stretch>
            <a:fillRect/>
          </a:stretch>
        </p:blipFill>
        <p:spPr>
          <a:xfrm>
            <a:off x="1143000" y="3378707"/>
            <a:ext cx="8001000" cy="4050792"/>
          </a:xfrm>
          <a:prstGeom prst="rect">
            <a:avLst/>
          </a:prstGeom>
        </p:spPr>
      </p:pic>
      <p:pic>
        <p:nvPicPr>
          <p:cNvPr id="100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754742" y="3434946"/>
            <a:ext cx="7466458" cy="3994554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914400" y="2040255"/>
            <a:ext cx="16916400" cy="72961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100">
                <a:latin typeface="한컴 윤고딕 240"/>
                <a:ea typeface="한컴 윤고딕 240"/>
              </a:rPr>
              <a:t>There are 3,300 of music4_output files and 1,530 of music 5_output files obtained through data preprocessing.</a:t>
            </a:r>
            <a:endParaRPr lang="en-US" altLang="ko-KR" sz="2100">
              <a:latin typeface="한컴 윤고딕 240"/>
              <a:ea typeface="한컴 윤고딕 240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100">
                <a:latin typeface="한컴 윤고딕 240"/>
                <a:ea typeface="한컴 윤고딕 240"/>
              </a:rPr>
              <a:t>The way how to preprocess lots of original data is a handwork.</a:t>
            </a:r>
            <a:endParaRPr lang="en-US" altLang="ko-KR" sz="2100">
              <a:latin typeface="한컴 윤고딕 240"/>
              <a:ea typeface="한컴 윤고딕 240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141714" y="-2429528"/>
            <a:ext cx="36571428" cy="15862279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600" b="1">
                <a:solidFill>
                  <a:srgbClr val="424835"/>
                </a:solidFill>
                <a:latin typeface="한컴 윤고딕 240"/>
                <a:ea typeface="한컴 윤고딕 240"/>
              </a:rPr>
              <a:t>1. Introduction of the added data for the additional experiment.</a:t>
            </a:r>
            <a:endParaRPr lang="en-US" altLang="ko-KR" sz="3600" b="1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1004" name="Object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6042"/>
            <a:ext cx="18285714" cy="7931140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914400" y="2040255"/>
            <a:ext cx="16916400" cy="44386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300">
                <a:latin typeface="한컴 윤고딕 240"/>
                <a:ea typeface="한컴 윤고딕 240"/>
              </a:rPr>
              <a:t>The image below is the result of the hand_result.csv file obtained through preprocessing.</a:t>
            </a:r>
            <a:endParaRPr lang="en-US" altLang="ko-KR" sz="2300">
              <a:latin typeface="한컴 윤고딕 240"/>
              <a:ea typeface="한컴 윤고딕 240"/>
            </a:endParaRPr>
          </a:p>
        </p:txBody>
      </p:sp>
      <p:pic>
        <p:nvPicPr>
          <p:cNvPr id="100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24000" y="3848100"/>
            <a:ext cx="7354326" cy="3629531"/>
          </a:xfrm>
          <a:prstGeom prst="rect">
            <a:avLst/>
          </a:prstGeom>
        </p:spPr>
      </p:pic>
      <p:sp>
        <p:nvSpPr>
          <p:cNvPr id="1011" name=""/>
          <p:cNvSpPr txBox="1"/>
          <p:nvPr/>
        </p:nvSpPr>
        <p:spPr>
          <a:xfrm>
            <a:off x="1371600" y="3204210"/>
            <a:ext cx="3276600" cy="41529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100">
                <a:latin typeface="한컴 윤고딕 240"/>
                <a:ea typeface="한컴 윤고딕 240"/>
              </a:rPr>
              <a:t>music4: 3,300 files</a:t>
            </a:r>
            <a:endParaRPr lang="en-US" altLang="ko-KR" sz="2100">
              <a:latin typeface="한컴 윤고딕 240"/>
              <a:ea typeface="한컴 윤고딕 240"/>
            </a:endParaRPr>
          </a:p>
        </p:txBody>
      </p:sp>
      <p:sp>
        <p:nvSpPr>
          <p:cNvPr id="1013" name=""/>
          <p:cNvSpPr txBox="1"/>
          <p:nvPr/>
        </p:nvSpPr>
        <p:spPr>
          <a:xfrm>
            <a:off x="9906000" y="3204210"/>
            <a:ext cx="3276600" cy="41529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100">
                <a:latin typeface="한컴 윤고딕 240"/>
                <a:ea typeface="한컴 윤고딕 240"/>
              </a:rPr>
              <a:t>music5: 1,530 files</a:t>
            </a:r>
            <a:endParaRPr lang="en-US" altLang="ko-KR" sz="2100">
              <a:latin typeface="한컴 윤고딕 240"/>
              <a:ea typeface="한컴 윤고딕 240"/>
            </a:endParaRPr>
          </a:p>
        </p:txBody>
      </p:sp>
      <p:pic>
        <p:nvPicPr>
          <p:cNvPr id="101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29801" y="3818989"/>
            <a:ext cx="7392431" cy="3610510"/>
          </a:xfrm>
          <a:prstGeom prst="rect">
            <a:avLst/>
          </a:prstGeom>
        </p:spPr>
      </p:pic>
      <p:sp>
        <p:nvSpPr>
          <p:cNvPr id="1019" name=""/>
          <p:cNvSpPr txBox="1"/>
          <p:nvPr/>
        </p:nvSpPr>
        <p:spPr>
          <a:xfrm>
            <a:off x="3657600" y="8082915"/>
            <a:ext cx="10972800" cy="6419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Font typeface="Arial"/>
              <a:buNone/>
              <a:defRPr/>
            </a:pPr>
            <a:r>
              <a:rPr lang="en-US" altLang="ko-KR">
                <a:solidFill>
                  <a:srgbClr val="ff0c0c"/>
                </a:solidFill>
                <a:latin typeface="한컴 윤고딕 240"/>
                <a:ea typeface="한컴 윤고딕 240"/>
              </a:rPr>
              <a:t>* if it does not have </a:t>
            </a:r>
            <a:r>
              <a:rPr lang="en-US" altLang="ko-KR" b="1">
                <a:solidFill>
                  <a:srgbClr val="ff0c0c"/>
                </a:solidFill>
                <a:latin typeface="한컴 윤고딕 240"/>
                <a:ea typeface="한컴 윤고딕 240"/>
              </a:rPr>
              <a:t>the same name</a:t>
            </a:r>
            <a:r>
              <a:rPr lang="en-US" altLang="ko-KR">
                <a:solidFill>
                  <a:srgbClr val="ff0c0c"/>
                </a:solidFill>
                <a:latin typeface="한컴 윤고딕 240"/>
                <a:ea typeface="한컴 윤고딕 240"/>
              </a:rPr>
              <a:t> as the preprocessed file among the original images,</a:t>
            </a:r>
            <a:endParaRPr lang="en-US" altLang="ko-KR">
              <a:solidFill>
                <a:srgbClr val="ff0c0c"/>
              </a:solidFill>
              <a:latin typeface="한컴 윤고딕 240"/>
              <a:ea typeface="한컴 윤고딕 240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>
                <a:solidFill>
                  <a:srgbClr val="ff0c0c"/>
                </a:solidFill>
                <a:latin typeface="한컴 윤고딕 240"/>
                <a:ea typeface="한컴 윤고딕 240"/>
              </a:rPr>
              <a:t>   delete it and run the mediapipe code again to create the hand_result.csv file.</a:t>
            </a:r>
            <a:endParaRPr lang="en-US" altLang="ko-KR">
              <a:solidFill>
                <a:srgbClr val="ff0c0c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1021" name=""/>
          <p:cNvSpPr/>
          <p:nvPr/>
        </p:nvSpPr>
        <p:spPr>
          <a:xfrm>
            <a:off x="1447800" y="5829300"/>
            <a:ext cx="685800" cy="16002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100">
                <a:latin typeface="맑은 고딕"/>
                <a:ea typeface="맑은 고딕"/>
              </a:rPr>
              <a:t>A column will be deleted.</a:t>
            </a:r>
            <a:endParaRPr lang="en-US" altLang="ko-KR" sz="1100">
              <a:latin typeface="맑은 고딕"/>
              <a:ea typeface="맑은 고딕"/>
            </a:endParaRPr>
          </a:p>
        </p:txBody>
      </p:sp>
      <p:sp>
        <p:nvSpPr>
          <p:cNvPr id="1022" name=""/>
          <p:cNvSpPr/>
          <p:nvPr/>
        </p:nvSpPr>
        <p:spPr>
          <a:xfrm>
            <a:off x="9829800" y="5829300"/>
            <a:ext cx="685800" cy="16002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100">
                <a:latin typeface="맑은 고딕"/>
                <a:ea typeface="맑은 고딕"/>
              </a:rPr>
              <a:t>A column will be deleted.</a:t>
            </a:r>
            <a:endParaRPr lang="en-US" altLang="ko-KR" sz="11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2429528"/>
              <a:ext cx="36571428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7764" y="3302645"/>
            <a:ext cx="4088848" cy="49102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4696583" y="1832260"/>
            <a:ext cx="13343096" cy="7338703"/>
            <a:chOff x="4696583" y="1832260"/>
            <a:chExt cx="13343096" cy="733870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696583" y="1832260"/>
              <a:ext cx="13343096" cy="7338703"/>
            </a:xfrm>
            <a:prstGeom prst="rect">
              <a:avLst/>
            </a:prstGeom>
          </p:spPr>
        </p:pic>
      </p:grpSp>
      <p:sp>
        <p:nvSpPr>
          <p:cNvPr id="1003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2. Data preprocessing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2429528"/>
              <a:ext cx="36571428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809733" y="5639796"/>
            <a:ext cx="6673391" cy="7143"/>
            <a:chOff x="5809733" y="5639796"/>
            <a:chExt cx="6673391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809733" y="5639796"/>
              <a:ext cx="6673391" cy="71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22959" y="1607312"/>
            <a:ext cx="5377886" cy="21388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957740" y="1607312"/>
            <a:ext cx="4995524" cy="2138896"/>
          </a:xfrm>
          <a:prstGeom prst="rect">
            <a:avLst/>
          </a:prstGeom>
        </p:spPr>
      </p:pic>
      <p:sp>
        <p:nvSpPr>
          <p:cNvPr id="1005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3. Comparison the results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06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pic>
        <p:nvPicPr>
          <p:cNvPr id="100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04109" y="3810000"/>
            <a:ext cx="7049291" cy="2667000"/>
          </a:xfrm>
          <a:prstGeom prst="rect">
            <a:avLst/>
          </a:prstGeom>
        </p:spPr>
      </p:pic>
      <p:pic>
        <p:nvPicPr>
          <p:cNvPr id="1009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803226" y="3948046"/>
            <a:ext cx="7341774" cy="23909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2429528"/>
              <a:ext cx="36571428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809733" y="5639796"/>
            <a:ext cx="6673391" cy="7143"/>
            <a:chOff x="5809733" y="5639796"/>
            <a:chExt cx="6673391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809733" y="5639796"/>
              <a:ext cx="6673391" cy="71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22959" y="1607312"/>
            <a:ext cx="5377886" cy="11817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957740" y="1607312"/>
            <a:ext cx="4028810" cy="1181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164446" y="2394592"/>
            <a:ext cx="3389621" cy="69918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9669" y="2394592"/>
            <a:ext cx="3389621" cy="699183"/>
          </a:xfrm>
          <a:prstGeom prst="rect">
            <a:avLst/>
          </a:prstGeom>
        </p:spPr>
      </p:pic>
      <p:sp>
        <p:nvSpPr>
          <p:cNvPr id="1005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3. Comparison the results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06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pic>
        <p:nvPicPr>
          <p:cNvPr id="1010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98152" y="3714588"/>
            <a:ext cx="7507646" cy="2857824"/>
          </a:xfrm>
          <a:prstGeom prst="rect">
            <a:avLst/>
          </a:prstGeom>
        </p:spPr>
      </p:pic>
      <p:pic>
        <p:nvPicPr>
          <p:cNvPr id="1011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050369" y="3905183"/>
            <a:ext cx="7628029" cy="2476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2429528"/>
              <a:ext cx="36571428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809733" y="5639796"/>
            <a:ext cx="6673391" cy="7143"/>
            <a:chOff x="5809733" y="5639796"/>
            <a:chExt cx="6673391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809733" y="5639796"/>
              <a:ext cx="6673391" cy="71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22959" y="1607312"/>
            <a:ext cx="5377658" cy="21388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957740" y="1607312"/>
            <a:ext cx="4706696" cy="2138896"/>
          </a:xfrm>
          <a:prstGeom prst="rect">
            <a:avLst/>
          </a:prstGeom>
        </p:spPr>
      </p:pic>
      <p:sp>
        <p:nvSpPr>
          <p:cNvPr id="1005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3. Comparison the results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06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pic>
        <p:nvPicPr>
          <p:cNvPr id="100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66800" y="3708907"/>
            <a:ext cx="7391400" cy="2869185"/>
          </a:xfrm>
          <a:prstGeom prst="rect">
            <a:avLst/>
          </a:prstGeom>
        </p:spPr>
      </p:pic>
      <p:pic>
        <p:nvPicPr>
          <p:cNvPr id="100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363200" y="4024246"/>
            <a:ext cx="6885104" cy="22385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2429528"/>
              <a:ext cx="36571428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809733" y="5639796"/>
            <a:ext cx="6673391" cy="7143"/>
            <a:chOff x="5809733" y="5639796"/>
            <a:chExt cx="6673391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809733" y="5639796"/>
              <a:ext cx="6673391" cy="71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22959" y="1607312"/>
            <a:ext cx="5377886" cy="11817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957740" y="1607312"/>
            <a:ext cx="3783058" cy="1181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264181" y="2394592"/>
            <a:ext cx="3389621" cy="69918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9669" y="2379043"/>
            <a:ext cx="3389621" cy="699183"/>
          </a:xfrm>
          <a:prstGeom prst="rect">
            <a:avLst/>
          </a:prstGeom>
        </p:spPr>
      </p:pic>
      <p:sp>
        <p:nvSpPr>
          <p:cNvPr id="1006" name=""/>
          <p:cNvSpPr txBox="1"/>
          <p:nvPr/>
        </p:nvSpPr>
        <p:spPr>
          <a:xfrm>
            <a:off x="457200" y="342900"/>
            <a:ext cx="16078200" cy="902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rgbClr val="424835"/>
                </a:solidFill>
                <a:latin typeface="한컴 윤고딕 240"/>
                <a:ea typeface="한컴 윤고딕 240"/>
              </a:rPr>
              <a:t>3. Comparison the results</a:t>
            </a:r>
            <a:endPara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<a:solidFill>
                <a:srgbClr val="424835"/>
              </a:solidFill>
              <a:latin typeface="한컴 윤고딕 240"/>
              <a:ea typeface="한컴 윤고딕 240"/>
            </a:endParaRPr>
          </a:p>
        </p:txBody>
      </p:sp>
      <p:sp>
        <p:nvSpPr>
          <p:cNvPr id="1007" name=""/>
          <p:cNvSpPr txBox="1"/>
          <p:nvPr/>
        </p:nvSpPr>
        <p:spPr>
          <a:xfrm>
            <a:off x="8077200" y="9715500"/>
            <a:ext cx="2133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pic>
        <p:nvPicPr>
          <p:cNvPr id="1008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78343" y="3676488"/>
            <a:ext cx="7527456" cy="2934024"/>
          </a:xfrm>
          <a:prstGeom prst="rect">
            <a:avLst/>
          </a:prstGeom>
        </p:spPr>
      </p:pic>
      <p:pic>
        <p:nvPicPr>
          <p:cNvPr id="1009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789938" y="3956409"/>
            <a:ext cx="7659861" cy="2374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191</ep:Words>
  <ep:PresentationFormat>On-screen Show (4:3)</ep:PresentationFormat>
  <ep:Paragraphs>52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2023-07-26T17:52:45.000</dcterms:created>
  <dc:creator>officegen</dc:creator>
  <cp:lastModifiedBy>User</cp:lastModifiedBy>
  <dcterms:modified xsi:type="dcterms:W3CDTF">2023-08-04T10:09:49.655</dcterms:modified>
  <cp:revision>24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