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32"/>
  </p:notesMasterIdLst>
  <p:sldIdLst>
    <p:sldId id="258" r:id="rId2"/>
    <p:sldId id="292" r:id="rId3"/>
    <p:sldId id="282" r:id="rId4"/>
    <p:sldId id="257" r:id="rId5"/>
    <p:sldId id="259" r:id="rId6"/>
    <p:sldId id="260" r:id="rId7"/>
    <p:sldId id="261" r:id="rId8"/>
    <p:sldId id="263" r:id="rId9"/>
    <p:sldId id="284" r:id="rId10"/>
    <p:sldId id="265" r:id="rId11"/>
    <p:sldId id="262" r:id="rId12"/>
    <p:sldId id="271" r:id="rId13"/>
    <p:sldId id="283" r:id="rId14"/>
    <p:sldId id="264" r:id="rId15"/>
    <p:sldId id="285" r:id="rId16"/>
    <p:sldId id="268" r:id="rId17"/>
    <p:sldId id="272" r:id="rId18"/>
    <p:sldId id="286" r:id="rId19"/>
    <p:sldId id="273" r:id="rId20"/>
    <p:sldId id="275" r:id="rId21"/>
    <p:sldId id="287" r:id="rId22"/>
    <p:sldId id="276" r:id="rId23"/>
    <p:sldId id="277" r:id="rId24"/>
    <p:sldId id="288" r:id="rId25"/>
    <p:sldId id="290" r:id="rId26"/>
    <p:sldId id="278" r:id="rId27"/>
    <p:sldId id="279" r:id="rId28"/>
    <p:sldId id="291" r:id="rId29"/>
    <p:sldId id="293" r:id="rId30"/>
    <p:sldId id="29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14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B942D-64DF-4498-B4AE-414BA102C320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E9CD8-CF02-47FA-A36E-0D655764A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23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E9CD8-CF02-47FA-A36E-0D655764AFF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30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9B37146-B75D-4E71-B758-586E1A0E96CE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04D3632-3C94-490A-BAB0-5A4F3A5D2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69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7146-B75D-4E71-B758-586E1A0E96CE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3632-3C94-490A-BAB0-5A4F3A5D2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28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7146-B75D-4E71-B758-586E1A0E96CE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3632-3C94-490A-BAB0-5A4F3A5D2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274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7146-B75D-4E71-B758-586E1A0E96CE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3632-3C94-490A-BAB0-5A4F3A5D24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331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7146-B75D-4E71-B758-586E1A0E96CE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3632-3C94-490A-BAB0-5A4F3A5D2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096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7146-B75D-4E71-B758-586E1A0E96CE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3632-3C94-490A-BAB0-5A4F3A5D2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179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7146-B75D-4E71-B758-586E1A0E96CE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3632-3C94-490A-BAB0-5A4F3A5D2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249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7146-B75D-4E71-B758-586E1A0E96CE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3632-3C94-490A-BAB0-5A4F3A5D2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048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7146-B75D-4E71-B758-586E1A0E96CE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3632-3C94-490A-BAB0-5A4F3A5D2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41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7146-B75D-4E71-B758-586E1A0E96CE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3632-3C94-490A-BAB0-5A4F3A5D2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53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7146-B75D-4E71-B758-586E1A0E96CE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3632-3C94-490A-BAB0-5A4F3A5D2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31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7146-B75D-4E71-B758-586E1A0E96CE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3632-3C94-490A-BAB0-5A4F3A5D2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56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7146-B75D-4E71-B758-586E1A0E96CE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3632-3C94-490A-BAB0-5A4F3A5D2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90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7146-B75D-4E71-B758-586E1A0E96CE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3632-3C94-490A-BAB0-5A4F3A5D2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74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7146-B75D-4E71-B758-586E1A0E96CE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3632-3C94-490A-BAB0-5A4F3A5D2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0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7146-B75D-4E71-B758-586E1A0E96CE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3632-3C94-490A-BAB0-5A4F3A5D2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00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7146-B75D-4E71-B758-586E1A0E96CE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3632-3C94-490A-BAB0-5A4F3A5D2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54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7146-B75D-4E71-B758-586E1A0E96CE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D3632-3C94-490A-BAB0-5A4F3A5D2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877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astman.net/%E6%95%99%E5%AD%B8/2018/01/27/python-name-main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" Target="slide10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rmousehole.readthedocs.io/en/latest/config.html" TargetMode="Externa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8859487.pixnet.net/blog/post/403127384-%5Bpython%5D-%2A%2A-%E9%9B%99%E6%98%9F%E8%99%9F%28double-star-asterisk%29-vs-%2A%E5%96%AE%E6%98%9F%E8%99%9F%28s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toright.com/posts/1203/%E6%B7%BA%E8%AB%87-http-method%EF%BC%9A%E8%A1%A8%E5%96%AE%E4%B8%AD%E7%9A%84-get-%E8%88%87-post-%E6%9C%89%E4%BB%80%E9%BA%BC%E5%B7%AE%E5%88%A5%EF%BC%9F.html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FB84A-05E8-0075-F2B2-77AC78CD45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Flask </a:t>
            </a:r>
            <a:r>
              <a:rPr lang="zh-TW" altLang="en-US" dirty="0"/>
              <a:t>全端教學</a:t>
            </a:r>
          </a:p>
        </p:txBody>
      </p:sp>
      <p:pic>
        <p:nvPicPr>
          <p:cNvPr id="1026" name="Picture 2" descr="Python Flask 框架建立網頁. 快速套用bootstrap 範本建立自己的網站| by Chris Lee | 工程隨寫筆記| Medium">
            <a:extLst>
              <a:ext uri="{FF2B5EF4-FFF2-40B4-BE49-F238E27FC236}">
                <a16:creationId xmlns:a16="http://schemas.microsoft.com/office/drawing/2014/main" id="{21B57CA6-8089-B994-1A99-2DC25B724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562" y="3429000"/>
            <a:ext cx="4595674" cy="287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722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D4039967-D93F-0082-F94C-00A49FBCD9D0}"/>
              </a:ext>
            </a:extLst>
          </p:cNvPr>
          <p:cNvGrpSpPr/>
          <p:nvPr/>
        </p:nvGrpSpPr>
        <p:grpSpPr>
          <a:xfrm>
            <a:off x="2483143" y="2778908"/>
            <a:ext cx="7225717" cy="1300184"/>
            <a:chOff x="3717165" y="905825"/>
            <a:chExt cx="3606423" cy="648933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9DF96969-CB57-B99B-332D-EA658DC60317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b="1" dirty="0">
                  <a:latin typeface="+mn-ea"/>
                </a:rPr>
                <a:t>(</a:t>
              </a:r>
              <a:r>
                <a:rPr lang="zh-TW" altLang="en-US" sz="4800" b="1" dirty="0">
                  <a:latin typeface="+mn-ea"/>
                </a:rPr>
                <a:t>二</a:t>
              </a:r>
              <a:r>
                <a:rPr lang="en-US" altLang="zh-TW" sz="4800" b="1" dirty="0">
                  <a:latin typeface="+mn-ea"/>
                </a:rPr>
                <a:t>)</a:t>
              </a:r>
              <a:endParaRPr lang="zh-TW" altLang="en-US" sz="4800" b="1" dirty="0">
                <a:latin typeface="+mn-ea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0DA6CF4-7C5B-6BC1-BAB6-07315F668219}"/>
                </a:ext>
              </a:extLst>
            </p:cNvPr>
            <p:cNvSpPr txBox="1"/>
            <p:nvPr/>
          </p:nvSpPr>
          <p:spPr>
            <a:xfrm>
              <a:off x="4430406" y="952641"/>
              <a:ext cx="2893182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sz="3600" kern="1200" cap="all" baseline="0" dirty="0">
                  <a:solidFill>
                    <a:srgbClr val="FFFFFF"/>
                  </a:solidFill>
                  <a:effectLst/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快速搭起</a:t>
              </a:r>
              <a:r>
                <a:rPr lang="en-US" altLang="zh-TW" sz="3600" kern="1200" cap="all" baseline="0" dirty="0">
                  <a:solidFill>
                    <a:srgbClr val="FFFFFF"/>
                  </a:solidFill>
                  <a:effectLst/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flask</a:t>
              </a:r>
              <a:r>
                <a:rPr lang="zh-TW" altLang="en-US" sz="3600" kern="1200" cap="all" baseline="0" dirty="0">
                  <a:solidFill>
                    <a:srgbClr val="FFFFFF"/>
                  </a:solidFill>
                  <a:effectLst/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後端伺服器</a:t>
              </a:r>
              <a:endParaRPr lang="en-US" altLang="zh-TW" sz="3600" kern="1200" cap="all" baseline="0" dirty="0">
                <a:solidFill>
                  <a:srgbClr val="FFFFFF"/>
                </a:solidFill>
                <a:effectLst/>
                <a:latin typeface="Franklin Gothic Medium" panose="020B0603020102020204" pitchFamily="34" charset="0"/>
                <a:ea typeface="微軟正黑體" panose="020B0604030504040204" pitchFamily="34" charset="-120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005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776AE-3503-FDC1-0DBD-BC9E8554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16404"/>
            <a:ext cx="3799702" cy="880684"/>
          </a:xfrm>
        </p:spPr>
        <p:txBody>
          <a:bodyPr/>
          <a:lstStyle/>
          <a:p>
            <a:r>
              <a:rPr lang="zh-TW" altLang="en-US" dirty="0"/>
              <a:t>安裝及運作</a:t>
            </a:r>
            <a:r>
              <a:rPr lang="en-US" altLang="zh-TW" dirty="0"/>
              <a:t>flask</a:t>
            </a:r>
            <a:br>
              <a:rPr lang="en-US" altLang="zh-TW" dirty="0"/>
            </a:br>
            <a:r>
              <a:rPr lang="zh-TW" altLang="en-US" sz="1400" dirty="0"/>
              <a:t>本教學使用</a:t>
            </a:r>
            <a:r>
              <a:rPr lang="en-US" altLang="zh-TW" sz="1400" dirty="0"/>
              <a:t>VS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5AAB74-227C-ABED-6EC3-809791A8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Flask</a:t>
            </a:r>
            <a:r>
              <a:rPr lang="zh-TW" altLang="en-US" dirty="0"/>
              <a:t>安裝</a:t>
            </a:r>
            <a:endParaRPr lang="en-US" altLang="zh-TW" dirty="0"/>
          </a:p>
          <a:p>
            <a:pPr lvl="1"/>
            <a:r>
              <a:rPr lang="en-US" altLang="zh-TW" dirty="0"/>
              <a:t>pip install flask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Flask</a:t>
            </a:r>
            <a:r>
              <a:rPr lang="zh-TW" altLang="en-US" dirty="0"/>
              <a:t>運作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DBA1DF8-BCCA-4ABE-59CC-5D902C95B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1"/>
          <a:stretch/>
        </p:blipFill>
        <p:spPr>
          <a:xfrm>
            <a:off x="1337759" y="4363516"/>
            <a:ext cx="3465062" cy="195586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DF97D15-AB55-E8E8-BB50-21C7CBD800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7"/>
          <a:stretch/>
        </p:blipFill>
        <p:spPr>
          <a:xfrm>
            <a:off x="5679984" y="4376690"/>
            <a:ext cx="5630061" cy="103472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396DFE3-152B-426E-2782-B09586D92163}"/>
              </a:ext>
            </a:extLst>
          </p:cNvPr>
          <p:cNvSpPr txBox="1"/>
          <p:nvPr/>
        </p:nvSpPr>
        <p:spPr>
          <a:xfrm>
            <a:off x="4802821" y="436351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執行後</a:t>
            </a:r>
            <a:endParaRPr lang="en-US" altLang="zh-TW" dirty="0"/>
          </a:p>
          <a:p>
            <a:pPr algn="ctr"/>
            <a:r>
              <a:rPr lang="en-US" altLang="zh-TW" dirty="0">
                <a:sym typeface="Wingdings" panose="05000000000000000000" pitchFamily="2" charset="2"/>
              </a:rPr>
              <a:t></a:t>
            </a:r>
            <a:endParaRPr lang="zh-TW" altLang="en-US" dirty="0"/>
          </a:p>
        </p:txBody>
      </p:sp>
      <p:sp>
        <p:nvSpPr>
          <p:cNvPr id="11" name="箭號: 向上 10">
            <a:extLst>
              <a:ext uri="{FF2B5EF4-FFF2-40B4-BE49-F238E27FC236}">
                <a16:creationId xmlns:a16="http://schemas.microsoft.com/office/drawing/2014/main" id="{BA5A4B96-8059-2659-1ED6-9C29457ACD0B}"/>
              </a:ext>
            </a:extLst>
          </p:cNvPr>
          <p:cNvSpPr/>
          <p:nvPr/>
        </p:nvSpPr>
        <p:spPr>
          <a:xfrm>
            <a:off x="7096218" y="5341448"/>
            <a:ext cx="147961" cy="577049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C9BDA51-7F85-4C32-E9B1-A2537A53841A}"/>
              </a:ext>
            </a:extLst>
          </p:cNvPr>
          <p:cNvCxnSpPr/>
          <p:nvPr/>
        </p:nvCxnSpPr>
        <p:spPr>
          <a:xfrm>
            <a:off x="6631619" y="5341448"/>
            <a:ext cx="13671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8A5A1AE-0B75-6459-7E71-05521C4DAE9E}"/>
              </a:ext>
            </a:extLst>
          </p:cNvPr>
          <p:cNvSpPr txBox="1"/>
          <p:nvPr/>
        </p:nvSpPr>
        <p:spPr>
          <a:xfrm>
            <a:off x="5679984" y="5916316"/>
            <a:ext cx="5338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這樣本地端的網頁伺服器就開好了</a:t>
            </a:r>
            <a:endParaRPr lang="en-US" altLang="zh-TW" dirty="0"/>
          </a:p>
          <a:p>
            <a:r>
              <a:rPr lang="zh-TW" altLang="en-US" dirty="0"/>
              <a:t>打開瀏覽器輸入網址或按住</a:t>
            </a:r>
            <a:r>
              <a:rPr lang="en-US" altLang="zh-TW" dirty="0"/>
              <a:t>ctrl</a:t>
            </a:r>
            <a:r>
              <a:rPr lang="zh-TW" altLang="en-US" dirty="0"/>
              <a:t>後點擊即可開啟頁面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227978-036B-EC49-FC75-3869949E0FCA}"/>
              </a:ext>
            </a:extLst>
          </p:cNvPr>
          <p:cNvSpPr txBox="1"/>
          <p:nvPr/>
        </p:nvSpPr>
        <p:spPr>
          <a:xfrm>
            <a:off x="5679984" y="40669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終端機畫面</a:t>
            </a: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DEA8B305-B54D-32BA-E0B7-E0678F83A151}"/>
              </a:ext>
            </a:extLst>
          </p:cNvPr>
          <p:cNvGrpSpPr/>
          <p:nvPr/>
        </p:nvGrpSpPr>
        <p:grpSpPr>
          <a:xfrm>
            <a:off x="185067" y="171266"/>
            <a:ext cx="4756048" cy="648933"/>
            <a:chOff x="3717165" y="905825"/>
            <a:chExt cx="4756048" cy="648933"/>
          </a:xfrm>
        </p:grpSpPr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78AA75D3-6B74-C9A0-C844-03B1146EDB10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latin typeface="+mn-ea"/>
                </a:rPr>
                <a:t>(</a:t>
              </a:r>
              <a:r>
                <a:rPr lang="zh-TW" altLang="en-US" sz="2400" b="1" dirty="0">
                  <a:latin typeface="+mn-ea"/>
                </a:rPr>
                <a:t>二</a:t>
              </a:r>
              <a:r>
                <a:rPr lang="en-US" altLang="zh-TW" sz="2400" b="1" dirty="0">
                  <a:latin typeface="+mn-ea"/>
                </a:rPr>
                <a:t>)</a:t>
              </a:r>
              <a:endParaRPr lang="zh-TW" altLang="en-US" sz="2400" b="1" dirty="0">
                <a:latin typeface="+mn-ea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DB165CB2-7777-82B4-9E7E-0FB0A57B86E8}"/>
                </a:ext>
              </a:extLst>
            </p:cNvPr>
            <p:cNvSpPr txBox="1"/>
            <p:nvPr/>
          </p:nvSpPr>
          <p:spPr>
            <a:xfrm>
              <a:off x="4430406" y="952641"/>
              <a:ext cx="4042807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快速</a:t>
              </a:r>
              <a:r>
                <a:rPr lang="zh-TW" altLang="en-US" kern="1200" cap="all" baseline="0" dirty="0">
                  <a:solidFill>
                    <a:srgbClr val="FFFFFF"/>
                  </a:solidFill>
                  <a:effectLst/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搭起</a:t>
              </a:r>
              <a:r>
                <a:rPr lang="en-US" altLang="zh-TW" kern="1200" cap="all" baseline="0" dirty="0">
                  <a:solidFill>
                    <a:srgbClr val="FFFFFF"/>
                  </a:solidFill>
                  <a:effectLst/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flask</a:t>
              </a:r>
              <a:r>
                <a:rPr lang="zh-TW" altLang="en-US" kern="1200" cap="all" baseline="0" dirty="0">
                  <a:solidFill>
                    <a:srgbClr val="FFFFFF"/>
                  </a:solidFill>
                  <a:effectLst/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後端伺服器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652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00DAEC-E6F9-1BFD-E3FA-3C9EF5A6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剛剛開啟的頁面會顯示</a:t>
            </a:r>
            <a:r>
              <a:rPr lang="en-US" altLang="zh-TW" dirty="0"/>
              <a:t>404</a:t>
            </a: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1CECCD-3BFF-B432-5E58-C99183865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4600739"/>
            <a:ext cx="9906000" cy="1374776"/>
          </a:xfrm>
        </p:spPr>
        <p:txBody>
          <a:bodyPr/>
          <a:lstStyle/>
          <a:p>
            <a:r>
              <a:rPr lang="zh-TW" altLang="en-US" dirty="0"/>
              <a:t>因為我們還沒做網頁內容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809627-09AD-E4B9-8A4D-25644BB88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52" y="3345110"/>
            <a:ext cx="8030696" cy="1171739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09D45E45-B298-A922-ACC6-2462C553EE38}"/>
              </a:ext>
            </a:extLst>
          </p:cNvPr>
          <p:cNvGrpSpPr/>
          <p:nvPr/>
        </p:nvGrpSpPr>
        <p:grpSpPr>
          <a:xfrm>
            <a:off x="185067" y="171266"/>
            <a:ext cx="4756048" cy="648933"/>
            <a:chOff x="3717165" y="905825"/>
            <a:chExt cx="4756048" cy="648933"/>
          </a:xfrm>
        </p:grpSpPr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448B4E0D-BDE1-1A1B-3990-7B218B50B306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latin typeface="+mn-ea"/>
                </a:rPr>
                <a:t>(</a:t>
              </a:r>
              <a:r>
                <a:rPr lang="zh-TW" altLang="en-US" sz="2400" b="1" dirty="0">
                  <a:latin typeface="+mn-ea"/>
                </a:rPr>
                <a:t>二</a:t>
              </a:r>
              <a:r>
                <a:rPr lang="en-US" altLang="zh-TW" sz="2400" b="1" dirty="0">
                  <a:latin typeface="+mn-ea"/>
                </a:rPr>
                <a:t>)</a:t>
              </a:r>
              <a:endParaRPr lang="zh-TW" altLang="en-US" sz="2400" b="1" dirty="0">
                <a:latin typeface="+mn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F620353-DA86-CCB4-DFA5-EEE02DF52A4E}"/>
                </a:ext>
              </a:extLst>
            </p:cNvPr>
            <p:cNvSpPr txBox="1"/>
            <p:nvPr/>
          </p:nvSpPr>
          <p:spPr>
            <a:xfrm>
              <a:off x="4430406" y="952641"/>
              <a:ext cx="4042807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快速</a:t>
              </a:r>
              <a:r>
                <a:rPr lang="zh-TW" altLang="en-US" kern="1200" cap="all" baseline="0" dirty="0">
                  <a:solidFill>
                    <a:srgbClr val="FFFFFF"/>
                  </a:solidFill>
                  <a:effectLst/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搭起</a:t>
              </a:r>
              <a:r>
                <a:rPr lang="en-US" altLang="zh-TW" kern="1200" cap="all" baseline="0" dirty="0">
                  <a:solidFill>
                    <a:srgbClr val="FFFFFF"/>
                  </a:solidFill>
                  <a:effectLst/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flask</a:t>
              </a:r>
              <a:r>
                <a:rPr lang="zh-TW" altLang="en-US" kern="1200" cap="all" baseline="0" dirty="0">
                  <a:solidFill>
                    <a:srgbClr val="FFFFFF"/>
                  </a:solidFill>
                  <a:effectLst/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後端伺服器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133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358C7E61-AF57-3AC2-E1B3-6312E6511721}"/>
              </a:ext>
            </a:extLst>
          </p:cNvPr>
          <p:cNvGrpSpPr/>
          <p:nvPr/>
        </p:nvGrpSpPr>
        <p:grpSpPr>
          <a:xfrm>
            <a:off x="2483143" y="2778908"/>
            <a:ext cx="7225717" cy="1300184"/>
            <a:chOff x="3717165" y="905825"/>
            <a:chExt cx="3606423" cy="648933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603CED20-602D-693C-1760-73AB7CE16883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b="1" dirty="0">
                  <a:latin typeface="+mn-ea"/>
                </a:rPr>
                <a:t>(</a:t>
              </a:r>
              <a:r>
                <a:rPr lang="zh-TW" altLang="en-US" sz="4800" b="1" dirty="0">
                  <a:latin typeface="+mn-ea"/>
                </a:rPr>
                <a:t>三</a:t>
              </a:r>
              <a:r>
                <a:rPr lang="en-US" altLang="zh-TW" sz="4800" b="1" dirty="0">
                  <a:latin typeface="+mn-ea"/>
                </a:rPr>
                <a:t>)</a:t>
              </a:r>
              <a:endParaRPr lang="zh-TW" altLang="en-US" sz="4800" b="1" dirty="0">
                <a:latin typeface="+mn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D78BB84-6CE2-2289-FEE6-206AC89DCD1A}"/>
                </a:ext>
              </a:extLst>
            </p:cNvPr>
            <p:cNvSpPr txBox="1"/>
            <p:nvPr/>
          </p:nvSpPr>
          <p:spPr>
            <a:xfrm>
              <a:off x="4430406" y="952641"/>
              <a:ext cx="2893182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sz="3200" kern="1200" cap="all" baseline="0" dirty="0">
                  <a:solidFill>
                    <a:srgbClr val="FFFFFF"/>
                  </a:solidFill>
                  <a:effectLst/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建立</a:t>
              </a:r>
              <a:r>
                <a:rPr lang="zh-TW" altLang="en-US" sz="32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網頁設計資料夾</a:t>
              </a:r>
              <a:r>
                <a:rPr lang="zh-TW" altLang="en-US" sz="3200" kern="1200" cap="all" baseline="0" dirty="0">
                  <a:solidFill>
                    <a:srgbClr val="FFFFFF"/>
                  </a:solidFill>
                  <a:effectLst/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基本架構</a:t>
              </a:r>
              <a:endParaRPr lang="en-US" altLang="zh-TW" sz="3200" kern="1200" cap="all" baseline="0" dirty="0">
                <a:solidFill>
                  <a:srgbClr val="FFFFFF"/>
                </a:solidFill>
                <a:effectLst/>
                <a:latin typeface="Franklin Gothic Medium" panose="020B0603020102020204" pitchFamily="34" charset="0"/>
                <a:ea typeface="微軟正黑體" panose="020B0604030504040204" pitchFamily="34" charset="-120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145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BAFEA25E-974F-1D42-FC60-2469D9423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3480" b="23375"/>
          <a:stretch/>
        </p:blipFill>
        <p:spPr>
          <a:xfrm>
            <a:off x="1728560" y="4601522"/>
            <a:ext cx="3119869" cy="1357706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BA1CDED-CCF5-8A19-4D5A-E0243DA772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678" b="16654"/>
          <a:stretch/>
        </p:blipFill>
        <p:spPr>
          <a:xfrm>
            <a:off x="1719035" y="2990614"/>
            <a:ext cx="3119870" cy="135770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58B23BD-1A8D-7EF0-D4A3-54028648C7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612"/>
          <a:stretch/>
        </p:blipFill>
        <p:spPr>
          <a:xfrm>
            <a:off x="1728560" y="1718313"/>
            <a:ext cx="3119869" cy="103837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CB0CD76-0037-9807-3A91-180B31FFA006}"/>
              </a:ext>
            </a:extLst>
          </p:cNvPr>
          <p:cNvSpPr txBox="1"/>
          <p:nvPr/>
        </p:nvSpPr>
        <p:spPr>
          <a:xfrm>
            <a:off x="5116147" y="1911366"/>
            <a:ext cx="2534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寫一個簡單網頁</a:t>
            </a:r>
            <a:endParaRPr lang="en-US" altLang="zh-TW" dirty="0"/>
          </a:p>
          <a:p>
            <a:r>
              <a:rPr lang="zh-TW" altLang="en-US" dirty="0"/>
              <a:t>放在</a:t>
            </a:r>
            <a:r>
              <a:rPr lang="en-US" altLang="zh-TW" dirty="0"/>
              <a:t>templates</a:t>
            </a:r>
            <a:r>
              <a:rPr lang="zh-TW" altLang="en-US" dirty="0"/>
              <a:t>資料夾內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076EE10-6AFA-C96B-7492-B9AEFECEFA93}"/>
              </a:ext>
            </a:extLst>
          </p:cNvPr>
          <p:cNvSpPr txBox="1"/>
          <p:nvPr/>
        </p:nvSpPr>
        <p:spPr>
          <a:xfrm>
            <a:off x="5116147" y="3401396"/>
            <a:ext cx="275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創建一個</a:t>
            </a:r>
            <a:r>
              <a:rPr lang="en-US" altLang="zh-TW" dirty="0"/>
              <a:t>static</a:t>
            </a:r>
            <a:r>
              <a:rPr lang="zh-TW" altLang="en-US" dirty="0"/>
              <a:t>資料夾</a:t>
            </a:r>
            <a:endParaRPr lang="en-US" altLang="zh-TW" dirty="0"/>
          </a:p>
          <a:p>
            <a:r>
              <a:rPr lang="zh-TW" altLang="en-US" dirty="0"/>
              <a:t>裡面創建</a:t>
            </a:r>
            <a:r>
              <a:rPr lang="en-US" altLang="zh-TW" dirty="0"/>
              <a:t>css,img,js</a:t>
            </a:r>
            <a:r>
              <a:rPr lang="zh-TW" altLang="en-US" dirty="0"/>
              <a:t>資料夾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812057B-454B-D071-5B06-008974E63CA6}"/>
              </a:ext>
            </a:extLst>
          </p:cNvPr>
          <p:cNvSpPr txBox="1"/>
          <p:nvPr/>
        </p:nvSpPr>
        <p:spPr>
          <a:xfrm>
            <a:off x="5116147" y="4818710"/>
            <a:ext cx="53431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將</a:t>
            </a:r>
            <a:r>
              <a:rPr lang="en-US" altLang="zh-TW" dirty="0"/>
              <a:t>templates</a:t>
            </a:r>
            <a:r>
              <a:rPr lang="zh-TW" altLang="en-US" dirty="0"/>
              <a:t>與</a:t>
            </a:r>
            <a:r>
              <a:rPr lang="en-US" altLang="zh-TW" dirty="0"/>
              <a:t>static</a:t>
            </a:r>
            <a:r>
              <a:rPr lang="zh-TW" altLang="en-US" dirty="0"/>
              <a:t>資料夾</a:t>
            </a:r>
            <a:endParaRPr lang="en-US" altLang="zh-TW" dirty="0"/>
          </a:p>
          <a:p>
            <a:r>
              <a:rPr lang="zh-TW" altLang="en-US" dirty="0"/>
              <a:t>放在同一個目錄下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最好是再開一個資料夾，如圖的</a:t>
            </a:r>
            <a:r>
              <a:rPr lang="en-US" altLang="zh-TW" dirty="0" err="1"/>
              <a:t>schoolflask</a:t>
            </a:r>
            <a:r>
              <a:rPr lang="zh-TW" altLang="en-US" dirty="0"/>
              <a:t>資料夾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並加入一個</a:t>
            </a:r>
            <a:r>
              <a:rPr lang="en-US" altLang="zh-TW" dirty="0"/>
              <a:t>py</a:t>
            </a:r>
            <a:r>
              <a:rPr lang="zh-TW" altLang="en-US" dirty="0"/>
              <a:t>檔作為我們網頁的後端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DC51D0C-3F20-518E-116D-4D7945AF21AF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845905" y="2091478"/>
            <a:ext cx="12941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6" name="圖片 25">
            <a:extLst>
              <a:ext uri="{FF2B5EF4-FFF2-40B4-BE49-F238E27FC236}">
                <a16:creationId xmlns:a16="http://schemas.microsoft.com/office/drawing/2014/main" id="{1E70D7E3-0AEA-1EB0-E723-8411DE305B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927"/>
          <a:stretch/>
        </p:blipFill>
        <p:spPr>
          <a:xfrm>
            <a:off x="8140024" y="1972584"/>
            <a:ext cx="2429214" cy="237787"/>
          </a:xfrm>
          <a:prstGeom prst="rect">
            <a:avLst/>
          </a:prstGeom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F6FB9D1A-FFE3-3C27-2357-0D42CD510346}"/>
              </a:ext>
            </a:extLst>
          </p:cNvPr>
          <p:cNvGrpSpPr/>
          <p:nvPr/>
        </p:nvGrpSpPr>
        <p:grpSpPr>
          <a:xfrm>
            <a:off x="185067" y="171266"/>
            <a:ext cx="4756048" cy="648933"/>
            <a:chOff x="3717165" y="905825"/>
            <a:chExt cx="4756048" cy="648933"/>
          </a:xfrm>
        </p:grpSpPr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90DF934B-4EEF-4123-836F-A36E6F6186A9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latin typeface="+mn-ea"/>
                </a:rPr>
                <a:t>(</a:t>
              </a:r>
              <a:r>
                <a:rPr lang="zh-TW" altLang="en-US" sz="2400" b="1" dirty="0">
                  <a:latin typeface="+mn-ea"/>
                </a:rPr>
                <a:t>三</a:t>
              </a:r>
              <a:r>
                <a:rPr lang="en-US" altLang="zh-TW" sz="2400" b="1" dirty="0">
                  <a:latin typeface="+mn-ea"/>
                </a:rPr>
                <a:t>)</a:t>
              </a:r>
              <a:endParaRPr lang="zh-TW" altLang="en-US" sz="2400" b="1" dirty="0">
                <a:latin typeface="+mn-ea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360097B-068F-FADB-B705-FBD9DEAEE15A}"/>
                </a:ext>
              </a:extLst>
            </p:cNvPr>
            <p:cNvSpPr txBox="1"/>
            <p:nvPr/>
          </p:nvSpPr>
          <p:spPr>
            <a:xfrm>
              <a:off x="4430406" y="952641"/>
              <a:ext cx="4042807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sz="20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建立網頁設計資料夾基本架構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1799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66F53BE3-B5DB-A069-A84F-E5E1016AD142}"/>
              </a:ext>
            </a:extLst>
          </p:cNvPr>
          <p:cNvGrpSpPr/>
          <p:nvPr/>
        </p:nvGrpSpPr>
        <p:grpSpPr>
          <a:xfrm>
            <a:off x="2483143" y="2778908"/>
            <a:ext cx="7225717" cy="1300184"/>
            <a:chOff x="3717165" y="905825"/>
            <a:chExt cx="3606423" cy="648933"/>
          </a:xfrm>
        </p:grpSpPr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AA556E74-045F-A706-6DE4-43270B04DEF9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b="1" dirty="0">
                  <a:latin typeface="+mn-ea"/>
                </a:rPr>
                <a:t>(</a:t>
              </a:r>
              <a:r>
                <a:rPr lang="zh-TW" altLang="en-US" sz="4800" b="1" dirty="0">
                  <a:latin typeface="+mn-ea"/>
                </a:rPr>
                <a:t>四</a:t>
              </a:r>
              <a:r>
                <a:rPr lang="en-US" altLang="zh-TW" sz="4800" b="1" dirty="0">
                  <a:latin typeface="+mn-ea"/>
                </a:rPr>
                <a:t>)</a:t>
              </a:r>
              <a:endParaRPr lang="zh-TW" altLang="en-US" sz="4800" b="1" dirty="0">
                <a:latin typeface="+mn-ea"/>
              </a:endParaRP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706834CA-3026-2233-ACF3-1630E38FDFE9}"/>
                </a:ext>
              </a:extLst>
            </p:cNvPr>
            <p:cNvSpPr txBox="1"/>
            <p:nvPr/>
          </p:nvSpPr>
          <p:spPr>
            <a:xfrm>
              <a:off x="4430406" y="952641"/>
              <a:ext cx="2893182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sz="6000" kern="1200" cap="all" baseline="0" dirty="0">
                  <a:solidFill>
                    <a:srgbClr val="FFFFFF"/>
                  </a:solidFill>
                  <a:effectLst/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建立第一個</a:t>
              </a:r>
              <a:r>
                <a:rPr lang="zh-TW" altLang="en-US" sz="60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網頁</a:t>
              </a:r>
              <a:endParaRPr lang="en-US" altLang="zh-TW" sz="6000" kern="1200" cap="all" baseline="0" dirty="0">
                <a:solidFill>
                  <a:srgbClr val="FFFFFF"/>
                </a:solidFill>
                <a:effectLst/>
                <a:latin typeface="Franklin Gothic Medium" panose="020B0603020102020204" pitchFamily="34" charset="0"/>
                <a:ea typeface="微軟正黑體" panose="020B0604030504040204" pitchFamily="34" charset="-120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2536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3F15E-82A8-7E3A-D238-D3E49502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41498"/>
            <a:ext cx="5787893" cy="930400"/>
          </a:xfrm>
        </p:spPr>
        <p:txBody>
          <a:bodyPr>
            <a:normAutofit/>
          </a:bodyPr>
          <a:lstStyle/>
          <a:p>
            <a:r>
              <a:rPr lang="zh-TW" altLang="en-US" dirty="0"/>
              <a:t>建立路由</a:t>
            </a:r>
            <a:br>
              <a:rPr lang="en-US" altLang="zh-TW" dirty="0"/>
            </a:br>
            <a:r>
              <a:rPr lang="en-US" altLang="zh-TW" sz="2000" dirty="0"/>
              <a:t>(</a:t>
            </a:r>
            <a:r>
              <a:rPr lang="zh-TW" altLang="en-US" sz="2000" dirty="0"/>
              <a:t>本頁於後端</a:t>
            </a:r>
            <a:r>
              <a:rPr lang="en-US" altLang="zh-TW" sz="2000" dirty="0"/>
              <a:t>py</a:t>
            </a:r>
            <a:r>
              <a:rPr lang="zh-TW" altLang="en-US" sz="2000" dirty="0"/>
              <a:t>檔操作，即上上頁的</a:t>
            </a:r>
            <a:r>
              <a:rPr lang="en-US" altLang="zh-TW" sz="2000" dirty="0"/>
              <a:t>server.py)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0FE0862-689F-5F80-51C2-621DA1A37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641824"/>
            <a:ext cx="3581900" cy="2419688"/>
          </a:xfr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52AF755-DCAB-A894-C503-AE6C1F52E23F}"/>
              </a:ext>
            </a:extLst>
          </p:cNvPr>
          <p:cNvCxnSpPr/>
          <p:nvPr/>
        </p:nvCxnSpPr>
        <p:spPr>
          <a:xfrm>
            <a:off x="4181383" y="2920753"/>
            <a:ext cx="13582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CEFAF64F-3489-6C75-87E5-ED7B9E7CE34E}"/>
              </a:ext>
            </a:extLst>
          </p:cNvPr>
          <p:cNvSpPr txBox="1"/>
          <p:nvPr/>
        </p:nvSpPr>
        <p:spPr>
          <a:xfrm>
            <a:off x="5522250" y="2736087"/>
            <a:ext cx="232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載入</a:t>
            </a:r>
            <a:r>
              <a:rPr lang="en-US" altLang="zh-TW" dirty="0"/>
              <a:t>render_template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E72FA2D-1E79-828A-BEB2-7087889BB889}"/>
              </a:ext>
            </a:extLst>
          </p:cNvPr>
          <p:cNvCxnSpPr/>
          <p:nvPr/>
        </p:nvCxnSpPr>
        <p:spPr>
          <a:xfrm>
            <a:off x="4625265" y="4061527"/>
            <a:ext cx="13582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1A315D7-7B7B-52DE-EEA1-86C0E9A4846F}"/>
              </a:ext>
            </a:extLst>
          </p:cNvPr>
          <p:cNvSpPr/>
          <p:nvPr/>
        </p:nvSpPr>
        <p:spPr>
          <a:xfrm>
            <a:off x="1704512" y="3693111"/>
            <a:ext cx="2920753" cy="736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1ABE2B-F4D4-9D75-D7A1-3DDC6B9C2452}"/>
              </a:ext>
            </a:extLst>
          </p:cNvPr>
          <p:cNvSpPr txBox="1"/>
          <p:nvPr/>
        </p:nvSpPr>
        <p:spPr>
          <a:xfrm>
            <a:off x="5983548" y="3429000"/>
            <a:ext cx="54826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@app.route("/home")</a:t>
            </a:r>
            <a:r>
              <a:rPr lang="zh-TW" altLang="en-US" dirty="0"/>
              <a:t>意思可以想像成</a:t>
            </a:r>
            <a:endParaRPr lang="en-US" altLang="zh-TW" dirty="0"/>
          </a:p>
          <a:p>
            <a:r>
              <a:rPr lang="zh-TW" altLang="en-US" dirty="0"/>
              <a:t>建立一個路由叫</a:t>
            </a:r>
            <a:r>
              <a:rPr lang="en-US" altLang="zh-TW" dirty="0"/>
              <a:t>/home</a:t>
            </a:r>
            <a:r>
              <a:rPr lang="zh-TW" altLang="en-US" dirty="0"/>
              <a:t>，當這個網址被拜訪時</a:t>
            </a:r>
            <a:endParaRPr lang="en-US" altLang="zh-TW" dirty="0"/>
          </a:p>
          <a:p>
            <a:r>
              <a:rPr lang="zh-TW" altLang="en-US" dirty="0"/>
              <a:t>就會呼叫它下面的</a:t>
            </a:r>
            <a:r>
              <a:rPr lang="en-US" altLang="zh-TW" dirty="0"/>
              <a:t>home()</a:t>
            </a:r>
            <a:r>
              <a:rPr lang="zh-TW" altLang="en-US" dirty="0"/>
              <a:t>函式</a:t>
            </a:r>
            <a:endParaRPr lang="en-US" altLang="zh-TW" dirty="0"/>
          </a:p>
          <a:p>
            <a:r>
              <a:rPr lang="zh-TW" altLang="en-US" dirty="0"/>
              <a:t>而</a:t>
            </a:r>
            <a:r>
              <a:rPr lang="en-US" altLang="zh-TW" dirty="0"/>
              <a:t>home ()</a:t>
            </a:r>
            <a:r>
              <a:rPr lang="zh-TW" altLang="en-US" dirty="0"/>
              <a:t>函式會</a:t>
            </a:r>
            <a:r>
              <a:rPr lang="en-US" altLang="zh-TW" dirty="0"/>
              <a:t>return render_template(“home.html”)</a:t>
            </a:r>
          </a:p>
          <a:p>
            <a:endParaRPr lang="en-US" altLang="zh-TW" dirty="0"/>
          </a:p>
          <a:p>
            <a:r>
              <a:rPr lang="en-US" altLang="zh-TW" dirty="0"/>
              <a:t>render_template(</a:t>
            </a:r>
            <a:r>
              <a:rPr lang="zh-TW" altLang="en-US" dirty="0"/>
              <a:t>直翻意思就是 呈送模板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可以想成當伺服器到</a:t>
            </a:r>
            <a:r>
              <a:rPr lang="en-US" altLang="zh-TW" dirty="0"/>
              <a:t>/home</a:t>
            </a:r>
            <a:r>
              <a:rPr lang="zh-TW" altLang="en-US" dirty="0"/>
              <a:t>這個路徑時</a:t>
            </a:r>
            <a:endParaRPr lang="en-US" altLang="zh-TW" dirty="0"/>
          </a:p>
          <a:p>
            <a:r>
              <a:rPr lang="zh-TW" altLang="en-US" dirty="0"/>
              <a:t>會回傳</a:t>
            </a:r>
            <a:r>
              <a:rPr lang="en-US" altLang="zh-TW" dirty="0"/>
              <a:t>templates</a:t>
            </a:r>
            <a:r>
              <a:rPr lang="zh-TW" altLang="en-US" dirty="0"/>
              <a:t>資料夾內我指派的網頁送回去。</a:t>
            </a:r>
            <a:endParaRPr lang="en-US" altLang="zh-TW" dirty="0"/>
          </a:p>
          <a:p>
            <a:r>
              <a:rPr lang="zh-TW" altLang="en-US" dirty="0"/>
              <a:t>這邊我們是指派</a:t>
            </a:r>
            <a:r>
              <a:rPr lang="en-US" altLang="zh-TW" dirty="0"/>
              <a:t>home.html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12A3127-2E25-6326-3792-F43D942CFFA5}"/>
              </a:ext>
            </a:extLst>
          </p:cNvPr>
          <p:cNvSpPr/>
          <p:nvPr/>
        </p:nvSpPr>
        <p:spPr>
          <a:xfrm>
            <a:off x="1748902" y="4634144"/>
            <a:ext cx="1819923" cy="213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27F9680-EE49-49FC-9C47-E9C8660C96E4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2658864" y="4847208"/>
            <a:ext cx="619035" cy="855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C2C8396-1221-0C6E-B473-85FD6E47E83F}"/>
              </a:ext>
            </a:extLst>
          </p:cNvPr>
          <p:cNvSpPr txBox="1"/>
          <p:nvPr/>
        </p:nvSpPr>
        <p:spPr>
          <a:xfrm>
            <a:off x="928538" y="5703064"/>
            <a:ext cx="46987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latin typeface="+mn-ea"/>
              </a:rPr>
              <a:t>這部分不懂請看</a:t>
            </a:r>
            <a:r>
              <a:rPr lang="en-US" altLang="zh-TW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- if __name__ == '__main__' </a:t>
            </a:r>
            <a:r>
              <a:rPr lang="zh-TW" alt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涵義 </a:t>
            </a:r>
            <a:r>
              <a:rPr lang="en-US" altLang="zh-TW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(castman.net)</a:t>
            </a:r>
            <a:endParaRPr lang="zh-TW" altLang="en-US" sz="11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998D9E42-6775-91CB-9A33-A38603E66E03}"/>
              </a:ext>
            </a:extLst>
          </p:cNvPr>
          <p:cNvGrpSpPr/>
          <p:nvPr/>
        </p:nvGrpSpPr>
        <p:grpSpPr>
          <a:xfrm>
            <a:off x="185067" y="171266"/>
            <a:ext cx="4756048" cy="648933"/>
            <a:chOff x="3717165" y="905825"/>
            <a:chExt cx="4756048" cy="648933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217A8E49-B0CE-30AE-21CC-B5112A49F933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latin typeface="+mn-ea"/>
                </a:rPr>
                <a:t>(</a:t>
              </a:r>
              <a:r>
                <a:rPr lang="zh-TW" altLang="en-US" sz="2400" b="1" dirty="0">
                  <a:latin typeface="+mn-ea"/>
                </a:rPr>
                <a:t>四</a:t>
              </a:r>
              <a:r>
                <a:rPr lang="en-US" altLang="zh-TW" sz="2400" b="1" dirty="0">
                  <a:latin typeface="+mn-ea"/>
                </a:rPr>
                <a:t>)</a:t>
              </a:r>
              <a:endParaRPr lang="zh-TW" altLang="en-US" sz="2400" b="1" dirty="0">
                <a:latin typeface="+mn-ea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123857C6-962C-1075-0A63-A6ECDBCF899D}"/>
                </a:ext>
              </a:extLst>
            </p:cNvPr>
            <p:cNvSpPr txBox="1"/>
            <p:nvPr/>
          </p:nvSpPr>
          <p:spPr>
            <a:xfrm>
              <a:off x="4430406" y="952641"/>
              <a:ext cx="4042807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sz="32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建立第一個網頁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428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DB335B-AFE1-4D7B-7DFB-3B4D53C3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595" y="1837698"/>
            <a:ext cx="3840826" cy="653131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執行</a:t>
            </a:r>
            <a:r>
              <a:rPr lang="en-US" altLang="zh-TW" sz="2400" dirty="0"/>
              <a:t>server.py</a:t>
            </a:r>
            <a:r>
              <a:rPr lang="zh-TW" altLang="en-US" sz="2400" dirty="0"/>
              <a:t>後輸入網址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79C846F0-1CC0-D237-9ABF-A09BAF752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595" y="2580870"/>
            <a:ext cx="4736347" cy="2374523"/>
          </a:xfrm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4D3EAB2-B898-1F37-69D5-A8DF6898D82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557421" y="4347635"/>
            <a:ext cx="1602413" cy="129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D386C7B-8DD6-0DFC-915B-1C13331A4915}"/>
              </a:ext>
            </a:extLst>
          </p:cNvPr>
          <p:cNvSpPr txBox="1"/>
          <p:nvPr/>
        </p:nvSpPr>
        <p:spPr>
          <a:xfrm>
            <a:off x="7159834" y="3885970"/>
            <a:ext cx="3457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可以看到網頁呈現的樣子是</a:t>
            </a:r>
            <a:endParaRPr lang="en-US" altLang="zh-TW" dirty="0"/>
          </a:p>
          <a:p>
            <a:r>
              <a:rPr lang="zh-TW" altLang="en-US" dirty="0"/>
              <a:t>依照我們放在</a:t>
            </a:r>
            <a:r>
              <a:rPr lang="en-US" altLang="zh-TW" dirty="0"/>
              <a:t>templates</a:t>
            </a:r>
            <a:r>
              <a:rPr lang="zh-TW" altLang="en-US" dirty="0"/>
              <a:t>資料夾中</a:t>
            </a:r>
            <a:endParaRPr lang="en-US" altLang="zh-TW" dirty="0"/>
          </a:p>
          <a:p>
            <a:r>
              <a:rPr lang="zh-TW" altLang="en-US" dirty="0"/>
              <a:t>的</a:t>
            </a:r>
            <a:r>
              <a:rPr lang="en-US" altLang="zh-TW" dirty="0"/>
              <a:t>home.html</a:t>
            </a:r>
            <a:r>
              <a:rPr lang="zh-TW" altLang="en-US" dirty="0"/>
              <a:t>檔呈現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DB210DF-07C5-6FE2-1FE6-3D54067111A3}"/>
              </a:ext>
            </a:extLst>
          </p:cNvPr>
          <p:cNvSpPr/>
          <p:nvPr/>
        </p:nvSpPr>
        <p:spPr>
          <a:xfrm>
            <a:off x="5779364" y="3053918"/>
            <a:ext cx="577049" cy="375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34740AD-3AC2-3806-717C-80F3EEB3DB81}"/>
              </a:ext>
            </a:extLst>
          </p:cNvPr>
          <p:cNvCxnSpPr>
            <a:stCxn id="24" idx="3"/>
          </p:cNvCxnSpPr>
          <p:nvPr/>
        </p:nvCxnSpPr>
        <p:spPr>
          <a:xfrm flipV="1">
            <a:off x="6356413" y="3231472"/>
            <a:ext cx="585925" cy="9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1AB3E38-C8AB-AC4C-7CB3-2135F4DE1FDC}"/>
              </a:ext>
            </a:extLst>
          </p:cNvPr>
          <p:cNvSpPr txBox="1"/>
          <p:nvPr/>
        </p:nvSpPr>
        <p:spPr>
          <a:xfrm>
            <a:off x="6942338" y="3021374"/>
            <a:ext cx="476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@app.route(“/home”)</a:t>
            </a:r>
            <a:r>
              <a:rPr lang="zh-TW" altLang="en-US" dirty="0"/>
              <a:t>的</a:t>
            </a:r>
            <a:r>
              <a:rPr lang="en-US" altLang="zh-TW" dirty="0"/>
              <a:t>/home</a:t>
            </a:r>
            <a:r>
              <a:rPr lang="zh-TW" altLang="en-US" dirty="0"/>
              <a:t>就是在設定這個</a:t>
            </a: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414C6B28-284E-ADAB-A28F-B51417425C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27"/>
          <a:stretch/>
        </p:blipFill>
        <p:spPr>
          <a:xfrm>
            <a:off x="7258839" y="4836499"/>
            <a:ext cx="2429214" cy="237787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38036E16-047A-9FD2-033F-8992284BC5C8}"/>
              </a:ext>
            </a:extLst>
          </p:cNvPr>
          <p:cNvGrpSpPr/>
          <p:nvPr/>
        </p:nvGrpSpPr>
        <p:grpSpPr>
          <a:xfrm>
            <a:off x="185067" y="171266"/>
            <a:ext cx="4756048" cy="648933"/>
            <a:chOff x="3717165" y="905825"/>
            <a:chExt cx="4756048" cy="648933"/>
          </a:xfrm>
        </p:grpSpPr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5E86F931-B599-D714-697C-238959C09888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latin typeface="+mn-ea"/>
                </a:rPr>
                <a:t>(</a:t>
              </a:r>
              <a:r>
                <a:rPr lang="zh-TW" altLang="en-US" sz="2400" b="1" dirty="0">
                  <a:latin typeface="+mn-ea"/>
                </a:rPr>
                <a:t>四</a:t>
              </a:r>
              <a:r>
                <a:rPr lang="en-US" altLang="zh-TW" sz="2400" b="1" dirty="0">
                  <a:latin typeface="+mn-ea"/>
                </a:rPr>
                <a:t>)</a:t>
              </a:r>
              <a:endParaRPr lang="zh-TW" altLang="en-US" sz="2400" b="1" dirty="0">
                <a:latin typeface="+mn-ea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EFEC1E3C-F7E1-397F-352B-02175922C488}"/>
                </a:ext>
              </a:extLst>
            </p:cNvPr>
            <p:cNvSpPr txBox="1"/>
            <p:nvPr/>
          </p:nvSpPr>
          <p:spPr>
            <a:xfrm>
              <a:off x="4430406" y="952641"/>
              <a:ext cx="4042807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sz="32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建立第一個網頁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9663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0ECF71AF-B270-2C26-A203-728B1455C8D3}"/>
              </a:ext>
            </a:extLst>
          </p:cNvPr>
          <p:cNvGrpSpPr/>
          <p:nvPr/>
        </p:nvGrpSpPr>
        <p:grpSpPr>
          <a:xfrm>
            <a:off x="2483143" y="2778908"/>
            <a:ext cx="7225717" cy="1300184"/>
            <a:chOff x="3717165" y="905825"/>
            <a:chExt cx="3606423" cy="648933"/>
          </a:xfrm>
        </p:grpSpPr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301FCFCD-E16C-EEEE-90BA-3673E0EC07E1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b="1" dirty="0">
                  <a:latin typeface="+mn-ea"/>
                </a:rPr>
                <a:t>(</a:t>
              </a:r>
              <a:r>
                <a:rPr lang="zh-TW" altLang="en-US" sz="4800" b="1" dirty="0">
                  <a:latin typeface="+mn-ea"/>
                </a:rPr>
                <a:t>五</a:t>
              </a:r>
              <a:r>
                <a:rPr lang="en-US" altLang="zh-TW" sz="4800" b="1" dirty="0">
                  <a:latin typeface="+mn-ea"/>
                </a:rPr>
                <a:t>)</a:t>
              </a:r>
              <a:endParaRPr lang="zh-TW" altLang="en-US" sz="4800" b="1" dirty="0">
                <a:latin typeface="+mn-ea"/>
              </a:endParaRP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20169A7C-8AF6-F690-5721-0D5150225E1B}"/>
                </a:ext>
              </a:extLst>
            </p:cNvPr>
            <p:cNvSpPr txBox="1"/>
            <p:nvPr/>
          </p:nvSpPr>
          <p:spPr>
            <a:xfrm>
              <a:off x="4430406" y="952641"/>
              <a:ext cx="2893182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sz="48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配置文件 </a:t>
              </a:r>
              <a:r>
                <a:rPr lang="en-US" altLang="zh-TW" sz="48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---- config</a:t>
              </a:r>
              <a:endParaRPr lang="en-US" altLang="zh-TW" sz="4800" kern="1200" cap="all" baseline="0" dirty="0">
                <a:solidFill>
                  <a:srgbClr val="FFFFFF"/>
                </a:solidFill>
                <a:effectLst/>
                <a:latin typeface="Franklin Gothic Medium" panose="020B0603020102020204" pitchFamily="34" charset="0"/>
                <a:ea typeface="微軟正黑體" panose="020B0604030504040204" pitchFamily="34" charset="-120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8934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ED2E29-AC98-1A46-1A1B-02AEA90A8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60921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/>
              <a:t>flask</a:t>
            </a:r>
            <a:r>
              <a:rPr lang="zh-TW" altLang="en-US" sz="3200" dirty="0"/>
              <a:t>中的</a:t>
            </a:r>
            <a:r>
              <a:rPr lang="en-US" altLang="zh-TW" sz="3200" dirty="0"/>
              <a:t>config</a:t>
            </a:r>
            <a:r>
              <a:rPr lang="zh-TW" altLang="en-US" sz="3200" dirty="0"/>
              <a:t>是什麼？</a:t>
            </a:r>
            <a:endParaRPr lang="en-US" altLang="zh-TW" sz="3200" dirty="0"/>
          </a:p>
          <a:p>
            <a:pPr lvl="1"/>
            <a:r>
              <a:rPr lang="zh-TW" altLang="en-US" dirty="0"/>
              <a:t>不用想太多其實很簡單，就是</a:t>
            </a:r>
            <a:r>
              <a:rPr lang="en-US" altLang="zh-TW" dirty="0"/>
              <a:t>flask</a:t>
            </a:r>
            <a:r>
              <a:rPr lang="zh-TW" altLang="en-US" dirty="0"/>
              <a:t>的伺服器啟動時，網站的初始基本設定。</a:t>
            </a:r>
            <a:endParaRPr lang="en-US" altLang="zh-TW" dirty="0"/>
          </a:p>
          <a:p>
            <a:pPr lvl="1"/>
            <a:r>
              <a:rPr lang="zh-TW" altLang="en-US" dirty="0"/>
              <a:t>以下教各位最常用的</a:t>
            </a:r>
            <a:r>
              <a:rPr lang="en-US" altLang="zh-TW" dirty="0"/>
              <a:t>config</a:t>
            </a:r>
            <a:r>
              <a:rPr lang="zh-TW" altLang="en-US" dirty="0"/>
              <a:t>設定方法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A28B30-357E-C5F0-12ED-64FC112062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64" r="82396"/>
          <a:stretch/>
        </p:blipFill>
        <p:spPr>
          <a:xfrm>
            <a:off x="1937012" y="3529289"/>
            <a:ext cx="1016250" cy="82126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9B88D04-33DB-690F-2EF0-A15E2D316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172" y="3337436"/>
            <a:ext cx="3269872" cy="2717704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7CD8AC9-C7B9-6562-C9F8-9E0A798213F8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2395123" y="4126324"/>
            <a:ext cx="0" cy="424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DFB49F-4CEA-F3E9-208C-6474B5819983}"/>
              </a:ext>
            </a:extLst>
          </p:cNvPr>
          <p:cNvSpPr txBox="1"/>
          <p:nvPr/>
        </p:nvSpPr>
        <p:spPr>
          <a:xfrm>
            <a:off x="1404467" y="4550793"/>
            <a:ext cx="19813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/>
              <a:t>於</a:t>
            </a:r>
            <a:r>
              <a:rPr lang="en-US" altLang="zh-TW" sz="1600" dirty="0"/>
              <a:t>server.py</a:t>
            </a:r>
            <a:r>
              <a:rPr lang="zh-TW" altLang="en-US" sz="1600" dirty="0"/>
              <a:t>同目錄下</a:t>
            </a:r>
            <a:endParaRPr lang="en-US" altLang="zh-TW" sz="1600" dirty="0"/>
          </a:p>
          <a:p>
            <a:pPr algn="ctr"/>
            <a:r>
              <a:rPr lang="zh-TW" altLang="en-US" sz="1600" dirty="0"/>
              <a:t>創建一個</a:t>
            </a:r>
            <a:r>
              <a:rPr lang="en-US" altLang="zh-TW" sz="1600" dirty="0"/>
              <a:t>py</a:t>
            </a:r>
            <a:r>
              <a:rPr lang="zh-TW" altLang="en-US" sz="1600" dirty="0"/>
              <a:t>檔</a:t>
            </a:r>
            <a:endParaRPr lang="en-US" altLang="zh-TW" sz="1600" dirty="0"/>
          </a:p>
          <a:p>
            <a:pPr algn="ctr"/>
            <a:r>
              <a:rPr lang="zh-TW" altLang="en-US" sz="1600" dirty="0"/>
              <a:t>取名</a:t>
            </a:r>
            <a:r>
              <a:rPr lang="en-US" altLang="zh-TW" sz="1600" dirty="0"/>
              <a:t>config.py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3326CB7-7466-A5E8-1315-25437FF10ED2}"/>
              </a:ext>
            </a:extLst>
          </p:cNvPr>
          <p:cNvSpPr/>
          <p:nvPr/>
        </p:nvSpPr>
        <p:spPr>
          <a:xfrm>
            <a:off x="1937012" y="3913260"/>
            <a:ext cx="916222" cy="213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449AF44-602F-97EB-D919-DA5A35C90EF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779363" y="3677422"/>
            <a:ext cx="2172273" cy="277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4FB2E76-3C1D-D436-1950-01B94673CA49}"/>
              </a:ext>
            </a:extLst>
          </p:cNvPr>
          <p:cNvSpPr txBox="1"/>
          <p:nvPr/>
        </p:nvSpPr>
        <p:spPr>
          <a:xfrm>
            <a:off x="7951636" y="3492756"/>
            <a:ext cx="283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import</a:t>
            </a:r>
            <a:r>
              <a:rPr lang="zh-TW" altLang="en-US" dirty="0"/>
              <a:t>導入</a:t>
            </a:r>
            <a:r>
              <a:rPr lang="en-US" altLang="zh-TW" dirty="0"/>
              <a:t>config.py</a:t>
            </a:r>
            <a:r>
              <a:rPr lang="zh-TW" altLang="en-US" dirty="0"/>
              <a:t>檔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331CE08-D239-0813-8990-F6E38ED07C2B}"/>
              </a:ext>
            </a:extLst>
          </p:cNvPr>
          <p:cNvSpPr/>
          <p:nvPr/>
        </p:nvSpPr>
        <p:spPr>
          <a:xfrm>
            <a:off x="4752906" y="4525821"/>
            <a:ext cx="2384739" cy="186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3546014-7ADD-3F3C-81D5-2BF1AD72E50B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7137645" y="4619037"/>
            <a:ext cx="916682" cy="10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E29A0A4-9841-80A4-AAFE-BBC4DCD0F803}"/>
              </a:ext>
            </a:extLst>
          </p:cNvPr>
          <p:cNvSpPr txBox="1"/>
          <p:nvPr/>
        </p:nvSpPr>
        <p:spPr>
          <a:xfrm>
            <a:off x="8054327" y="4167641"/>
            <a:ext cx="2856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flask</a:t>
            </a:r>
            <a:r>
              <a:rPr lang="zh-TW" altLang="en-US" dirty="0"/>
              <a:t>官方的方法將</a:t>
            </a:r>
            <a:endParaRPr lang="en-US" altLang="zh-TW" dirty="0"/>
          </a:p>
          <a:p>
            <a:r>
              <a:rPr lang="en-US" altLang="zh-TW" dirty="0"/>
              <a:t>import</a:t>
            </a:r>
            <a:r>
              <a:rPr lang="zh-TW" altLang="en-US" dirty="0"/>
              <a:t>進來的</a:t>
            </a:r>
            <a:r>
              <a:rPr lang="en-US" altLang="zh-TW" dirty="0"/>
              <a:t>config.py</a:t>
            </a:r>
          </a:p>
          <a:p>
            <a:r>
              <a:rPr lang="zh-TW" altLang="en-US" dirty="0"/>
              <a:t>拿來設定我們</a:t>
            </a:r>
            <a:r>
              <a:rPr lang="en-US" altLang="zh-TW" dirty="0"/>
              <a:t>flask</a:t>
            </a:r>
            <a:r>
              <a:rPr lang="zh-TW" altLang="en-US" dirty="0"/>
              <a:t>的</a:t>
            </a:r>
            <a:r>
              <a:rPr lang="en-US" altLang="zh-TW" dirty="0"/>
              <a:t>config</a:t>
            </a:r>
            <a:endParaRPr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A6C3BF2-9040-ABB7-1A6F-A3EB6526CDEF}"/>
              </a:ext>
            </a:extLst>
          </p:cNvPr>
          <p:cNvSpPr/>
          <p:nvPr/>
        </p:nvSpPr>
        <p:spPr>
          <a:xfrm>
            <a:off x="4354034" y="3348288"/>
            <a:ext cx="786137" cy="181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AD26E11B-3413-0721-E73E-06A25F3F051A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 flipV="1">
            <a:off x="5140171" y="3245405"/>
            <a:ext cx="317767" cy="193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6FD63AA7-2EC0-E90A-3B31-4039F7FCA7A7}"/>
              </a:ext>
            </a:extLst>
          </p:cNvPr>
          <p:cNvSpPr txBox="1"/>
          <p:nvPr/>
        </p:nvSpPr>
        <p:spPr>
          <a:xfrm>
            <a:off x="5457938" y="3106905"/>
            <a:ext cx="1225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這是</a:t>
            </a:r>
            <a:r>
              <a:rPr lang="en-US" altLang="zh-TW" sz="1200" dirty="0"/>
              <a:t>server.py</a:t>
            </a:r>
            <a:r>
              <a:rPr lang="zh-TW" altLang="en-US" sz="1200" dirty="0"/>
              <a:t>檔</a:t>
            </a: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E9E7C6A8-5267-6316-9F26-05500BF1D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211" y="5618371"/>
            <a:ext cx="2343477" cy="609685"/>
          </a:xfrm>
          <a:prstGeom prst="rect">
            <a:avLst/>
          </a:prstGeom>
        </p:spPr>
      </p:pic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618A173C-B863-EABE-C52B-DFAF36C81133}"/>
              </a:ext>
            </a:extLst>
          </p:cNvPr>
          <p:cNvCxnSpPr>
            <a:cxnSpLocks/>
            <a:stCxn id="9" idx="2"/>
            <a:endCxn id="47" idx="0"/>
          </p:cNvCxnSpPr>
          <p:nvPr/>
        </p:nvCxnSpPr>
        <p:spPr>
          <a:xfrm flipH="1">
            <a:off x="2394950" y="5381790"/>
            <a:ext cx="173" cy="236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DA2CF8D-E04B-8508-6582-DC46EAEC591E}"/>
              </a:ext>
            </a:extLst>
          </p:cNvPr>
          <p:cNvGrpSpPr/>
          <p:nvPr/>
        </p:nvGrpSpPr>
        <p:grpSpPr>
          <a:xfrm>
            <a:off x="185067" y="171266"/>
            <a:ext cx="4756048" cy="648933"/>
            <a:chOff x="3717165" y="905825"/>
            <a:chExt cx="4756048" cy="648933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68738D14-D25D-7C63-C59C-8354C1E0279F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latin typeface="+mn-ea"/>
                </a:rPr>
                <a:t>(</a:t>
              </a:r>
              <a:r>
                <a:rPr lang="zh-TW" altLang="en-US" sz="2400" b="1" dirty="0">
                  <a:latin typeface="+mn-ea"/>
                </a:rPr>
                <a:t>五</a:t>
              </a:r>
              <a:r>
                <a:rPr lang="en-US" altLang="zh-TW" sz="2400" b="1" dirty="0">
                  <a:latin typeface="+mn-ea"/>
                </a:rPr>
                <a:t>)</a:t>
              </a:r>
              <a:endParaRPr lang="zh-TW" altLang="en-US" sz="2400" b="1" dirty="0">
                <a:latin typeface="+mn-ea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3CAB351F-0964-96A7-5200-D44CBD042736}"/>
                </a:ext>
              </a:extLst>
            </p:cNvPr>
            <p:cNvSpPr txBox="1"/>
            <p:nvPr/>
          </p:nvSpPr>
          <p:spPr>
            <a:xfrm>
              <a:off x="4430406" y="952641"/>
              <a:ext cx="4042807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sz="28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配置文件 </a:t>
              </a:r>
              <a:r>
                <a:rPr lang="en-US" altLang="zh-TW" sz="28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---- config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791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5F3438-B5B2-A9AB-F9BB-7E377B97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66" y="202117"/>
            <a:ext cx="1123614" cy="5872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目錄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36D75C-1023-39F4-CFD2-DB77FF19D297}"/>
              </a:ext>
            </a:extLst>
          </p:cNvPr>
          <p:cNvGrpSpPr/>
          <p:nvPr/>
        </p:nvGrpSpPr>
        <p:grpSpPr>
          <a:xfrm>
            <a:off x="4596787" y="1245105"/>
            <a:ext cx="2995250" cy="538958"/>
            <a:chOff x="3717165" y="905825"/>
            <a:chExt cx="3606424" cy="648933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A5A9CAB2-4BC2-1CBC-E405-E7FA78F05F5B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b="1" dirty="0">
                  <a:latin typeface="+mn-ea"/>
                </a:rPr>
                <a:t>(</a:t>
              </a:r>
              <a:r>
                <a:rPr lang="zh-TW" altLang="en-US" sz="1600" b="1" dirty="0">
                  <a:latin typeface="+mn-ea"/>
                </a:rPr>
                <a:t>一</a:t>
              </a:r>
              <a:r>
                <a:rPr lang="en-US" altLang="zh-TW" sz="1600" b="1" dirty="0">
                  <a:latin typeface="+mn-ea"/>
                </a:rPr>
                <a:t>)</a:t>
              </a:r>
              <a:endParaRPr lang="zh-TW" altLang="en-US" sz="1600" b="1" dirty="0">
                <a:latin typeface="+mn-ea"/>
              </a:endParaRPr>
            </a:p>
          </p:txBody>
        </p:sp>
        <p:sp>
          <p:nvSpPr>
            <p:cNvPr id="6" name="文字方塊 5">
              <a:hlinkClick r:id="rId2" action="ppaction://hlinksldjump"/>
              <a:extLst>
                <a:ext uri="{FF2B5EF4-FFF2-40B4-BE49-F238E27FC236}">
                  <a16:creationId xmlns:a16="http://schemas.microsoft.com/office/drawing/2014/main" id="{21D61E56-04EE-771A-0C52-F0131EA060FD}"/>
                </a:ext>
              </a:extLst>
            </p:cNvPr>
            <p:cNvSpPr txBox="1"/>
            <p:nvPr/>
          </p:nvSpPr>
          <p:spPr>
            <a:xfrm>
              <a:off x="4430407" y="952641"/>
              <a:ext cx="2893182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sz="2000" dirty="0"/>
                <a:t>甚麼是</a:t>
              </a:r>
              <a:r>
                <a:rPr lang="en-US" altLang="zh-TW" sz="2000" dirty="0"/>
                <a:t>FLASK</a:t>
              </a:r>
              <a:r>
                <a:rPr lang="zh-TW" altLang="en-US" sz="2000" dirty="0"/>
                <a:t>？</a:t>
              </a: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48BBE20-B746-8D66-7982-F4D7F1A9D54F}"/>
              </a:ext>
            </a:extLst>
          </p:cNvPr>
          <p:cNvGrpSpPr/>
          <p:nvPr/>
        </p:nvGrpSpPr>
        <p:grpSpPr>
          <a:xfrm>
            <a:off x="4119387" y="1953944"/>
            <a:ext cx="3950050" cy="538958"/>
            <a:chOff x="3717165" y="905825"/>
            <a:chExt cx="4756048" cy="648933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9122C63C-B8B0-9C0C-17D2-0BA97AE47EE2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latin typeface="+mn-ea"/>
                </a:rPr>
                <a:t>(</a:t>
              </a:r>
              <a:r>
                <a:rPr lang="zh-TW" altLang="en-US" sz="2000" b="1" dirty="0">
                  <a:latin typeface="+mn-ea"/>
                </a:rPr>
                <a:t>二</a:t>
              </a:r>
              <a:r>
                <a:rPr lang="en-US" altLang="zh-TW" sz="2000" b="1" dirty="0">
                  <a:latin typeface="+mn-ea"/>
                </a:rPr>
                <a:t>)</a:t>
              </a:r>
              <a:endParaRPr lang="zh-TW" altLang="en-US" sz="2000" b="1" dirty="0">
                <a:latin typeface="+mn-ea"/>
              </a:endParaRPr>
            </a:p>
          </p:txBody>
        </p:sp>
        <p:sp>
          <p:nvSpPr>
            <p:cNvPr id="9" name="文字方塊 8">
              <a:hlinkClick r:id="rId3" action="ppaction://hlinksldjump"/>
              <a:extLst>
                <a:ext uri="{FF2B5EF4-FFF2-40B4-BE49-F238E27FC236}">
                  <a16:creationId xmlns:a16="http://schemas.microsoft.com/office/drawing/2014/main" id="{D84D5BBF-4845-C447-D7EA-2795C2C37B1D}"/>
                </a:ext>
              </a:extLst>
            </p:cNvPr>
            <p:cNvSpPr txBox="1"/>
            <p:nvPr/>
          </p:nvSpPr>
          <p:spPr>
            <a:xfrm>
              <a:off x="4430406" y="952641"/>
              <a:ext cx="4042807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sz="20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快速</a:t>
              </a:r>
              <a:r>
                <a:rPr lang="zh-TW" altLang="en-US" sz="2000" kern="1200" cap="all" baseline="0" dirty="0">
                  <a:solidFill>
                    <a:srgbClr val="FFFFFF"/>
                  </a:solidFill>
                  <a:effectLst/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搭起</a:t>
              </a:r>
              <a:r>
                <a:rPr lang="en-US" altLang="zh-TW" sz="2000" kern="1200" cap="all" baseline="0" dirty="0">
                  <a:solidFill>
                    <a:srgbClr val="FFFFFF"/>
                  </a:solidFill>
                  <a:effectLst/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flask</a:t>
              </a:r>
              <a:r>
                <a:rPr lang="zh-TW" altLang="en-US" sz="2000" kern="1200" cap="all" baseline="0" dirty="0">
                  <a:solidFill>
                    <a:srgbClr val="FFFFFF"/>
                  </a:solidFill>
                  <a:effectLst/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後端伺服器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96BD27F-09E9-BD7E-1899-E723C41D7001}"/>
              </a:ext>
            </a:extLst>
          </p:cNvPr>
          <p:cNvGrpSpPr/>
          <p:nvPr/>
        </p:nvGrpSpPr>
        <p:grpSpPr>
          <a:xfrm>
            <a:off x="4119387" y="2662783"/>
            <a:ext cx="3950050" cy="538958"/>
            <a:chOff x="3717165" y="905825"/>
            <a:chExt cx="4756048" cy="648933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F196F564-7F26-26CE-6A98-A521E1D4E13D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latin typeface="+mn-ea"/>
                </a:rPr>
                <a:t>(</a:t>
              </a:r>
              <a:r>
                <a:rPr lang="zh-TW" altLang="en-US" sz="2000" b="1" dirty="0">
                  <a:latin typeface="+mn-ea"/>
                </a:rPr>
                <a:t>三</a:t>
              </a:r>
              <a:r>
                <a:rPr lang="en-US" altLang="zh-TW" sz="2000" b="1" dirty="0">
                  <a:latin typeface="+mn-ea"/>
                </a:rPr>
                <a:t>)</a:t>
              </a:r>
              <a:endParaRPr lang="zh-TW" altLang="en-US" sz="2000" b="1" dirty="0">
                <a:latin typeface="+mn-ea"/>
              </a:endParaRPr>
            </a:p>
          </p:txBody>
        </p:sp>
        <p:sp>
          <p:nvSpPr>
            <p:cNvPr id="12" name="文字方塊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AC2D1DB3-B96A-B6DA-EA76-BE0DCC5F5760}"/>
                </a:ext>
              </a:extLst>
            </p:cNvPr>
            <p:cNvSpPr txBox="1"/>
            <p:nvPr/>
          </p:nvSpPr>
          <p:spPr>
            <a:xfrm>
              <a:off x="4430406" y="952641"/>
              <a:ext cx="4042807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sz="18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建立網頁設計資料夾基本架構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793C756-CF54-1EB5-20AD-B13F85E2AA4B}"/>
              </a:ext>
            </a:extLst>
          </p:cNvPr>
          <p:cNvGrpSpPr/>
          <p:nvPr/>
        </p:nvGrpSpPr>
        <p:grpSpPr>
          <a:xfrm>
            <a:off x="4119387" y="3371622"/>
            <a:ext cx="3950050" cy="538958"/>
            <a:chOff x="3717165" y="905825"/>
            <a:chExt cx="4756048" cy="648933"/>
          </a:xfrm>
        </p:grpSpPr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1B31DE67-78FD-B5AB-11A3-472BF3AFD12A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latin typeface="+mn-ea"/>
                </a:rPr>
                <a:t>(</a:t>
              </a:r>
              <a:r>
                <a:rPr lang="zh-TW" altLang="en-US" sz="2000" b="1" dirty="0">
                  <a:latin typeface="+mn-ea"/>
                </a:rPr>
                <a:t>四</a:t>
              </a:r>
              <a:r>
                <a:rPr lang="en-US" altLang="zh-TW" sz="2000" b="1" dirty="0">
                  <a:latin typeface="+mn-ea"/>
                </a:rPr>
                <a:t>)</a:t>
              </a:r>
              <a:endParaRPr lang="zh-TW" altLang="en-US" sz="2000" b="1" dirty="0">
                <a:latin typeface="+mn-ea"/>
              </a:endParaRPr>
            </a:p>
          </p:txBody>
        </p:sp>
        <p:sp>
          <p:nvSpPr>
            <p:cNvPr id="15" name="文字方塊 14">
              <a:hlinkClick r:id="rId5" action="ppaction://hlinksldjump"/>
              <a:extLst>
                <a:ext uri="{FF2B5EF4-FFF2-40B4-BE49-F238E27FC236}">
                  <a16:creationId xmlns:a16="http://schemas.microsoft.com/office/drawing/2014/main" id="{3CDB60B5-13DC-AAF6-3CEE-D081474557AB}"/>
                </a:ext>
              </a:extLst>
            </p:cNvPr>
            <p:cNvSpPr txBox="1"/>
            <p:nvPr/>
          </p:nvSpPr>
          <p:spPr>
            <a:xfrm>
              <a:off x="4430406" y="952641"/>
              <a:ext cx="4042807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sz="20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建立第一個網頁</a:t>
              </a: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BE708855-7052-55BC-CEE2-C23C5177F0DF}"/>
              </a:ext>
            </a:extLst>
          </p:cNvPr>
          <p:cNvGrpSpPr/>
          <p:nvPr/>
        </p:nvGrpSpPr>
        <p:grpSpPr>
          <a:xfrm>
            <a:off x="4119387" y="4080461"/>
            <a:ext cx="3950050" cy="538958"/>
            <a:chOff x="3717165" y="905825"/>
            <a:chExt cx="4756048" cy="648933"/>
          </a:xfrm>
        </p:grpSpPr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9CBA5AD8-3917-627B-DB2B-0925B25D0200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latin typeface="+mn-ea"/>
                </a:rPr>
                <a:t>(</a:t>
              </a:r>
              <a:r>
                <a:rPr lang="zh-TW" altLang="en-US" sz="2000" b="1" dirty="0">
                  <a:latin typeface="+mn-ea"/>
                </a:rPr>
                <a:t>五</a:t>
              </a:r>
              <a:r>
                <a:rPr lang="en-US" altLang="zh-TW" sz="2000" b="1" dirty="0">
                  <a:latin typeface="+mn-ea"/>
                </a:rPr>
                <a:t>)</a:t>
              </a:r>
              <a:endParaRPr lang="zh-TW" altLang="en-US" sz="2000" b="1" dirty="0">
                <a:latin typeface="+mn-ea"/>
              </a:endParaRPr>
            </a:p>
          </p:txBody>
        </p:sp>
        <p:sp>
          <p:nvSpPr>
            <p:cNvPr id="26" name="文字方塊 25">
              <a:hlinkClick r:id="rId6" action="ppaction://hlinksldjump"/>
              <a:extLst>
                <a:ext uri="{FF2B5EF4-FFF2-40B4-BE49-F238E27FC236}">
                  <a16:creationId xmlns:a16="http://schemas.microsoft.com/office/drawing/2014/main" id="{2BA44223-F027-A81A-3891-31B2DC3EF8A6}"/>
                </a:ext>
              </a:extLst>
            </p:cNvPr>
            <p:cNvSpPr txBox="1"/>
            <p:nvPr/>
          </p:nvSpPr>
          <p:spPr>
            <a:xfrm>
              <a:off x="4430406" y="952641"/>
              <a:ext cx="4042807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sz="20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配置文件 </a:t>
              </a:r>
              <a:r>
                <a:rPr lang="en-US" altLang="zh-TW" sz="20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---- config</a:t>
              </a: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894FF932-9592-71E9-9503-67783E411F99}"/>
              </a:ext>
            </a:extLst>
          </p:cNvPr>
          <p:cNvGrpSpPr/>
          <p:nvPr/>
        </p:nvGrpSpPr>
        <p:grpSpPr>
          <a:xfrm>
            <a:off x="4119387" y="4789300"/>
            <a:ext cx="3950050" cy="538958"/>
            <a:chOff x="3717165" y="905825"/>
            <a:chExt cx="4756048" cy="648933"/>
          </a:xfrm>
        </p:grpSpPr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69FB4D84-34FB-173C-30A0-CD50384B0CCD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latin typeface="+mn-ea"/>
                </a:rPr>
                <a:t>(</a:t>
              </a:r>
              <a:r>
                <a:rPr lang="zh-TW" altLang="en-US" sz="2000" b="1" dirty="0">
                  <a:latin typeface="+mn-ea"/>
                </a:rPr>
                <a:t>六</a:t>
              </a:r>
              <a:r>
                <a:rPr lang="en-US" altLang="zh-TW" sz="2000" b="1" dirty="0">
                  <a:latin typeface="+mn-ea"/>
                </a:rPr>
                <a:t>)</a:t>
              </a:r>
              <a:endParaRPr lang="zh-TW" altLang="en-US" sz="2000" b="1" dirty="0">
                <a:latin typeface="+mn-ea"/>
              </a:endParaRPr>
            </a:p>
          </p:txBody>
        </p:sp>
        <p:sp>
          <p:nvSpPr>
            <p:cNvPr id="29" name="文字方塊 28">
              <a:hlinkClick r:id="rId7" action="ppaction://hlinksldjump"/>
              <a:extLst>
                <a:ext uri="{FF2B5EF4-FFF2-40B4-BE49-F238E27FC236}">
                  <a16:creationId xmlns:a16="http://schemas.microsoft.com/office/drawing/2014/main" id="{3C163F79-79BC-5688-4A43-6D60D66207BC}"/>
                </a:ext>
              </a:extLst>
            </p:cNvPr>
            <p:cNvSpPr txBox="1"/>
            <p:nvPr/>
          </p:nvSpPr>
          <p:spPr>
            <a:xfrm>
              <a:off x="4430406" y="952641"/>
              <a:ext cx="4042807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sz="16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將資料由後端送至前端</a:t>
              </a:r>
            </a:p>
            <a:p>
              <a:r>
                <a:rPr lang="zh-TW" altLang="en-US" sz="12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的其中一種方法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99030F6C-0271-9B94-F626-81D31E18D782}"/>
              </a:ext>
            </a:extLst>
          </p:cNvPr>
          <p:cNvGrpSpPr/>
          <p:nvPr/>
        </p:nvGrpSpPr>
        <p:grpSpPr>
          <a:xfrm>
            <a:off x="4119387" y="5498136"/>
            <a:ext cx="3950050" cy="538958"/>
            <a:chOff x="3717165" y="905825"/>
            <a:chExt cx="4756048" cy="648933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8990D6E6-1337-C563-2ED8-E5CD4CE35C15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latin typeface="+mn-ea"/>
                </a:rPr>
                <a:t>(</a:t>
              </a:r>
              <a:r>
                <a:rPr lang="zh-TW" altLang="en-US" sz="2000" b="1" dirty="0">
                  <a:latin typeface="+mn-ea"/>
                </a:rPr>
                <a:t>七</a:t>
              </a:r>
              <a:r>
                <a:rPr lang="en-US" altLang="zh-TW" sz="2000" b="1" dirty="0">
                  <a:latin typeface="+mn-ea"/>
                </a:rPr>
                <a:t>)</a:t>
              </a:r>
              <a:endParaRPr lang="zh-TW" altLang="en-US" sz="2000" b="1" dirty="0">
                <a:latin typeface="+mn-ea"/>
              </a:endParaRPr>
            </a:p>
          </p:txBody>
        </p:sp>
        <p:sp>
          <p:nvSpPr>
            <p:cNvPr id="32" name="文字方塊 31">
              <a:hlinkClick r:id="rId8" action="ppaction://hlinksldjump"/>
              <a:extLst>
                <a:ext uri="{FF2B5EF4-FFF2-40B4-BE49-F238E27FC236}">
                  <a16:creationId xmlns:a16="http://schemas.microsoft.com/office/drawing/2014/main" id="{86D97E1F-27D9-0285-05A2-5EE6D02D5A75}"/>
                </a:ext>
              </a:extLst>
            </p:cNvPr>
            <p:cNvSpPr txBox="1"/>
            <p:nvPr/>
          </p:nvSpPr>
          <p:spPr>
            <a:xfrm>
              <a:off x="4430406" y="952641"/>
              <a:ext cx="4042807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sz="20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將前端資料送到後端</a:t>
              </a:r>
              <a:endParaRPr lang="en-US" altLang="zh-TW" sz="2000" cap="all" dirty="0">
                <a:solidFill>
                  <a:srgbClr val="FFFFFF"/>
                </a:solidFill>
                <a:latin typeface="Franklin Gothic Medium" panose="020B0603020102020204" pitchFamily="34" charset="0"/>
                <a:ea typeface="微軟正黑體" panose="020B0604030504040204" pitchFamily="34" charset="-120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329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C466DF-0C8F-06DC-DD4F-53460CC1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34666"/>
            <a:ext cx="5838227" cy="762422"/>
          </a:xfrm>
        </p:spPr>
        <p:txBody>
          <a:bodyPr/>
          <a:lstStyle/>
          <a:p>
            <a:r>
              <a:rPr lang="zh-TW" altLang="en-US" dirty="0"/>
              <a:t>加入配置文件後的執行效果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519ACB-9897-B54D-E141-ADA477F26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465584"/>
            <a:ext cx="2343150" cy="609600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5C419BB-D13A-8EA4-C2E7-841BA2A215E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709644" y="2465584"/>
            <a:ext cx="1073790" cy="260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1504B278-4B2D-0AB1-BF63-3231E6E640B5}"/>
              </a:ext>
            </a:extLst>
          </p:cNvPr>
          <p:cNvSpPr txBox="1"/>
          <p:nvPr/>
        </p:nvSpPr>
        <p:spPr>
          <a:xfrm>
            <a:off x="3783434" y="2280918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開啟</a:t>
            </a:r>
            <a:r>
              <a:rPr lang="en-US" altLang="zh-TW" dirty="0"/>
              <a:t>debug</a:t>
            </a:r>
            <a:r>
              <a:rPr lang="zh-TW" altLang="en-US" dirty="0"/>
              <a:t>模式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63ABF20-20B5-4CB3-D9A1-9D157B039617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344048" y="2776593"/>
            <a:ext cx="523276" cy="134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F95408A-AF03-B022-51A8-A2CEDA3B809F}"/>
              </a:ext>
            </a:extLst>
          </p:cNvPr>
          <p:cNvSpPr txBox="1"/>
          <p:nvPr/>
        </p:nvSpPr>
        <p:spPr>
          <a:xfrm>
            <a:off x="3867324" y="2591927"/>
            <a:ext cx="35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解決</a:t>
            </a:r>
            <a:r>
              <a:rPr lang="en-US" altLang="zh-TW" dirty="0"/>
              <a:t>json</a:t>
            </a:r>
            <a:r>
              <a:rPr lang="zh-TW" altLang="en-US" dirty="0"/>
              <a:t>文件的中文顯示亂碼問題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4FC29D6E-1CC9-BB02-DAEE-C3AE7D0390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7"/>
          <a:stretch/>
        </p:blipFill>
        <p:spPr>
          <a:xfrm>
            <a:off x="431508" y="3522543"/>
            <a:ext cx="5630061" cy="1034721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89CCE74B-22D4-A7AF-7754-3FDA0988A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490" y="4749086"/>
            <a:ext cx="5649113" cy="1467055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C233E8CE-8577-01A0-70FB-8D5D30B20D83}"/>
              </a:ext>
            </a:extLst>
          </p:cNvPr>
          <p:cNvSpPr txBox="1"/>
          <p:nvPr/>
        </p:nvSpPr>
        <p:spPr>
          <a:xfrm>
            <a:off x="1938898" y="4557264"/>
            <a:ext cx="2202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加入</a:t>
            </a:r>
            <a:r>
              <a:rPr lang="en-US" altLang="zh-TW" dirty="0"/>
              <a:t>config.py</a:t>
            </a:r>
            <a:r>
              <a:rPr lang="zh-TW" altLang="en-US" dirty="0"/>
              <a:t>前執行</a:t>
            </a:r>
            <a:endParaRPr lang="en-US" altLang="zh-TW" dirty="0"/>
          </a:p>
          <a:p>
            <a:r>
              <a:rPr lang="zh-TW" altLang="en-US" dirty="0"/>
              <a:t>的終端機顯示畫面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975AE8D-25F8-83C2-8885-69F18F7F42C3}"/>
              </a:ext>
            </a:extLst>
          </p:cNvPr>
          <p:cNvSpPr txBox="1"/>
          <p:nvPr/>
        </p:nvSpPr>
        <p:spPr>
          <a:xfrm>
            <a:off x="8050319" y="4140733"/>
            <a:ext cx="2202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加入</a:t>
            </a:r>
            <a:r>
              <a:rPr lang="en-US" altLang="zh-TW" dirty="0"/>
              <a:t>config.py</a:t>
            </a:r>
            <a:r>
              <a:rPr lang="zh-TW" altLang="en-US" dirty="0"/>
              <a:t>後執行</a:t>
            </a:r>
            <a:endParaRPr lang="en-US" altLang="zh-TW" dirty="0"/>
          </a:p>
          <a:p>
            <a:r>
              <a:rPr lang="zh-TW" altLang="en-US" dirty="0"/>
              <a:t>的終端機顯示畫面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60C2325-7F7B-B4FB-99E8-9B86F9DE4278}"/>
              </a:ext>
            </a:extLst>
          </p:cNvPr>
          <p:cNvSpPr/>
          <p:nvPr/>
        </p:nvSpPr>
        <p:spPr>
          <a:xfrm>
            <a:off x="6239490" y="5353926"/>
            <a:ext cx="1453215" cy="234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61E2BF9-F7DE-1AA9-C9EC-678588CFCC7E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>
            <a:off x="7692705" y="5471372"/>
            <a:ext cx="615900" cy="11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86BC780-6974-ABA9-B102-F9771CC60651}"/>
              </a:ext>
            </a:extLst>
          </p:cNvPr>
          <p:cNvSpPr txBox="1"/>
          <p:nvPr/>
        </p:nvSpPr>
        <p:spPr>
          <a:xfrm>
            <a:off x="8308605" y="5297947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可以看到</a:t>
            </a:r>
            <a:r>
              <a:rPr lang="en-US" altLang="zh-TW" dirty="0"/>
              <a:t>debug</a:t>
            </a:r>
            <a:r>
              <a:rPr lang="zh-TW" altLang="en-US" dirty="0"/>
              <a:t>模式成功打開了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CE06E35-1FEA-908A-E8CA-B4FC3F0E0BB7}"/>
              </a:ext>
            </a:extLst>
          </p:cNvPr>
          <p:cNvSpPr txBox="1"/>
          <p:nvPr/>
        </p:nvSpPr>
        <p:spPr>
          <a:xfrm>
            <a:off x="4043717" y="2886939"/>
            <a:ext cx="3254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(</a:t>
            </a:r>
            <a:r>
              <a:rPr lang="zh-TW" altLang="en-US" sz="1200" dirty="0"/>
              <a:t>除了這</a:t>
            </a:r>
            <a:r>
              <a:rPr lang="en-US" altLang="zh-TW" sz="1200" dirty="0"/>
              <a:t>2</a:t>
            </a:r>
            <a:r>
              <a:rPr lang="zh-TW" altLang="en-US" sz="1200" dirty="0"/>
              <a:t>個可以設定外還有很多其他可以設定</a:t>
            </a:r>
            <a:r>
              <a:rPr lang="en-US" altLang="zh-TW" sz="1200" dirty="0"/>
              <a:t>)</a:t>
            </a:r>
          </a:p>
          <a:p>
            <a:r>
              <a:rPr lang="zh-TW" altLang="en-US" sz="1200" dirty="0">
                <a:solidFill>
                  <a:schemeClr val="tx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配置管理 </a:t>
            </a:r>
            <a:r>
              <a:rPr lang="en-US" altLang="zh-TW" sz="1200" dirty="0">
                <a:solidFill>
                  <a:schemeClr val="tx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— Flask </a:t>
            </a:r>
            <a:r>
              <a:rPr lang="zh-TW" altLang="en-US" sz="1200" dirty="0">
                <a:solidFill>
                  <a:schemeClr val="tx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中文文档 </a:t>
            </a:r>
            <a:r>
              <a:rPr lang="en-US" altLang="zh-TW" sz="1200" dirty="0">
                <a:solidFill>
                  <a:schemeClr val="tx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(2.0.2)</a:t>
            </a:r>
            <a:endParaRPr lang="zh-TW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14BC969-2EF0-B540-D6C1-407EB694CC49}"/>
              </a:ext>
            </a:extLst>
          </p:cNvPr>
          <p:cNvSpPr/>
          <p:nvPr/>
        </p:nvSpPr>
        <p:spPr>
          <a:xfrm>
            <a:off x="1238636" y="2477371"/>
            <a:ext cx="786137" cy="181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453B6841-E2D9-9B7F-B6DE-CF839BA9D40D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1631704" y="2247415"/>
            <a:ext cx="490086" cy="229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E51D3ED-2D7D-D2CD-360F-C69617B5BF93}"/>
              </a:ext>
            </a:extLst>
          </p:cNvPr>
          <p:cNvSpPr txBox="1"/>
          <p:nvPr/>
        </p:nvSpPr>
        <p:spPr>
          <a:xfrm>
            <a:off x="2121790" y="2108915"/>
            <a:ext cx="1222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這是</a:t>
            </a:r>
            <a:r>
              <a:rPr lang="en-US" altLang="zh-TW" sz="1200" dirty="0"/>
              <a:t>config.py</a:t>
            </a:r>
            <a:r>
              <a:rPr lang="zh-TW" altLang="en-US" sz="1200" dirty="0"/>
              <a:t>檔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99E6A37-1978-F25C-31E2-3E6B01711EBF}"/>
              </a:ext>
            </a:extLst>
          </p:cNvPr>
          <p:cNvGrpSpPr/>
          <p:nvPr/>
        </p:nvGrpSpPr>
        <p:grpSpPr>
          <a:xfrm>
            <a:off x="185067" y="171266"/>
            <a:ext cx="4756048" cy="648933"/>
            <a:chOff x="3717165" y="905825"/>
            <a:chExt cx="4756048" cy="648933"/>
          </a:xfrm>
        </p:grpSpPr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C40EA165-8B6A-B015-522E-D712FFA882F3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latin typeface="+mn-ea"/>
                </a:rPr>
                <a:t>(</a:t>
              </a:r>
              <a:r>
                <a:rPr lang="zh-TW" altLang="en-US" sz="2400" b="1" dirty="0">
                  <a:latin typeface="+mn-ea"/>
                </a:rPr>
                <a:t>五</a:t>
              </a:r>
              <a:r>
                <a:rPr lang="en-US" altLang="zh-TW" sz="2400" b="1" dirty="0">
                  <a:latin typeface="+mn-ea"/>
                </a:rPr>
                <a:t>)</a:t>
              </a:r>
              <a:endParaRPr lang="zh-TW" altLang="en-US" sz="2400" b="1" dirty="0">
                <a:latin typeface="+mn-ea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29584413-F128-4840-58D8-0636977669EF}"/>
                </a:ext>
              </a:extLst>
            </p:cNvPr>
            <p:cNvSpPr txBox="1"/>
            <p:nvPr/>
          </p:nvSpPr>
          <p:spPr>
            <a:xfrm>
              <a:off x="4430406" y="952641"/>
              <a:ext cx="4042807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sz="28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配置文件 </a:t>
              </a:r>
              <a:r>
                <a:rPr lang="en-US" altLang="zh-TW" sz="28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---- config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5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EBDB6796-5B88-6265-370F-8DAEF0C00C6A}"/>
              </a:ext>
            </a:extLst>
          </p:cNvPr>
          <p:cNvGrpSpPr/>
          <p:nvPr/>
        </p:nvGrpSpPr>
        <p:grpSpPr>
          <a:xfrm>
            <a:off x="2483143" y="2778908"/>
            <a:ext cx="7225717" cy="1300184"/>
            <a:chOff x="3717165" y="905825"/>
            <a:chExt cx="3606423" cy="648933"/>
          </a:xfrm>
        </p:grpSpPr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F5D82E76-2F8B-BCF0-05CD-9A025E23668E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b="1" dirty="0">
                  <a:latin typeface="+mn-ea"/>
                </a:rPr>
                <a:t>(</a:t>
              </a:r>
              <a:r>
                <a:rPr lang="zh-TW" altLang="en-US" sz="4800" b="1" dirty="0">
                  <a:latin typeface="+mn-ea"/>
                </a:rPr>
                <a:t>六</a:t>
              </a:r>
              <a:r>
                <a:rPr lang="en-US" altLang="zh-TW" sz="4800" b="1" dirty="0">
                  <a:latin typeface="+mn-ea"/>
                </a:rPr>
                <a:t>)</a:t>
              </a:r>
              <a:endParaRPr lang="zh-TW" altLang="en-US" sz="4800" b="1" dirty="0">
                <a:latin typeface="+mn-ea"/>
              </a:endParaRP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B4410DB0-620E-3849-703B-93C3826171D5}"/>
                </a:ext>
              </a:extLst>
            </p:cNvPr>
            <p:cNvSpPr txBox="1"/>
            <p:nvPr/>
          </p:nvSpPr>
          <p:spPr>
            <a:xfrm>
              <a:off x="4430406" y="952641"/>
              <a:ext cx="2893182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sz="3600" dirty="0"/>
                <a:t>將資料由後端送至前端</a:t>
              </a:r>
              <a:endParaRPr lang="en-US" altLang="zh-TW" sz="3600" dirty="0"/>
            </a:p>
            <a:p>
              <a:r>
                <a:rPr lang="zh-TW" altLang="en-US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的其中一種方法</a:t>
              </a:r>
              <a:endParaRPr lang="en-US" altLang="zh-TW" kern="1200" cap="all" baseline="0" dirty="0">
                <a:solidFill>
                  <a:srgbClr val="FFFFFF"/>
                </a:solidFill>
                <a:effectLst/>
                <a:latin typeface="Franklin Gothic Medium" panose="020B0603020102020204" pitchFamily="34" charset="0"/>
                <a:ea typeface="微軟正黑體" panose="020B0604030504040204" pitchFamily="34" charset="-120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649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圖片 75">
            <a:extLst>
              <a:ext uri="{FF2B5EF4-FFF2-40B4-BE49-F238E27FC236}">
                <a16:creationId xmlns:a16="http://schemas.microsoft.com/office/drawing/2014/main" id="{E29D1DA6-BCB4-A625-88D2-EE2306609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76" y="2751870"/>
            <a:ext cx="3496339" cy="319731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0F0B3B0-8A3D-1EDC-3ECA-8A28B37F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308" y="1373077"/>
            <a:ext cx="9905998" cy="699553"/>
          </a:xfrm>
        </p:spPr>
        <p:txBody>
          <a:bodyPr>
            <a:normAutofit fontScale="90000"/>
          </a:bodyPr>
          <a:lstStyle/>
          <a:p>
            <a:r>
              <a:rPr lang="zh-TW" altLang="en-US" sz="2400" dirty="0"/>
              <a:t>在前端</a:t>
            </a:r>
            <a:r>
              <a:rPr lang="en-US" altLang="zh-TW" sz="2400" dirty="0"/>
              <a:t>(</a:t>
            </a:r>
            <a:r>
              <a:rPr lang="zh-TW" altLang="en-US" sz="2400" dirty="0"/>
              <a:t>也就是</a:t>
            </a:r>
            <a:r>
              <a:rPr lang="en-US" altLang="zh-TW" sz="2400" dirty="0"/>
              <a:t>html</a:t>
            </a:r>
            <a:r>
              <a:rPr lang="zh-TW" altLang="en-US" sz="2400" dirty="0"/>
              <a:t>檔</a:t>
            </a:r>
            <a:r>
              <a:rPr lang="en-US" altLang="zh-TW" sz="2400" dirty="0"/>
              <a:t>)</a:t>
            </a:r>
            <a:r>
              <a:rPr lang="zh-TW" altLang="en-US" sz="2400" dirty="0"/>
              <a:t>設置變數，</a:t>
            </a:r>
            <a:br>
              <a:rPr lang="en-US" altLang="zh-TW" sz="2400" dirty="0"/>
            </a:br>
            <a:r>
              <a:rPr lang="zh-TW" altLang="en-US" sz="2400" dirty="0"/>
              <a:t>用後端改變變數來影響前端網頁的顯示結果</a:t>
            </a:r>
            <a:endParaRPr lang="zh-TW" altLang="en-US" sz="44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0E8A838-5C5C-7E5A-F257-4C82BEE69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5185" y="2802171"/>
            <a:ext cx="2700745" cy="3437311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A62B733-36F3-8A7C-6107-2B505960F8D2}"/>
              </a:ext>
            </a:extLst>
          </p:cNvPr>
          <p:cNvSpPr/>
          <p:nvPr/>
        </p:nvSpPr>
        <p:spPr>
          <a:xfrm>
            <a:off x="1325461" y="2802171"/>
            <a:ext cx="671119" cy="171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95CA48A-9FB5-4FAD-A228-3CEF763BF123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 flipV="1">
            <a:off x="1661021" y="2552743"/>
            <a:ext cx="335559" cy="249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D04C806-360D-D4D1-C3D3-DB22207CC9AA}"/>
              </a:ext>
            </a:extLst>
          </p:cNvPr>
          <p:cNvSpPr txBox="1"/>
          <p:nvPr/>
        </p:nvSpPr>
        <p:spPr>
          <a:xfrm>
            <a:off x="1996580" y="2398854"/>
            <a:ext cx="2791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先來編輯前端，這是</a:t>
            </a:r>
            <a:r>
              <a:rPr lang="en-US" altLang="zh-TW" sz="1400" dirty="0"/>
              <a:t>home.html</a:t>
            </a:r>
            <a:r>
              <a:rPr lang="zh-TW" altLang="en-US" sz="1400" dirty="0"/>
              <a:t>檔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FED6A40-060B-8F10-932F-52FED4BB81AD}"/>
              </a:ext>
            </a:extLst>
          </p:cNvPr>
          <p:cNvSpPr/>
          <p:nvPr/>
        </p:nvSpPr>
        <p:spPr>
          <a:xfrm>
            <a:off x="1610686" y="3951215"/>
            <a:ext cx="1700554" cy="159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12249C9-29B7-3E8B-FAE7-1789B64C8C93}"/>
              </a:ext>
            </a:extLst>
          </p:cNvPr>
          <p:cNvSpPr/>
          <p:nvPr/>
        </p:nvSpPr>
        <p:spPr>
          <a:xfrm>
            <a:off x="1862355" y="4379053"/>
            <a:ext cx="1275128" cy="151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8C61A47-9C58-7104-81EA-0E790186B3FF}"/>
              </a:ext>
            </a:extLst>
          </p:cNvPr>
          <p:cNvCxnSpPr>
            <a:cxnSpLocks/>
            <a:stCxn id="18" idx="0"/>
            <a:endCxn id="23" idx="1"/>
          </p:cNvCxnSpPr>
          <p:nvPr/>
        </p:nvCxnSpPr>
        <p:spPr>
          <a:xfrm flipV="1">
            <a:off x="2460963" y="3402317"/>
            <a:ext cx="977363" cy="54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9FD9ED2-4495-B8A6-2496-93D38FF06D25}"/>
              </a:ext>
            </a:extLst>
          </p:cNvPr>
          <p:cNvSpPr txBox="1"/>
          <p:nvPr/>
        </p:nvSpPr>
        <p:spPr>
          <a:xfrm>
            <a:off x="3438326" y="3140707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這行我們設一個變數</a:t>
            </a:r>
            <a:r>
              <a:rPr lang="en-US" altLang="zh-TW" sz="1400" dirty="0">
                <a:solidFill>
                  <a:srgbClr val="FFC000"/>
                </a:solidFill>
              </a:rPr>
              <a:t>name</a:t>
            </a:r>
          </a:p>
          <a:p>
            <a:r>
              <a:rPr lang="zh-TW" altLang="en-US" sz="1400" dirty="0"/>
              <a:t>格式</a:t>
            </a:r>
            <a:r>
              <a:rPr lang="en-US" altLang="zh-TW" sz="1400" dirty="0"/>
              <a:t>:{{</a:t>
            </a:r>
            <a:r>
              <a:rPr lang="zh-TW" altLang="en-US" sz="1400" dirty="0"/>
              <a:t>這裡面放變數名</a:t>
            </a:r>
            <a:r>
              <a:rPr lang="en-US" altLang="zh-TW" sz="1400" dirty="0"/>
              <a:t>}}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2538968-9064-E2D2-8E51-C032334D0E30}"/>
              </a:ext>
            </a:extLst>
          </p:cNvPr>
          <p:cNvCxnSpPr>
            <a:cxnSpLocks/>
            <a:stCxn id="19" idx="3"/>
            <a:endCxn id="37" idx="1"/>
          </p:cNvCxnSpPr>
          <p:nvPr/>
        </p:nvCxnSpPr>
        <p:spPr>
          <a:xfrm flipV="1">
            <a:off x="3137483" y="4042866"/>
            <a:ext cx="341690" cy="411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7641D2C-7F8F-CAAC-AB7D-299A1D96E5F5}"/>
              </a:ext>
            </a:extLst>
          </p:cNvPr>
          <p:cNvSpPr txBox="1"/>
          <p:nvPr/>
        </p:nvSpPr>
        <p:spPr>
          <a:xfrm>
            <a:off x="3479173" y="3781256"/>
            <a:ext cx="2215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這是</a:t>
            </a:r>
            <a:r>
              <a:rPr lang="en-US" altLang="zh-TW" sz="1400" dirty="0"/>
              <a:t>For</a:t>
            </a:r>
            <a:r>
              <a:rPr lang="zh-TW" altLang="en-US" sz="1400" dirty="0"/>
              <a:t>迴圈的開頭</a:t>
            </a:r>
            <a:endParaRPr lang="en-US" altLang="zh-TW" sz="1400" dirty="0"/>
          </a:p>
          <a:p>
            <a:r>
              <a:rPr lang="zh-TW" altLang="en-US" sz="1400" dirty="0"/>
              <a:t>變數 </a:t>
            </a:r>
            <a:r>
              <a:rPr lang="en-US" altLang="zh-TW" sz="1400" dirty="0"/>
              <a:t>i </a:t>
            </a:r>
            <a:r>
              <a:rPr lang="zh-TW" altLang="en-US" sz="1400" dirty="0"/>
              <a:t>會遍歷變數</a:t>
            </a:r>
            <a:r>
              <a:rPr lang="en-US" altLang="zh-TW" sz="1400" dirty="0">
                <a:solidFill>
                  <a:srgbClr val="92D050"/>
                </a:solidFill>
              </a:rPr>
              <a:t>columns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9A9A77A-DA63-D20E-FBB2-DF2D4CC13CA2}"/>
              </a:ext>
            </a:extLst>
          </p:cNvPr>
          <p:cNvSpPr/>
          <p:nvPr/>
        </p:nvSpPr>
        <p:spPr>
          <a:xfrm>
            <a:off x="1836156" y="4672381"/>
            <a:ext cx="747653" cy="151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BC501FB-DB5C-9366-C978-57AECB14F56F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2583809" y="4747882"/>
            <a:ext cx="979418" cy="693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2125BEE-C60E-31C2-3771-A77F8186570D}"/>
              </a:ext>
            </a:extLst>
          </p:cNvPr>
          <p:cNvSpPr txBox="1"/>
          <p:nvPr/>
        </p:nvSpPr>
        <p:spPr>
          <a:xfrm>
            <a:off x="3563227" y="5287730"/>
            <a:ext cx="168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這是</a:t>
            </a:r>
            <a:r>
              <a:rPr lang="en-US" altLang="zh-TW" sz="1400" dirty="0"/>
              <a:t>For</a:t>
            </a:r>
            <a:r>
              <a:rPr lang="zh-TW" altLang="en-US" sz="1400" dirty="0"/>
              <a:t>迴圈的結尾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7793C02-3131-1AB2-FE65-F6F0FF920E79}"/>
              </a:ext>
            </a:extLst>
          </p:cNvPr>
          <p:cNvSpPr/>
          <p:nvPr/>
        </p:nvSpPr>
        <p:spPr>
          <a:xfrm>
            <a:off x="1856518" y="4518326"/>
            <a:ext cx="894986" cy="157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5B80757F-B1B6-0E38-0ED9-884A387D61E9}"/>
              </a:ext>
            </a:extLst>
          </p:cNvPr>
          <p:cNvCxnSpPr>
            <a:cxnSpLocks/>
            <a:stCxn id="47" idx="3"/>
            <a:endCxn id="151" idx="1"/>
          </p:cNvCxnSpPr>
          <p:nvPr/>
        </p:nvCxnSpPr>
        <p:spPr>
          <a:xfrm>
            <a:off x="2751504" y="4596962"/>
            <a:ext cx="633002" cy="122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0E390E7B-E09F-1DD3-208D-D3695325F1E1}"/>
              </a:ext>
            </a:extLst>
          </p:cNvPr>
          <p:cNvSpPr/>
          <p:nvPr/>
        </p:nvSpPr>
        <p:spPr>
          <a:xfrm>
            <a:off x="1872324" y="5108895"/>
            <a:ext cx="1097378" cy="427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57A61E15-1238-5F46-A7F5-A159D7E13C3D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>
            <a:off x="2969702" y="5322815"/>
            <a:ext cx="535950" cy="718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3F8F0E2-1962-31F5-2989-528F898F3D9F}"/>
              </a:ext>
            </a:extLst>
          </p:cNvPr>
          <p:cNvSpPr txBox="1"/>
          <p:nvPr/>
        </p:nvSpPr>
        <p:spPr>
          <a:xfrm>
            <a:off x="3505652" y="5780202"/>
            <a:ext cx="181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第二個</a:t>
            </a:r>
            <a:r>
              <a:rPr lang="en-US" altLang="zh-TW" sz="1400" dirty="0"/>
              <a:t>For</a:t>
            </a:r>
            <a:r>
              <a:rPr lang="zh-TW" altLang="en-US" sz="1400" dirty="0"/>
              <a:t>迴圈</a:t>
            </a:r>
            <a:endParaRPr lang="en-US" altLang="zh-TW" sz="1400" dirty="0"/>
          </a:p>
          <a:p>
            <a:r>
              <a:rPr lang="zh-TW" altLang="en-US" sz="1400" dirty="0"/>
              <a:t>只是 </a:t>
            </a:r>
            <a:r>
              <a:rPr lang="en-US" altLang="zh-TW" sz="1400" dirty="0"/>
              <a:t>i </a:t>
            </a:r>
            <a:r>
              <a:rPr lang="zh-TW" altLang="en-US" sz="1400" dirty="0"/>
              <a:t>改為遍歷</a:t>
            </a:r>
            <a:r>
              <a:rPr lang="en-US" altLang="zh-TW" sz="1400" dirty="0">
                <a:solidFill>
                  <a:srgbClr val="00B0F0"/>
                </a:solidFill>
              </a:rPr>
              <a:t>data</a:t>
            </a:r>
            <a:endParaRPr lang="zh-TW" altLang="en-US" sz="1400" dirty="0">
              <a:solidFill>
                <a:srgbClr val="00B0F0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EA0E7C2-CAC0-3F63-347E-250E021A0AB6}"/>
              </a:ext>
            </a:extLst>
          </p:cNvPr>
          <p:cNvSpPr/>
          <p:nvPr/>
        </p:nvSpPr>
        <p:spPr>
          <a:xfrm>
            <a:off x="5772248" y="2795873"/>
            <a:ext cx="671119" cy="171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788900B3-DBF8-0629-7FA5-329DFAB08C5D}"/>
              </a:ext>
            </a:extLst>
          </p:cNvPr>
          <p:cNvCxnSpPr>
            <a:cxnSpLocks/>
            <a:stCxn id="62" idx="0"/>
            <a:endCxn id="64" idx="1"/>
          </p:cNvCxnSpPr>
          <p:nvPr/>
        </p:nvCxnSpPr>
        <p:spPr>
          <a:xfrm flipV="1">
            <a:off x="6107808" y="2546445"/>
            <a:ext cx="335559" cy="249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B2598122-E5D6-35B6-8E5D-DD05821B3495}"/>
              </a:ext>
            </a:extLst>
          </p:cNvPr>
          <p:cNvSpPr txBox="1"/>
          <p:nvPr/>
        </p:nvSpPr>
        <p:spPr>
          <a:xfrm>
            <a:off x="6443367" y="239255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再來編輯後端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ED717FE-64C9-B511-09C0-F8E8FECFBD1A}"/>
              </a:ext>
            </a:extLst>
          </p:cNvPr>
          <p:cNvSpPr/>
          <p:nvPr/>
        </p:nvSpPr>
        <p:spPr>
          <a:xfrm>
            <a:off x="6400800" y="4412610"/>
            <a:ext cx="2650921" cy="721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6382B739-A283-96EF-B86E-6C19CCEA804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7180976" y="3085305"/>
            <a:ext cx="2097747" cy="1335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9B19CA8A-4F54-8E3A-11C0-1406B513B5D2}"/>
              </a:ext>
            </a:extLst>
          </p:cNvPr>
          <p:cNvSpPr txBox="1"/>
          <p:nvPr/>
        </p:nvSpPr>
        <p:spPr>
          <a:xfrm>
            <a:off x="9278723" y="2931416"/>
            <a:ext cx="2056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創建一個字典叫</a:t>
            </a:r>
            <a:r>
              <a:rPr lang="en-US" altLang="zh-TW" sz="1400" dirty="0"/>
              <a:t>dictdata</a:t>
            </a:r>
            <a:endParaRPr lang="zh-TW" altLang="en-US" sz="1400" dirty="0"/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862C5570-E6DB-754E-DFE0-D91B59C6EC1B}"/>
              </a:ext>
            </a:extLst>
          </p:cNvPr>
          <p:cNvCxnSpPr>
            <a:cxnSpLocks/>
            <a:endCxn id="104" idx="1"/>
          </p:cNvCxnSpPr>
          <p:nvPr/>
        </p:nvCxnSpPr>
        <p:spPr>
          <a:xfrm flipV="1">
            <a:off x="7479491" y="3593843"/>
            <a:ext cx="1739471" cy="1039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4B555A18-66F4-D12B-813D-AF7586FBCB3F}"/>
              </a:ext>
            </a:extLst>
          </p:cNvPr>
          <p:cNvSpPr txBox="1"/>
          <p:nvPr/>
        </p:nvSpPr>
        <p:spPr>
          <a:xfrm>
            <a:off x="9342300" y="368490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400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F4FA2AD3-B31E-B02B-BC39-467E864B0DE6}"/>
              </a:ext>
            </a:extLst>
          </p:cNvPr>
          <p:cNvSpPr txBox="1"/>
          <p:nvPr/>
        </p:nvSpPr>
        <p:spPr>
          <a:xfrm>
            <a:off x="9218962" y="3332233"/>
            <a:ext cx="1828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第一個</a:t>
            </a:r>
            <a:r>
              <a:rPr lang="en-US" altLang="zh-TW" sz="1400" dirty="0"/>
              <a:t>key</a:t>
            </a:r>
            <a:r>
              <a:rPr lang="zh-TW" altLang="en-US" sz="1400" dirty="0"/>
              <a:t>是</a:t>
            </a:r>
            <a:r>
              <a:rPr lang="en-US" altLang="zh-TW" sz="1400" dirty="0">
                <a:solidFill>
                  <a:srgbClr val="FFC000"/>
                </a:solidFill>
              </a:rPr>
              <a:t>name</a:t>
            </a:r>
          </a:p>
          <a:p>
            <a:r>
              <a:rPr lang="zh-TW" altLang="en-US" sz="1400" dirty="0"/>
              <a:t>我們把</a:t>
            </a:r>
            <a:r>
              <a:rPr lang="en-US" altLang="zh-TW" sz="1400" dirty="0"/>
              <a:t>value</a:t>
            </a:r>
            <a:r>
              <a:rPr lang="zh-TW" altLang="en-US" sz="1400" dirty="0"/>
              <a:t>設為</a:t>
            </a:r>
            <a:r>
              <a:rPr lang="en-US" altLang="zh-TW" sz="1400" dirty="0"/>
              <a:t>’wei’</a:t>
            </a:r>
            <a:endParaRPr lang="zh-TW" altLang="en-US" sz="1400" dirty="0"/>
          </a:p>
        </p:txBody>
      </p: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053D0302-2FB8-2447-5964-B697A145E566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7865454" y="4128934"/>
            <a:ext cx="1382725" cy="661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3050A8CE-D9CF-1D0D-620D-ED6DC5E21E46}"/>
              </a:ext>
            </a:extLst>
          </p:cNvPr>
          <p:cNvSpPr txBox="1"/>
          <p:nvPr/>
        </p:nvSpPr>
        <p:spPr>
          <a:xfrm>
            <a:off x="9248179" y="3867324"/>
            <a:ext cx="2529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第二個</a:t>
            </a:r>
            <a:r>
              <a:rPr lang="en-US" altLang="zh-TW" sz="1400" dirty="0"/>
              <a:t>key</a:t>
            </a:r>
            <a:r>
              <a:rPr lang="zh-TW" altLang="en-US" sz="1400" dirty="0"/>
              <a:t>是</a:t>
            </a:r>
            <a:r>
              <a:rPr lang="en-US" altLang="zh-TW" sz="1400" dirty="0">
                <a:solidFill>
                  <a:srgbClr val="92D050"/>
                </a:solidFill>
              </a:rPr>
              <a:t>columns</a:t>
            </a:r>
          </a:p>
          <a:p>
            <a:r>
              <a:rPr lang="zh-TW" altLang="en-US" sz="1400" dirty="0"/>
              <a:t>我們把</a:t>
            </a:r>
            <a:r>
              <a:rPr lang="en-US" altLang="zh-TW" sz="1400" dirty="0"/>
              <a:t>value</a:t>
            </a:r>
            <a:r>
              <a:rPr lang="zh-TW" altLang="en-US" sz="1400" dirty="0"/>
              <a:t>設為數組</a:t>
            </a:r>
            <a:r>
              <a:rPr lang="en-US" altLang="zh-TW" sz="1400" dirty="0"/>
              <a:t>(1,2,3,4)</a:t>
            </a:r>
            <a:endParaRPr lang="zh-TW" altLang="en-US" sz="1400" dirty="0"/>
          </a:p>
        </p:txBody>
      </p: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E2B89A1E-FE1D-762A-D6F3-79A572126807}"/>
              </a:ext>
            </a:extLst>
          </p:cNvPr>
          <p:cNvCxnSpPr>
            <a:cxnSpLocks/>
            <a:endCxn id="115" idx="1"/>
          </p:cNvCxnSpPr>
          <p:nvPr/>
        </p:nvCxnSpPr>
        <p:spPr>
          <a:xfrm flipV="1">
            <a:off x="8992998" y="4790031"/>
            <a:ext cx="285725" cy="109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D753C1C8-467A-1E7A-568D-CFDF2AD2AC73}"/>
              </a:ext>
            </a:extLst>
          </p:cNvPr>
          <p:cNvSpPr txBox="1"/>
          <p:nvPr/>
        </p:nvSpPr>
        <p:spPr>
          <a:xfrm>
            <a:off x="9278723" y="4420699"/>
            <a:ext cx="25833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第三個</a:t>
            </a:r>
            <a:r>
              <a:rPr lang="en-US" altLang="zh-TW" sz="1400" dirty="0"/>
              <a:t>key</a:t>
            </a:r>
            <a:r>
              <a:rPr lang="zh-TW" altLang="en-US" sz="1400" dirty="0"/>
              <a:t>是</a:t>
            </a:r>
            <a:r>
              <a:rPr lang="en-US" altLang="zh-TW" sz="1400" dirty="0">
                <a:solidFill>
                  <a:srgbClr val="00B0F0"/>
                </a:solidFill>
              </a:rPr>
              <a:t>data</a:t>
            </a:r>
          </a:p>
          <a:p>
            <a:r>
              <a:rPr lang="zh-TW" altLang="en-US" sz="1400" dirty="0"/>
              <a:t>我們把</a:t>
            </a:r>
            <a:r>
              <a:rPr lang="en-US" altLang="zh-TW" sz="1400" dirty="0"/>
              <a:t>value</a:t>
            </a:r>
            <a:r>
              <a:rPr lang="zh-TW" altLang="en-US" sz="1400" dirty="0"/>
              <a:t>設為陣列</a:t>
            </a:r>
            <a:endParaRPr lang="en-US" altLang="zh-TW" sz="1400" dirty="0"/>
          </a:p>
          <a:p>
            <a:r>
              <a:rPr lang="en-US" altLang="zh-TW" sz="1400" dirty="0"/>
              <a:t>[‘data1’,’data2’,’data3’,’data4’]</a:t>
            </a:r>
            <a:endParaRPr lang="zh-TW" altLang="en-US" sz="1400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22A298E6-6AC1-FF99-282A-31A906D7AEC4}"/>
              </a:ext>
            </a:extLst>
          </p:cNvPr>
          <p:cNvSpPr/>
          <p:nvPr/>
        </p:nvSpPr>
        <p:spPr>
          <a:xfrm>
            <a:off x="8479051" y="5123432"/>
            <a:ext cx="603214" cy="164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3E8CE067-9035-ACDF-0F6F-FD59E8B7B1FD}"/>
              </a:ext>
            </a:extLst>
          </p:cNvPr>
          <p:cNvCxnSpPr>
            <a:cxnSpLocks/>
            <a:stCxn id="124" idx="2"/>
            <a:endCxn id="126" idx="1"/>
          </p:cNvCxnSpPr>
          <p:nvPr/>
        </p:nvCxnSpPr>
        <p:spPr>
          <a:xfrm>
            <a:off x="8780658" y="5287730"/>
            <a:ext cx="561642" cy="520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A1BAC3A4-992D-B422-1E65-9DB225B043BF}"/>
              </a:ext>
            </a:extLst>
          </p:cNvPr>
          <p:cNvSpPr txBox="1"/>
          <p:nvPr/>
        </p:nvSpPr>
        <p:spPr>
          <a:xfrm>
            <a:off x="9342300" y="5331203"/>
            <a:ext cx="24160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將創建好的字典</a:t>
            </a:r>
            <a:r>
              <a:rPr lang="en-US" altLang="zh-TW" sz="1400" dirty="0"/>
              <a:t>dictdata</a:t>
            </a:r>
            <a:r>
              <a:rPr lang="zh-TW" altLang="en-US" sz="1400" dirty="0"/>
              <a:t>放入</a:t>
            </a:r>
            <a:endParaRPr lang="en-US" altLang="zh-TW" sz="1400" dirty="0"/>
          </a:p>
          <a:p>
            <a:r>
              <a:rPr lang="en-US" altLang="zh-TW" sz="1400" dirty="0"/>
              <a:t>render_template()</a:t>
            </a:r>
            <a:r>
              <a:rPr lang="zh-TW" altLang="en-US" sz="1400" dirty="0"/>
              <a:t>中，</a:t>
            </a:r>
            <a:endParaRPr lang="en-US" altLang="zh-TW" sz="1400" dirty="0"/>
          </a:p>
          <a:p>
            <a:r>
              <a:rPr lang="zh-TW" altLang="en-US" sz="1400" dirty="0"/>
              <a:t>即可將前端</a:t>
            </a:r>
            <a:r>
              <a:rPr lang="en-US" altLang="zh-TW" sz="1400" dirty="0"/>
              <a:t>home.html</a:t>
            </a:r>
          </a:p>
          <a:p>
            <a:r>
              <a:rPr lang="zh-TW" altLang="en-US" sz="1400" dirty="0"/>
              <a:t>需要的變數一起呈送</a:t>
            </a:r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EC76DCF5-1AD4-36FD-9125-22CD483C778A}"/>
              </a:ext>
            </a:extLst>
          </p:cNvPr>
          <p:cNvSpPr txBox="1"/>
          <p:nvPr/>
        </p:nvSpPr>
        <p:spPr>
          <a:xfrm>
            <a:off x="5858186" y="6375367"/>
            <a:ext cx="55563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100" dirty="0"/>
              <a:t>前面的**是</a:t>
            </a:r>
            <a:r>
              <a:rPr lang="en-US" altLang="zh-TW" sz="1100" dirty="0"/>
              <a:t>python</a:t>
            </a:r>
            <a:r>
              <a:rPr lang="zh-TW" altLang="en-US" sz="1100" dirty="0"/>
              <a:t>的語法，</a:t>
            </a:r>
            <a:r>
              <a:rPr lang="en-US" altLang="zh-TW" sz="1100" dirty="0"/>
              <a:t>flask</a:t>
            </a:r>
            <a:r>
              <a:rPr lang="zh-TW" altLang="en-US" sz="1100" dirty="0"/>
              <a:t>官方文件有提到需這樣使用，語法解釋可以看這篇文章</a:t>
            </a:r>
            <a:endParaRPr lang="en-US" altLang="zh-TW" sz="1100" dirty="0"/>
          </a:p>
          <a:p>
            <a:pPr algn="ctr"/>
            <a:r>
              <a:rPr lang="en-US" altLang="zh-TW" sz="1100" dirty="0">
                <a:solidFill>
                  <a:schemeClr val="tx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[Python] ** </a:t>
            </a:r>
            <a:r>
              <a:rPr lang="zh-TW" altLang="en-US" sz="1100" dirty="0">
                <a:solidFill>
                  <a:schemeClr val="tx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雙星號</a:t>
            </a:r>
            <a:r>
              <a:rPr lang="en-US" altLang="zh-TW" sz="1100" dirty="0">
                <a:solidFill>
                  <a:schemeClr val="tx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(double star/asterisk) vs *</a:t>
            </a:r>
            <a:r>
              <a:rPr lang="zh-TW" altLang="en-US" sz="1100" dirty="0">
                <a:solidFill>
                  <a:schemeClr val="tx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單星號</a:t>
            </a:r>
            <a:r>
              <a:rPr lang="en-US" altLang="zh-TW" sz="1100" dirty="0">
                <a:solidFill>
                  <a:schemeClr val="tx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(star/asterisk)</a:t>
            </a:r>
            <a:r>
              <a:rPr lang="zh-TW" altLang="en-US" sz="1100" dirty="0">
                <a:solidFill>
                  <a:schemeClr val="tx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用法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18AA2EC5-08A6-B739-D242-965C23D45679}"/>
              </a:ext>
            </a:extLst>
          </p:cNvPr>
          <p:cNvCxnSpPr>
            <a:cxnSpLocks/>
            <a:stCxn id="124" idx="2"/>
            <a:endCxn id="144" idx="0"/>
          </p:cNvCxnSpPr>
          <p:nvPr/>
        </p:nvCxnSpPr>
        <p:spPr>
          <a:xfrm flipH="1">
            <a:off x="8636351" y="5287730"/>
            <a:ext cx="144307" cy="1087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9F0DA32D-8BFF-E009-6241-01055AE31ACA}"/>
              </a:ext>
            </a:extLst>
          </p:cNvPr>
          <p:cNvSpPr txBox="1"/>
          <p:nvPr/>
        </p:nvSpPr>
        <p:spPr>
          <a:xfrm>
            <a:off x="3384506" y="4442796"/>
            <a:ext cx="23647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/>
              <a:t>這是</a:t>
            </a:r>
            <a:r>
              <a:rPr lang="en-US" altLang="zh-TW" sz="1000" dirty="0"/>
              <a:t>For</a:t>
            </a:r>
            <a:r>
              <a:rPr lang="zh-TW" altLang="en-US" sz="1000" dirty="0"/>
              <a:t>迴圈中的內容</a:t>
            </a:r>
            <a:endParaRPr lang="en-US" altLang="zh-TW" sz="1000" dirty="0"/>
          </a:p>
          <a:p>
            <a:r>
              <a:rPr lang="zh-TW" altLang="en-US" sz="1000" dirty="0"/>
              <a:t>在執行後會隨著迴圈的執行持續被新增</a:t>
            </a:r>
            <a:endParaRPr lang="en-US" altLang="zh-TW" sz="1000" dirty="0"/>
          </a:p>
          <a:p>
            <a:r>
              <a:rPr lang="zh-TW" altLang="en-US" sz="1000" dirty="0"/>
              <a:t>而每跑一圈， </a:t>
            </a:r>
            <a:r>
              <a:rPr lang="en-US" altLang="zh-TW" sz="1000" dirty="0"/>
              <a:t>i</a:t>
            </a:r>
            <a:r>
              <a:rPr lang="zh-TW" altLang="en-US" sz="1000" dirty="0"/>
              <a:t> 就會被換為下一個值</a:t>
            </a:r>
            <a:endParaRPr lang="en-US" altLang="zh-TW" sz="1000" dirty="0"/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D3E96EE9-C349-5821-8166-0A2B2448A094}"/>
              </a:ext>
            </a:extLst>
          </p:cNvPr>
          <p:cNvGrpSpPr/>
          <p:nvPr/>
        </p:nvGrpSpPr>
        <p:grpSpPr>
          <a:xfrm>
            <a:off x="185067" y="171266"/>
            <a:ext cx="4756048" cy="648933"/>
            <a:chOff x="3717165" y="905825"/>
            <a:chExt cx="4756048" cy="648933"/>
          </a:xfrm>
        </p:grpSpPr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8CC534E5-3E2D-8C18-D4B8-3AD996FFA949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latin typeface="+mn-ea"/>
                </a:rPr>
                <a:t>(</a:t>
              </a:r>
              <a:r>
                <a:rPr lang="zh-TW" altLang="en-US" sz="2400" b="1" dirty="0">
                  <a:latin typeface="+mn-ea"/>
                </a:rPr>
                <a:t>六</a:t>
              </a:r>
              <a:r>
                <a:rPr lang="en-US" altLang="zh-TW" sz="2400" b="1" dirty="0">
                  <a:latin typeface="+mn-ea"/>
                </a:rPr>
                <a:t>)</a:t>
              </a:r>
              <a:endParaRPr lang="zh-TW" altLang="en-US" sz="2400" b="1" dirty="0">
                <a:latin typeface="+mn-ea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D0C1D54D-0376-4857-9E24-4FD9AF278855}"/>
                </a:ext>
              </a:extLst>
            </p:cNvPr>
            <p:cNvSpPr txBox="1"/>
            <p:nvPr/>
          </p:nvSpPr>
          <p:spPr>
            <a:xfrm>
              <a:off x="4430406" y="952641"/>
              <a:ext cx="4042807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sz="18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將資料由後端送至前端</a:t>
              </a:r>
            </a:p>
            <a:p>
              <a:r>
                <a:rPr lang="zh-TW" altLang="en-US" sz="14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的其中一種方法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073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A8D30-53E6-946B-0D23-B376D60F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55224"/>
            <a:ext cx="3926623" cy="74186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執行後的網頁結果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F52C8B5-A596-0255-599B-1977A466D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251" y="2494137"/>
            <a:ext cx="3038899" cy="280074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0C81AE6-0B36-F39F-2401-A6C849E82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626" y="2151188"/>
            <a:ext cx="2600688" cy="3486637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5968F28-238E-DC9B-1E30-98239AFC020D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889150" y="3894507"/>
            <a:ext cx="108947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404EEB4-C4EE-9332-77C9-597C782267A1}"/>
              </a:ext>
            </a:extLst>
          </p:cNvPr>
          <p:cNvSpPr txBox="1"/>
          <p:nvPr/>
        </p:nvSpPr>
        <p:spPr>
          <a:xfrm>
            <a:off x="3799740" y="3371287"/>
            <a:ext cx="126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400" dirty="0"/>
              <a:t>按下鍵盤</a:t>
            </a:r>
            <a:r>
              <a:rPr lang="en-US" altLang="zh-TW" sz="1400" dirty="0"/>
              <a:t>F12</a:t>
            </a:r>
          </a:p>
          <a:p>
            <a:pPr algn="ctr"/>
            <a:r>
              <a:rPr lang="zh-TW" altLang="en-US" sz="1400" dirty="0"/>
              <a:t>查看網頁</a:t>
            </a:r>
            <a:r>
              <a:rPr lang="en-US" altLang="zh-TW" sz="1400" dirty="0"/>
              <a:t>code</a:t>
            </a:r>
            <a:endParaRPr lang="zh-TW" altLang="en-US" sz="14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71C8A06-D197-FF02-F12B-35183A5F0C6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895750" y="2628242"/>
            <a:ext cx="1022453" cy="140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6A09C6-FD0C-9DFE-9DE0-3F603722E29F}"/>
              </a:ext>
            </a:extLst>
          </p:cNvPr>
          <p:cNvSpPr txBox="1"/>
          <p:nvPr/>
        </p:nvSpPr>
        <p:spPr>
          <a:xfrm>
            <a:off x="7918203" y="2151188"/>
            <a:ext cx="2938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可以看到</a:t>
            </a:r>
            <a:r>
              <a:rPr lang="zh-TW" altLang="en-US" sz="1400" dirty="0">
                <a:solidFill>
                  <a:srgbClr val="FF0000"/>
                </a:solidFill>
              </a:rPr>
              <a:t>後端</a:t>
            </a:r>
            <a:r>
              <a:rPr lang="en-US" altLang="zh-TW" sz="1400" dirty="0"/>
              <a:t>(server.py)</a:t>
            </a:r>
            <a:r>
              <a:rPr lang="zh-TW" altLang="en-US" sz="1400" dirty="0"/>
              <a:t>將變數資料</a:t>
            </a:r>
            <a:endParaRPr lang="en-US" altLang="zh-TW" sz="1400" dirty="0"/>
          </a:p>
          <a:p>
            <a:r>
              <a:rPr lang="zh-TW" altLang="en-US" sz="1400" dirty="0">
                <a:solidFill>
                  <a:srgbClr val="FF0000"/>
                </a:solidFill>
              </a:rPr>
              <a:t>傳遞給前端</a:t>
            </a:r>
            <a:r>
              <a:rPr lang="en-US" altLang="zh-TW" sz="1400" dirty="0"/>
              <a:t>(home.html)</a:t>
            </a:r>
            <a:r>
              <a:rPr lang="zh-TW" altLang="en-US" sz="1400" dirty="0"/>
              <a:t>，</a:t>
            </a:r>
            <a:endParaRPr lang="en-US" altLang="zh-TW" sz="1400" dirty="0"/>
          </a:p>
          <a:p>
            <a:r>
              <a:rPr lang="zh-TW" altLang="en-US" sz="1400" dirty="0"/>
              <a:t>我們在前端所寫的</a:t>
            </a:r>
            <a:r>
              <a:rPr lang="en-US" altLang="zh-TW" sz="1400" dirty="0"/>
              <a:t>{{name}}</a:t>
            </a:r>
          </a:p>
          <a:p>
            <a:r>
              <a:rPr lang="zh-TW" altLang="en-US" sz="1400" dirty="0"/>
              <a:t>變成了後端給的變數值</a:t>
            </a:r>
            <a:r>
              <a:rPr lang="en-US" altLang="zh-TW" sz="1400" dirty="0"/>
              <a:t>wei</a:t>
            </a:r>
            <a:endParaRPr lang="zh-TW" altLang="en-US" sz="1400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6CC438A-5D9D-5101-913A-2170E543D97A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6325299" y="3583107"/>
            <a:ext cx="1592904" cy="362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8588478-52E0-1472-6FC9-FE969A12ADCE}"/>
              </a:ext>
            </a:extLst>
          </p:cNvPr>
          <p:cNvSpPr txBox="1"/>
          <p:nvPr/>
        </p:nvSpPr>
        <p:spPr>
          <a:xfrm>
            <a:off x="7918203" y="3360911"/>
            <a:ext cx="34325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在前端</a:t>
            </a:r>
            <a:r>
              <a:rPr lang="en-US" altLang="zh-TW" sz="1400" dirty="0"/>
              <a:t>for</a:t>
            </a:r>
            <a:r>
              <a:rPr lang="zh-TW" altLang="en-US" sz="1400" dirty="0"/>
              <a:t>迴圈中的</a:t>
            </a:r>
            <a:r>
              <a:rPr lang="en-US" altLang="zh-TW" sz="1400" dirty="0"/>
              <a:t>&lt;th&gt; {{i}} &lt;/th&gt;</a:t>
            </a:r>
          </a:p>
          <a:p>
            <a:r>
              <a:rPr lang="zh-TW" altLang="en-US" sz="1400" dirty="0"/>
              <a:t>也成功的被後端傳送的資料改變，</a:t>
            </a:r>
            <a:endParaRPr lang="en-US" altLang="zh-TW" sz="1400" dirty="0"/>
          </a:p>
          <a:p>
            <a:r>
              <a:rPr lang="zh-TW" altLang="en-US" sz="1400" dirty="0"/>
              <a:t>每跑一圈迴圈就多一個</a:t>
            </a:r>
            <a:r>
              <a:rPr lang="en-US" altLang="zh-TW" sz="1400" dirty="0"/>
              <a:t>&lt;th&gt; {{i}} &lt;/th&gt;</a:t>
            </a:r>
            <a:r>
              <a:rPr lang="zh-TW" altLang="en-US" sz="1400" dirty="0"/>
              <a:t>，</a:t>
            </a:r>
            <a:endParaRPr lang="en-US" altLang="zh-TW" sz="1400" dirty="0"/>
          </a:p>
          <a:p>
            <a:r>
              <a:rPr lang="zh-TW" altLang="en-US" sz="1400" dirty="0"/>
              <a:t>而 </a:t>
            </a:r>
            <a:r>
              <a:rPr lang="en-US" altLang="zh-TW" sz="1400" dirty="0"/>
              <a:t>i</a:t>
            </a:r>
            <a:r>
              <a:rPr lang="zh-TW" altLang="en-US" sz="1400" dirty="0"/>
              <a:t> 值也隨著迴圈將後端</a:t>
            </a:r>
            <a:r>
              <a:rPr lang="en-US" altLang="zh-TW" sz="1400" dirty="0"/>
              <a:t>columns</a:t>
            </a:r>
            <a:r>
              <a:rPr lang="zh-TW" altLang="en-US" sz="1400" dirty="0"/>
              <a:t>中</a:t>
            </a:r>
            <a:endParaRPr lang="en-US" altLang="zh-TW" sz="1400" dirty="0"/>
          </a:p>
          <a:p>
            <a:r>
              <a:rPr lang="zh-TW" altLang="en-US" sz="1400" dirty="0"/>
              <a:t>的數組</a:t>
            </a:r>
            <a:r>
              <a:rPr lang="en-US" altLang="zh-TW" sz="1400" dirty="0"/>
              <a:t>(1,2,3,4)</a:t>
            </a:r>
            <a:r>
              <a:rPr lang="zh-TW" altLang="en-US" sz="1400" dirty="0"/>
              <a:t>一個個代入</a:t>
            </a:r>
            <a:r>
              <a:rPr lang="en-US" altLang="zh-TW" sz="1400" dirty="0"/>
              <a:t>&lt;th&gt; {{i}} &lt;/th&gt;</a:t>
            </a:r>
            <a:endParaRPr lang="zh-TW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F2C499-C513-48F5-A9D8-600FF0DBFAFF}"/>
              </a:ext>
            </a:extLst>
          </p:cNvPr>
          <p:cNvSpPr/>
          <p:nvPr/>
        </p:nvSpPr>
        <p:spPr>
          <a:xfrm>
            <a:off x="5629013" y="3271706"/>
            <a:ext cx="696286" cy="622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AFF9693-1FDF-43CE-7DBE-87E75CA26999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6613863" y="4530462"/>
            <a:ext cx="1304340" cy="503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AB19014-1827-0AA2-5C13-AC4D1830CC72}"/>
              </a:ext>
            </a:extLst>
          </p:cNvPr>
          <p:cNvSpPr txBox="1"/>
          <p:nvPr/>
        </p:nvSpPr>
        <p:spPr>
          <a:xfrm>
            <a:off x="7918203" y="4664780"/>
            <a:ext cx="29258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前端</a:t>
            </a:r>
            <a:r>
              <a:rPr lang="en-US" altLang="zh-TW" sz="1400" dirty="0"/>
              <a:t>for</a:t>
            </a:r>
            <a:r>
              <a:rPr lang="zh-TW" altLang="en-US" sz="1400" dirty="0"/>
              <a:t>迴圈中的</a:t>
            </a:r>
            <a:r>
              <a:rPr lang="en-US" altLang="zh-TW" sz="1400" dirty="0"/>
              <a:t>&lt;td&gt; {{i}} &lt;/td&gt;</a:t>
            </a:r>
          </a:p>
          <a:p>
            <a:r>
              <a:rPr lang="zh-TW" altLang="en-US" sz="1400" dirty="0"/>
              <a:t>其中的 </a:t>
            </a:r>
            <a:r>
              <a:rPr lang="en-US" altLang="zh-TW" sz="1400" dirty="0"/>
              <a:t>i </a:t>
            </a:r>
            <a:r>
              <a:rPr lang="zh-TW" altLang="en-US" sz="1400" dirty="0"/>
              <a:t>被後端</a:t>
            </a:r>
            <a:r>
              <a:rPr lang="en-US" altLang="zh-TW" sz="1400" dirty="0"/>
              <a:t>data</a:t>
            </a:r>
            <a:r>
              <a:rPr lang="zh-TW" altLang="en-US" sz="1400" dirty="0"/>
              <a:t>中的陣列</a:t>
            </a:r>
            <a:endParaRPr lang="en-US" altLang="zh-TW" sz="1400" dirty="0"/>
          </a:p>
          <a:p>
            <a:r>
              <a:rPr lang="en-US" altLang="zh-TW" sz="1400" dirty="0"/>
              <a:t>[‘data1’,’data2’,’data3’,’data4’]</a:t>
            </a:r>
            <a:r>
              <a:rPr lang="zh-TW" altLang="en-US" sz="1400" dirty="0"/>
              <a:t>改變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6071CB5-8418-16E4-DA55-31A5233A0C7A}"/>
              </a:ext>
            </a:extLst>
          </p:cNvPr>
          <p:cNvSpPr/>
          <p:nvPr/>
        </p:nvSpPr>
        <p:spPr>
          <a:xfrm>
            <a:off x="5629012" y="4219061"/>
            <a:ext cx="984851" cy="622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0F0414E-A38F-8F54-3A8A-08AEE7BF3055}"/>
              </a:ext>
            </a:extLst>
          </p:cNvPr>
          <p:cNvGrpSpPr/>
          <p:nvPr/>
        </p:nvGrpSpPr>
        <p:grpSpPr>
          <a:xfrm>
            <a:off x="185067" y="171266"/>
            <a:ext cx="4756048" cy="648933"/>
            <a:chOff x="3717165" y="905825"/>
            <a:chExt cx="4756048" cy="648933"/>
          </a:xfrm>
        </p:grpSpPr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CFE18B58-A94B-7313-BC2E-E17D6FFA7436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latin typeface="+mn-ea"/>
                </a:rPr>
                <a:t>(</a:t>
              </a:r>
              <a:r>
                <a:rPr lang="zh-TW" altLang="en-US" sz="2400" b="1" dirty="0">
                  <a:latin typeface="+mn-ea"/>
                </a:rPr>
                <a:t>六</a:t>
              </a:r>
              <a:r>
                <a:rPr lang="en-US" altLang="zh-TW" sz="2400" b="1" dirty="0">
                  <a:latin typeface="+mn-ea"/>
                </a:rPr>
                <a:t>)</a:t>
              </a:r>
              <a:endParaRPr lang="zh-TW" altLang="en-US" sz="2400" b="1" dirty="0">
                <a:latin typeface="+mn-ea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7ACA273-BFC6-3CC5-81EE-FF7462BE2915}"/>
                </a:ext>
              </a:extLst>
            </p:cNvPr>
            <p:cNvSpPr txBox="1"/>
            <p:nvPr/>
          </p:nvSpPr>
          <p:spPr>
            <a:xfrm>
              <a:off x="4430406" y="952641"/>
              <a:ext cx="4042807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sz="18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將資料由後端送至前端</a:t>
              </a:r>
            </a:p>
            <a:p>
              <a:r>
                <a:rPr lang="zh-TW" altLang="en-US" sz="14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的其中一種方法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068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EFEF04F-30D1-21BF-8DE5-5ECE4387F69A}"/>
              </a:ext>
            </a:extLst>
          </p:cNvPr>
          <p:cNvGrpSpPr/>
          <p:nvPr/>
        </p:nvGrpSpPr>
        <p:grpSpPr>
          <a:xfrm>
            <a:off x="2483143" y="2778908"/>
            <a:ext cx="7225717" cy="1300184"/>
            <a:chOff x="3717165" y="905825"/>
            <a:chExt cx="3606423" cy="648933"/>
          </a:xfrm>
        </p:grpSpPr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DAC7AF70-29F8-0D3E-4C6B-585C436A052E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b="1" dirty="0">
                  <a:latin typeface="+mn-ea"/>
                </a:rPr>
                <a:t>(</a:t>
              </a:r>
              <a:r>
                <a:rPr lang="zh-TW" altLang="en-US" sz="4800" b="1" dirty="0">
                  <a:latin typeface="+mn-ea"/>
                </a:rPr>
                <a:t>七</a:t>
              </a:r>
              <a:r>
                <a:rPr lang="en-US" altLang="zh-TW" sz="4800" b="1" dirty="0">
                  <a:latin typeface="+mn-ea"/>
                </a:rPr>
                <a:t>)</a:t>
              </a:r>
              <a:endParaRPr lang="zh-TW" altLang="en-US" sz="4800" b="1" dirty="0">
                <a:latin typeface="+mn-ea"/>
              </a:endParaRP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74C33684-427C-D97A-E0C9-A96DE9CD1DB2}"/>
                </a:ext>
              </a:extLst>
            </p:cNvPr>
            <p:cNvSpPr txBox="1"/>
            <p:nvPr/>
          </p:nvSpPr>
          <p:spPr>
            <a:xfrm>
              <a:off x="4430406" y="952641"/>
              <a:ext cx="2893182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sz="4000" dirty="0"/>
                <a:t>將前端資料送到後端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5918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703D9-7F09-7AF0-91A8-0C398DA3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752" y="1461334"/>
            <a:ext cx="4113754" cy="403691"/>
          </a:xfrm>
        </p:spPr>
        <p:txBody>
          <a:bodyPr>
            <a:noAutofit/>
          </a:bodyPr>
          <a:lstStyle/>
          <a:p>
            <a:r>
              <a:rPr lang="zh-TW" altLang="en-US" sz="2400" dirty="0"/>
              <a:t>這邊先解釋一下</a:t>
            </a:r>
            <a:r>
              <a:rPr lang="en-US" altLang="zh-TW" sz="2400" dirty="0"/>
              <a:t>get</a:t>
            </a:r>
            <a:endParaRPr lang="zh-TW" altLang="en-US" sz="2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DA49307-90DC-159B-87A5-339894C7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53" y="3006089"/>
            <a:ext cx="1933845" cy="20957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3EC8BC0-404B-A3A4-320E-E91E8CB4C117}"/>
              </a:ext>
            </a:extLst>
          </p:cNvPr>
          <p:cNvSpPr txBox="1"/>
          <p:nvPr/>
        </p:nvSpPr>
        <p:spPr>
          <a:xfrm>
            <a:off x="976752" y="2168941"/>
            <a:ext cx="4457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首先說一下我將</a:t>
            </a:r>
            <a:r>
              <a:rPr lang="en-US" altLang="zh-TW" sz="1400" dirty="0"/>
              <a:t>/home</a:t>
            </a:r>
            <a:r>
              <a:rPr lang="zh-TW" altLang="en-US" sz="1400" dirty="0"/>
              <a:t>改成</a:t>
            </a:r>
            <a:r>
              <a:rPr lang="en-US" altLang="zh-TW" sz="1400" dirty="0"/>
              <a:t>/back2front</a:t>
            </a:r>
            <a:r>
              <a:rPr lang="zh-TW" altLang="en-US" sz="1400" dirty="0"/>
              <a:t>了</a:t>
            </a:r>
            <a:r>
              <a:rPr lang="en-US" altLang="zh-TW" sz="1400" dirty="0"/>
              <a:t>(back to front)</a:t>
            </a:r>
          </a:p>
          <a:p>
            <a:r>
              <a:rPr lang="zh-TW" altLang="en-US" sz="1400" dirty="0"/>
              <a:t>為了跟之後的</a:t>
            </a:r>
            <a:r>
              <a:rPr lang="en-US" altLang="zh-TW" sz="1400" dirty="0"/>
              <a:t>front2back</a:t>
            </a:r>
            <a:r>
              <a:rPr lang="zh-TW" altLang="en-US" sz="1400" dirty="0"/>
              <a:t>比較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1DE843A-7504-39CA-6BE7-725E5138C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253" y="2658396"/>
            <a:ext cx="1457528" cy="200053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1E9E9A3-F68B-3993-DE6E-CC49E89B2C0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781017" y="2858449"/>
            <a:ext cx="0" cy="147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5F1A835-E1BA-ABD3-CF3B-2D4D931F2403}"/>
              </a:ext>
            </a:extLst>
          </p:cNvPr>
          <p:cNvSpPr txBox="1"/>
          <p:nvPr/>
        </p:nvSpPr>
        <p:spPr>
          <a:xfrm>
            <a:off x="976752" y="3518308"/>
            <a:ext cx="4113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下圖是執行</a:t>
            </a:r>
            <a:r>
              <a:rPr lang="en-US" altLang="zh-TW" sz="1400" dirty="0"/>
              <a:t>server.py</a:t>
            </a:r>
            <a:r>
              <a:rPr lang="zh-TW" altLang="en-US" sz="1400" dirty="0"/>
              <a:t>後，</a:t>
            </a:r>
            <a:r>
              <a:rPr lang="en-US" altLang="zh-TW" sz="1400" dirty="0" err="1"/>
              <a:t>VScode</a:t>
            </a:r>
            <a:r>
              <a:rPr lang="zh-TW" altLang="en-US" sz="1400" dirty="0"/>
              <a:t>終端機的完整畫面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FD4460DC-C20F-E97B-C349-35C12A6FE4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225" b="15416"/>
          <a:stretch/>
        </p:blipFill>
        <p:spPr>
          <a:xfrm>
            <a:off x="1052253" y="3813983"/>
            <a:ext cx="4447885" cy="1840197"/>
          </a:xfrm>
          <a:prstGeom prst="rect">
            <a:avLst/>
          </a:prstGeom>
        </p:spPr>
      </p:pic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402543E-5702-4BA5-F1E5-6C6A353EFB1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116349" y="4538445"/>
            <a:ext cx="0" cy="392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326E791-8295-D1A3-A100-68E849AD7748}"/>
              </a:ext>
            </a:extLst>
          </p:cNvPr>
          <p:cNvSpPr txBox="1"/>
          <p:nvPr/>
        </p:nvSpPr>
        <p:spPr>
          <a:xfrm>
            <a:off x="5860145" y="4907873"/>
            <a:ext cx="58196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在瀏覽器開啟</a:t>
            </a:r>
            <a:r>
              <a:rPr lang="en-US" altLang="zh-TW" sz="1400" dirty="0"/>
              <a:t>http://127.0.0.1:5000/back2front</a:t>
            </a:r>
            <a:r>
              <a:rPr lang="zh-TW" altLang="en-US" sz="1400" dirty="0"/>
              <a:t>頁面後</a:t>
            </a:r>
            <a:endParaRPr lang="en-US" altLang="zh-TW" sz="1400" dirty="0"/>
          </a:p>
          <a:p>
            <a:r>
              <a:rPr lang="zh-TW" altLang="en-US" sz="1400" dirty="0"/>
              <a:t>終端便會出現這段文字，注意其中的</a:t>
            </a:r>
            <a:r>
              <a:rPr lang="en-US" altLang="zh-TW" sz="1400" dirty="0"/>
              <a:t>GET</a:t>
            </a:r>
            <a:r>
              <a:rPr lang="zh-TW" altLang="en-US" sz="1400" dirty="0"/>
              <a:t>意思就是：</a:t>
            </a:r>
            <a:endParaRPr lang="en-US" altLang="zh-TW" sz="1400" dirty="0"/>
          </a:p>
          <a:p>
            <a:r>
              <a:rPr lang="en-US" altLang="zh-TW" sz="1400" dirty="0"/>
              <a:t>1.</a:t>
            </a:r>
            <a:r>
              <a:rPr lang="zh-TW" altLang="en-US" sz="1400" dirty="0"/>
              <a:t>客戶端向我們的後端伺服器發送了一個</a:t>
            </a:r>
            <a:r>
              <a:rPr lang="en-US" altLang="zh-TW" sz="1400" dirty="0"/>
              <a:t>GET</a:t>
            </a:r>
            <a:r>
              <a:rPr lang="zh-TW" altLang="en-US" sz="1400" dirty="0"/>
              <a:t>請求，請求我們的</a:t>
            </a:r>
            <a:r>
              <a:rPr lang="en-US" altLang="zh-TW" sz="1400" dirty="0"/>
              <a:t>html</a:t>
            </a:r>
            <a:r>
              <a:rPr lang="zh-TW" altLang="en-US" sz="1400" dirty="0"/>
              <a:t>檔。</a:t>
            </a:r>
            <a:endParaRPr lang="en-US" altLang="zh-TW" sz="1400" dirty="0"/>
          </a:p>
          <a:p>
            <a:r>
              <a:rPr lang="en-US" altLang="zh-TW" sz="1400" dirty="0"/>
              <a:t>2.</a:t>
            </a:r>
            <a:r>
              <a:rPr lang="zh-TW" altLang="en-US" sz="1400" dirty="0"/>
              <a:t>我們的伺服器收到請求，就把檔案回傳給客戶端。</a:t>
            </a:r>
            <a:endParaRPr lang="en-US" altLang="zh-TW" sz="1400" dirty="0"/>
          </a:p>
          <a:p>
            <a:r>
              <a:rPr lang="en-US" altLang="zh-TW" sz="1400" dirty="0"/>
              <a:t>3.</a:t>
            </a:r>
            <a:r>
              <a:rPr lang="zh-TW" altLang="en-US" sz="1400" dirty="0"/>
              <a:t>這樣一來客戶端就能在瀏覽器上看到網頁了</a:t>
            </a:r>
            <a:endParaRPr lang="en-US" altLang="zh-TW" sz="1400" dirty="0"/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095DEA32-2D5F-9D69-1018-8B7EDCC77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176" y="2455635"/>
            <a:ext cx="4447885" cy="2135574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7F01EB4E-1F71-5087-4E31-26161BC29686}"/>
              </a:ext>
            </a:extLst>
          </p:cNvPr>
          <p:cNvSpPr/>
          <p:nvPr/>
        </p:nvSpPr>
        <p:spPr>
          <a:xfrm>
            <a:off x="6333688" y="4369228"/>
            <a:ext cx="3565321" cy="169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85EC49A1-0D4C-97B4-1855-B09A9A303580}"/>
              </a:ext>
            </a:extLst>
          </p:cNvPr>
          <p:cNvCxnSpPr>
            <a:stCxn id="23" idx="3"/>
            <a:endCxn id="34" idx="1"/>
          </p:cNvCxnSpPr>
          <p:nvPr/>
        </p:nvCxnSpPr>
        <p:spPr>
          <a:xfrm flipV="1">
            <a:off x="5500138" y="3523422"/>
            <a:ext cx="745038" cy="1210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66914B6E-7B3A-48EB-EFFB-84F47220F433}"/>
              </a:ext>
            </a:extLst>
          </p:cNvPr>
          <p:cNvGrpSpPr/>
          <p:nvPr/>
        </p:nvGrpSpPr>
        <p:grpSpPr>
          <a:xfrm>
            <a:off x="185067" y="171266"/>
            <a:ext cx="4756048" cy="648933"/>
            <a:chOff x="3717165" y="905825"/>
            <a:chExt cx="4756048" cy="648933"/>
          </a:xfrm>
        </p:grpSpPr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F7686FC7-4A22-D457-C217-2443D38621C0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latin typeface="+mn-ea"/>
                </a:rPr>
                <a:t>(</a:t>
              </a:r>
              <a:r>
                <a:rPr lang="zh-TW" altLang="en-US" sz="2400" b="1" dirty="0">
                  <a:latin typeface="+mn-ea"/>
                </a:rPr>
                <a:t>七</a:t>
              </a:r>
              <a:r>
                <a:rPr lang="en-US" altLang="zh-TW" sz="2400" b="1" dirty="0">
                  <a:latin typeface="+mn-ea"/>
                </a:rPr>
                <a:t>)</a:t>
              </a:r>
              <a:endParaRPr lang="zh-TW" altLang="en-US" sz="2400" b="1" dirty="0">
                <a:latin typeface="+mn-ea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7123BE48-78B1-BDD6-4C2E-A06E66EAF652}"/>
                </a:ext>
              </a:extLst>
            </p:cNvPr>
            <p:cNvSpPr txBox="1"/>
            <p:nvPr/>
          </p:nvSpPr>
          <p:spPr>
            <a:xfrm>
              <a:off x="4430406" y="952641"/>
              <a:ext cx="4042807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sz="20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將前端資料送到後端</a:t>
              </a:r>
              <a:endParaRPr lang="en-US" altLang="zh-TW" sz="2000" cap="all" dirty="0">
                <a:solidFill>
                  <a:srgbClr val="FFFFFF"/>
                </a:solidFill>
                <a:latin typeface="Franklin Gothic Medium" panose="020B0603020102020204" pitchFamily="34" charset="0"/>
                <a:ea typeface="微軟正黑體" panose="020B0604030504040204" pitchFamily="34" charset="-120"/>
                <a:cs typeface="+mj-cs"/>
              </a:endParaRPr>
            </a:p>
            <a:p>
              <a:r>
                <a:rPr lang="en-US" altLang="zh-TW" sz="14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(</a:t>
              </a:r>
              <a:r>
                <a:rPr lang="zh-TW" altLang="en-US" sz="14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表單</a:t>
              </a:r>
              <a:r>
                <a:rPr lang="en-US" altLang="zh-TW" sz="14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post)</a:t>
              </a: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C9A0831F-CD1E-4619-16C1-1EEB515CE5A3}"/>
              </a:ext>
            </a:extLst>
          </p:cNvPr>
          <p:cNvSpPr txBox="1"/>
          <p:nvPr/>
        </p:nvSpPr>
        <p:spPr>
          <a:xfrm>
            <a:off x="5860145" y="6394088"/>
            <a:ext cx="56076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/>
              <a:t>補充</a:t>
            </a:r>
            <a:r>
              <a:rPr lang="en-US" altLang="zh-TW" sz="1100" dirty="0"/>
              <a:t>:</a:t>
            </a:r>
            <a:r>
              <a:rPr lang="zh-TW" altLang="en-US" sz="1100" dirty="0"/>
              <a:t>這邊解釋的是這個情況的</a:t>
            </a:r>
            <a:r>
              <a:rPr lang="en-US" altLang="zh-TW" sz="1100" dirty="0"/>
              <a:t>get</a:t>
            </a:r>
            <a:r>
              <a:rPr lang="zh-TW" altLang="en-US" sz="1100" dirty="0"/>
              <a:t>，在前端設計</a:t>
            </a:r>
            <a:r>
              <a:rPr lang="en-US" altLang="zh-TW" sz="1100" dirty="0"/>
              <a:t>html</a:t>
            </a:r>
            <a:r>
              <a:rPr lang="zh-TW" altLang="en-US" sz="1100" dirty="0"/>
              <a:t>表單時，</a:t>
            </a:r>
            <a:r>
              <a:rPr lang="en-US" altLang="zh-TW" sz="1100" dirty="0"/>
              <a:t>get</a:t>
            </a:r>
            <a:r>
              <a:rPr lang="zh-TW" altLang="en-US" sz="1100" dirty="0"/>
              <a:t>與</a:t>
            </a:r>
            <a:r>
              <a:rPr lang="en-US" altLang="zh-TW" sz="1100" dirty="0"/>
              <a:t>post</a:t>
            </a:r>
            <a:r>
              <a:rPr lang="zh-TW" altLang="en-US" sz="1100" dirty="0"/>
              <a:t>的差別請看</a:t>
            </a:r>
            <a:endParaRPr lang="en-US" altLang="zh-TW" sz="1100" dirty="0"/>
          </a:p>
          <a:p>
            <a:r>
              <a:rPr lang="zh-TW" altLang="en-US" sz="1100" dirty="0">
                <a:solidFill>
                  <a:schemeClr val="tx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淺談 </a:t>
            </a:r>
            <a:r>
              <a:rPr lang="en-US" altLang="zh-TW" sz="1100" dirty="0">
                <a:solidFill>
                  <a:schemeClr val="tx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 Method</a:t>
            </a:r>
            <a:r>
              <a:rPr lang="zh-TW" altLang="en-US" sz="1100" dirty="0">
                <a:solidFill>
                  <a:schemeClr val="tx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：表單中的 </a:t>
            </a:r>
            <a:r>
              <a:rPr lang="en-US" altLang="zh-TW" sz="1100" dirty="0">
                <a:solidFill>
                  <a:schemeClr val="tx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</a:t>
            </a:r>
            <a:r>
              <a:rPr lang="zh-TW" altLang="en-US" sz="1100" dirty="0">
                <a:solidFill>
                  <a:schemeClr val="tx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與 </a:t>
            </a:r>
            <a:r>
              <a:rPr lang="en-US" altLang="zh-TW" sz="1100" dirty="0">
                <a:solidFill>
                  <a:schemeClr val="tx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 </a:t>
            </a:r>
            <a:r>
              <a:rPr lang="zh-TW" altLang="en-US" sz="1100" dirty="0">
                <a:solidFill>
                  <a:schemeClr val="tx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有什麼差別？ </a:t>
            </a:r>
            <a:r>
              <a:rPr lang="en-US" altLang="zh-TW" sz="1100" dirty="0">
                <a:solidFill>
                  <a:schemeClr val="tx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Soul &amp; Shell Blog (toright.com)</a:t>
            </a:r>
            <a:endParaRPr lang="zh-TW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255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82AAB15-E6E0-9A5C-3742-552AD1B11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741" y="2482075"/>
            <a:ext cx="3454644" cy="209517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0682798-02C1-7269-A997-8232967D6B11}"/>
              </a:ext>
            </a:extLst>
          </p:cNvPr>
          <p:cNvSpPr/>
          <p:nvPr/>
        </p:nvSpPr>
        <p:spPr>
          <a:xfrm>
            <a:off x="823741" y="2482075"/>
            <a:ext cx="1651011" cy="225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16D80748-84F9-B51F-1B47-973EA2D0592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649247" y="2248249"/>
            <a:ext cx="0" cy="233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42C948C3-8543-E331-8CA1-C5536A652509}"/>
              </a:ext>
            </a:extLst>
          </p:cNvPr>
          <p:cNvSpPr txBox="1"/>
          <p:nvPr/>
        </p:nvSpPr>
        <p:spPr>
          <a:xfrm>
            <a:off x="774703" y="1912688"/>
            <a:ext cx="340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於</a:t>
            </a:r>
            <a:r>
              <a:rPr lang="en-US" altLang="zh-TW" sz="1400" dirty="0"/>
              <a:t>templates</a:t>
            </a:r>
            <a:r>
              <a:rPr lang="zh-TW" altLang="en-US" sz="1400" dirty="0"/>
              <a:t>資料夾新增</a:t>
            </a:r>
            <a:r>
              <a:rPr lang="en-US" altLang="zh-TW" sz="1400" dirty="0"/>
              <a:t>front2back.html</a:t>
            </a:r>
            <a:r>
              <a:rPr lang="zh-TW" altLang="en-US" sz="1400" dirty="0"/>
              <a:t>檔</a:t>
            </a:r>
            <a:endParaRPr lang="en-US" altLang="zh-TW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76002A0-2698-B0C8-D899-089EAF1FB5F8}"/>
              </a:ext>
            </a:extLst>
          </p:cNvPr>
          <p:cNvSpPr/>
          <p:nvPr/>
        </p:nvSpPr>
        <p:spPr>
          <a:xfrm>
            <a:off x="1560352" y="3607265"/>
            <a:ext cx="2692866" cy="604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7CBCAD1-C32B-D121-021C-AAB2C26DDA61}"/>
              </a:ext>
            </a:extLst>
          </p:cNvPr>
          <p:cNvCxnSpPr>
            <a:cxnSpLocks/>
            <a:stCxn id="13" idx="0"/>
            <a:endCxn id="17" idx="1"/>
          </p:cNvCxnSpPr>
          <p:nvPr/>
        </p:nvCxnSpPr>
        <p:spPr>
          <a:xfrm flipV="1">
            <a:off x="2906785" y="2594810"/>
            <a:ext cx="1534181" cy="1012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7C1E78E-0547-E36A-BA0D-1DD9C8315263}"/>
              </a:ext>
            </a:extLst>
          </p:cNvPr>
          <p:cNvSpPr txBox="1"/>
          <p:nvPr/>
        </p:nvSpPr>
        <p:spPr>
          <a:xfrm>
            <a:off x="4440966" y="2117756"/>
            <a:ext cx="45256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創建一個</a:t>
            </a:r>
            <a:r>
              <a:rPr lang="en-US" altLang="zh-TW" sz="1400" dirty="0"/>
              <a:t>html</a:t>
            </a:r>
            <a:r>
              <a:rPr lang="zh-TW" altLang="en-US" sz="1400" dirty="0"/>
              <a:t>表單</a:t>
            </a:r>
            <a:endParaRPr lang="en-US" altLang="zh-TW" sz="1400" dirty="0"/>
          </a:p>
          <a:p>
            <a:r>
              <a:rPr lang="zh-TW" altLang="en-US" sz="1400" dirty="0"/>
              <a:t>這邊使用</a:t>
            </a:r>
            <a:r>
              <a:rPr lang="en-US" altLang="zh-TW" sz="1400" dirty="0"/>
              <a:t>post</a:t>
            </a:r>
            <a:r>
              <a:rPr lang="zh-TW" altLang="en-US" sz="1400" dirty="0"/>
              <a:t>的方式傳送資料</a:t>
            </a:r>
            <a:r>
              <a:rPr lang="en-US" altLang="zh-TW" sz="1400" dirty="0"/>
              <a:t>(method=“post”)</a:t>
            </a:r>
          </a:p>
          <a:p>
            <a:r>
              <a:rPr lang="zh-TW" altLang="en-US" sz="1400" dirty="0"/>
              <a:t>在按下送出按鈕後，便會向後端伺服器發送</a:t>
            </a:r>
            <a:r>
              <a:rPr lang="en-US" altLang="zh-TW" sz="1400" dirty="0"/>
              <a:t>post</a:t>
            </a:r>
            <a:r>
              <a:rPr lang="zh-TW" altLang="en-US" sz="1400" dirty="0"/>
              <a:t>請求</a:t>
            </a:r>
            <a:endParaRPr lang="en-US" altLang="zh-TW" sz="1400" dirty="0"/>
          </a:p>
          <a:p>
            <a:r>
              <a:rPr lang="en-US" altLang="zh-TW" sz="1400" dirty="0"/>
              <a:t>action</a:t>
            </a:r>
            <a:r>
              <a:rPr lang="zh-TW" altLang="en-US" sz="1400" dirty="0"/>
              <a:t>意思是</a:t>
            </a:r>
            <a:r>
              <a:rPr lang="en-US" altLang="zh-TW" sz="1400" dirty="0"/>
              <a:t>post</a:t>
            </a:r>
            <a:r>
              <a:rPr lang="zh-TW" altLang="en-US" sz="1400" dirty="0"/>
              <a:t>後要把資料傳給哪個後端的</a:t>
            </a:r>
            <a:r>
              <a:rPr lang="en-US" altLang="zh-TW" sz="1400" dirty="0"/>
              <a:t>route(</a:t>
            </a:r>
            <a:r>
              <a:rPr lang="zh-TW" altLang="en-US" sz="1400" dirty="0"/>
              <a:t>網址</a:t>
            </a:r>
            <a:r>
              <a:rPr lang="en-US" altLang="zh-TW" sz="1400" dirty="0"/>
              <a:t>)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B936A2FC-69AA-E958-D366-CF0FA5571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393" y="4950089"/>
            <a:ext cx="2276793" cy="438211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BCA99C82-F5D7-36B8-1F94-3B82C993E21D}"/>
              </a:ext>
            </a:extLst>
          </p:cNvPr>
          <p:cNvSpPr txBox="1"/>
          <p:nvPr/>
        </p:nvSpPr>
        <p:spPr>
          <a:xfrm>
            <a:off x="1649246" y="5388300"/>
            <a:ext cx="1441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這網頁的畫面</a:t>
            </a:r>
            <a:endParaRPr lang="en-US" altLang="zh-TW" sz="1400" dirty="0"/>
          </a:p>
          <a:p>
            <a:r>
              <a:rPr lang="zh-TW" altLang="en-US" sz="1400" dirty="0"/>
              <a:t>就是一個輸入框</a:t>
            </a:r>
            <a:endParaRPr lang="en-US" altLang="zh-TW" sz="1400" dirty="0"/>
          </a:p>
          <a:p>
            <a:r>
              <a:rPr lang="zh-TW" altLang="en-US" sz="1400" dirty="0"/>
              <a:t>跟一個送出按鈕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7136D57-1271-0648-B96E-12D3D4B65821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2523790" y="4577253"/>
            <a:ext cx="27273" cy="372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0DE59E9-101C-081E-EF3E-5804090CE742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4202884" y="3690033"/>
            <a:ext cx="523327" cy="152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2460D1E-5FC1-8025-85AF-B0ED02C13FFF}"/>
              </a:ext>
            </a:extLst>
          </p:cNvPr>
          <p:cNvSpPr txBox="1"/>
          <p:nvPr/>
        </p:nvSpPr>
        <p:spPr>
          <a:xfrm>
            <a:off x="4726211" y="3320701"/>
            <a:ext cx="68311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&lt;input&gt;</a:t>
            </a:r>
            <a:r>
              <a:rPr lang="zh-TW" altLang="en-US" sz="1400" dirty="0"/>
              <a:t>就是輸入框</a:t>
            </a:r>
            <a:endParaRPr lang="en-US" altLang="zh-TW" sz="1400" dirty="0"/>
          </a:p>
          <a:p>
            <a:r>
              <a:rPr lang="en-US" altLang="zh-TW" sz="1400" dirty="0"/>
              <a:t>name=“client_name”</a:t>
            </a:r>
            <a:r>
              <a:rPr lang="zh-TW" altLang="en-US" sz="1400" dirty="0"/>
              <a:t>意思就是，我們將這個輸入框取名為</a:t>
            </a:r>
            <a:r>
              <a:rPr lang="en-US" altLang="zh-TW" sz="1400" dirty="0"/>
              <a:t>client_name</a:t>
            </a:r>
            <a:r>
              <a:rPr lang="zh-TW" altLang="en-US" sz="1400" dirty="0"/>
              <a:t>，</a:t>
            </a:r>
            <a:endParaRPr lang="en-US" altLang="zh-TW" sz="1400" dirty="0"/>
          </a:p>
          <a:p>
            <a:r>
              <a:rPr lang="zh-TW" altLang="en-US" sz="1400" dirty="0"/>
              <a:t>這樣後端就能用</a:t>
            </a:r>
            <a:r>
              <a:rPr lang="en-US" altLang="zh-TW" sz="1400" dirty="0" err="1"/>
              <a:t>request.values.get</a:t>
            </a:r>
            <a:r>
              <a:rPr lang="en-US" altLang="zh-TW" sz="1400" dirty="0"/>
              <a:t>(‘</a:t>
            </a:r>
            <a:r>
              <a:rPr lang="en-US" altLang="zh-TW" sz="1400" dirty="0" err="1"/>
              <a:t>client_name</a:t>
            </a:r>
            <a:r>
              <a:rPr lang="en-US" altLang="zh-TW" sz="1400" dirty="0"/>
              <a:t>’)</a:t>
            </a:r>
            <a:r>
              <a:rPr lang="zh-TW" altLang="en-US" sz="1400" dirty="0"/>
              <a:t>來取得使用者在這個輸入框輸入的值</a:t>
            </a:r>
            <a:endParaRPr lang="en-US" altLang="zh-TW" sz="1400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88FFE49C-DB1E-D272-8FCA-2350AF1237D2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858936" y="4051883"/>
            <a:ext cx="582030" cy="810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F0E5579-CB38-0D37-4150-6A05F1DA81D1}"/>
              </a:ext>
            </a:extLst>
          </p:cNvPr>
          <p:cNvSpPr txBox="1"/>
          <p:nvPr/>
        </p:nvSpPr>
        <p:spPr>
          <a:xfrm>
            <a:off x="4440966" y="4708410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html</a:t>
            </a:r>
            <a:r>
              <a:rPr lang="zh-TW" altLang="en-US" sz="1400" dirty="0"/>
              <a:t>表單送出按鈕</a:t>
            </a:r>
            <a:endParaRPr lang="en-US" altLang="zh-TW" sz="1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2A70F7-DE86-2220-A7B6-A95729822929}"/>
              </a:ext>
            </a:extLst>
          </p:cNvPr>
          <p:cNvSpPr txBox="1"/>
          <p:nvPr/>
        </p:nvSpPr>
        <p:spPr>
          <a:xfrm>
            <a:off x="774703" y="15703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前端部分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04E6280-8DBA-619B-C1F6-B483D16A994B}"/>
              </a:ext>
            </a:extLst>
          </p:cNvPr>
          <p:cNvGrpSpPr/>
          <p:nvPr/>
        </p:nvGrpSpPr>
        <p:grpSpPr>
          <a:xfrm>
            <a:off x="185067" y="171266"/>
            <a:ext cx="4756048" cy="648933"/>
            <a:chOff x="3717165" y="905825"/>
            <a:chExt cx="4756048" cy="648933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452291E5-5063-0534-E1EA-B95A04B672E3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latin typeface="+mn-ea"/>
                </a:rPr>
                <a:t>(</a:t>
              </a:r>
              <a:r>
                <a:rPr lang="zh-TW" altLang="en-US" sz="2400" b="1" dirty="0">
                  <a:latin typeface="+mn-ea"/>
                </a:rPr>
                <a:t>七</a:t>
              </a:r>
              <a:r>
                <a:rPr lang="en-US" altLang="zh-TW" sz="2400" b="1" dirty="0">
                  <a:latin typeface="+mn-ea"/>
                </a:rPr>
                <a:t>)</a:t>
              </a:r>
              <a:endParaRPr lang="zh-TW" altLang="en-US" sz="2400" b="1" dirty="0">
                <a:latin typeface="+mn-ea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12C78BC-3387-40A4-96FF-C79A61815E6E}"/>
                </a:ext>
              </a:extLst>
            </p:cNvPr>
            <p:cNvSpPr txBox="1"/>
            <p:nvPr/>
          </p:nvSpPr>
          <p:spPr>
            <a:xfrm>
              <a:off x="4430406" y="952641"/>
              <a:ext cx="4042807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sz="20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將前端資料送到後端</a:t>
              </a:r>
              <a:endParaRPr lang="en-US" altLang="zh-TW" sz="2000" cap="all" dirty="0">
                <a:solidFill>
                  <a:srgbClr val="FFFFFF"/>
                </a:solidFill>
                <a:latin typeface="Franklin Gothic Medium" panose="020B0603020102020204" pitchFamily="34" charset="0"/>
                <a:ea typeface="微軟正黑體" panose="020B0604030504040204" pitchFamily="34" charset="-120"/>
                <a:cs typeface="+mj-cs"/>
              </a:endParaRPr>
            </a:p>
            <a:p>
              <a:r>
                <a:rPr lang="en-US" altLang="zh-TW" sz="14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(</a:t>
              </a:r>
              <a:r>
                <a:rPr lang="zh-TW" altLang="en-US" sz="14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表單</a:t>
              </a:r>
              <a:r>
                <a:rPr lang="en-US" altLang="zh-TW" sz="14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post)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4112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3E73EBB-1884-D549-FDBE-D501066C3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149" y="2901258"/>
            <a:ext cx="3744426" cy="280459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67E5CA3-70E1-4A09-B3B1-39F46DDBDA2F}"/>
              </a:ext>
            </a:extLst>
          </p:cNvPr>
          <p:cNvSpPr/>
          <p:nvPr/>
        </p:nvSpPr>
        <p:spPr>
          <a:xfrm>
            <a:off x="1870747" y="3076663"/>
            <a:ext cx="3350828" cy="1184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B54BF12-F831-5497-1225-C8528585527C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5221575" y="3194007"/>
            <a:ext cx="195626" cy="475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96EFEA1-253E-70E5-3BBA-D221A5A92399}"/>
              </a:ext>
            </a:extLst>
          </p:cNvPr>
          <p:cNvSpPr txBox="1"/>
          <p:nvPr/>
        </p:nvSpPr>
        <p:spPr>
          <a:xfrm>
            <a:off x="5417201" y="2716953"/>
            <a:ext cx="2132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之前的</a:t>
            </a:r>
            <a:r>
              <a:rPr lang="en-US" altLang="zh-TW" sz="1400" dirty="0"/>
              <a:t>/home</a:t>
            </a:r>
          </a:p>
          <a:p>
            <a:r>
              <a:rPr lang="zh-TW" altLang="en-US" sz="1400" dirty="0"/>
              <a:t>更名為</a:t>
            </a:r>
            <a:r>
              <a:rPr lang="en-US" altLang="zh-TW" sz="1400" dirty="0"/>
              <a:t>/back2front</a:t>
            </a:r>
          </a:p>
          <a:p>
            <a:r>
              <a:rPr lang="en-US" altLang="zh-TW" sz="1400" dirty="0"/>
              <a:t>home.html</a:t>
            </a:r>
            <a:r>
              <a:rPr lang="zh-TW" altLang="en-US" sz="1400" dirty="0"/>
              <a:t>也改為</a:t>
            </a:r>
            <a:endParaRPr lang="en-US" altLang="zh-TW" sz="1400" dirty="0"/>
          </a:p>
          <a:p>
            <a:r>
              <a:rPr lang="en-US" altLang="zh-TW" sz="1400" dirty="0"/>
              <a:t>back2front.html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186AEA3-1311-719E-5787-A05A29B3A72A}"/>
              </a:ext>
            </a:extLst>
          </p:cNvPr>
          <p:cNvSpPr/>
          <p:nvPr/>
        </p:nvSpPr>
        <p:spPr>
          <a:xfrm>
            <a:off x="1870747" y="4337110"/>
            <a:ext cx="3350828" cy="771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537F48B-DBAC-6E04-48E9-6460D1450A2F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5221575" y="4140314"/>
            <a:ext cx="176760" cy="291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97FF250-E5D5-0011-3DA0-B1F7CB204F15}"/>
              </a:ext>
            </a:extLst>
          </p:cNvPr>
          <p:cNvSpPr txBox="1"/>
          <p:nvPr/>
        </p:nvSpPr>
        <p:spPr>
          <a:xfrm>
            <a:off x="5398335" y="3770982"/>
            <a:ext cx="53039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新增一個路由</a:t>
            </a:r>
            <a:r>
              <a:rPr lang="en-US" altLang="zh-TW" sz="1400" dirty="0"/>
              <a:t>/front2back</a:t>
            </a:r>
          </a:p>
          <a:p>
            <a:r>
              <a:rPr lang="zh-TW" altLang="en-US" sz="1400" dirty="0"/>
              <a:t>藉由</a:t>
            </a:r>
            <a:r>
              <a:rPr lang="en-US" altLang="zh-TW" sz="1400" dirty="0"/>
              <a:t>methods=[‘GET’,’POST’]</a:t>
            </a:r>
            <a:r>
              <a:rPr lang="zh-TW" altLang="en-US" sz="1400" dirty="0"/>
              <a:t>來表示這個路由是何種</a:t>
            </a:r>
            <a:r>
              <a:rPr lang="en-US" altLang="zh-TW" sz="1400" dirty="0"/>
              <a:t>method</a:t>
            </a:r>
          </a:p>
          <a:p>
            <a:r>
              <a:rPr lang="zh-TW" altLang="en-US" sz="1400" dirty="0"/>
              <a:t>這裡兩種都會用到。</a:t>
            </a:r>
            <a:r>
              <a:rPr lang="en-US" altLang="zh-TW" sz="1400" dirty="0"/>
              <a:t>(</a:t>
            </a:r>
            <a:r>
              <a:rPr lang="zh-TW" altLang="en-US" sz="1400" dirty="0"/>
              <a:t>如果沒有設置，預設會只有</a:t>
            </a:r>
            <a:r>
              <a:rPr lang="en-US" altLang="zh-TW" sz="1400" dirty="0"/>
              <a:t>get)</a:t>
            </a: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713CE4E3-5884-128D-559C-1366150104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7"/>
          <a:stretch/>
        </p:blipFill>
        <p:spPr>
          <a:xfrm>
            <a:off x="1477149" y="2158580"/>
            <a:ext cx="2899912" cy="558373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129E7F5C-A0E6-E942-2FC6-2AFF995E6E2A}"/>
              </a:ext>
            </a:extLst>
          </p:cNvPr>
          <p:cNvSpPr/>
          <p:nvPr/>
        </p:nvSpPr>
        <p:spPr>
          <a:xfrm>
            <a:off x="3783436" y="2332138"/>
            <a:ext cx="593625" cy="176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20787B8F-4F72-AD44-7AFB-6D7A5A44AC14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4377061" y="2419866"/>
            <a:ext cx="194624" cy="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B28E39D-9444-FD25-EE0B-B3A5F120450F}"/>
              </a:ext>
            </a:extLst>
          </p:cNvPr>
          <p:cNvSpPr txBox="1"/>
          <p:nvPr/>
        </p:nvSpPr>
        <p:spPr>
          <a:xfrm>
            <a:off x="4571685" y="2265977"/>
            <a:ext cx="129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import request</a:t>
            </a:r>
            <a:endParaRPr lang="zh-TW" altLang="en-US" sz="14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2D05E200-0966-03B1-9E36-5A53FA9AF468}"/>
              </a:ext>
            </a:extLst>
          </p:cNvPr>
          <p:cNvSpPr txBox="1"/>
          <p:nvPr/>
        </p:nvSpPr>
        <p:spPr>
          <a:xfrm>
            <a:off x="5398335" y="4563402"/>
            <a:ext cx="42521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if </a:t>
            </a:r>
            <a:r>
              <a:rPr lang="en-US" altLang="zh-TW" sz="1400" dirty="0" err="1"/>
              <a:t>request.method</a:t>
            </a:r>
            <a:r>
              <a:rPr lang="en-US" altLang="zh-TW" sz="1400" dirty="0"/>
              <a:t>==‘POST’</a:t>
            </a:r>
            <a:r>
              <a:rPr lang="zh-TW" altLang="en-US" sz="1400" dirty="0"/>
              <a:t>這部分的意思是</a:t>
            </a:r>
            <a:endParaRPr lang="en-US" altLang="zh-TW" sz="1400" dirty="0"/>
          </a:p>
          <a:p>
            <a:r>
              <a:rPr lang="zh-TW" altLang="en-US" sz="1400" dirty="0"/>
              <a:t>當伺服器收到這個路由的</a:t>
            </a:r>
            <a:r>
              <a:rPr lang="en-US" altLang="zh-TW" sz="1400" dirty="0"/>
              <a:t>post</a:t>
            </a:r>
            <a:r>
              <a:rPr lang="zh-TW" altLang="en-US" sz="1400" dirty="0"/>
              <a:t>請求</a:t>
            </a:r>
            <a:endParaRPr lang="en-US" altLang="zh-TW" sz="1400" dirty="0"/>
          </a:p>
          <a:p>
            <a:r>
              <a:rPr lang="zh-TW" altLang="en-US" sz="1400" dirty="0"/>
              <a:t>我就</a:t>
            </a:r>
            <a:r>
              <a:rPr lang="en-US" altLang="zh-TW" sz="1400" dirty="0"/>
              <a:t>return</a:t>
            </a:r>
            <a:r>
              <a:rPr lang="zh-TW" altLang="en-US" sz="1400" dirty="0"/>
              <a:t>使用者在前端表單輸入框輸入的值</a:t>
            </a:r>
            <a:r>
              <a:rPr lang="en-US" altLang="zh-TW" sz="1400" dirty="0"/>
              <a:t>+’</a:t>
            </a:r>
            <a:r>
              <a:rPr lang="zh-TW" altLang="en-US" sz="1400" dirty="0"/>
              <a:t>你好</a:t>
            </a:r>
            <a:r>
              <a:rPr lang="en-US" altLang="zh-TW" sz="1400" dirty="0"/>
              <a:t>’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8984516-8E9E-CB45-E441-1C418B8E4539}"/>
              </a:ext>
            </a:extLst>
          </p:cNvPr>
          <p:cNvSpPr txBox="1"/>
          <p:nvPr/>
        </p:nvSpPr>
        <p:spPr>
          <a:xfrm>
            <a:off x="5417201" y="5398071"/>
            <a:ext cx="5132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如果不是收到</a:t>
            </a:r>
            <a:r>
              <a:rPr lang="en-US" altLang="zh-TW" sz="1400" dirty="0"/>
              <a:t>post</a:t>
            </a:r>
            <a:r>
              <a:rPr lang="zh-TW" altLang="en-US" sz="1400" dirty="0"/>
              <a:t>請求就會回傳我們上一頁做的</a:t>
            </a:r>
            <a:r>
              <a:rPr lang="en-US" altLang="zh-TW" sz="1400" dirty="0"/>
              <a:t>front2back.html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751624F-8243-2C7B-494A-3AE0D037ACFE}"/>
              </a:ext>
            </a:extLst>
          </p:cNvPr>
          <p:cNvSpPr/>
          <p:nvPr/>
        </p:nvSpPr>
        <p:spPr>
          <a:xfrm>
            <a:off x="2164360" y="4630722"/>
            <a:ext cx="2978092" cy="3020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21FEEEDC-41DE-7050-D3CC-9441425891DC}"/>
              </a:ext>
            </a:extLst>
          </p:cNvPr>
          <p:cNvCxnSpPr>
            <a:cxnSpLocks/>
            <a:stCxn id="61" idx="3"/>
            <a:endCxn id="55" idx="1"/>
          </p:cNvCxnSpPr>
          <p:nvPr/>
        </p:nvCxnSpPr>
        <p:spPr>
          <a:xfrm>
            <a:off x="5142452" y="4781724"/>
            <a:ext cx="255883" cy="151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E40780AF-AC8E-09C5-1E2A-115DD2799048}"/>
              </a:ext>
            </a:extLst>
          </p:cNvPr>
          <p:cNvCxnSpPr>
            <a:endCxn id="56" idx="1"/>
          </p:cNvCxnSpPr>
          <p:nvPr/>
        </p:nvCxnSpPr>
        <p:spPr>
          <a:xfrm>
            <a:off x="4571685" y="5016616"/>
            <a:ext cx="845516" cy="535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9EB4FDCF-E153-43B2-552C-46B55B72A6F0}"/>
              </a:ext>
            </a:extLst>
          </p:cNvPr>
          <p:cNvSpPr txBox="1"/>
          <p:nvPr/>
        </p:nvSpPr>
        <p:spPr>
          <a:xfrm>
            <a:off x="1477149" y="16970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再來是後端部分</a:t>
            </a: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12E5A42-608F-D97E-D048-F307285D8FB2}"/>
              </a:ext>
            </a:extLst>
          </p:cNvPr>
          <p:cNvGrpSpPr/>
          <p:nvPr/>
        </p:nvGrpSpPr>
        <p:grpSpPr>
          <a:xfrm>
            <a:off x="185067" y="171266"/>
            <a:ext cx="4756048" cy="648933"/>
            <a:chOff x="3717165" y="905825"/>
            <a:chExt cx="4756048" cy="648933"/>
          </a:xfrm>
        </p:grpSpPr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16C73FD0-CBC3-9A9B-08B5-0ABECAA69375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latin typeface="+mn-ea"/>
                </a:rPr>
                <a:t>(</a:t>
              </a:r>
              <a:r>
                <a:rPr lang="zh-TW" altLang="en-US" sz="2400" b="1" dirty="0">
                  <a:latin typeface="+mn-ea"/>
                </a:rPr>
                <a:t>七</a:t>
              </a:r>
              <a:r>
                <a:rPr lang="en-US" altLang="zh-TW" sz="2400" b="1" dirty="0">
                  <a:latin typeface="+mn-ea"/>
                </a:rPr>
                <a:t>)</a:t>
              </a:r>
              <a:endParaRPr lang="zh-TW" altLang="en-US" sz="2400" b="1" dirty="0">
                <a:latin typeface="+mn-ea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4B5672BE-3805-58A0-E5FD-76E037F59853}"/>
                </a:ext>
              </a:extLst>
            </p:cNvPr>
            <p:cNvSpPr txBox="1"/>
            <p:nvPr/>
          </p:nvSpPr>
          <p:spPr>
            <a:xfrm>
              <a:off x="4430406" y="952641"/>
              <a:ext cx="4042807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sz="20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將前端資料送到後端</a:t>
              </a:r>
              <a:endParaRPr lang="en-US" altLang="zh-TW" sz="2000" cap="all" dirty="0">
                <a:solidFill>
                  <a:srgbClr val="FFFFFF"/>
                </a:solidFill>
                <a:latin typeface="Franklin Gothic Medium" panose="020B0603020102020204" pitchFamily="34" charset="0"/>
                <a:ea typeface="微軟正黑體" panose="020B0604030504040204" pitchFamily="34" charset="-120"/>
                <a:cs typeface="+mj-cs"/>
              </a:endParaRPr>
            </a:p>
            <a:p>
              <a:r>
                <a:rPr lang="en-US" altLang="zh-TW" sz="14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(</a:t>
              </a:r>
              <a:r>
                <a:rPr lang="zh-TW" altLang="en-US" sz="14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表單</a:t>
              </a:r>
              <a:r>
                <a:rPr lang="en-US" altLang="zh-TW" sz="14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post)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7129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75EB78D4-ECBA-6319-0C90-F7D61D53C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08" y="2235429"/>
            <a:ext cx="4010585" cy="151468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F069544-2664-DF22-0D05-52EFD115D5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674"/>
          <a:stretch/>
        </p:blipFill>
        <p:spPr>
          <a:xfrm>
            <a:off x="7058158" y="2235429"/>
            <a:ext cx="3962953" cy="1514686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2AC5B36-ACC3-15AC-F98D-4AEE230B4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23" y="4229981"/>
            <a:ext cx="4867954" cy="1162212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B9441C8F-7869-EC86-B0AA-B5247BFA0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078" y="4229981"/>
            <a:ext cx="4925112" cy="1295581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A8764007-35A4-D24E-DAD1-94440005CB04}"/>
              </a:ext>
            </a:extLst>
          </p:cNvPr>
          <p:cNvSpPr txBox="1"/>
          <p:nvPr/>
        </p:nvSpPr>
        <p:spPr>
          <a:xfrm>
            <a:off x="781522" y="1253248"/>
            <a:ext cx="4556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執行的前端畫面與</a:t>
            </a:r>
            <a:r>
              <a:rPr lang="en-US" altLang="zh-TW" sz="2000" dirty="0" err="1"/>
              <a:t>Vscode</a:t>
            </a:r>
            <a:r>
              <a:rPr lang="zh-TW" altLang="en-US" sz="2000" dirty="0"/>
              <a:t>終端畫面對照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00D2872-70AA-3CBF-D43E-D74E80D2F08E}"/>
              </a:ext>
            </a:extLst>
          </p:cNvPr>
          <p:cNvSpPr txBox="1"/>
          <p:nvPr/>
        </p:nvSpPr>
        <p:spPr>
          <a:xfrm>
            <a:off x="836367" y="3750115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輸入網址後看到的是表單，我在輸入框中輸入小明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F2501EC-D7BF-AAAF-E39D-34543BAE9037}"/>
              </a:ext>
            </a:extLst>
          </p:cNvPr>
          <p:cNvSpPr/>
          <p:nvPr/>
        </p:nvSpPr>
        <p:spPr>
          <a:xfrm>
            <a:off x="3112316" y="5041783"/>
            <a:ext cx="327170" cy="223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DC70789-EB6B-D267-DBCB-485FE78CF3CD}"/>
              </a:ext>
            </a:extLst>
          </p:cNvPr>
          <p:cNvSpPr txBox="1"/>
          <p:nvPr/>
        </p:nvSpPr>
        <p:spPr>
          <a:xfrm>
            <a:off x="1899210" y="5525053"/>
            <a:ext cx="2753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可以看到伺服器收到的是</a:t>
            </a:r>
            <a:r>
              <a:rPr lang="en-US" altLang="zh-TW" sz="1400" dirty="0"/>
              <a:t>get</a:t>
            </a:r>
            <a:r>
              <a:rPr lang="zh-TW" altLang="en-US" sz="1400" dirty="0"/>
              <a:t>請求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81092CD-B99D-F322-A799-71A930BF187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3275901" y="5264801"/>
            <a:ext cx="0" cy="260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789565B-F823-E566-5019-200532746BBE}"/>
              </a:ext>
            </a:extLst>
          </p:cNvPr>
          <p:cNvSpPr txBox="1"/>
          <p:nvPr/>
        </p:nvSpPr>
        <p:spPr>
          <a:xfrm>
            <a:off x="7511010" y="3750114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按下送出按鈕後，畫面變為小明你好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8D70A43-EFD7-D943-EB44-53C064000340}"/>
              </a:ext>
            </a:extLst>
          </p:cNvPr>
          <p:cNvSpPr/>
          <p:nvPr/>
        </p:nvSpPr>
        <p:spPr>
          <a:xfrm>
            <a:off x="9253057" y="5195671"/>
            <a:ext cx="327170" cy="223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B8801BF-E95E-3542-3B80-B390C5F15BB7}"/>
              </a:ext>
            </a:extLst>
          </p:cNvPr>
          <p:cNvSpPr txBox="1"/>
          <p:nvPr/>
        </p:nvSpPr>
        <p:spPr>
          <a:xfrm>
            <a:off x="7708482" y="5678941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可以看到伺服器在使用者按下送出按鈕時</a:t>
            </a:r>
            <a:endParaRPr lang="en-US" altLang="zh-TW" sz="1400" dirty="0"/>
          </a:p>
          <a:p>
            <a:r>
              <a:rPr lang="zh-TW" altLang="en-US" sz="1400" dirty="0"/>
              <a:t>收到的是</a:t>
            </a:r>
            <a:r>
              <a:rPr lang="en-US" altLang="zh-TW" sz="1400" dirty="0"/>
              <a:t>post</a:t>
            </a:r>
            <a:r>
              <a:rPr lang="zh-TW" altLang="en-US" sz="1400" dirty="0"/>
              <a:t>請求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7D1AC55-251E-DC1A-3B9F-57B0BB72FB34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9416642" y="5418689"/>
            <a:ext cx="0" cy="260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58233DB7-A9D2-A606-83FF-A884F0F7536C}"/>
              </a:ext>
            </a:extLst>
          </p:cNvPr>
          <p:cNvGrpSpPr/>
          <p:nvPr/>
        </p:nvGrpSpPr>
        <p:grpSpPr>
          <a:xfrm>
            <a:off x="185067" y="171266"/>
            <a:ext cx="4756048" cy="648933"/>
            <a:chOff x="3717165" y="905825"/>
            <a:chExt cx="4756048" cy="648933"/>
          </a:xfrm>
        </p:grpSpPr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4465399E-83DF-2BBF-DD04-5F4489C9E529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latin typeface="+mn-ea"/>
                </a:rPr>
                <a:t>(</a:t>
              </a:r>
              <a:r>
                <a:rPr lang="zh-TW" altLang="en-US" sz="2400" b="1" dirty="0">
                  <a:latin typeface="+mn-ea"/>
                </a:rPr>
                <a:t>七</a:t>
              </a:r>
              <a:r>
                <a:rPr lang="en-US" altLang="zh-TW" sz="2400" b="1" dirty="0">
                  <a:latin typeface="+mn-ea"/>
                </a:rPr>
                <a:t>)</a:t>
              </a:r>
              <a:endParaRPr lang="zh-TW" altLang="en-US" sz="2400" b="1" dirty="0">
                <a:latin typeface="+mn-ea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298E5FBA-80C4-09CC-A1CD-40ADB86F26AF}"/>
                </a:ext>
              </a:extLst>
            </p:cNvPr>
            <p:cNvSpPr txBox="1"/>
            <p:nvPr/>
          </p:nvSpPr>
          <p:spPr>
            <a:xfrm>
              <a:off x="4430406" y="952641"/>
              <a:ext cx="4042807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sz="20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將前端資料送到後端</a:t>
              </a:r>
              <a:endParaRPr lang="en-US" altLang="zh-TW" sz="2000" cap="all" dirty="0">
                <a:solidFill>
                  <a:srgbClr val="FFFFFF"/>
                </a:solidFill>
                <a:latin typeface="Franklin Gothic Medium" panose="020B0603020102020204" pitchFamily="34" charset="0"/>
                <a:ea typeface="微軟正黑體" panose="020B0604030504040204" pitchFamily="34" charset="-120"/>
                <a:cs typeface="+mj-cs"/>
              </a:endParaRPr>
            </a:p>
            <a:p>
              <a:r>
                <a:rPr lang="en-US" altLang="zh-TW" sz="14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(</a:t>
              </a:r>
              <a:r>
                <a:rPr lang="zh-TW" altLang="en-US" sz="14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表單</a:t>
              </a:r>
              <a:r>
                <a:rPr lang="en-US" altLang="zh-TW" sz="14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post)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2720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7D3A1592-8DF3-B7E6-2349-AADDE0FE9386}"/>
              </a:ext>
            </a:extLst>
          </p:cNvPr>
          <p:cNvGrpSpPr/>
          <p:nvPr/>
        </p:nvGrpSpPr>
        <p:grpSpPr>
          <a:xfrm>
            <a:off x="185067" y="171266"/>
            <a:ext cx="4756048" cy="648933"/>
            <a:chOff x="3717165" y="905825"/>
            <a:chExt cx="4756048" cy="648933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205E146C-C8E1-8CD7-6097-C62B0F49501D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latin typeface="+mn-ea"/>
                </a:rPr>
                <a:t>(</a:t>
              </a:r>
              <a:r>
                <a:rPr lang="zh-TW" altLang="en-US" sz="2400" b="1" dirty="0">
                  <a:latin typeface="+mn-ea"/>
                </a:rPr>
                <a:t>七</a:t>
              </a:r>
              <a:r>
                <a:rPr lang="en-US" altLang="zh-TW" sz="2400" b="1" dirty="0">
                  <a:latin typeface="+mn-ea"/>
                </a:rPr>
                <a:t>)</a:t>
              </a:r>
              <a:endParaRPr lang="zh-TW" altLang="en-US" sz="2400" b="1" dirty="0">
                <a:latin typeface="+mn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7B82D54-EE76-5D9B-5F1C-F2340C3CAEFE}"/>
                </a:ext>
              </a:extLst>
            </p:cNvPr>
            <p:cNvSpPr txBox="1"/>
            <p:nvPr/>
          </p:nvSpPr>
          <p:spPr>
            <a:xfrm>
              <a:off x="4430406" y="952641"/>
              <a:ext cx="4042807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sz="20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將前端資料送到後端</a:t>
              </a:r>
              <a:endParaRPr lang="en-US" altLang="zh-TW" sz="2000" cap="all" dirty="0">
                <a:solidFill>
                  <a:srgbClr val="FFFFFF"/>
                </a:solidFill>
                <a:latin typeface="Franklin Gothic Medium" panose="020B0603020102020204" pitchFamily="34" charset="0"/>
                <a:ea typeface="微軟正黑體" panose="020B0604030504040204" pitchFamily="34" charset="-120"/>
                <a:cs typeface="+mj-cs"/>
              </a:endParaRPr>
            </a:p>
            <a:p>
              <a:r>
                <a:rPr lang="en-US" altLang="zh-TW" sz="14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(</a:t>
              </a:r>
              <a:r>
                <a:rPr lang="zh-TW" altLang="en-US" sz="14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使用網址直接接收</a:t>
              </a:r>
              <a:r>
                <a:rPr lang="en-US" altLang="zh-TW" sz="14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)</a:t>
              </a:r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B3FDF092-14B4-B6E3-A1FB-5B99CE9AF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210" y="2108610"/>
            <a:ext cx="2924350" cy="2214708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4423C1F-DF81-6623-B64F-67590469D43F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4812560" y="3215964"/>
            <a:ext cx="2090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01CF178-438D-8E5B-74F4-7EB0C60BCAC0}"/>
              </a:ext>
            </a:extLst>
          </p:cNvPr>
          <p:cNvSpPr txBox="1"/>
          <p:nvPr/>
        </p:nvSpPr>
        <p:spPr>
          <a:xfrm>
            <a:off x="5021586" y="2615799"/>
            <a:ext cx="4568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直接在後端加三個</a:t>
            </a:r>
            <a:r>
              <a:rPr lang="en-US" altLang="zh-TW" dirty="0"/>
              <a:t>route</a:t>
            </a:r>
          </a:p>
          <a:p>
            <a:r>
              <a:rPr lang="en-US" altLang="zh-TW" dirty="0"/>
              <a:t>&lt;name&gt;</a:t>
            </a:r>
            <a:r>
              <a:rPr lang="zh-TW" altLang="en-US" dirty="0"/>
              <a:t>代表接收</a:t>
            </a:r>
            <a:r>
              <a:rPr lang="en-US" altLang="zh-TW" dirty="0"/>
              <a:t>name</a:t>
            </a:r>
            <a:r>
              <a:rPr lang="zh-TW" altLang="en-US" dirty="0"/>
              <a:t>參數為字串</a:t>
            </a:r>
            <a:endParaRPr lang="en-US" altLang="zh-TW" dirty="0"/>
          </a:p>
          <a:p>
            <a:r>
              <a:rPr lang="en-US" altLang="zh-TW" dirty="0"/>
              <a:t>&lt;</a:t>
            </a:r>
            <a:r>
              <a:rPr lang="en-US" altLang="zh-TW" dirty="0" err="1"/>
              <a:t>int:money</a:t>
            </a:r>
            <a:r>
              <a:rPr lang="en-US" altLang="zh-TW" dirty="0"/>
              <a:t>&gt;</a:t>
            </a:r>
            <a:r>
              <a:rPr lang="zh-TW" altLang="en-US" dirty="0"/>
              <a:t>代表接收</a:t>
            </a:r>
            <a:r>
              <a:rPr lang="en-US" altLang="zh-TW" dirty="0"/>
              <a:t>money</a:t>
            </a:r>
            <a:r>
              <a:rPr lang="zh-TW" altLang="en-US" dirty="0"/>
              <a:t>參數為整數</a:t>
            </a:r>
            <a:endParaRPr lang="en-US" altLang="zh-TW" dirty="0"/>
          </a:p>
          <a:p>
            <a:r>
              <a:rPr lang="en-US" altLang="zh-TW" dirty="0"/>
              <a:t>&lt;</a:t>
            </a:r>
            <a:r>
              <a:rPr lang="en-US" altLang="zh-TW" dirty="0" err="1"/>
              <a:t>float:dollars</a:t>
            </a:r>
            <a:r>
              <a:rPr lang="en-US" altLang="zh-TW" dirty="0"/>
              <a:t>&gt;</a:t>
            </a:r>
            <a:r>
              <a:rPr lang="zh-TW" altLang="en-US" dirty="0"/>
              <a:t>代表接收</a:t>
            </a:r>
            <a:r>
              <a:rPr lang="en-US" altLang="zh-TW" dirty="0"/>
              <a:t>dollars</a:t>
            </a:r>
            <a:r>
              <a:rPr lang="zh-TW" altLang="en-US" dirty="0"/>
              <a:t>參數為浮點數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6236C2F-DD22-9A69-59C1-C3B420FAEDFB}"/>
              </a:ext>
            </a:extLst>
          </p:cNvPr>
          <p:cNvSpPr txBox="1"/>
          <p:nvPr/>
        </p:nvSpPr>
        <p:spPr>
          <a:xfrm>
            <a:off x="1888210" y="1382060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直接於網址後方傳送資料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F18AA49-FF8A-B296-1A62-8A882192C6FF}"/>
              </a:ext>
            </a:extLst>
          </p:cNvPr>
          <p:cNvSpPr/>
          <p:nvPr/>
        </p:nvSpPr>
        <p:spPr>
          <a:xfrm>
            <a:off x="3540155" y="2167333"/>
            <a:ext cx="369116" cy="131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79CBE86-7AB7-FC73-3E2E-BB87514C20B3}"/>
              </a:ext>
            </a:extLst>
          </p:cNvPr>
          <p:cNvSpPr/>
          <p:nvPr/>
        </p:nvSpPr>
        <p:spPr>
          <a:xfrm>
            <a:off x="3607267" y="2905564"/>
            <a:ext cx="662730" cy="131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B510D2D-1FA9-BD51-BE24-56854371DEEE}"/>
              </a:ext>
            </a:extLst>
          </p:cNvPr>
          <p:cNvSpPr/>
          <p:nvPr/>
        </p:nvSpPr>
        <p:spPr>
          <a:xfrm>
            <a:off x="3724712" y="3643795"/>
            <a:ext cx="906012" cy="131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8F352C1B-C106-A864-BC95-0557AC183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210" y="5757112"/>
            <a:ext cx="5106113" cy="733527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0D2610CF-E6A0-0785-C0DB-3ACE28C01326}"/>
              </a:ext>
            </a:extLst>
          </p:cNvPr>
          <p:cNvSpPr txBox="1"/>
          <p:nvPr/>
        </p:nvSpPr>
        <p:spPr>
          <a:xfrm>
            <a:off x="1888210" y="536420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也可以一次傳送多個參數</a:t>
            </a:r>
          </a:p>
        </p:txBody>
      </p:sp>
    </p:spTree>
    <p:extLst>
      <p:ext uri="{BB962C8B-B14F-4D97-AF65-F5344CB8AC3E}">
        <p14:creationId xmlns:p14="http://schemas.microsoft.com/office/powerpoint/2010/main" val="20283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BCA6D12-E6B8-E65A-46DF-E643E89893E4}"/>
              </a:ext>
            </a:extLst>
          </p:cNvPr>
          <p:cNvGrpSpPr/>
          <p:nvPr/>
        </p:nvGrpSpPr>
        <p:grpSpPr>
          <a:xfrm>
            <a:off x="2483141" y="2778908"/>
            <a:ext cx="7225718" cy="1300184"/>
            <a:chOff x="3717165" y="905825"/>
            <a:chExt cx="3606424" cy="648933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F3E975D5-D11C-6002-0B6D-1C4CF08DDD49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b="1" dirty="0">
                  <a:latin typeface="+mn-ea"/>
                </a:rPr>
                <a:t>(</a:t>
              </a:r>
              <a:r>
                <a:rPr lang="zh-TW" altLang="en-US" sz="4800" b="1" dirty="0">
                  <a:latin typeface="+mn-ea"/>
                </a:rPr>
                <a:t>一</a:t>
              </a:r>
              <a:r>
                <a:rPr lang="en-US" altLang="zh-TW" sz="4800" b="1" dirty="0">
                  <a:latin typeface="+mn-ea"/>
                </a:rPr>
                <a:t>)</a:t>
              </a:r>
              <a:endParaRPr lang="zh-TW" altLang="en-US" sz="4800" b="1" dirty="0">
                <a:latin typeface="+mn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8F1D4B0-FC89-11BC-9E8A-BC99DD778E2B}"/>
                </a:ext>
              </a:extLst>
            </p:cNvPr>
            <p:cNvSpPr txBox="1"/>
            <p:nvPr/>
          </p:nvSpPr>
          <p:spPr>
            <a:xfrm>
              <a:off x="4430407" y="952641"/>
              <a:ext cx="2893182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sz="6000" dirty="0"/>
                <a:t>甚麼是</a:t>
              </a:r>
              <a:r>
                <a:rPr lang="en-US" altLang="zh-TW" sz="6000" dirty="0"/>
                <a:t>FLASK</a:t>
              </a:r>
              <a:r>
                <a:rPr lang="zh-TW" altLang="en-US" sz="6000" dirty="0"/>
                <a:t>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719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7A26E6AB-BEA8-7423-487A-6AF30F4531AE}"/>
              </a:ext>
            </a:extLst>
          </p:cNvPr>
          <p:cNvGrpSpPr/>
          <p:nvPr/>
        </p:nvGrpSpPr>
        <p:grpSpPr>
          <a:xfrm>
            <a:off x="185067" y="171266"/>
            <a:ext cx="4756048" cy="648933"/>
            <a:chOff x="3717165" y="905825"/>
            <a:chExt cx="4756048" cy="648933"/>
          </a:xfrm>
        </p:grpSpPr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6D5C4543-5965-6DE7-11A2-CEB3819218D6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latin typeface="+mn-ea"/>
                </a:rPr>
                <a:t>(</a:t>
              </a:r>
              <a:r>
                <a:rPr lang="zh-TW" altLang="en-US" sz="2400" b="1" dirty="0">
                  <a:latin typeface="+mn-ea"/>
                </a:rPr>
                <a:t>七</a:t>
              </a:r>
              <a:r>
                <a:rPr lang="en-US" altLang="zh-TW" sz="2400" b="1" dirty="0">
                  <a:latin typeface="+mn-ea"/>
                </a:rPr>
                <a:t>)</a:t>
              </a:r>
              <a:endParaRPr lang="zh-TW" altLang="en-US" sz="2400" b="1" dirty="0">
                <a:latin typeface="+mn-ea"/>
              </a:endParaRP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0F0957FB-E72A-E384-7EAA-B9520F920F87}"/>
                </a:ext>
              </a:extLst>
            </p:cNvPr>
            <p:cNvSpPr txBox="1"/>
            <p:nvPr/>
          </p:nvSpPr>
          <p:spPr>
            <a:xfrm>
              <a:off x="4430406" y="952641"/>
              <a:ext cx="4042807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sz="20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將前端資料送到後端</a:t>
              </a:r>
              <a:endParaRPr lang="en-US" altLang="zh-TW" sz="2000" cap="all" dirty="0">
                <a:solidFill>
                  <a:srgbClr val="FFFFFF"/>
                </a:solidFill>
                <a:latin typeface="Franklin Gothic Medium" panose="020B0603020102020204" pitchFamily="34" charset="0"/>
                <a:ea typeface="微軟正黑體" panose="020B0604030504040204" pitchFamily="34" charset="-120"/>
                <a:cs typeface="+mj-cs"/>
              </a:endParaRPr>
            </a:p>
            <a:p>
              <a:r>
                <a:rPr lang="en-US" altLang="zh-TW" sz="14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(</a:t>
              </a:r>
              <a:r>
                <a:rPr lang="zh-TW" altLang="en-US" sz="14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使用網址直接接收</a:t>
              </a:r>
              <a:r>
                <a:rPr lang="en-US" altLang="zh-TW" sz="1400" cap="all" dirty="0">
                  <a:solidFill>
                    <a:srgbClr val="FFFFFF"/>
                  </a:solidFill>
                  <a:latin typeface="Franklin Gothic Medium" panose="020B0603020102020204" pitchFamily="34" charset="0"/>
                  <a:ea typeface="微軟正黑體" panose="020B0604030504040204" pitchFamily="34" charset="-120"/>
                  <a:cs typeface="+mj-cs"/>
                </a:rPr>
                <a:t>)</a:t>
              </a:r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14DAA740-9F76-643B-BD7C-5E9C82F0B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57"/>
          <a:stretch/>
        </p:blipFill>
        <p:spPr>
          <a:xfrm>
            <a:off x="7870495" y="2028038"/>
            <a:ext cx="3471420" cy="111633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14A3C9C-1756-0648-5D69-C28E2B431D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23603"/>
          <a:stretch/>
        </p:blipFill>
        <p:spPr>
          <a:xfrm>
            <a:off x="4112229" y="2028038"/>
            <a:ext cx="3471419" cy="115456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B3527A8-E871-8E34-5E99-61C317CE30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6" b="18323"/>
          <a:stretch/>
        </p:blipFill>
        <p:spPr>
          <a:xfrm>
            <a:off x="983135" y="2028038"/>
            <a:ext cx="2951302" cy="115456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B7DD676-D706-B044-F414-000226D4EC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1445" r="7763"/>
          <a:stretch/>
        </p:blipFill>
        <p:spPr>
          <a:xfrm>
            <a:off x="2734948" y="3429000"/>
            <a:ext cx="5931058" cy="106514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6CC802E-4FD7-1102-A1A5-E7B0DD2E10BD}"/>
              </a:ext>
            </a:extLst>
          </p:cNvPr>
          <p:cNvSpPr txBox="1"/>
          <p:nvPr/>
        </p:nvSpPr>
        <p:spPr>
          <a:xfrm>
            <a:off x="940634" y="14412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執行結果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59AE6E-9A80-2464-11A1-2078C5021390}"/>
              </a:ext>
            </a:extLst>
          </p:cNvPr>
          <p:cNvSpPr/>
          <p:nvPr/>
        </p:nvSpPr>
        <p:spPr>
          <a:xfrm>
            <a:off x="3728339" y="2345181"/>
            <a:ext cx="172150" cy="1090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14FDA7B-3E9D-8DF5-236A-5AE2E2F76832}"/>
              </a:ext>
            </a:extLst>
          </p:cNvPr>
          <p:cNvSpPr/>
          <p:nvPr/>
        </p:nvSpPr>
        <p:spPr>
          <a:xfrm>
            <a:off x="1525490" y="2846831"/>
            <a:ext cx="172150" cy="1090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E04EA2-DA76-76E3-8182-409E3C70207A}"/>
              </a:ext>
            </a:extLst>
          </p:cNvPr>
          <p:cNvSpPr/>
          <p:nvPr/>
        </p:nvSpPr>
        <p:spPr>
          <a:xfrm>
            <a:off x="7089015" y="2351755"/>
            <a:ext cx="464442" cy="12620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09C963-45AE-C5B0-5950-9040604AD238}"/>
              </a:ext>
            </a:extLst>
          </p:cNvPr>
          <p:cNvSpPr/>
          <p:nvPr/>
        </p:nvSpPr>
        <p:spPr>
          <a:xfrm>
            <a:off x="4822065" y="2878011"/>
            <a:ext cx="464442" cy="12620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EC4C98-1DE4-0561-CC0E-A33A29F4A0E5}"/>
              </a:ext>
            </a:extLst>
          </p:cNvPr>
          <p:cNvSpPr/>
          <p:nvPr/>
        </p:nvSpPr>
        <p:spPr>
          <a:xfrm>
            <a:off x="8535881" y="2849194"/>
            <a:ext cx="561279" cy="1285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3027EC0-8DE0-20E9-559C-E64790E0BAD2}"/>
              </a:ext>
            </a:extLst>
          </p:cNvPr>
          <p:cNvSpPr/>
          <p:nvPr/>
        </p:nvSpPr>
        <p:spPr>
          <a:xfrm>
            <a:off x="10771081" y="2322144"/>
            <a:ext cx="561279" cy="1285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5030DC7-9B5F-668D-9FBF-DBF264AE3B5A}"/>
              </a:ext>
            </a:extLst>
          </p:cNvPr>
          <p:cNvSpPr/>
          <p:nvPr/>
        </p:nvSpPr>
        <p:spPr>
          <a:xfrm>
            <a:off x="2885951" y="3433630"/>
            <a:ext cx="1518406" cy="148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6C8B180-F355-8121-6459-6FF3D2233ED3}"/>
              </a:ext>
            </a:extLst>
          </p:cNvPr>
          <p:cNvSpPr/>
          <p:nvPr/>
        </p:nvSpPr>
        <p:spPr>
          <a:xfrm>
            <a:off x="2877561" y="3752716"/>
            <a:ext cx="1551963" cy="131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C6C2B38-F305-C339-756C-1EF19869ED0F}"/>
              </a:ext>
            </a:extLst>
          </p:cNvPr>
          <p:cNvSpPr/>
          <p:nvPr/>
        </p:nvSpPr>
        <p:spPr>
          <a:xfrm>
            <a:off x="2885950" y="4081328"/>
            <a:ext cx="1828800" cy="138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37DE6010-358A-C435-965D-9E85C168C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5026" y="5268127"/>
            <a:ext cx="5210902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403E64-D0E1-486C-8613-263455D7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Flask</a:t>
            </a:r>
            <a:r>
              <a:rPr lang="zh-TW" altLang="en-US" dirty="0"/>
              <a:t>是一個使用</a:t>
            </a:r>
            <a:r>
              <a:rPr lang="en-US" altLang="zh-TW" dirty="0"/>
              <a:t>Python</a:t>
            </a:r>
            <a:r>
              <a:rPr lang="zh-TW" altLang="en-US" dirty="0"/>
              <a:t>編寫的輕量級</a:t>
            </a:r>
            <a:r>
              <a:rPr lang="en-US" altLang="zh-TW" dirty="0"/>
              <a:t>Web</a:t>
            </a:r>
            <a:r>
              <a:rPr lang="zh-TW" altLang="en-US" dirty="0"/>
              <a:t>應用框架。</a:t>
            </a:r>
            <a:endParaRPr lang="en-US" altLang="zh-TW" dirty="0"/>
          </a:p>
          <a:p>
            <a:r>
              <a:rPr lang="en-US" altLang="zh-TW" dirty="0"/>
              <a:t>Flask</a:t>
            </a:r>
            <a:r>
              <a:rPr lang="zh-TW" altLang="en-US" dirty="0"/>
              <a:t>沒有預設使用的資料庫、表單驗證工具。</a:t>
            </a:r>
            <a:endParaRPr lang="en-US" altLang="zh-TW" dirty="0"/>
          </a:p>
          <a:p>
            <a:r>
              <a:rPr lang="en-US" altLang="zh-TW" dirty="0"/>
              <a:t>Flask</a:t>
            </a:r>
            <a:r>
              <a:rPr lang="zh-TW" altLang="en-US" dirty="0"/>
              <a:t>被稱為「微框架」，因為它使用簡單的核心，用擴充增加其他功能。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8F74753-B10D-5B81-0F18-25CA1AB130D8}"/>
              </a:ext>
            </a:extLst>
          </p:cNvPr>
          <p:cNvGrpSpPr/>
          <p:nvPr/>
        </p:nvGrpSpPr>
        <p:grpSpPr>
          <a:xfrm>
            <a:off x="185066" y="171266"/>
            <a:ext cx="3606424" cy="648933"/>
            <a:chOff x="3717165" y="905825"/>
            <a:chExt cx="3606424" cy="648933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AD386D13-BD32-97B6-C86B-9B4FFAC0E697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latin typeface="+mn-ea"/>
                </a:rPr>
                <a:t>(</a:t>
              </a:r>
              <a:r>
                <a:rPr lang="zh-TW" altLang="en-US" sz="2400" b="1" dirty="0">
                  <a:latin typeface="+mn-ea"/>
                </a:rPr>
                <a:t>一</a:t>
              </a:r>
              <a:r>
                <a:rPr lang="en-US" altLang="zh-TW" sz="2400" b="1" dirty="0">
                  <a:latin typeface="+mn-ea"/>
                </a:rPr>
                <a:t>)</a:t>
              </a:r>
              <a:endParaRPr lang="zh-TW" altLang="en-US" sz="2400" b="1" dirty="0">
                <a:latin typeface="+mn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1D80050-57EE-AEF9-6171-7F98940F01FE}"/>
                </a:ext>
              </a:extLst>
            </p:cNvPr>
            <p:cNvSpPr txBox="1"/>
            <p:nvPr/>
          </p:nvSpPr>
          <p:spPr>
            <a:xfrm>
              <a:off x="4430407" y="952641"/>
              <a:ext cx="2893182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sz="3200" dirty="0"/>
                <a:t>甚麼是</a:t>
              </a:r>
              <a:r>
                <a:rPr lang="en-US" altLang="zh-TW" sz="3200" dirty="0"/>
                <a:t>FLASK</a:t>
              </a:r>
              <a:r>
                <a:rPr lang="zh-TW" altLang="en-US" sz="3200" dirty="0"/>
                <a:t>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975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17E18-98D0-3907-5FCB-2D0CDC3E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3200" dirty="0"/>
              <a:t>不懂沒關係，先看</a:t>
            </a:r>
            <a:r>
              <a:rPr lang="en-US" altLang="zh-TW" sz="3200" dirty="0"/>
              <a:t>MVC</a:t>
            </a:r>
          </a:p>
          <a:p>
            <a:r>
              <a:rPr lang="en-US" altLang="zh-TW" dirty="0"/>
              <a:t>MVC</a:t>
            </a:r>
            <a:r>
              <a:rPr lang="zh-TW" altLang="en-US" dirty="0"/>
              <a:t> 是 </a:t>
            </a:r>
            <a:r>
              <a:rPr lang="en-US" altLang="zh-TW" dirty="0"/>
              <a:t>Model</a:t>
            </a:r>
            <a:r>
              <a:rPr lang="zh-TW" altLang="en-US" dirty="0"/>
              <a:t>、</a:t>
            </a:r>
            <a:r>
              <a:rPr lang="en-US" altLang="zh-TW" dirty="0"/>
              <a:t>View</a:t>
            </a:r>
            <a:r>
              <a:rPr lang="zh-TW" altLang="en-US" dirty="0"/>
              <a:t>、</a:t>
            </a:r>
            <a:r>
              <a:rPr lang="en-US" altLang="zh-TW" dirty="0"/>
              <a:t>Controller</a:t>
            </a:r>
            <a:r>
              <a:rPr lang="zh-TW" altLang="en-US" dirty="0"/>
              <a:t>的縮寫。</a:t>
            </a:r>
            <a:endParaRPr lang="en-US" altLang="zh-TW" dirty="0"/>
          </a:p>
          <a:p>
            <a:r>
              <a:rPr lang="en-US" altLang="zh-TW" dirty="0"/>
              <a:t>MVC</a:t>
            </a:r>
            <a:r>
              <a:rPr lang="zh-TW" altLang="en-US" dirty="0"/>
              <a:t>並不是一個技術，而比較像是一種軟體開發的架構與邏輯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0596F4B-0D0E-84E8-44B3-8244D5213377}"/>
              </a:ext>
            </a:extLst>
          </p:cNvPr>
          <p:cNvGrpSpPr/>
          <p:nvPr/>
        </p:nvGrpSpPr>
        <p:grpSpPr>
          <a:xfrm>
            <a:off x="185066" y="171266"/>
            <a:ext cx="3606424" cy="648933"/>
            <a:chOff x="3717165" y="905825"/>
            <a:chExt cx="3606424" cy="648933"/>
          </a:xfrm>
        </p:grpSpPr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47743ECD-1A0C-02AD-FADC-92E3531BF60B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latin typeface="+mn-ea"/>
                </a:rPr>
                <a:t>(</a:t>
              </a:r>
              <a:r>
                <a:rPr lang="zh-TW" altLang="en-US" sz="2400" b="1" dirty="0">
                  <a:latin typeface="+mn-ea"/>
                </a:rPr>
                <a:t>一</a:t>
              </a:r>
              <a:r>
                <a:rPr lang="en-US" altLang="zh-TW" sz="2400" b="1" dirty="0">
                  <a:latin typeface="+mn-ea"/>
                </a:rPr>
                <a:t>)</a:t>
              </a:r>
              <a:endParaRPr lang="zh-TW" altLang="en-US" sz="2400" b="1" dirty="0">
                <a:latin typeface="+mn-ea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4125115-74A8-859E-EB63-DE2E79898016}"/>
                </a:ext>
              </a:extLst>
            </p:cNvPr>
            <p:cNvSpPr txBox="1"/>
            <p:nvPr/>
          </p:nvSpPr>
          <p:spPr>
            <a:xfrm>
              <a:off x="4430407" y="952641"/>
              <a:ext cx="2893182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sz="3200" dirty="0"/>
                <a:t>甚麼是</a:t>
              </a:r>
              <a:r>
                <a:rPr lang="en-US" altLang="zh-TW" sz="3200" dirty="0"/>
                <a:t>FLASK</a:t>
              </a:r>
              <a:r>
                <a:rPr lang="zh-TW" altLang="en-US" sz="3200" dirty="0"/>
                <a:t>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255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788356-1457-F094-6BB4-68FE076E1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dirty="0"/>
              <a:t>MVC</a:t>
            </a:r>
            <a:r>
              <a:rPr lang="zh-TW" altLang="en-US" sz="3200" dirty="0"/>
              <a:t>把系統分為三個基本部分：</a:t>
            </a:r>
            <a:endParaRPr lang="en-US" altLang="zh-TW" sz="3200" dirty="0"/>
          </a:p>
          <a:p>
            <a:r>
              <a:rPr lang="en-US" altLang="zh-TW" dirty="0"/>
              <a:t>Model-</a:t>
            </a:r>
            <a:r>
              <a:rPr lang="zh-TW" altLang="en-US" dirty="0"/>
              <a:t>負責資料處理</a:t>
            </a:r>
            <a:endParaRPr lang="en-US" altLang="zh-TW" dirty="0"/>
          </a:p>
          <a:p>
            <a:r>
              <a:rPr lang="en-US" altLang="zh-TW" dirty="0"/>
              <a:t>View-</a:t>
            </a:r>
            <a:r>
              <a:rPr lang="zh-TW" altLang="en-US" dirty="0"/>
              <a:t>負責</a:t>
            </a:r>
            <a:r>
              <a:rPr lang="en-US" altLang="zh-TW" dirty="0"/>
              <a:t>UI</a:t>
            </a:r>
            <a:r>
              <a:rPr lang="zh-TW" altLang="en-US" dirty="0"/>
              <a:t>介面，也就是螢幕呈現的網頁</a:t>
            </a:r>
            <a:r>
              <a:rPr lang="zh-TW" altLang="en-US" dirty="0">
                <a:solidFill>
                  <a:srgbClr val="FF0000"/>
                </a:solidFill>
              </a:rPr>
              <a:t>結果畫面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Controller-</a:t>
            </a:r>
            <a:r>
              <a:rPr lang="zh-TW" altLang="en-US" dirty="0"/>
              <a:t>負責接收請求，協調</a:t>
            </a:r>
            <a:r>
              <a:rPr lang="en-US" altLang="zh-TW" dirty="0"/>
              <a:t>Model</a:t>
            </a:r>
            <a:r>
              <a:rPr lang="zh-TW" altLang="en-US" dirty="0"/>
              <a:t>與</a:t>
            </a:r>
            <a:r>
              <a:rPr lang="en-US" altLang="zh-TW" dirty="0"/>
              <a:t>View</a:t>
            </a:r>
            <a:r>
              <a:rPr lang="zh-TW" altLang="en-US" dirty="0"/>
              <a:t>回應結果。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B242CDDB-3E07-7E19-8F03-853FBC4354BB}"/>
              </a:ext>
            </a:extLst>
          </p:cNvPr>
          <p:cNvGrpSpPr/>
          <p:nvPr/>
        </p:nvGrpSpPr>
        <p:grpSpPr>
          <a:xfrm>
            <a:off x="185066" y="171266"/>
            <a:ext cx="3606424" cy="648933"/>
            <a:chOff x="3717165" y="905825"/>
            <a:chExt cx="3606424" cy="648933"/>
          </a:xfrm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4BE9C7D8-BCB5-F8A5-152F-C135F52DA66B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latin typeface="+mn-ea"/>
                </a:rPr>
                <a:t>(</a:t>
              </a:r>
              <a:r>
                <a:rPr lang="zh-TW" altLang="en-US" sz="2400" b="1" dirty="0">
                  <a:latin typeface="+mn-ea"/>
                </a:rPr>
                <a:t>一</a:t>
              </a:r>
              <a:r>
                <a:rPr lang="en-US" altLang="zh-TW" sz="2400" b="1" dirty="0">
                  <a:latin typeface="+mn-ea"/>
                </a:rPr>
                <a:t>)</a:t>
              </a:r>
              <a:endParaRPr lang="zh-TW" altLang="en-US" sz="2400" b="1" dirty="0">
                <a:latin typeface="+mn-ea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C9F5931-DF0E-2F12-0342-8FF60BB5951E}"/>
                </a:ext>
              </a:extLst>
            </p:cNvPr>
            <p:cNvSpPr txBox="1"/>
            <p:nvPr/>
          </p:nvSpPr>
          <p:spPr>
            <a:xfrm>
              <a:off x="4430407" y="952641"/>
              <a:ext cx="2893182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sz="3200" dirty="0"/>
                <a:t>甚麼是</a:t>
              </a:r>
              <a:r>
                <a:rPr lang="en-US" altLang="zh-TW" sz="3200" dirty="0"/>
                <a:t>FLASK</a:t>
              </a:r>
              <a:r>
                <a:rPr lang="zh-TW" altLang="en-US" sz="3200" dirty="0"/>
                <a:t>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295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F4E30D-E0C3-47AD-740B-2E42B313D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3200" dirty="0"/>
              <a:t>初學網頁時我們是怎麼做的？</a:t>
            </a:r>
            <a:endParaRPr lang="en-US" altLang="zh-TW" sz="3200" dirty="0"/>
          </a:p>
          <a:p>
            <a:r>
              <a:rPr lang="zh-TW" altLang="en-US" dirty="0"/>
              <a:t>靜態網頁使用</a:t>
            </a:r>
            <a:r>
              <a:rPr lang="en-US" altLang="zh-TW" dirty="0"/>
              <a:t>VScode</a:t>
            </a:r>
            <a:r>
              <a:rPr lang="zh-TW" altLang="en-US" dirty="0"/>
              <a:t>，寫一個又一個的</a:t>
            </a:r>
            <a:r>
              <a:rPr lang="en-US" altLang="zh-TW" dirty="0"/>
              <a:t>html</a:t>
            </a:r>
            <a:r>
              <a:rPr lang="zh-TW" altLang="en-US" dirty="0"/>
              <a:t>檔案，在網頁中加入按鈕超連結，來實現各</a:t>
            </a:r>
            <a:r>
              <a:rPr lang="en-US" altLang="zh-TW" dirty="0"/>
              <a:t>html</a:t>
            </a:r>
            <a:r>
              <a:rPr lang="zh-TW" altLang="en-US" dirty="0"/>
              <a:t>網頁的切換。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如果有網頁中有一些內容需要根據情況改變</a:t>
            </a:r>
            <a:r>
              <a:rPr lang="en-US" altLang="zh-TW" dirty="0"/>
              <a:t>(</a:t>
            </a:r>
            <a:r>
              <a:rPr lang="zh-TW" altLang="en-US" dirty="0"/>
              <a:t>動態網頁</a:t>
            </a:r>
            <a:r>
              <a:rPr lang="en-US" altLang="zh-TW" dirty="0"/>
              <a:t>)</a:t>
            </a:r>
            <a:r>
              <a:rPr lang="zh-TW" altLang="en-US" dirty="0"/>
              <a:t>，則使用</a:t>
            </a:r>
            <a:r>
              <a:rPr lang="en-US" altLang="zh-TW" dirty="0"/>
              <a:t>php</a:t>
            </a:r>
            <a:r>
              <a:rPr lang="zh-TW" altLang="en-US" dirty="0"/>
              <a:t>檔來做各網頁內容，在檔案中，前端網頁與後端邏輯通通寫在一起，雜亂不堪。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EB466A0-82B3-D7B5-9599-1D027536E46F}"/>
              </a:ext>
            </a:extLst>
          </p:cNvPr>
          <p:cNvGrpSpPr/>
          <p:nvPr/>
        </p:nvGrpSpPr>
        <p:grpSpPr>
          <a:xfrm>
            <a:off x="185066" y="171266"/>
            <a:ext cx="3606424" cy="648933"/>
            <a:chOff x="3717165" y="905825"/>
            <a:chExt cx="3606424" cy="648933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C81741E8-8B69-200C-B6D5-14AC24BA425E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latin typeface="+mn-ea"/>
                </a:rPr>
                <a:t>(</a:t>
              </a:r>
              <a:r>
                <a:rPr lang="zh-TW" altLang="en-US" sz="2400" b="1" dirty="0">
                  <a:latin typeface="+mn-ea"/>
                </a:rPr>
                <a:t>一</a:t>
              </a:r>
              <a:r>
                <a:rPr lang="en-US" altLang="zh-TW" sz="2400" b="1" dirty="0">
                  <a:latin typeface="+mn-ea"/>
                </a:rPr>
                <a:t>)</a:t>
              </a:r>
              <a:endParaRPr lang="zh-TW" altLang="en-US" sz="2400" b="1" dirty="0">
                <a:latin typeface="+mn-ea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821E706-0760-57FC-7A61-5B6A5965E3FE}"/>
                </a:ext>
              </a:extLst>
            </p:cNvPr>
            <p:cNvSpPr txBox="1"/>
            <p:nvPr/>
          </p:nvSpPr>
          <p:spPr>
            <a:xfrm>
              <a:off x="4430407" y="952641"/>
              <a:ext cx="2893182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sz="3200" dirty="0"/>
                <a:t>甚麼是</a:t>
              </a:r>
              <a:r>
                <a:rPr lang="en-US" altLang="zh-TW" sz="3200" dirty="0"/>
                <a:t>FLASK</a:t>
              </a:r>
              <a:r>
                <a:rPr lang="zh-TW" altLang="en-US" sz="3200" dirty="0"/>
                <a:t>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6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9F6764-8F95-60A8-5809-C7171F0C6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/>
              <a:t>如果用</a:t>
            </a:r>
            <a:r>
              <a:rPr lang="en-US" altLang="zh-TW" sz="3200" dirty="0" err="1"/>
              <a:t>mvc</a:t>
            </a:r>
            <a:r>
              <a:rPr lang="zh-TW" altLang="en-US" sz="3200" dirty="0"/>
              <a:t>架構開發</a:t>
            </a:r>
            <a:r>
              <a:rPr lang="en-US" altLang="zh-TW" sz="3200" dirty="0"/>
              <a:t>web</a:t>
            </a:r>
            <a:r>
              <a:rPr lang="zh-TW" altLang="en-US" sz="3200" dirty="0"/>
              <a:t>會有甚麼好處？</a:t>
            </a:r>
            <a:endParaRPr lang="en-US" altLang="zh-TW" sz="3200" dirty="0"/>
          </a:p>
          <a:p>
            <a:r>
              <a:rPr lang="zh-TW" altLang="en-US" dirty="0"/>
              <a:t>能讓開發的過程中更明確的區分「邏輯處理」與「資料呈現」，明確的區分各元件的功能，提高系統的擴充性、可用性。</a:t>
            </a:r>
            <a:endParaRPr lang="en-US" altLang="zh-TW" dirty="0"/>
          </a:p>
          <a:p>
            <a:r>
              <a:rPr lang="zh-TW" altLang="en-US" dirty="0"/>
              <a:t>簡單來說就是把</a:t>
            </a:r>
            <a:r>
              <a:rPr lang="zh-TW" altLang="en-US" dirty="0">
                <a:solidFill>
                  <a:srgbClr val="FF0000"/>
                </a:solidFill>
              </a:rPr>
              <a:t>前後端分開</a:t>
            </a:r>
            <a:endParaRPr lang="en-US" altLang="zh-TW" dirty="0"/>
          </a:p>
          <a:p>
            <a:r>
              <a:rPr lang="zh-TW" altLang="en-US" dirty="0"/>
              <a:t>導入</a:t>
            </a:r>
            <a:r>
              <a:rPr lang="en-US" altLang="zh-TW" dirty="0"/>
              <a:t>MVC</a:t>
            </a:r>
            <a:r>
              <a:rPr lang="zh-TW" altLang="en-US" dirty="0"/>
              <a:t>更容易進行分工，團隊每個人可以在各自負責的部份進行開發，不會互相衝突或干擾。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633517C4-FE74-0BC5-9C71-0BAF0B25E3EA}"/>
              </a:ext>
            </a:extLst>
          </p:cNvPr>
          <p:cNvGrpSpPr/>
          <p:nvPr/>
        </p:nvGrpSpPr>
        <p:grpSpPr>
          <a:xfrm>
            <a:off x="185066" y="171266"/>
            <a:ext cx="3606424" cy="648933"/>
            <a:chOff x="3717165" y="905825"/>
            <a:chExt cx="3606424" cy="648933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71CC2DFA-63D2-0127-6AD3-9BE6A69C1040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latin typeface="+mn-ea"/>
                </a:rPr>
                <a:t>(</a:t>
              </a:r>
              <a:r>
                <a:rPr lang="zh-TW" altLang="en-US" sz="2400" b="1" dirty="0">
                  <a:latin typeface="+mn-ea"/>
                </a:rPr>
                <a:t>一</a:t>
              </a:r>
              <a:r>
                <a:rPr lang="en-US" altLang="zh-TW" sz="2400" b="1" dirty="0">
                  <a:latin typeface="+mn-ea"/>
                </a:rPr>
                <a:t>)</a:t>
              </a:r>
              <a:endParaRPr lang="zh-TW" altLang="en-US" sz="2400" b="1" dirty="0">
                <a:latin typeface="+mn-ea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9119CC0-2FD8-9816-AB10-C721A61693A3}"/>
                </a:ext>
              </a:extLst>
            </p:cNvPr>
            <p:cNvSpPr txBox="1"/>
            <p:nvPr/>
          </p:nvSpPr>
          <p:spPr>
            <a:xfrm>
              <a:off x="4430407" y="952641"/>
              <a:ext cx="2893182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sz="3200" dirty="0"/>
                <a:t>甚麼是</a:t>
              </a:r>
              <a:r>
                <a:rPr lang="en-US" altLang="zh-TW" sz="3200" dirty="0"/>
                <a:t>FLASK</a:t>
              </a:r>
              <a:r>
                <a:rPr lang="zh-TW" altLang="en-US" sz="3200" dirty="0"/>
                <a:t>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903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F1969B48-72FB-7B57-8A04-802068FB07CD}"/>
              </a:ext>
            </a:extLst>
          </p:cNvPr>
          <p:cNvGrpSpPr/>
          <p:nvPr/>
        </p:nvGrpSpPr>
        <p:grpSpPr>
          <a:xfrm>
            <a:off x="185066" y="171266"/>
            <a:ext cx="3606424" cy="648933"/>
            <a:chOff x="3717165" y="905825"/>
            <a:chExt cx="3606424" cy="648933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05F93D42-2795-0E6C-3C0D-B54B55CD091D}"/>
                </a:ext>
              </a:extLst>
            </p:cNvPr>
            <p:cNvSpPr/>
            <p:nvPr/>
          </p:nvSpPr>
          <p:spPr>
            <a:xfrm>
              <a:off x="3717165" y="905825"/>
              <a:ext cx="713242" cy="64893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latin typeface="+mn-ea"/>
                </a:rPr>
                <a:t>(</a:t>
              </a:r>
              <a:r>
                <a:rPr lang="zh-TW" altLang="en-US" sz="2400" b="1" dirty="0">
                  <a:latin typeface="+mn-ea"/>
                </a:rPr>
                <a:t>一</a:t>
              </a:r>
              <a:r>
                <a:rPr lang="en-US" altLang="zh-TW" sz="2400" b="1" dirty="0">
                  <a:latin typeface="+mn-ea"/>
                </a:rPr>
                <a:t>)</a:t>
              </a:r>
              <a:endParaRPr lang="zh-TW" altLang="en-US" sz="2400" b="1" dirty="0">
                <a:latin typeface="+mn-ea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C4CB10D-9BE0-E266-D639-132740C49FCC}"/>
                </a:ext>
              </a:extLst>
            </p:cNvPr>
            <p:cNvSpPr txBox="1"/>
            <p:nvPr/>
          </p:nvSpPr>
          <p:spPr>
            <a:xfrm>
              <a:off x="4430407" y="952641"/>
              <a:ext cx="2893182" cy="5553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400" b="1">
                  <a:solidFill>
                    <a:schemeClr val="lt1"/>
                  </a:solidFill>
                  <a:latin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sz="3200" dirty="0"/>
                <a:t>甚麼是</a:t>
              </a:r>
              <a:r>
                <a:rPr lang="en-US" altLang="zh-TW" sz="3200" dirty="0"/>
                <a:t>FLASK</a:t>
              </a:r>
              <a:r>
                <a:rPr lang="zh-TW" altLang="en-US" sz="3200" dirty="0"/>
                <a:t>？</a:t>
              </a:r>
            </a:p>
          </p:txBody>
        </p:sp>
      </p:grpSp>
      <p:sp>
        <p:nvSpPr>
          <p:cNvPr id="17" name="標題 1">
            <a:extLst>
              <a:ext uri="{FF2B5EF4-FFF2-40B4-BE49-F238E27FC236}">
                <a16:creationId xmlns:a16="http://schemas.microsoft.com/office/drawing/2014/main" id="{9577E107-0FB8-9EAE-3B4D-7D22B873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965" y="1413033"/>
            <a:ext cx="6056740" cy="687738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除了</a:t>
            </a:r>
            <a:r>
              <a:rPr lang="en-US" altLang="zh-TW" sz="3200" dirty="0"/>
              <a:t>MVC</a:t>
            </a:r>
            <a:r>
              <a:rPr lang="zh-TW" altLang="en-US" sz="3200" dirty="0"/>
              <a:t>，還有一種架構叫</a:t>
            </a:r>
            <a:r>
              <a:rPr lang="en-US" altLang="zh-TW" sz="3200" dirty="0"/>
              <a:t>MTV</a:t>
            </a:r>
            <a:endParaRPr lang="zh-TW" altLang="en-US" sz="3200" dirty="0"/>
          </a:p>
        </p:txBody>
      </p:sp>
      <p:graphicFrame>
        <p:nvGraphicFramePr>
          <p:cNvPr id="18" name="內容版面配置區 5">
            <a:extLst>
              <a:ext uri="{FF2B5EF4-FFF2-40B4-BE49-F238E27FC236}">
                <a16:creationId xmlns:a16="http://schemas.microsoft.com/office/drawing/2014/main" id="{19574866-8DEB-F998-537D-2ADD493091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01564"/>
              </p:ext>
            </p:extLst>
          </p:nvPr>
        </p:nvGraphicFramePr>
        <p:xfrm>
          <a:off x="1635965" y="2176272"/>
          <a:ext cx="8916894" cy="2505456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116657">
                  <a:extLst>
                    <a:ext uri="{9D8B030D-6E8A-4147-A177-3AD203B41FA5}">
                      <a16:colId xmlns:a16="http://schemas.microsoft.com/office/drawing/2014/main" val="1522251918"/>
                    </a:ext>
                  </a:extLst>
                </a:gridCol>
                <a:gridCol w="4800237">
                  <a:extLst>
                    <a:ext uri="{9D8B030D-6E8A-4147-A177-3AD203B41FA5}">
                      <a16:colId xmlns:a16="http://schemas.microsoft.com/office/drawing/2014/main" val="1714939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MVC</a:t>
                      </a: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架構</a:t>
                      </a:r>
                      <a:endParaRPr lang="zh-CN" altLang="en-US" sz="3600" b="1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576" marR="38100" marT="36576" marB="365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2800" b="1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MTV</a:t>
                      </a:r>
                      <a:r>
                        <a:rPr lang="zh-TW" altLang="en-US" sz="2800" b="1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架構</a:t>
                      </a:r>
                      <a:endParaRPr lang="zh-TW" altLang="en-US" sz="3600" b="1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576" marR="36576" marT="36576" marB="36576"/>
                </a:tc>
                <a:extLst>
                  <a:ext uri="{0D108BD9-81ED-4DB2-BD59-A6C34878D82A}">
                    <a16:rowId xmlns:a16="http://schemas.microsoft.com/office/drawing/2014/main" val="2403117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</a:t>
                      </a:r>
                      <a:endParaRPr lang="en-US" sz="36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</a:t>
                      </a:r>
                      <a:endParaRPr lang="en-US" sz="3600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576" marR="36576" marT="38100" marB="36576"/>
                </a:tc>
                <a:extLst>
                  <a:ext uri="{0D108BD9-81ED-4DB2-BD59-A6C34878D82A}">
                    <a16:rowId xmlns:a16="http://schemas.microsoft.com/office/drawing/2014/main" val="3909321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View</a:t>
                      </a:r>
                      <a:endParaRPr lang="en-US" sz="36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Template</a:t>
                      </a:r>
                      <a:endParaRPr lang="en-US" sz="3600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576" marR="36576" marT="38100" marB="36576"/>
                </a:tc>
                <a:extLst>
                  <a:ext uri="{0D108BD9-81ED-4DB2-BD59-A6C34878D82A}">
                    <a16:rowId xmlns:a16="http://schemas.microsoft.com/office/drawing/2014/main" val="2195092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View</a:t>
                      </a:r>
                      <a:endParaRPr lang="en-US" sz="36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View</a:t>
                      </a:r>
                      <a:endParaRPr lang="en-US" sz="3600" b="1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576" marR="36576" marT="38100" marB="36576"/>
                </a:tc>
                <a:extLst>
                  <a:ext uri="{0D108BD9-81ED-4DB2-BD59-A6C34878D82A}">
                    <a16:rowId xmlns:a16="http://schemas.microsoft.com/office/drawing/2014/main" val="810014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Controller</a:t>
                      </a:r>
                    </a:p>
                  </a:txBody>
                  <a:tcPr marL="36576" marR="38100" marT="38100" marB="365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2800" b="1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6576" marR="36576" marT="38100" marB="36576"/>
                </a:tc>
                <a:extLst>
                  <a:ext uri="{0D108BD9-81ED-4DB2-BD59-A6C34878D82A}">
                    <a16:rowId xmlns:a16="http://schemas.microsoft.com/office/drawing/2014/main" val="525308453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1F92926A-44DF-F989-1BBF-F87A5D832A84}"/>
              </a:ext>
            </a:extLst>
          </p:cNvPr>
          <p:cNvSpPr txBox="1"/>
          <p:nvPr/>
        </p:nvSpPr>
        <p:spPr>
          <a:xfrm>
            <a:off x="1635965" y="5024760"/>
            <a:ext cx="7960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如果不清楚，現在你只要知道，我們要</a:t>
            </a:r>
            <a:r>
              <a:rPr lang="zh-TW" altLang="en-US" dirty="0">
                <a:solidFill>
                  <a:srgbClr val="FF0000"/>
                </a:solidFill>
              </a:rPr>
              <a:t>做出前後端分開的網頁</a:t>
            </a:r>
            <a:r>
              <a:rPr lang="zh-TW" altLang="en-US" dirty="0"/>
              <a:t>就行了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MCV</a:t>
            </a:r>
            <a:r>
              <a:rPr lang="zh-TW" altLang="en-US" dirty="0"/>
              <a:t>與</a:t>
            </a:r>
            <a:r>
              <a:rPr lang="en-US" altLang="zh-TW" dirty="0"/>
              <a:t>MVT</a:t>
            </a:r>
            <a:r>
              <a:rPr lang="zh-TW" altLang="en-US" dirty="0"/>
              <a:t>只是設計方式有一些不同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會在這邊提到</a:t>
            </a:r>
            <a:r>
              <a:rPr lang="en-US" altLang="zh-TW" dirty="0"/>
              <a:t>MTV</a:t>
            </a:r>
            <a:r>
              <a:rPr lang="zh-TW" altLang="en-US" dirty="0"/>
              <a:t>是因為接下來的教學使用的架構會比較偏</a:t>
            </a:r>
            <a:r>
              <a:rPr lang="en-US" altLang="zh-TW" dirty="0"/>
              <a:t>MTV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8714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22119</TotalTime>
  <Words>2087</Words>
  <Application>Microsoft Office PowerPoint</Application>
  <PresentationFormat>寬螢幕</PresentationFormat>
  <Paragraphs>268</Paragraphs>
  <Slides>30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微軟正黑體</vt:lpstr>
      <vt:lpstr>Arial</vt:lpstr>
      <vt:lpstr>Calibri</vt:lpstr>
      <vt:lpstr>Franklin Gothic Book</vt:lpstr>
      <vt:lpstr>Franklin Gothic Medium</vt:lpstr>
      <vt:lpstr>電路</vt:lpstr>
      <vt:lpstr>Flask 全端教學</vt:lpstr>
      <vt:lpstr>目錄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除了MVC，還有一種架構叫MTV</vt:lpstr>
      <vt:lpstr>PowerPoint 簡報</vt:lpstr>
      <vt:lpstr>安裝及運作flask 本教學使用VS code</vt:lpstr>
      <vt:lpstr>剛剛開啟的頁面會顯示404  </vt:lpstr>
      <vt:lpstr>PowerPoint 簡報</vt:lpstr>
      <vt:lpstr>PowerPoint 簡報</vt:lpstr>
      <vt:lpstr>PowerPoint 簡報</vt:lpstr>
      <vt:lpstr>建立路由 (本頁於後端py檔操作，即上上頁的server.py)</vt:lpstr>
      <vt:lpstr>執行server.py後輸入網址</vt:lpstr>
      <vt:lpstr>PowerPoint 簡報</vt:lpstr>
      <vt:lpstr>PowerPoint 簡報</vt:lpstr>
      <vt:lpstr>加入配置文件後的執行效果</vt:lpstr>
      <vt:lpstr>PowerPoint 簡報</vt:lpstr>
      <vt:lpstr>在前端(也就是html檔)設置變數， 用後端改變變數來影響前端網頁的顯示結果</vt:lpstr>
      <vt:lpstr>執行後的網頁結果</vt:lpstr>
      <vt:lpstr>PowerPoint 簡報</vt:lpstr>
      <vt:lpstr>這邊先解釋一下get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前後端教學</dc:title>
  <dc:creator>家偉 蘇</dc:creator>
  <cp:lastModifiedBy>家偉 蘇</cp:lastModifiedBy>
  <cp:revision>53</cp:revision>
  <dcterms:created xsi:type="dcterms:W3CDTF">2022-04-30T14:18:07Z</dcterms:created>
  <dcterms:modified xsi:type="dcterms:W3CDTF">2022-05-20T09:43:28Z</dcterms:modified>
</cp:coreProperties>
</file>