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94" r:id="rId2"/>
    <p:sldId id="292" r:id="rId3"/>
    <p:sldId id="323" r:id="rId4"/>
    <p:sldId id="293" r:id="rId5"/>
    <p:sldId id="325" r:id="rId6"/>
    <p:sldId id="326" r:id="rId7"/>
    <p:sldId id="282" r:id="rId8"/>
    <p:sldId id="295" r:id="rId9"/>
    <p:sldId id="296" r:id="rId10"/>
    <p:sldId id="297" r:id="rId11"/>
    <p:sldId id="298" r:id="rId12"/>
    <p:sldId id="299" r:id="rId13"/>
    <p:sldId id="300" r:id="rId14"/>
    <p:sldId id="301" r:id="rId15"/>
    <p:sldId id="302" r:id="rId16"/>
    <p:sldId id="303" r:id="rId17"/>
    <p:sldId id="327" r:id="rId18"/>
    <p:sldId id="304" r:id="rId19"/>
    <p:sldId id="305" r:id="rId20"/>
    <p:sldId id="306" r:id="rId21"/>
    <p:sldId id="307"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8" r:id="rId36"/>
    <p:sldId id="329" r:id="rId37"/>
    <p:sldId id="330" r:id="rId38"/>
    <p:sldId id="331" r:id="rId39"/>
    <p:sldId id="332" r:id="rId40"/>
    <p:sldId id="333" r:id="rId41"/>
    <p:sldId id="334" r:id="rId42"/>
    <p:sldId id="336" r:id="rId43"/>
    <p:sldId id="33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9" autoAdjust="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5D68E-263E-436F-8020-63BD25E55226}" type="datetimeFigureOut">
              <a:rPr lang="zh-TW" altLang="en-US" smtClean="0"/>
              <a:t>2022/6/14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D2A5E-170C-4377-8B58-6E1D089FC73B}" type="slidenum">
              <a:rPr lang="zh-TW" altLang="en-US" smtClean="0"/>
              <a:t>‹#›</a:t>
            </a:fld>
            <a:endParaRPr lang="zh-TW" altLang="en-US"/>
          </a:p>
        </p:txBody>
      </p:sp>
    </p:spTree>
    <p:extLst>
      <p:ext uri="{BB962C8B-B14F-4D97-AF65-F5344CB8AC3E}">
        <p14:creationId xmlns:p14="http://schemas.microsoft.com/office/powerpoint/2010/main" val="87729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7D2A5E-170C-4377-8B58-6E1D089FC73B}" type="slidenum">
              <a:rPr lang="zh-TW" altLang="en-US" smtClean="0"/>
              <a:t>34</a:t>
            </a:fld>
            <a:endParaRPr lang="zh-TW" altLang="en-US"/>
          </a:p>
        </p:txBody>
      </p:sp>
    </p:spTree>
    <p:extLst>
      <p:ext uri="{BB962C8B-B14F-4D97-AF65-F5344CB8AC3E}">
        <p14:creationId xmlns:p14="http://schemas.microsoft.com/office/powerpoint/2010/main" val="893733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BC2FDB2-E2D8-436B-B940-D02FFF9B9A7B}" type="datetimeFigureOut">
              <a:rPr lang="zh-TW" altLang="en-US" smtClean="0"/>
              <a:t>2022/6/14</a:t>
            </a:fld>
            <a:endParaRPr lang="zh-TW" altLang="en-US"/>
          </a:p>
        </p:txBody>
      </p:sp>
      <p:sp>
        <p:nvSpPr>
          <p:cNvPr id="5" name="Footer Placeholder 4"/>
          <p:cNvSpPr>
            <a:spLocks noGrp="1"/>
          </p:cNvSpPr>
          <p:nvPr>
            <p:ph type="ftr" sz="quarter" idx="11"/>
          </p:nvPr>
        </p:nvSpPr>
        <p:spPr>
          <a:xfrm>
            <a:off x="1876424" y="5410201"/>
            <a:ext cx="5124886" cy="365125"/>
          </a:xfrm>
        </p:spPr>
        <p:txBody>
          <a:bodyPr/>
          <a:lstStyle/>
          <a:p>
            <a:endParaRPr lang="zh-TW" altLang="en-US"/>
          </a:p>
        </p:txBody>
      </p:sp>
      <p:sp>
        <p:nvSpPr>
          <p:cNvPr id="6" name="Slide Number Placeholder 5"/>
          <p:cNvSpPr>
            <a:spLocks noGrp="1"/>
          </p:cNvSpPr>
          <p:nvPr>
            <p:ph type="sldNum" sz="quarter" idx="12"/>
          </p:nvPr>
        </p:nvSpPr>
        <p:spPr>
          <a:xfrm>
            <a:off x="9896911" y="5410199"/>
            <a:ext cx="771089" cy="365125"/>
          </a:xfrm>
        </p:spPr>
        <p:txBody>
          <a:body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3584536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BC2FDB2-E2D8-436B-B940-D02FFF9B9A7B}" type="datetimeFigureOut">
              <a:rPr lang="zh-TW" altLang="en-US" smtClean="0"/>
              <a:t>2022/6/14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7786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BC2FDB2-E2D8-436B-B940-D02FFF9B9A7B}" type="datetimeFigureOut">
              <a:rPr lang="zh-TW" altLang="en-US" smtClean="0"/>
              <a:t>2022/6/14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3495695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BC2FDB2-E2D8-436B-B940-D02FFF9B9A7B}" type="datetimeFigureOut">
              <a:rPr lang="zh-TW" altLang="en-US" smtClean="0"/>
              <a:t>2022/6/14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DFDDDC7-39E2-4B84-B0E9-D265CCEA0A4A}" type="slidenum">
              <a:rPr lang="zh-TW" altLang="en-US" smtClean="0"/>
              <a:t>‹#›</a:t>
            </a:fld>
            <a:endParaRPr lang="zh-TW"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076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BC2FDB2-E2D8-436B-B940-D02FFF9B9A7B}" type="datetimeFigureOut">
              <a:rPr lang="zh-TW" altLang="en-US" smtClean="0"/>
              <a:t>2022/6/14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3461736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7BC2FDB2-E2D8-436B-B940-D02FFF9B9A7B}" type="datetimeFigureOut">
              <a:rPr lang="zh-TW" altLang="en-US" smtClean="0"/>
              <a:t>2022/6/14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4284456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7BC2FDB2-E2D8-436B-B940-D02FFF9B9A7B}" type="datetimeFigureOut">
              <a:rPr lang="zh-TW" altLang="en-US" smtClean="0"/>
              <a:t>2022/6/14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3136885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BC2FDB2-E2D8-436B-B940-D02FFF9B9A7B}" type="datetimeFigureOut">
              <a:rPr lang="zh-TW" altLang="en-US" smtClean="0"/>
              <a:t>2022/6/14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1465561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BC2FDB2-E2D8-436B-B940-D02FFF9B9A7B}" type="datetimeFigureOut">
              <a:rPr lang="zh-TW" altLang="en-US" smtClean="0"/>
              <a:t>2022/6/14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394974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BC2FDB2-E2D8-436B-B940-D02FFF9B9A7B}" type="datetimeFigureOut">
              <a:rPr lang="zh-TW" altLang="en-US" smtClean="0"/>
              <a:t>2022/6/14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2970579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BC2FDB2-E2D8-436B-B940-D02FFF9B9A7B}" type="datetimeFigureOut">
              <a:rPr lang="zh-TW" altLang="en-US" smtClean="0"/>
              <a:t>2022/6/14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717318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BC2FDB2-E2D8-436B-B940-D02FFF9B9A7B}" type="datetimeFigureOut">
              <a:rPr lang="zh-TW" altLang="en-US" smtClean="0"/>
              <a:t>2022/6/14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239506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BC2FDB2-E2D8-436B-B940-D02FFF9B9A7B}" type="datetimeFigureOut">
              <a:rPr lang="zh-TW" altLang="en-US" smtClean="0"/>
              <a:t>2022/6/14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622884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BC2FDB2-E2D8-436B-B940-D02FFF9B9A7B}" type="datetimeFigureOut">
              <a:rPr lang="zh-TW" altLang="en-US" smtClean="0"/>
              <a:t>2022/6/14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2180146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C2FDB2-E2D8-436B-B940-D02FFF9B9A7B}" type="datetimeFigureOut">
              <a:rPr lang="zh-TW" altLang="en-US" smtClean="0"/>
              <a:t>2022/6/14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198925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BC2FDB2-E2D8-436B-B940-D02FFF9B9A7B}" type="datetimeFigureOut">
              <a:rPr lang="zh-TW" altLang="en-US" smtClean="0"/>
              <a:t>2022/6/14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3304385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BC2FDB2-E2D8-436B-B940-D02FFF9B9A7B}" type="datetimeFigureOut">
              <a:rPr lang="zh-TW" altLang="en-US" smtClean="0"/>
              <a:t>2022/6/14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1569187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C2FDB2-E2D8-436B-B940-D02FFF9B9A7B}" type="datetimeFigureOut">
              <a:rPr lang="zh-TW" altLang="en-US" smtClean="0"/>
              <a:t>2022/6/14</a:t>
            </a:fld>
            <a:endParaRPr lang="zh-TW"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FDDDC7-39E2-4B84-B0E9-D265CCEA0A4A}" type="slidenum">
              <a:rPr lang="zh-TW" altLang="en-US" smtClean="0"/>
              <a:t>‹#›</a:t>
            </a:fld>
            <a:endParaRPr lang="zh-TW" altLang="en-US"/>
          </a:p>
        </p:txBody>
      </p:sp>
    </p:spTree>
    <p:extLst>
      <p:ext uri="{BB962C8B-B14F-4D97-AF65-F5344CB8AC3E}">
        <p14:creationId xmlns:p14="http://schemas.microsoft.com/office/powerpoint/2010/main" val="4844617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etbootstrap.com/docs/5.1/customize/color/" TargetMode="External"/><Relationship Id="rId7"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hyperlink" Target="https://getbootstrap.com/docs/5.1/components/buttons/" TargetMode="External"/><Relationship Id="rId5" Type="http://schemas.openxmlformats.org/officeDocument/2006/relationships/hyperlink" Target="https://getbootstrap.com/docs/5.1/utilities/spacing/" TargetMode="External"/><Relationship Id="rId4" Type="http://schemas.openxmlformats.org/officeDocument/2006/relationships/hyperlink" Target="https://getbootstrap.com/docs/5.1/layout/container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etbootstrap.com/docs/5.1/utilities/spacing/" TargetMode="External"/><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getbootstrap.com/docs/5.1/layout/grid/" TargetMode="External"/><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7.xml"/><Relationship Id="rId7" Type="http://schemas.openxmlformats.org/officeDocument/2006/relationships/slide" Target="slide3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slide" Target="slide24.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hyperlink" Target="https://getbootstrap.com/docs/5.1/forms/validation/" TargetMode="Externa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hyperlink" Target="https://www.796t.com/article.php?id=442084" TargetMode="External"/><Relationship Id="rId5" Type="http://schemas.openxmlformats.org/officeDocument/2006/relationships/image" Target="../media/image60.png"/><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3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5" Type="http://schemas.openxmlformats.org/officeDocument/2006/relationships/image" Target="../media/image89.png"/><Relationship Id="rId4" Type="http://schemas.openxmlformats.org/officeDocument/2006/relationships/image" Target="../media/image92.png"/></Relationships>
</file>

<file path=ppt/slides/_rels/slide3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 Id="rId4" Type="http://schemas.openxmlformats.org/officeDocument/2006/relationships/hyperlink" Target="https://www.runoob.com/sqlite/sqlite-like-clause.html"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4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 Id="rId5" Type="http://schemas.openxmlformats.org/officeDocument/2006/relationships/image" Target="../media/image105.png"/><Relationship Id="rId4" Type="http://schemas.openxmlformats.org/officeDocument/2006/relationships/image" Target="../media/image104.png"/></Relationships>
</file>

<file path=ppt/slides/_rels/slide5.xml.rels><?xml version="1.0" encoding="UTF-8" standalone="yes"?>
<Relationships xmlns="http://schemas.openxmlformats.org/package/2006/relationships"><Relationship Id="rId3" Type="http://schemas.openxmlformats.org/officeDocument/2006/relationships/hyperlink" Target="https://sqlitebrowser.org/dl/" TargetMode="Externa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etbootstrap.com/docs/5.1/getting-started/introduction/" TargetMode="External"/><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BA3153-761F-88CD-8B49-959D0892A2F1}"/>
              </a:ext>
            </a:extLst>
          </p:cNvPr>
          <p:cNvSpPr>
            <a:spLocks noGrp="1"/>
          </p:cNvSpPr>
          <p:nvPr>
            <p:ph type="ctrTitle"/>
          </p:nvPr>
        </p:nvSpPr>
        <p:spPr/>
        <p:txBody>
          <a:bodyPr/>
          <a:lstStyle/>
          <a:p>
            <a:r>
              <a:rPr lang="en-US" altLang="zh-TW" dirty="0"/>
              <a:t>Flask</a:t>
            </a:r>
            <a:r>
              <a:rPr lang="zh-TW" altLang="en-US" dirty="0"/>
              <a:t>實作教學</a:t>
            </a:r>
          </a:p>
        </p:txBody>
      </p:sp>
      <p:sp>
        <p:nvSpPr>
          <p:cNvPr id="3" name="副標題 2">
            <a:extLst>
              <a:ext uri="{FF2B5EF4-FFF2-40B4-BE49-F238E27FC236}">
                <a16:creationId xmlns:a16="http://schemas.microsoft.com/office/drawing/2014/main" id="{F9EE6C44-FB86-E6CB-39E3-FEEBDF822B08}"/>
              </a:ext>
            </a:extLst>
          </p:cNvPr>
          <p:cNvSpPr>
            <a:spLocks noGrp="1"/>
          </p:cNvSpPr>
          <p:nvPr>
            <p:ph type="subTitle" idx="1"/>
          </p:nvPr>
        </p:nvSpPr>
        <p:spPr/>
        <p:txBody>
          <a:bodyPr/>
          <a:lstStyle/>
          <a:p>
            <a:r>
              <a:rPr lang="zh-TW" altLang="en-US" b="1" dirty="0">
                <a:latin typeface="微軟正黑體" panose="020B0604030504040204" pitchFamily="34" charset="-120"/>
                <a:ea typeface="微軟正黑體" panose="020B0604030504040204" pitchFamily="34" charset="-120"/>
              </a:rPr>
              <a:t>購物網站</a:t>
            </a:r>
          </a:p>
        </p:txBody>
      </p:sp>
      <p:pic>
        <p:nvPicPr>
          <p:cNvPr id="4" name="Picture 2" descr="Python Flask 框架建立網頁. 快速套用bootstrap 範本建立自己的網站| by Chris Lee | 工程隨寫筆記| Medium">
            <a:extLst>
              <a:ext uri="{FF2B5EF4-FFF2-40B4-BE49-F238E27FC236}">
                <a16:creationId xmlns:a16="http://schemas.microsoft.com/office/drawing/2014/main" id="{AE3D36D3-69A8-5165-21AE-EAE9C0612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562" y="3429000"/>
            <a:ext cx="4595674" cy="2872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07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20BEFAB2-834B-429C-9BEA-21E2CB6BD177}"/>
              </a:ext>
            </a:extLst>
          </p:cNvPr>
          <p:cNvSpPr txBox="1"/>
          <p:nvPr/>
        </p:nvSpPr>
        <p:spPr>
          <a:xfrm>
            <a:off x="1098404" y="1322773"/>
            <a:ext cx="3555717" cy="369332"/>
          </a:xfrm>
          <a:prstGeom prst="rect">
            <a:avLst/>
          </a:prstGeom>
          <a:noFill/>
        </p:spPr>
        <p:txBody>
          <a:bodyPr wrap="none" rtlCol="0">
            <a:spAutoFit/>
          </a:bodyPr>
          <a:lstStyle/>
          <a:p>
            <a:r>
              <a:rPr lang="zh-TW" altLang="en-US" dirty="0"/>
              <a:t>接下來製作網站導覽列</a:t>
            </a:r>
            <a:r>
              <a:rPr lang="en-US" altLang="zh-TW" dirty="0">
                <a:solidFill>
                  <a:srgbClr val="FFC000"/>
                </a:solidFill>
              </a:rPr>
              <a:t>navbar.html</a:t>
            </a:r>
            <a:endParaRPr lang="zh-TW" altLang="en-US" dirty="0">
              <a:solidFill>
                <a:srgbClr val="FFC000"/>
              </a:solidFill>
            </a:endParaRPr>
          </a:p>
        </p:txBody>
      </p:sp>
      <p:pic>
        <p:nvPicPr>
          <p:cNvPr id="9" name="圖片 8">
            <a:extLst>
              <a:ext uri="{FF2B5EF4-FFF2-40B4-BE49-F238E27FC236}">
                <a16:creationId xmlns:a16="http://schemas.microsoft.com/office/drawing/2014/main" id="{B872CC5B-38CD-A4C7-27A4-BB3321842EA2}"/>
              </a:ext>
            </a:extLst>
          </p:cNvPr>
          <p:cNvPicPr>
            <a:picLocks noChangeAspect="1"/>
          </p:cNvPicPr>
          <p:nvPr/>
        </p:nvPicPr>
        <p:blipFill rotWithShape="1">
          <a:blip r:embed="rId2"/>
          <a:srcRect r="30518" b="17602"/>
          <a:stretch/>
        </p:blipFill>
        <p:spPr>
          <a:xfrm>
            <a:off x="1180743" y="1953481"/>
            <a:ext cx="1944197" cy="3785533"/>
          </a:xfrm>
          <a:prstGeom prst="rect">
            <a:avLst/>
          </a:prstGeom>
        </p:spPr>
      </p:pic>
      <p:sp>
        <p:nvSpPr>
          <p:cNvPr id="10" name="矩形 9">
            <a:extLst>
              <a:ext uri="{FF2B5EF4-FFF2-40B4-BE49-F238E27FC236}">
                <a16:creationId xmlns:a16="http://schemas.microsoft.com/office/drawing/2014/main" id="{BCEB2023-28CC-5D75-0D46-78D0A124DDAB}"/>
              </a:ext>
            </a:extLst>
          </p:cNvPr>
          <p:cNvSpPr/>
          <p:nvPr/>
        </p:nvSpPr>
        <p:spPr>
          <a:xfrm>
            <a:off x="1180743" y="5357673"/>
            <a:ext cx="648057" cy="1775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a:extLst>
              <a:ext uri="{FF2B5EF4-FFF2-40B4-BE49-F238E27FC236}">
                <a16:creationId xmlns:a16="http://schemas.microsoft.com/office/drawing/2014/main" id="{85BFF914-95D3-4AF3-9EC3-D816982028F8}"/>
              </a:ext>
            </a:extLst>
          </p:cNvPr>
          <p:cNvCxnSpPr>
            <a:cxnSpLocks/>
            <a:stCxn id="10" idx="2"/>
            <a:endCxn id="13" idx="0"/>
          </p:cNvCxnSpPr>
          <p:nvPr/>
        </p:nvCxnSpPr>
        <p:spPr>
          <a:xfrm>
            <a:off x="1504772" y="5535227"/>
            <a:ext cx="1371490" cy="58057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3" name="文字方塊 12">
            <a:extLst>
              <a:ext uri="{FF2B5EF4-FFF2-40B4-BE49-F238E27FC236}">
                <a16:creationId xmlns:a16="http://schemas.microsoft.com/office/drawing/2014/main" id="{15AC9C64-01C5-1C21-4BCC-3DE89487C409}"/>
              </a:ext>
            </a:extLst>
          </p:cNvPr>
          <p:cNvSpPr txBox="1"/>
          <p:nvPr/>
        </p:nvSpPr>
        <p:spPr>
          <a:xfrm>
            <a:off x="1323593" y="6115804"/>
            <a:ext cx="3105337" cy="369332"/>
          </a:xfrm>
          <a:prstGeom prst="rect">
            <a:avLst/>
          </a:prstGeom>
          <a:noFill/>
        </p:spPr>
        <p:txBody>
          <a:bodyPr wrap="none" rtlCol="0">
            <a:spAutoFit/>
          </a:bodyPr>
          <a:lstStyle/>
          <a:p>
            <a:r>
              <a:rPr lang="zh-TW" altLang="en-US" dirty="0"/>
              <a:t>在</a:t>
            </a:r>
            <a:r>
              <a:rPr lang="en-US" altLang="zh-TW" dirty="0"/>
              <a:t>Components</a:t>
            </a:r>
            <a:r>
              <a:rPr lang="zh-TW" altLang="en-US" dirty="0"/>
              <a:t>底下找到</a:t>
            </a:r>
            <a:r>
              <a:rPr lang="en-US" altLang="zh-TW" dirty="0"/>
              <a:t>navbar</a:t>
            </a:r>
            <a:endParaRPr lang="zh-TW" altLang="en-US" dirty="0"/>
          </a:p>
        </p:txBody>
      </p:sp>
      <p:pic>
        <p:nvPicPr>
          <p:cNvPr id="24" name="圖片 23">
            <a:extLst>
              <a:ext uri="{FF2B5EF4-FFF2-40B4-BE49-F238E27FC236}">
                <a16:creationId xmlns:a16="http://schemas.microsoft.com/office/drawing/2014/main" id="{DB70187E-97DB-B9CF-5022-81BB314D4E99}"/>
              </a:ext>
            </a:extLst>
          </p:cNvPr>
          <p:cNvPicPr>
            <a:picLocks noChangeAspect="1"/>
          </p:cNvPicPr>
          <p:nvPr/>
        </p:nvPicPr>
        <p:blipFill>
          <a:blip r:embed="rId3"/>
          <a:stretch>
            <a:fillRect/>
          </a:stretch>
        </p:blipFill>
        <p:spPr>
          <a:xfrm>
            <a:off x="3791490" y="1950598"/>
            <a:ext cx="5173840" cy="3788416"/>
          </a:xfrm>
          <a:prstGeom prst="rect">
            <a:avLst/>
          </a:prstGeom>
        </p:spPr>
      </p:pic>
      <p:sp>
        <p:nvSpPr>
          <p:cNvPr id="25" name="矩形 24">
            <a:extLst>
              <a:ext uri="{FF2B5EF4-FFF2-40B4-BE49-F238E27FC236}">
                <a16:creationId xmlns:a16="http://schemas.microsoft.com/office/drawing/2014/main" id="{3C90B93C-F676-E77E-2805-89D7057E5435}"/>
              </a:ext>
            </a:extLst>
          </p:cNvPr>
          <p:cNvSpPr/>
          <p:nvPr/>
        </p:nvSpPr>
        <p:spPr>
          <a:xfrm>
            <a:off x="8584707" y="4296792"/>
            <a:ext cx="310718" cy="3107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7" name="直線單箭頭接點 26">
            <a:extLst>
              <a:ext uri="{FF2B5EF4-FFF2-40B4-BE49-F238E27FC236}">
                <a16:creationId xmlns:a16="http://schemas.microsoft.com/office/drawing/2014/main" id="{64534E6E-0835-80E4-A77E-04398D00B90B}"/>
              </a:ext>
            </a:extLst>
          </p:cNvPr>
          <p:cNvCxnSpPr>
            <a:cxnSpLocks/>
            <a:stCxn id="25" idx="3"/>
            <a:endCxn id="29" idx="1"/>
          </p:cNvCxnSpPr>
          <p:nvPr/>
        </p:nvCxnSpPr>
        <p:spPr>
          <a:xfrm>
            <a:off x="8895425" y="4452152"/>
            <a:ext cx="182457" cy="4706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9" name="文字方塊 28">
            <a:extLst>
              <a:ext uri="{FF2B5EF4-FFF2-40B4-BE49-F238E27FC236}">
                <a16:creationId xmlns:a16="http://schemas.microsoft.com/office/drawing/2014/main" id="{F852737D-2C13-2635-AC90-9FEBD31BB8C1}"/>
              </a:ext>
            </a:extLst>
          </p:cNvPr>
          <p:cNvSpPr txBox="1"/>
          <p:nvPr/>
        </p:nvSpPr>
        <p:spPr>
          <a:xfrm>
            <a:off x="9077882" y="4314547"/>
            <a:ext cx="2632387" cy="369332"/>
          </a:xfrm>
          <a:prstGeom prst="rect">
            <a:avLst/>
          </a:prstGeom>
          <a:noFill/>
        </p:spPr>
        <p:txBody>
          <a:bodyPr wrap="none" rtlCol="0">
            <a:spAutoFit/>
          </a:bodyPr>
          <a:lstStyle/>
          <a:p>
            <a:r>
              <a:rPr lang="zh-TW" altLang="en-US" dirty="0"/>
              <a:t>按下複製貼在</a:t>
            </a:r>
            <a:r>
              <a:rPr lang="en-US" altLang="zh-TW" dirty="0"/>
              <a:t>navbar.html</a:t>
            </a:r>
            <a:endParaRPr lang="zh-TW" altLang="en-US" dirty="0"/>
          </a:p>
        </p:txBody>
      </p:sp>
      <p:grpSp>
        <p:nvGrpSpPr>
          <p:cNvPr id="14" name="群組 13">
            <a:extLst>
              <a:ext uri="{FF2B5EF4-FFF2-40B4-BE49-F238E27FC236}">
                <a16:creationId xmlns:a16="http://schemas.microsoft.com/office/drawing/2014/main" id="{80480861-F562-5762-CF9C-DB17F3843701}"/>
              </a:ext>
            </a:extLst>
          </p:cNvPr>
          <p:cNvGrpSpPr/>
          <p:nvPr/>
        </p:nvGrpSpPr>
        <p:grpSpPr>
          <a:xfrm>
            <a:off x="185066" y="171266"/>
            <a:ext cx="3606424" cy="648933"/>
            <a:chOff x="3717165" y="905825"/>
            <a:chExt cx="3606424" cy="648933"/>
          </a:xfrm>
        </p:grpSpPr>
        <p:sp>
          <p:nvSpPr>
            <p:cNvPr id="15" name="矩形: 圓角 14">
              <a:extLst>
                <a:ext uri="{FF2B5EF4-FFF2-40B4-BE49-F238E27FC236}">
                  <a16:creationId xmlns:a16="http://schemas.microsoft.com/office/drawing/2014/main" id="{D0C585EE-63A9-EDC3-BD35-5055CA31A33C}"/>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一</a:t>
              </a:r>
              <a:r>
                <a:rPr lang="en-US" altLang="zh-TW" sz="2400" b="1" dirty="0">
                  <a:latin typeface="+mn-ea"/>
                </a:rPr>
                <a:t>)</a:t>
              </a:r>
              <a:endParaRPr lang="zh-TW" altLang="en-US" sz="2400" b="1" dirty="0">
                <a:latin typeface="+mn-ea"/>
              </a:endParaRPr>
            </a:p>
          </p:txBody>
        </p:sp>
        <p:sp>
          <p:nvSpPr>
            <p:cNvPr id="16" name="文字方塊 15">
              <a:extLst>
                <a:ext uri="{FF2B5EF4-FFF2-40B4-BE49-F238E27FC236}">
                  <a16:creationId xmlns:a16="http://schemas.microsoft.com/office/drawing/2014/main" id="{0EE77417-6310-5E30-D98E-BF051070216E}"/>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頁面繼承網站主頁實作</a:t>
              </a:r>
            </a:p>
          </p:txBody>
        </p:sp>
      </p:grpSp>
    </p:spTree>
    <p:extLst>
      <p:ext uri="{BB962C8B-B14F-4D97-AF65-F5344CB8AC3E}">
        <p14:creationId xmlns:p14="http://schemas.microsoft.com/office/powerpoint/2010/main" val="189991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3383E63A-B78F-359A-B385-951971ACCD17}"/>
              </a:ext>
            </a:extLst>
          </p:cNvPr>
          <p:cNvPicPr>
            <a:picLocks noChangeAspect="1"/>
          </p:cNvPicPr>
          <p:nvPr/>
        </p:nvPicPr>
        <p:blipFill>
          <a:blip r:embed="rId2"/>
          <a:stretch>
            <a:fillRect/>
          </a:stretch>
        </p:blipFill>
        <p:spPr>
          <a:xfrm>
            <a:off x="708461" y="1582517"/>
            <a:ext cx="6322266" cy="5025883"/>
          </a:xfrm>
          <a:prstGeom prst="rect">
            <a:avLst/>
          </a:prstGeom>
        </p:spPr>
      </p:pic>
      <p:sp>
        <p:nvSpPr>
          <p:cNvPr id="9" name="矩形 8">
            <a:extLst>
              <a:ext uri="{FF2B5EF4-FFF2-40B4-BE49-F238E27FC236}">
                <a16:creationId xmlns:a16="http://schemas.microsoft.com/office/drawing/2014/main" id="{7330E5C8-B9FB-3350-848D-2A1E8FB60EF4}"/>
              </a:ext>
            </a:extLst>
          </p:cNvPr>
          <p:cNvSpPr/>
          <p:nvPr/>
        </p:nvSpPr>
        <p:spPr>
          <a:xfrm>
            <a:off x="1727730" y="1703489"/>
            <a:ext cx="523782" cy="142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6763ACF0-5C3E-D047-B034-9F47C2EC0BB8}"/>
              </a:ext>
            </a:extLst>
          </p:cNvPr>
          <p:cNvSpPr/>
          <p:nvPr/>
        </p:nvSpPr>
        <p:spPr>
          <a:xfrm>
            <a:off x="4071435" y="1715232"/>
            <a:ext cx="523782" cy="1746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C18F6074-8F13-15CA-4AD3-023F23E6E365}"/>
              </a:ext>
            </a:extLst>
          </p:cNvPr>
          <p:cNvSpPr/>
          <p:nvPr/>
        </p:nvSpPr>
        <p:spPr>
          <a:xfrm>
            <a:off x="1923316" y="1845531"/>
            <a:ext cx="457200" cy="122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AC331297-BECF-0AB2-B7A9-AD5381BEC0C3}"/>
              </a:ext>
            </a:extLst>
          </p:cNvPr>
          <p:cNvSpPr/>
          <p:nvPr/>
        </p:nvSpPr>
        <p:spPr>
          <a:xfrm>
            <a:off x="3004405" y="2094105"/>
            <a:ext cx="938212" cy="1386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8DF33456-6086-21BC-18F5-DB0C195C005D}"/>
              </a:ext>
            </a:extLst>
          </p:cNvPr>
          <p:cNvSpPr/>
          <p:nvPr/>
        </p:nvSpPr>
        <p:spPr>
          <a:xfrm>
            <a:off x="2881827" y="3168304"/>
            <a:ext cx="230820" cy="142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817E447F-5C0E-83B2-A34C-09EA2E771DAB}"/>
              </a:ext>
            </a:extLst>
          </p:cNvPr>
          <p:cNvSpPr/>
          <p:nvPr/>
        </p:nvSpPr>
        <p:spPr>
          <a:xfrm>
            <a:off x="2602427" y="3324957"/>
            <a:ext cx="1095714" cy="1206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AB7F495A-DBF7-4A6C-BE69-B60FFF99D05D}"/>
              </a:ext>
            </a:extLst>
          </p:cNvPr>
          <p:cNvSpPr/>
          <p:nvPr/>
        </p:nvSpPr>
        <p:spPr>
          <a:xfrm>
            <a:off x="2605602" y="3664682"/>
            <a:ext cx="1000464" cy="1238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50AA4347-D3CF-E34A-5153-CE906E42A658}"/>
              </a:ext>
            </a:extLst>
          </p:cNvPr>
          <p:cNvSpPr/>
          <p:nvPr/>
        </p:nvSpPr>
        <p:spPr>
          <a:xfrm>
            <a:off x="2888177" y="3530254"/>
            <a:ext cx="230820" cy="142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92D00A8E-9158-0B38-E0D9-844581EE80AA}"/>
              </a:ext>
            </a:extLst>
          </p:cNvPr>
          <p:cNvSpPr/>
          <p:nvPr/>
        </p:nvSpPr>
        <p:spPr>
          <a:xfrm>
            <a:off x="4096604" y="3310131"/>
            <a:ext cx="1027111" cy="125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2005E460-D1CE-6EEF-1A41-4B782162ED97}"/>
              </a:ext>
            </a:extLst>
          </p:cNvPr>
          <p:cNvSpPr/>
          <p:nvPr/>
        </p:nvSpPr>
        <p:spPr>
          <a:xfrm>
            <a:off x="3991829" y="3675256"/>
            <a:ext cx="992187" cy="122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9E205C03-0FD3-A352-F8AD-1CB4EAB739DE}"/>
              </a:ext>
            </a:extLst>
          </p:cNvPr>
          <p:cNvSpPr txBox="1"/>
          <p:nvPr/>
        </p:nvSpPr>
        <p:spPr>
          <a:xfrm>
            <a:off x="7030727" y="1782591"/>
            <a:ext cx="5293437" cy="2585323"/>
          </a:xfrm>
          <a:prstGeom prst="rect">
            <a:avLst/>
          </a:prstGeom>
          <a:noFill/>
        </p:spPr>
        <p:txBody>
          <a:bodyPr wrap="none" rtlCol="0">
            <a:spAutoFit/>
          </a:bodyPr>
          <a:lstStyle/>
          <a:p>
            <a:pPr marL="285750" indent="-285750">
              <a:buFont typeface="Arial" panose="020B0604020202020204" pitchFamily="34" charset="0"/>
              <a:buChar char="•"/>
            </a:pPr>
            <a:r>
              <a:rPr lang="en-US" altLang="zh-TW" dirty="0"/>
              <a:t>sticky-top</a:t>
            </a:r>
            <a:r>
              <a:rPr lang="zh-TW" altLang="en-US" dirty="0"/>
              <a:t>用來使導覽列黏在網頁頂部</a:t>
            </a:r>
            <a:endParaRPr lang="en-US" altLang="zh-TW" dirty="0"/>
          </a:p>
          <a:p>
            <a:pPr marL="285750" indent="-285750">
              <a:buFont typeface="Arial" panose="020B0604020202020204" pitchFamily="34" charset="0"/>
              <a:buChar char="•"/>
            </a:pPr>
            <a:r>
              <a:rPr lang="en-US" altLang="zh-TW" dirty="0"/>
              <a:t>bg-warning</a:t>
            </a:r>
            <a:r>
              <a:rPr lang="zh-TW" altLang="en-US" dirty="0"/>
              <a:t>將導覽列顏色設為橘色 </a:t>
            </a:r>
            <a:r>
              <a:rPr lang="en-US" altLang="zh-TW" sz="1100" b="1" dirty="0"/>
              <a:t>(</a:t>
            </a:r>
            <a:r>
              <a:rPr lang="en-US" altLang="zh-TW" sz="1100" b="1" dirty="0">
                <a:solidFill>
                  <a:schemeClr val="tx2">
                    <a:lumMod val="75000"/>
                  </a:schemeClr>
                </a:solidFill>
                <a:hlinkClick r:id="rId3">
                  <a:extLst>
                    <a:ext uri="{A12FA001-AC4F-418D-AE19-62706E023703}">
                      <ahyp:hlinkClr xmlns:ahyp="http://schemas.microsoft.com/office/drawing/2018/hyperlinkcolor" val="tx"/>
                    </a:ext>
                  </a:extLst>
                </a:hlinkClick>
              </a:rPr>
              <a:t>bootstrap</a:t>
            </a:r>
            <a:r>
              <a:rPr lang="zh-TW" altLang="en-US" sz="1100" b="1" dirty="0">
                <a:solidFill>
                  <a:schemeClr val="tx2">
                    <a:lumMod val="75000"/>
                  </a:schemeClr>
                </a:solidFill>
                <a:hlinkClick r:id="rId3">
                  <a:extLst>
                    <a:ext uri="{A12FA001-AC4F-418D-AE19-62706E023703}">
                      <ahyp:hlinkClr xmlns:ahyp="http://schemas.microsoft.com/office/drawing/2018/hyperlinkcolor" val="tx"/>
                    </a:ext>
                  </a:extLst>
                </a:hlinkClick>
              </a:rPr>
              <a:t>顏色代號</a:t>
            </a:r>
            <a:r>
              <a:rPr lang="en-US" altLang="zh-TW" sz="1100" b="1" dirty="0"/>
              <a:t>)</a:t>
            </a:r>
          </a:p>
          <a:p>
            <a:pPr marL="285750" indent="-285750">
              <a:buFont typeface="Arial" panose="020B0604020202020204" pitchFamily="34" charset="0"/>
              <a:buChar char="•"/>
            </a:pPr>
            <a:r>
              <a:rPr lang="en-US" altLang="zh-TW" dirty="0"/>
              <a:t>container-fluid</a:t>
            </a:r>
            <a:r>
              <a:rPr lang="zh-TW" altLang="en-US" dirty="0"/>
              <a:t>改為</a:t>
            </a:r>
            <a:r>
              <a:rPr lang="en-US" altLang="zh-TW" dirty="0"/>
              <a:t>container </a:t>
            </a:r>
            <a:r>
              <a:rPr lang="en-US" altLang="zh-TW" sz="1100" b="1" dirty="0"/>
              <a:t>(</a:t>
            </a:r>
            <a:r>
              <a:rPr lang="en-US" altLang="zh-TW" sz="1100" b="1" dirty="0">
                <a:solidFill>
                  <a:schemeClr val="tx2">
                    <a:lumMod val="75000"/>
                  </a:schemeClr>
                </a:solidFill>
                <a:hlinkClick r:id="rId4">
                  <a:extLst>
                    <a:ext uri="{A12FA001-AC4F-418D-AE19-62706E023703}">
                      <ahyp:hlinkClr xmlns:ahyp="http://schemas.microsoft.com/office/drawing/2018/hyperlinkcolor" val="tx"/>
                    </a:ext>
                  </a:extLst>
                </a:hlinkClick>
              </a:rPr>
              <a:t>container</a:t>
            </a:r>
            <a:r>
              <a:rPr lang="zh-TW" altLang="en-US" sz="1100" b="1" dirty="0">
                <a:solidFill>
                  <a:schemeClr val="tx2">
                    <a:lumMod val="75000"/>
                  </a:schemeClr>
                </a:solidFill>
                <a:hlinkClick r:id="rId4">
                  <a:extLst>
                    <a:ext uri="{A12FA001-AC4F-418D-AE19-62706E023703}">
                      <ahyp:hlinkClr xmlns:ahyp="http://schemas.microsoft.com/office/drawing/2018/hyperlinkcolor" val="tx"/>
                    </a:ext>
                  </a:extLst>
                </a:hlinkClick>
              </a:rPr>
              <a:t>詳細說明</a:t>
            </a:r>
            <a:r>
              <a:rPr lang="en-US" altLang="zh-TW" sz="1100" b="1" dirty="0"/>
              <a:t>)</a:t>
            </a:r>
          </a:p>
          <a:p>
            <a:pPr marL="285750" indent="-285750">
              <a:buFont typeface="Arial" panose="020B0604020202020204" pitchFamily="34" charset="0"/>
              <a:buChar char="•"/>
            </a:pPr>
            <a:r>
              <a:rPr lang="zh-TW" altLang="en-US" dirty="0"/>
              <a:t> </a:t>
            </a:r>
            <a:r>
              <a:rPr lang="en-US" altLang="zh-TW" dirty="0">
                <a:solidFill>
                  <a:srgbClr val="FFC000"/>
                </a:solidFill>
              </a:rPr>
              <a:t>{{url_for(‘</a:t>
            </a:r>
            <a:r>
              <a:rPr lang="en-US" altLang="zh-TW" dirty="0">
                <a:solidFill>
                  <a:srgbClr val="FFFF00"/>
                </a:solidFill>
              </a:rPr>
              <a:t>route</a:t>
            </a:r>
            <a:r>
              <a:rPr lang="zh-TW" altLang="en-US" dirty="0">
                <a:solidFill>
                  <a:srgbClr val="FFFF00"/>
                </a:solidFill>
              </a:rPr>
              <a:t>函數名</a:t>
            </a:r>
            <a:r>
              <a:rPr lang="en-US" altLang="zh-TW" dirty="0">
                <a:solidFill>
                  <a:srgbClr val="FFC000"/>
                </a:solidFill>
              </a:rPr>
              <a:t>’)}}</a:t>
            </a:r>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en-US" altLang="zh-TW" dirty="0"/>
              <a:t>me-2</a:t>
            </a:r>
            <a:r>
              <a:rPr lang="zh-TW" altLang="en-US" dirty="0"/>
              <a:t>意思是右邊界</a:t>
            </a:r>
            <a:r>
              <a:rPr lang="en-US" altLang="zh-TW" dirty="0"/>
              <a:t>2</a:t>
            </a:r>
            <a:r>
              <a:rPr lang="zh-TW" altLang="en-US" dirty="0"/>
              <a:t>單位 </a:t>
            </a:r>
            <a:r>
              <a:rPr lang="en-US" altLang="zh-TW" sz="1100" b="1" dirty="0"/>
              <a:t>(</a:t>
            </a:r>
            <a:r>
              <a:rPr lang="en-US" altLang="zh-TW" sz="1100" b="1" dirty="0">
                <a:solidFill>
                  <a:schemeClr val="tx2">
                    <a:lumMod val="75000"/>
                  </a:schemeClr>
                </a:solidFill>
                <a:hlinkClick r:id="rId5">
                  <a:extLst>
                    <a:ext uri="{A12FA001-AC4F-418D-AE19-62706E023703}">
                      <ahyp:hlinkClr xmlns:ahyp="http://schemas.microsoft.com/office/drawing/2018/hyperlinkcolor" val="tx"/>
                    </a:ext>
                  </a:extLst>
                </a:hlinkClick>
              </a:rPr>
              <a:t>bootstrap5</a:t>
            </a:r>
            <a:r>
              <a:rPr lang="zh-TW" altLang="en-US" sz="1100" b="1" dirty="0">
                <a:solidFill>
                  <a:schemeClr val="tx2">
                    <a:lumMod val="75000"/>
                  </a:schemeClr>
                </a:solidFill>
                <a:hlinkClick r:id="rId5">
                  <a:extLst>
                    <a:ext uri="{A12FA001-AC4F-418D-AE19-62706E023703}">
                      <ahyp:hlinkClr xmlns:ahyp="http://schemas.microsoft.com/office/drawing/2018/hyperlinkcolor" val="tx"/>
                    </a:ext>
                  </a:extLst>
                </a:hlinkClick>
              </a:rPr>
              <a:t>邊界說明</a:t>
            </a:r>
            <a:r>
              <a:rPr lang="en-US" altLang="zh-TW" sz="1100" b="1" dirty="0"/>
              <a:t>)</a:t>
            </a:r>
          </a:p>
          <a:p>
            <a:pPr marL="285750" indent="-285750">
              <a:buFont typeface="Arial" panose="020B0604020202020204" pitchFamily="34" charset="0"/>
              <a:buChar char="•"/>
            </a:pPr>
            <a:r>
              <a:rPr lang="en-US" altLang="zh-TW" dirty="0"/>
              <a:t>btn</a:t>
            </a:r>
            <a:r>
              <a:rPr lang="zh-TW" altLang="en-US" dirty="0"/>
              <a:t>的部分原本是</a:t>
            </a:r>
            <a:r>
              <a:rPr lang="en-US" altLang="zh-TW" dirty="0"/>
              <a:t>nav-link</a:t>
            </a:r>
            <a:r>
              <a:rPr lang="zh-TW" altLang="en-US" dirty="0"/>
              <a:t>，被我改成</a:t>
            </a:r>
            <a:r>
              <a:rPr lang="en-US" altLang="zh-TW" dirty="0"/>
              <a:t>btn </a:t>
            </a:r>
            <a:r>
              <a:rPr lang="en-US" altLang="zh-TW" sz="1100" b="1" dirty="0"/>
              <a:t>(</a:t>
            </a:r>
            <a:r>
              <a:rPr lang="en-US" altLang="zh-TW" sz="1100" b="1" dirty="0">
                <a:solidFill>
                  <a:schemeClr val="tx2">
                    <a:lumMod val="75000"/>
                  </a:schemeClr>
                </a:solidFill>
                <a:hlinkClick r:id="rId6">
                  <a:extLst>
                    <a:ext uri="{A12FA001-AC4F-418D-AE19-62706E023703}">
                      <ahyp:hlinkClr xmlns:ahyp="http://schemas.microsoft.com/office/drawing/2018/hyperlinkcolor" val="tx"/>
                    </a:ext>
                  </a:extLst>
                </a:hlinkClick>
              </a:rPr>
              <a:t>bootstrap</a:t>
            </a:r>
            <a:r>
              <a:rPr lang="zh-TW" altLang="en-US" sz="1100" b="1" dirty="0">
                <a:solidFill>
                  <a:schemeClr val="tx2">
                    <a:lumMod val="75000"/>
                  </a:schemeClr>
                </a:solidFill>
                <a:hlinkClick r:id="rId6">
                  <a:extLst>
                    <a:ext uri="{A12FA001-AC4F-418D-AE19-62706E023703}">
                      <ahyp:hlinkClr xmlns:ahyp="http://schemas.microsoft.com/office/drawing/2018/hyperlinkcolor" val="tx"/>
                    </a:ext>
                  </a:extLst>
                </a:hlinkClick>
              </a:rPr>
              <a:t>按鈕</a:t>
            </a:r>
            <a:r>
              <a:rPr lang="en-US" altLang="zh-TW" sz="1100" b="1" dirty="0"/>
              <a:t>)</a:t>
            </a:r>
            <a:endParaRPr lang="en-US" altLang="zh-TW" dirty="0"/>
          </a:p>
        </p:txBody>
      </p:sp>
      <p:sp>
        <p:nvSpPr>
          <p:cNvPr id="25" name="文字方塊 24">
            <a:extLst>
              <a:ext uri="{FF2B5EF4-FFF2-40B4-BE49-F238E27FC236}">
                <a16:creationId xmlns:a16="http://schemas.microsoft.com/office/drawing/2014/main" id="{9D3C7E4E-114D-0F0B-A1A7-85DF0AC6C97F}"/>
              </a:ext>
            </a:extLst>
          </p:cNvPr>
          <p:cNvSpPr txBox="1"/>
          <p:nvPr/>
        </p:nvSpPr>
        <p:spPr>
          <a:xfrm>
            <a:off x="708461" y="1183019"/>
            <a:ext cx="5262979" cy="369332"/>
          </a:xfrm>
          <a:prstGeom prst="rect">
            <a:avLst/>
          </a:prstGeom>
          <a:noFill/>
        </p:spPr>
        <p:txBody>
          <a:bodyPr wrap="none" rtlCol="0">
            <a:spAutoFit/>
          </a:bodyPr>
          <a:lstStyle/>
          <a:p>
            <a:r>
              <a:rPr lang="zh-TW" altLang="en-US" dirty="0"/>
              <a:t>貼上後我們進行一些修改，紅框我在右邊依序說明</a:t>
            </a:r>
          </a:p>
        </p:txBody>
      </p:sp>
      <p:pic>
        <p:nvPicPr>
          <p:cNvPr id="27" name="圖片 26">
            <a:extLst>
              <a:ext uri="{FF2B5EF4-FFF2-40B4-BE49-F238E27FC236}">
                <a16:creationId xmlns:a16="http://schemas.microsoft.com/office/drawing/2014/main" id="{D1B03B1C-50B7-1C09-2126-3A28FE665450}"/>
              </a:ext>
            </a:extLst>
          </p:cNvPr>
          <p:cNvPicPr>
            <a:picLocks noChangeAspect="1"/>
          </p:cNvPicPr>
          <p:nvPr/>
        </p:nvPicPr>
        <p:blipFill>
          <a:blip r:embed="rId7"/>
          <a:stretch>
            <a:fillRect/>
          </a:stretch>
        </p:blipFill>
        <p:spPr>
          <a:xfrm>
            <a:off x="10049906" y="2687386"/>
            <a:ext cx="2055746" cy="384189"/>
          </a:xfrm>
          <a:prstGeom prst="rect">
            <a:avLst/>
          </a:prstGeom>
        </p:spPr>
      </p:pic>
      <p:sp>
        <p:nvSpPr>
          <p:cNvPr id="28" name="矩形 27">
            <a:extLst>
              <a:ext uri="{FF2B5EF4-FFF2-40B4-BE49-F238E27FC236}">
                <a16:creationId xmlns:a16="http://schemas.microsoft.com/office/drawing/2014/main" id="{E6639A6A-2714-49A9-73BD-29BC90FF2E9E}"/>
              </a:ext>
            </a:extLst>
          </p:cNvPr>
          <p:cNvSpPr/>
          <p:nvPr/>
        </p:nvSpPr>
        <p:spPr>
          <a:xfrm>
            <a:off x="10270012" y="2800351"/>
            <a:ext cx="239237" cy="1174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0" name="直線單箭頭接點 29">
            <a:extLst>
              <a:ext uri="{FF2B5EF4-FFF2-40B4-BE49-F238E27FC236}">
                <a16:creationId xmlns:a16="http://schemas.microsoft.com/office/drawing/2014/main" id="{04C244E0-F475-CFF4-E1D8-F13EB56FB07E}"/>
              </a:ext>
            </a:extLst>
          </p:cNvPr>
          <p:cNvCxnSpPr>
            <a:cxnSpLocks/>
            <a:endCxn id="28" idx="1"/>
          </p:cNvCxnSpPr>
          <p:nvPr/>
        </p:nvCxnSpPr>
        <p:spPr>
          <a:xfrm>
            <a:off x="9466237" y="2800351"/>
            <a:ext cx="803775" cy="5873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8" name="矩形 37">
            <a:extLst>
              <a:ext uri="{FF2B5EF4-FFF2-40B4-BE49-F238E27FC236}">
                <a16:creationId xmlns:a16="http://schemas.microsoft.com/office/drawing/2014/main" id="{774B227A-8808-1EA2-A53B-2314F358E1C6}"/>
              </a:ext>
            </a:extLst>
          </p:cNvPr>
          <p:cNvSpPr/>
          <p:nvPr/>
        </p:nvSpPr>
        <p:spPr>
          <a:xfrm>
            <a:off x="1923316" y="3914776"/>
            <a:ext cx="4106009" cy="17145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單箭頭接點 39">
            <a:extLst>
              <a:ext uri="{FF2B5EF4-FFF2-40B4-BE49-F238E27FC236}">
                <a16:creationId xmlns:a16="http://schemas.microsoft.com/office/drawing/2014/main" id="{E21FCBC1-DF9F-EDC1-5ECD-F0C56A82C438}"/>
              </a:ext>
            </a:extLst>
          </p:cNvPr>
          <p:cNvCxnSpPr>
            <a:cxnSpLocks/>
            <a:stCxn id="38" idx="3"/>
            <a:endCxn id="41" idx="1"/>
          </p:cNvCxnSpPr>
          <p:nvPr/>
        </p:nvCxnSpPr>
        <p:spPr>
          <a:xfrm>
            <a:off x="6029325" y="4772026"/>
            <a:ext cx="1114976" cy="142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1" name="文字方塊 40">
            <a:extLst>
              <a:ext uri="{FF2B5EF4-FFF2-40B4-BE49-F238E27FC236}">
                <a16:creationId xmlns:a16="http://schemas.microsoft.com/office/drawing/2014/main" id="{61B339FE-7507-6A07-950F-8AE93908E901}"/>
              </a:ext>
            </a:extLst>
          </p:cNvPr>
          <p:cNvSpPr txBox="1"/>
          <p:nvPr/>
        </p:nvSpPr>
        <p:spPr>
          <a:xfrm>
            <a:off x="7144301" y="4601646"/>
            <a:ext cx="3654911" cy="369332"/>
          </a:xfrm>
          <a:prstGeom prst="rect">
            <a:avLst/>
          </a:prstGeom>
          <a:noFill/>
        </p:spPr>
        <p:txBody>
          <a:bodyPr wrap="none" rtlCol="0">
            <a:spAutoFit/>
          </a:bodyPr>
          <a:lstStyle/>
          <a:p>
            <a:r>
              <a:rPr lang="en-US" altLang="zh-TW" dirty="0"/>
              <a:t>dropdown</a:t>
            </a:r>
            <a:r>
              <a:rPr lang="zh-TW" altLang="en-US" dirty="0"/>
              <a:t>這部分先不動，之後再改</a:t>
            </a:r>
          </a:p>
        </p:txBody>
      </p:sp>
      <p:grpSp>
        <p:nvGrpSpPr>
          <p:cNvPr id="26" name="群組 25">
            <a:extLst>
              <a:ext uri="{FF2B5EF4-FFF2-40B4-BE49-F238E27FC236}">
                <a16:creationId xmlns:a16="http://schemas.microsoft.com/office/drawing/2014/main" id="{55D2CBC0-1DC9-AD9E-F5FE-F24EAA1A95BF}"/>
              </a:ext>
            </a:extLst>
          </p:cNvPr>
          <p:cNvGrpSpPr/>
          <p:nvPr/>
        </p:nvGrpSpPr>
        <p:grpSpPr>
          <a:xfrm>
            <a:off x="185066" y="171266"/>
            <a:ext cx="3606424" cy="648933"/>
            <a:chOff x="3717165" y="905825"/>
            <a:chExt cx="3606424" cy="648933"/>
          </a:xfrm>
        </p:grpSpPr>
        <p:sp>
          <p:nvSpPr>
            <p:cNvPr id="29" name="矩形: 圓角 28">
              <a:extLst>
                <a:ext uri="{FF2B5EF4-FFF2-40B4-BE49-F238E27FC236}">
                  <a16:creationId xmlns:a16="http://schemas.microsoft.com/office/drawing/2014/main" id="{E867148D-C1B9-239A-CE3F-D512A4484FBD}"/>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一</a:t>
              </a:r>
              <a:r>
                <a:rPr lang="en-US" altLang="zh-TW" sz="2400" b="1" dirty="0">
                  <a:latin typeface="+mn-ea"/>
                </a:rPr>
                <a:t>)</a:t>
              </a:r>
              <a:endParaRPr lang="zh-TW" altLang="en-US" sz="2400" b="1" dirty="0">
                <a:latin typeface="+mn-ea"/>
              </a:endParaRPr>
            </a:p>
          </p:txBody>
        </p:sp>
        <p:sp>
          <p:nvSpPr>
            <p:cNvPr id="31" name="文字方塊 30">
              <a:extLst>
                <a:ext uri="{FF2B5EF4-FFF2-40B4-BE49-F238E27FC236}">
                  <a16:creationId xmlns:a16="http://schemas.microsoft.com/office/drawing/2014/main" id="{1979C26D-162E-FAC3-DDDE-757006C7E182}"/>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頁面繼承網站主頁實作</a:t>
              </a:r>
            </a:p>
          </p:txBody>
        </p:sp>
      </p:grpSp>
      <p:sp>
        <p:nvSpPr>
          <p:cNvPr id="3" name="文字方塊 2">
            <a:extLst>
              <a:ext uri="{FF2B5EF4-FFF2-40B4-BE49-F238E27FC236}">
                <a16:creationId xmlns:a16="http://schemas.microsoft.com/office/drawing/2014/main" id="{6E9829AB-3B5A-CC54-6938-D26C9C549868}"/>
              </a:ext>
            </a:extLst>
          </p:cNvPr>
          <p:cNvSpPr txBox="1"/>
          <p:nvPr/>
        </p:nvSpPr>
        <p:spPr>
          <a:xfrm>
            <a:off x="7324808" y="3068589"/>
            <a:ext cx="3039615" cy="461665"/>
          </a:xfrm>
          <a:prstGeom prst="rect">
            <a:avLst/>
          </a:prstGeom>
          <a:noFill/>
        </p:spPr>
        <p:txBody>
          <a:bodyPr wrap="none" rtlCol="0">
            <a:spAutoFit/>
          </a:bodyPr>
          <a:lstStyle/>
          <a:p>
            <a:r>
              <a:rPr lang="zh-TW" altLang="en-US" sz="1200" dirty="0"/>
              <a:t>以第</a:t>
            </a:r>
            <a:r>
              <a:rPr lang="en-US" altLang="zh-TW" sz="1200" dirty="0"/>
              <a:t>4</a:t>
            </a:r>
            <a:r>
              <a:rPr lang="zh-TW" altLang="en-US" sz="1200" dirty="0"/>
              <a:t>行的來說，代表按下「燒瓶購物網」</a:t>
            </a:r>
            <a:endParaRPr lang="en-US" altLang="zh-TW" sz="1200" dirty="0"/>
          </a:p>
          <a:p>
            <a:r>
              <a:rPr lang="zh-TW" altLang="en-US" sz="1200" dirty="0"/>
              <a:t>會連到</a:t>
            </a:r>
            <a:r>
              <a:rPr lang="en-US" altLang="zh-TW" sz="1200" dirty="0"/>
              <a:t>server.py</a:t>
            </a:r>
            <a:r>
              <a:rPr lang="zh-TW" altLang="en-US" sz="1200" dirty="0"/>
              <a:t>的</a:t>
            </a:r>
            <a:r>
              <a:rPr lang="en-US" altLang="zh-TW" sz="1200" dirty="0"/>
              <a:t>home</a:t>
            </a:r>
            <a:r>
              <a:rPr lang="zh-TW" altLang="en-US" sz="1200" dirty="0"/>
              <a:t>函式所代表的網址</a:t>
            </a:r>
            <a:endParaRPr lang="en-US" altLang="zh-TW" sz="1200" dirty="0"/>
          </a:p>
        </p:txBody>
      </p:sp>
      <p:cxnSp>
        <p:nvCxnSpPr>
          <p:cNvPr id="5" name="直線單箭頭接點 4">
            <a:extLst>
              <a:ext uri="{FF2B5EF4-FFF2-40B4-BE49-F238E27FC236}">
                <a16:creationId xmlns:a16="http://schemas.microsoft.com/office/drawing/2014/main" id="{1F781B0F-FA0A-64F7-9631-1642570E8CD8}"/>
              </a:ext>
            </a:extLst>
          </p:cNvPr>
          <p:cNvCxnSpPr/>
          <p:nvPr/>
        </p:nvCxnSpPr>
        <p:spPr>
          <a:xfrm>
            <a:off x="8004751" y="2947570"/>
            <a:ext cx="0" cy="18771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0455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82ABAB22-3BF3-B00F-AF75-76CDA13B485B}"/>
              </a:ext>
            </a:extLst>
          </p:cNvPr>
          <p:cNvPicPr>
            <a:picLocks noChangeAspect="1"/>
          </p:cNvPicPr>
          <p:nvPr/>
        </p:nvPicPr>
        <p:blipFill>
          <a:blip r:embed="rId2"/>
          <a:stretch>
            <a:fillRect/>
          </a:stretch>
        </p:blipFill>
        <p:spPr>
          <a:xfrm>
            <a:off x="964983" y="1931824"/>
            <a:ext cx="3143689" cy="2105319"/>
          </a:xfrm>
          <a:prstGeom prst="rect">
            <a:avLst/>
          </a:prstGeom>
        </p:spPr>
      </p:pic>
      <p:sp>
        <p:nvSpPr>
          <p:cNvPr id="7" name="文字方塊 6">
            <a:extLst>
              <a:ext uri="{FF2B5EF4-FFF2-40B4-BE49-F238E27FC236}">
                <a16:creationId xmlns:a16="http://schemas.microsoft.com/office/drawing/2014/main" id="{E90DC1C8-DDDB-A998-5CF7-ED12ABFCE1E3}"/>
              </a:ext>
            </a:extLst>
          </p:cNvPr>
          <p:cNvSpPr txBox="1"/>
          <p:nvPr/>
        </p:nvSpPr>
        <p:spPr>
          <a:xfrm>
            <a:off x="857250" y="1255535"/>
            <a:ext cx="4550605" cy="646331"/>
          </a:xfrm>
          <a:prstGeom prst="rect">
            <a:avLst/>
          </a:prstGeom>
          <a:noFill/>
        </p:spPr>
        <p:txBody>
          <a:bodyPr wrap="none" rtlCol="0">
            <a:spAutoFit/>
          </a:bodyPr>
          <a:lstStyle/>
          <a:p>
            <a:r>
              <a:rPr lang="zh-TW" altLang="en-US" dirty="0"/>
              <a:t>接下來要做我們的購物網站主頁</a:t>
            </a:r>
            <a:r>
              <a:rPr lang="en-US" altLang="zh-TW" dirty="0">
                <a:solidFill>
                  <a:srgbClr val="FFC000"/>
                </a:solidFill>
              </a:rPr>
              <a:t>home.html</a:t>
            </a:r>
            <a:r>
              <a:rPr lang="zh-TW" altLang="en-US" dirty="0"/>
              <a:t>了</a:t>
            </a:r>
            <a:endParaRPr lang="en-US" altLang="zh-TW" dirty="0"/>
          </a:p>
          <a:p>
            <a:r>
              <a:rPr lang="zh-TW" altLang="en-US" dirty="0"/>
              <a:t>先將程式摺疊看一下全貌</a:t>
            </a:r>
          </a:p>
        </p:txBody>
      </p:sp>
      <p:pic>
        <p:nvPicPr>
          <p:cNvPr id="11" name="圖片 10">
            <a:extLst>
              <a:ext uri="{FF2B5EF4-FFF2-40B4-BE49-F238E27FC236}">
                <a16:creationId xmlns:a16="http://schemas.microsoft.com/office/drawing/2014/main" id="{0C9298EC-3A4E-F755-3132-948E19FC7AF4}"/>
              </a:ext>
            </a:extLst>
          </p:cNvPr>
          <p:cNvPicPr>
            <a:picLocks noChangeAspect="1"/>
          </p:cNvPicPr>
          <p:nvPr/>
        </p:nvPicPr>
        <p:blipFill>
          <a:blip r:embed="rId3"/>
          <a:stretch>
            <a:fillRect/>
          </a:stretch>
        </p:blipFill>
        <p:spPr>
          <a:xfrm>
            <a:off x="964983" y="4537035"/>
            <a:ext cx="5544324" cy="1295581"/>
          </a:xfrm>
          <a:prstGeom prst="rect">
            <a:avLst/>
          </a:prstGeom>
        </p:spPr>
      </p:pic>
      <p:sp>
        <p:nvSpPr>
          <p:cNvPr id="12" name="矩形 11">
            <a:extLst>
              <a:ext uri="{FF2B5EF4-FFF2-40B4-BE49-F238E27FC236}">
                <a16:creationId xmlns:a16="http://schemas.microsoft.com/office/drawing/2014/main" id="{44C67E60-4F19-1BAD-5E15-4D76E917DD45}"/>
              </a:ext>
            </a:extLst>
          </p:cNvPr>
          <p:cNvSpPr/>
          <p:nvPr/>
        </p:nvSpPr>
        <p:spPr>
          <a:xfrm>
            <a:off x="1581150" y="2121143"/>
            <a:ext cx="2571750" cy="2512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單箭頭接點 13">
            <a:extLst>
              <a:ext uri="{FF2B5EF4-FFF2-40B4-BE49-F238E27FC236}">
                <a16:creationId xmlns:a16="http://schemas.microsoft.com/office/drawing/2014/main" id="{FE952D7C-34AE-A7EA-09BE-B8CE8F98ABA3}"/>
              </a:ext>
            </a:extLst>
          </p:cNvPr>
          <p:cNvCxnSpPr>
            <a:cxnSpLocks/>
            <a:stCxn id="12" idx="3"/>
            <a:endCxn id="15" idx="1"/>
          </p:cNvCxnSpPr>
          <p:nvPr/>
        </p:nvCxnSpPr>
        <p:spPr>
          <a:xfrm flipV="1">
            <a:off x="4152900" y="2211588"/>
            <a:ext cx="225697" cy="3516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文字方塊 14">
            <a:extLst>
              <a:ext uri="{FF2B5EF4-FFF2-40B4-BE49-F238E27FC236}">
                <a16:creationId xmlns:a16="http://schemas.microsoft.com/office/drawing/2014/main" id="{61F6760A-3D91-2B31-1FDB-5833F7856C47}"/>
              </a:ext>
            </a:extLst>
          </p:cNvPr>
          <p:cNvSpPr txBox="1"/>
          <p:nvPr/>
        </p:nvSpPr>
        <p:spPr>
          <a:xfrm>
            <a:off x="4378597" y="2026922"/>
            <a:ext cx="3568156" cy="369332"/>
          </a:xfrm>
          <a:prstGeom prst="rect">
            <a:avLst/>
          </a:prstGeom>
          <a:noFill/>
        </p:spPr>
        <p:txBody>
          <a:bodyPr wrap="none" rtlCol="0">
            <a:spAutoFit/>
          </a:bodyPr>
          <a:lstStyle/>
          <a:p>
            <a:r>
              <a:rPr lang="en-US" altLang="zh-TW" dirty="0">
                <a:solidFill>
                  <a:srgbClr val="FFC000"/>
                </a:solidFill>
              </a:rPr>
              <a:t>{%</a:t>
            </a:r>
            <a:r>
              <a:rPr lang="zh-TW" altLang="en-US" dirty="0">
                <a:solidFill>
                  <a:srgbClr val="FFC000"/>
                </a:solidFill>
              </a:rPr>
              <a:t> </a:t>
            </a:r>
            <a:r>
              <a:rPr lang="en-US" altLang="zh-TW" dirty="0">
                <a:solidFill>
                  <a:srgbClr val="FFC000"/>
                </a:solidFill>
              </a:rPr>
              <a:t>extend “</a:t>
            </a:r>
            <a:r>
              <a:rPr lang="zh-TW" altLang="en-US" dirty="0">
                <a:solidFill>
                  <a:srgbClr val="FFFF00"/>
                </a:solidFill>
              </a:rPr>
              <a:t>要繼承的網頁路徑</a:t>
            </a:r>
            <a:r>
              <a:rPr lang="en-US" altLang="zh-TW" dirty="0">
                <a:solidFill>
                  <a:srgbClr val="FFC000"/>
                </a:solidFill>
              </a:rPr>
              <a:t>”</a:t>
            </a:r>
            <a:r>
              <a:rPr lang="zh-TW" altLang="en-US" dirty="0">
                <a:solidFill>
                  <a:srgbClr val="FFC000"/>
                </a:solidFill>
              </a:rPr>
              <a:t> </a:t>
            </a:r>
            <a:r>
              <a:rPr lang="en-US" altLang="zh-TW" dirty="0">
                <a:solidFill>
                  <a:srgbClr val="FFC000"/>
                </a:solidFill>
              </a:rPr>
              <a:t>%}</a:t>
            </a:r>
            <a:endParaRPr lang="zh-TW" altLang="en-US" dirty="0">
              <a:solidFill>
                <a:srgbClr val="FFC000"/>
              </a:solidFill>
            </a:endParaRPr>
          </a:p>
        </p:txBody>
      </p:sp>
      <p:sp>
        <p:nvSpPr>
          <p:cNvPr id="22" name="矩形 21">
            <a:extLst>
              <a:ext uri="{FF2B5EF4-FFF2-40B4-BE49-F238E27FC236}">
                <a16:creationId xmlns:a16="http://schemas.microsoft.com/office/drawing/2014/main" id="{F2A52DF6-3110-4883-28B4-AD10025C74E8}"/>
              </a:ext>
            </a:extLst>
          </p:cNvPr>
          <p:cNvSpPr/>
          <p:nvPr/>
        </p:nvSpPr>
        <p:spPr>
          <a:xfrm>
            <a:off x="1619250" y="2510935"/>
            <a:ext cx="1257300" cy="17502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7975514A-5F1E-480E-82A8-F1729A1564EA}"/>
              </a:ext>
            </a:extLst>
          </p:cNvPr>
          <p:cNvSpPr/>
          <p:nvPr/>
        </p:nvSpPr>
        <p:spPr>
          <a:xfrm>
            <a:off x="1619250" y="3787286"/>
            <a:ext cx="1619250" cy="1714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a:extLst>
              <a:ext uri="{FF2B5EF4-FFF2-40B4-BE49-F238E27FC236}">
                <a16:creationId xmlns:a16="http://schemas.microsoft.com/office/drawing/2014/main" id="{FD581462-F162-74EC-8408-8E47D662CF8E}"/>
              </a:ext>
            </a:extLst>
          </p:cNvPr>
          <p:cNvSpPr/>
          <p:nvPr/>
        </p:nvSpPr>
        <p:spPr>
          <a:xfrm>
            <a:off x="1438274" y="5251385"/>
            <a:ext cx="3571875" cy="3510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單箭頭接點 25">
            <a:extLst>
              <a:ext uri="{FF2B5EF4-FFF2-40B4-BE49-F238E27FC236}">
                <a16:creationId xmlns:a16="http://schemas.microsoft.com/office/drawing/2014/main" id="{82C4F490-5F51-EF4D-08D3-6C2E924B0F5F}"/>
              </a:ext>
            </a:extLst>
          </p:cNvPr>
          <p:cNvCxnSpPr>
            <a:cxnSpLocks/>
            <a:stCxn id="22" idx="3"/>
            <a:endCxn id="35" idx="1"/>
          </p:cNvCxnSpPr>
          <p:nvPr/>
        </p:nvCxnSpPr>
        <p:spPr>
          <a:xfrm>
            <a:off x="2876550" y="2598449"/>
            <a:ext cx="1416093" cy="18899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0" name="文字方塊 29">
            <a:extLst>
              <a:ext uri="{FF2B5EF4-FFF2-40B4-BE49-F238E27FC236}">
                <a16:creationId xmlns:a16="http://schemas.microsoft.com/office/drawing/2014/main" id="{F501C696-3F83-3D5F-F8E5-56B91CD8F18B}"/>
              </a:ext>
            </a:extLst>
          </p:cNvPr>
          <p:cNvSpPr txBox="1"/>
          <p:nvPr/>
        </p:nvSpPr>
        <p:spPr>
          <a:xfrm>
            <a:off x="925489" y="4229016"/>
            <a:ext cx="1311321" cy="400110"/>
          </a:xfrm>
          <a:prstGeom prst="rect">
            <a:avLst/>
          </a:prstGeom>
          <a:noFill/>
        </p:spPr>
        <p:txBody>
          <a:bodyPr wrap="none" rtlCol="0">
            <a:spAutoFit/>
          </a:bodyPr>
          <a:lstStyle/>
          <a:p>
            <a:r>
              <a:rPr lang="en-US" altLang="zh-TW" sz="2000" dirty="0"/>
              <a:t>master.html</a:t>
            </a:r>
            <a:endParaRPr lang="zh-TW" altLang="en-US" sz="2000" dirty="0"/>
          </a:p>
        </p:txBody>
      </p:sp>
      <p:sp>
        <p:nvSpPr>
          <p:cNvPr id="35" name="文字方塊 34">
            <a:extLst>
              <a:ext uri="{FF2B5EF4-FFF2-40B4-BE49-F238E27FC236}">
                <a16:creationId xmlns:a16="http://schemas.microsoft.com/office/drawing/2014/main" id="{F31658A0-CFF2-2628-0F6E-61135DDDE16A}"/>
              </a:ext>
            </a:extLst>
          </p:cNvPr>
          <p:cNvSpPr txBox="1"/>
          <p:nvPr/>
        </p:nvSpPr>
        <p:spPr>
          <a:xfrm>
            <a:off x="4292643" y="2464273"/>
            <a:ext cx="3740063" cy="646331"/>
          </a:xfrm>
          <a:prstGeom prst="rect">
            <a:avLst/>
          </a:prstGeom>
          <a:noFill/>
        </p:spPr>
        <p:txBody>
          <a:bodyPr wrap="none" rtlCol="0">
            <a:spAutoFit/>
          </a:bodyPr>
          <a:lstStyle/>
          <a:p>
            <a:r>
              <a:rPr lang="zh-TW" altLang="en-US" dirty="0"/>
              <a:t>在這之中寫的內容</a:t>
            </a:r>
            <a:endParaRPr lang="en-US" altLang="zh-TW" dirty="0"/>
          </a:p>
          <a:p>
            <a:r>
              <a:rPr lang="zh-TW" altLang="en-US" dirty="0"/>
              <a:t>就等於寫在</a:t>
            </a:r>
            <a:r>
              <a:rPr lang="en-US" altLang="zh-TW" u="sng" dirty="0"/>
              <a:t>master.html</a:t>
            </a:r>
            <a:r>
              <a:rPr lang="zh-TW" altLang="en-US" u="sng" dirty="0"/>
              <a:t>設定的位置</a:t>
            </a:r>
            <a:r>
              <a:rPr lang="zh-TW" altLang="en-US" dirty="0"/>
              <a:t>上</a:t>
            </a:r>
          </a:p>
        </p:txBody>
      </p:sp>
      <p:cxnSp>
        <p:nvCxnSpPr>
          <p:cNvPr id="53" name="直線單箭頭接點 52">
            <a:extLst>
              <a:ext uri="{FF2B5EF4-FFF2-40B4-BE49-F238E27FC236}">
                <a16:creationId xmlns:a16="http://schemas.microsoft.com/office/drawing/2014/main" id="{CCD0849A-B725-950B-D02C-B2B80A23836B}"/>
              </a:ext>
            </a:extLst>
          </p:cNvPr>
          <p:cNvCxnSpPr>
            <a:cxnSpLocks/>
            <a:stCxn id="24" idx="0"/>
            <a:endCxn id="35" idx="2"/>
          </p:cNvCxnSpPr>
          <p:nvPr/>
        </p:nvCxnSpPr>
        <p:spPr>
          <a:xfrm flipV="1">
            <a:off x="3224212" y="3110604"/>
            <a:ext cx="2938463" cy="214078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接點: 弧形 59">
            <a:extLst>
              <a:ext uri="{FF2B5EF4-FFF2-40B4-BE49-F238E27FC236}">
                <a16:creationId xmlns:a16="http://schemas.microsoft.com/office/drawing/2014/main" id="{E21293E5-42BF-6363-B36D-1C2C2968EDD8}"/>
              </a:ext>
            </a:extLst>
          </p:cNvPr>
          <p:cNvCxnSpPr>
            <a:cxnSpLocks/>
            <a:stCxn id="22" idx="1"/>
            <a:endCxn id="23" idx="1"/>
          </p:cNvCxnSpPr>
          <p:nvPr/>
        </p:nvCxnSpPr>
        <p:spPr>
          <a:xfrm rot="10800000" flipV="1">
            <a:off x="1619250" y="2598449"/>
            <a:ext cx="12700" cy="1274562"/>
          </a:xfrm>
          <a:prstGeom prst="curvedConnector3">
            <a:avLst>
              <a:gd name="adj1" fmla="val 1800000"/>
            </a:avLst>
          </a:prstGeom>
        </p:spPr>
        <p:style>
          <a:lnRef idx="3">
            <a:schemeClr val="accent2"/>
          </a:lnRef>
          <a:fillRef idx="0">
            <a:schemeClr val="accent2"/>
          </a:fillRef>
          <a:effectRef idx="2">
            <a:schemeClr val="accent2"/>
          </a:effectRef>
          <a:fontRef idx="minor">
            <a:schemeClr val="tx1"/>
          </a:fontRef>
        </p:style>
      </p:cxnSp>
      <p:grpSp>
        <p:nvGrpSpPr>
          <p:cNvPr id="19" name="群組 18">
            <a:extLst>
              <a:ext uri="{FF2B5EF4-FFF2-40B4-BE49-F238E27FC236}">
                <a16:creationId xmlns:a16="http://schemas.microsoft.com/office/drawing/2014/main" id="{9BBD5305-818B-77C3-3B66-FB50473415E2}"/>
              </a:ext>
            </a:extLst>
          </p:cNvPr>
          <p:cNvGrpSpPr/>
          <p:nvPr/>
        </p:nvGrpSpPr>
        <p:grpSpPr>
          <a:xfrm>
            <a:off x="185066" y="171266"/>
            <a:ext cx="3606424" cy="648933"/>
            <a:chOff x="3717165" y="905825"/>
            <a:chExt cx="3606424" cy="648933"/>
          </a:xfrm>
        </p:grpSpPr>
        <p:sp>
          <p:nvSpPr>
            <p:cNvPr id="20" name="矩形: 圓角 19">
              <a:extLst>
                <a:ext uri="{FF2B5EF4-FFF2-40B4-BE49-F238E27FC236}">
                  <a16:creationId xmlns:a16="http://schemas.microsoft.com/office/drawing/2014/main" id="{5D7F6658-939F-3AD0-DDE9-CE14B1ABF485}"/>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一</a:t>
              </a:r>
              <a:r>
                <a:rPr lang="en-US" altLang="zh-TW" sz="2400" b="1" dirty="0">
                  <a:latin typeface="+mn-ea"/>
                </a:rPr>
                <a:t>)</a:t>
              </a:r>
              <a:endParaRPr lang="zh-TW" altLang="en-US" sz="2400" b="1" dirty="0">
                <a:latin typeface="+mn-ea"/>
              </a:endParaRPr>
            </a:p>
          </p:txBody>
        </p:sp>
        <p:sp>
          <p:nvSpPr>
            <p:cNvPr id="21" name="文字方塊 20">
              <a:extLst>
                <a:ext uri="{FF2B5EF4-FFF2-40B4-BE49-F238E27FC236}">
                  <a16:creationId xmlns:a16="http://schemas.microsoft.com/office/drawing/2014/main" id="{C496D12F-3B37-34C8-2198-F1FF8C9F57CE}"/>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頁面繼承網站主頁實作</a:t>
              </a:r>
            </a:p>
          </p:txBody>
        </p:sp>
      </p:grpSp>
    </p:spTree>
    <p:extLst>
      <p:ext uri="{BB962C8B-B14F-4D97-AF65-F5344CB8AC3E}">
        <p14:creationId xmlns:p14="http://schemas.microsoft.com/office/powerpoint/2010/main" val="107353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EF2A6E2-AD74-3725-E644-7194F97E81EB}"/>
              </a:ext>
            </a:extLst>
          </p:cNvPr>
          <p:cNvPicPr>
            <a:picLocks noChangeAspect="1"/>
          </p:cNvPicPr>
          <p:nvPr/>
        </p:nvPicPr>
        <p:blipFill>
          <a:blip r:embed="rId2"/>
          <a:stretch>
            <a:fillRect/>
          </a:stretch>
        </p:blipFill>
        <p:spPr>
          <a:xfrm>
            <a:off x="898308" y="1838325"/>
            <a:ext cx="4140417" cy="2678318"/>
          </a:xfrm>
          <a:prstGeom prst="rect">
            <a:avLst/>
          </a:prstGeom>
        </p:spPr>
      </p:pic>
      <p:sp>
        <p:nvSpPr>
          <p:cNvPr id="7" name="文字方塊 6">
            <a:extLst>
              <a:ext uri="{FF2B5EF4-FFF2-40B4-BE49-F238E27FC236}">
                <a16:creationId xmlns:a16="http://schemas.microsoft.com/office/drawing/2014/main" id="{7873951E-1ADC-823B-48A0-FC5F038F4AD1}"/>
              </a:ext>
            </a:extLst>
          </p:cNvPr>
          <p:cNvSpPr txBox="1"/>
          <p:nvPr/>
        </p:nvSpPr>
        <p:spPr>
          <a:xfrm>
            <a:off x="898127" y="1194822"/>
            <a:ext cx="6680996" cy="646331"/>
          </a:xfrm>
          <a:prstGeom prst="rect">
            <a:avLst/>
          </a:prstGeom>
          <a:noFill/>
        </p:spPr>
        <p:txBody>
          <a:bodyPr wrap="none" rtlCol="0">
            <a:spAutoFit/>
          </a:bodyPr>
          <a:lstStyle/>
          <a:p>
            <a:r>
              <a:rPr lang="zh-TW" altLang="en-US" dirty="0"/>
              <a:t>再來我們看</a:t>
            </a:r>
            <a:r>
              <a:rPr lang="en-US" altLang="zh-TW" dirty="0">
                <a:solidFill>
                  <a:srgbClr val="FFC000"/>
                </a:solidFill>
              </a:rPr>
              <a:t>home.html</a:t>
            </a:r>
            <a:r>
              <a:rPr lang="zh-TW" altLang="en-US" dirty="0"/>
              <a:t>剛剛摺疊起來的程式上半部，</a:t>
            </a:r>
            <a:endParaRPr lang="en-US" altLang="zh-TW" dirty="0"/>
          </a:p>
          <a:p>
            <a:r>
              <a:rPr lang="zh-TW" altLang="en-US" dirty="0"/>
              <a:t>可以對比上一頁投影片看到</a:t>
            </a:r>
            <a:r>
              <a:rPr lang="en-US" altLang="zh-TW" dirty="0"/>
              <a:t>4~35</a:t>
            </a:r>
            <a:r>
              <a:rPr lang="zh-TW" altLang="en-US" dirty="0"/>
              <a:t>行，這段是</a:t>
            </a:r>
            <a:r>
              <a:rPr lang="en-US" altLang="zh-TW" dirty="0"/>
              <a:t>bootstrap</a:t>
            </a:r>
            <a:r>
              <a:rPr lang="zh-TW" altLang="en-US" dirty="0"/>
              <a:t>的圖片輪播</a:t>
            </a:r>
          </a:p>
        </p:txBody>
      </p:sp>
      <p:pic>
        <p:nvPicPr>
          <p:cNvPr id="11" name="圖片 10">
            <a:extLst>
              <a:ext uri="{FF2B5EF4-FFF2-40B4-BE49-F238E27FC236}">
                <a16:creationId xmlns:a16="http://schemas.microsoft.com/office/drawing/2014/main" id="{0E9146C0-277F-4F8C-B4B3-20E1CF238F1C}"/>
              </a:ext>
            </a:extLst>
          </p:cNvPr>
          <p:cNvPicPr>
            <a:picLocks noChangeAspect="1"/>
          </p:cNvPicPr>
          <p:nvPr/>
        </p:nvPicPr>
        <p:blipFill>
          <a:blip r:embed="rId3"/>
          <a:stretch>
            <a:fillRect/>
          </a:stretch>
        </p:blipFill>
        <p:spPr>
          <a:xfrm>
            <a:off x="4106040" y="2085975"/>
            <a:ext cx="6685020" cy="4341243"/>
          </a:xfrm>
          <a:prstGeom prst="rect">
            <a:avLst/>
          </a:prstGeom>
        </p:spPr>
      </p:pic>
      <p:sp>
        <p:nvSpPr>
          <p:cNvPr id="12" name="矩形 11">
            <a:extLst>
              <a:ext uri="{FF2B5EF4-FFF2-40B4-BE49-F238E27FC236}">
                <a16:creationId xmlns:a16="http://schemas.microsoft.com/office/drawing/2014/main" id="{8933F7FA-FD47-4812-CFC3-013F01BA284D}"/>
              </a:ext>
            </a:extLst>
          </p:cNvPr>
          <p:cNvSpPr/>
          <p:nvPr/>
        </p:nvSpPr>
        <p:spPr>
          <a:xfrm>
            <a:off x="4106040" y="2343150"/>
            <a:ext cx="846960" cy="219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9D87EDE5-321C-3533-7E26-DCDF383B44E1}"/>
              </a:ext>
            </a:extLst>
          </p:cNvPr>
          <p:cNvSpPr/>
          <p:nvPr/>
        </p:nvSpPr>
        <p:spPr>
          <a:xfrm>
            <a:off x="4238625" y="3810000"/>
            <a:ext cx="438150" cy="1809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74B0EC1A-A112-C47C-885B-27FE301D4029}"/>
              </a:ext>
            </a:extLst>
          </p:cNvPr>
          <p:cNvSpPr/>
          <p:nvPr/>
        </p:nvSpPr>
        <p:spPr>
          <a:xfrm>
            <a:off x="10229850" y="5391150"/>
            <a:ext cx="523875" cy="352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矩形 15">
            <a:extLst>
              <a:ext uri="{FF2B5EF4-FFF2-40B4-BE49-F238E27FC236}">
                <a16:creationId xmlns:a16="http://schemas.microsoft.com/office/drawing/2014/main" id="{274A6534-D8AE-75A7-7D4E-2A2DBA99971B}"/>
              </a:ext>
            </a:extLst>
          </p:cNvPr>
          <p:cNvSpPr/>
          <p:nvPr/>
        </p:nvSpPr>
        <p:spPr>
          <a:xfrm>
            <a:off x="5672520" y="2124075"/>
            <a:ext cx="1299780" cy="219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4BD7750C-3A33-6C6D-D4CF-7044321209F3}"/>
              </a:ext>
            </a:extLst>
          </p:cNvPr>
          <p:cNvSpPr txBox="1"/>
          <p:nvPr/>
        </p:nvSpPr>
        <p:spPr>
          <a:xfrm>
            <a:off x="5892826" y="2832794"/>
            <a:ext cx="3401700" cy="830997"/>
          </a:xfrm>
          <a:prstGeom prst="rect">
            <a:avLst/>
          </a:prstGeom>
          <a:solidFill>
            <a:srgbClr val="7030A0"/>
          </a:solidFill>
        </p:spPr>
        <p:txBody>
          <a:bodyPr wrap="none" rtlCol="0">
            <a:spAutoFit/>
          </a:bodyPr>
          <a:lstStyle/>
          <a:p>
            <a:r>
              <a:rPr lang="zh-TW" altLang="en-US" sz="2400" b="1" dirty="0"/>
              <a:t>先到</a:t>
            </a:r>
            <a:r>
              <a:rPr lang="en-US" altLang="zh-TW" sz="2400" b="1" dirty="0">
                <a:solidFill>
                  <a:srgbClr val="FFC000"/>
                </a:solidFill>
              </a:rPr>
              <a:t>bootstrap</a:t>
            </a:r>
            <a:r>
              <a:rPr lang="en-US" altLang="zh-TW" sz="2400" b="1" i="1" dirty="0">
                <a:solidFill>
                  <a:srgbClr val="FFC000"/>
                </a:solidFill>
              </a:rPr>
              <a:t>5</a:t>
            </a:r>
            <a:r>
              <a:rPr lang="zh-TW" altLang="en-US" sz="2400" b="1" dirty="0"/>
              <a:t>官網複製</a:t>
            </a:r>
            <a:endParaRPr lang="en-US" altLang="zh-TW" sz="2400" b="1" dirty="0"/>
          </a:p>
          <a:p>
            <a:r>
              <a:rPr lang="zh-TW" altLang="en-US" sz="2400" b="1" dirty="0"/>
              <a:t>注意紅框部分</a:t>
            </a:r>
          </a:p>
        </p:txBody>
      </p:sp>
      <p:grpSp>
        <p:nvGrpSpPr>
          <p:cNvPr id="15" name="群組 14">
            <a:extLst>
              <a:ext uri="{FF2B5EF4-FFF2-40B4-BE49-F238E27FC236}">
                <a16:creationId xmlns:a16="http://schemas.microsoft.com/office/drawing/2014/main" id="{9E1C2127-1F46-67E2-5991-9B540FC91183}"/>
              </a:ext>
            </a:extLst>
          </p:cNvPr>
          <p:cNvGrpSpPr/>
          <p:nvPr/>
        </p:nvGrpSpPr>
        <p:grpSpPr>
          <a:xfrm>
            <a:off x="185066" y="171266"/>
            <a:ext cx="3606424" cy="648933"/>
            <a:chOff x="3717165" y="905825"/>
            <a:chExt cx="3606424" cy="648933"/>
          </a:xfrm>
        </p:grpSpPr>
        <p:sp>
          <p:nvSpPr>
            <p:cNvPr id="18" name="矩形: 圓角 17">
              <a:extLst>
                <a:ext uri="{FF2B5EF4-FFF2-40B4-BE49-F238E27FC236}">
                  <a16:creationId xmlns:a16="http://schemas.microsoft.com/office/drawing/2014/main" id="{A891A03E-25D7-539A-3C2E-0BAB14A70020}"/>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一</a:t>
              </a:r>
              <a:r>
                <a:rPr lang="en-US" altLang="zh-TW" sz="2400" b="1" dirty="0">
                  <a:latin typeface="+mn-ea"/>
                </a:rPr>
                <a:t>)</a:t>
              </a:r>
              <a:endParaRPr lang="zh-TW" altLang="en-US" sz="2400" b="1" dirty="0">
                <a:latin typeface="+mn-ea"/>
              </a:endParaRPr>
            </a:p>
          </p:txBody>
        </p:sp>
        <p:sp>
          <p:nvSpPr>
            <p:cNvPr id="19" name="文字方塊 18">
              <a:extLst>
                <a:ext uri="{FF2B5EF4-FFF2-40B4-BE49-F238E27FC236}">
                  <a16:creationId xmlns:a16="http://schemas.microsoft.com/office/drawing/2014/main" id="{E957027C-1C42-4C8B-0313-FE8BE1FE50DE}"/>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頁面繼承網站主頁實作</a:t>
              </a:r>
            </a:p>
          </p:txBody>
        </p:sp>
      </p:grpSp>
    </p:spTree>
    <p:extLst>
      <p:ext uri="{BB962C8B-B14F-4D97-AF65-F5344CB8AC3E}">
        <p14:creationId xmlns:p14="http://schemas.microsoft.com/office/powerpoint/2010/main" val="4004999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38118312-7E91-55E3-739F-67556F95182A}"/>
              </a:ext>
            </a:extLst>
          </p:cNvPr>
          <p:cNvPicPr>
            <a:picLocks noChangeAspect="1"/>
          </p:cNvPicPr>
          <p:nvPr/>
        </p:nvPicPr>
        <p:blipFill>
          <a:blip r:embed="rId2"/>
          <a:stretch>
            <a:fillRect/>
          </a:stretch>
        </p:blipFill>
        <p:spPr>
          <a:xfrm>
            <a:off x="431583" y="1628774"/>
            <a:ext cx="7477166" cy="4896905"/>
          </a:xfrm>
          <a:prstGeom prst="rect">
            <a:avLst/>
          </a:prstGeom>
        </p:spPr>
      </p:pic>
      <p:sp>
        <p:nvSpPr>
          <p:cNvPr id="7" name="文字方塊 6">
            <a:extLst>
              <a:ext uri="{FF2B5EF4-FFF2-40B4-BE49-F238E27FC236}">
                <a16:creationId xmlns:a16="http://schemas.microsoft.com/office/drawing/2014/main" id="{BAE3787E-2982-7980-27A9-0CC4E7B356D9}"/>
              </a:ext>
            </a:extLst>
          </p:cNvPr>
          <p:cNvSpPr txBox="1"/>
          <p:nvPr/>
        </p:nvSpPr>
        <p:spPr>
          <a:xfrm>
            <a:off x="714811" y="961383"/>
            <a:ext cx="2723823" cy="369332"/>
          </a:xfrm>
          <a:prstGeom prst="rect">
            <a:avLst/>
          </a:prstGeom>
          <a:noFill/>
        </p:spPr>
        <p:txBody>
          <a:bodyPr wrap="none" rtlCol="0">
            <a:spAutoFit/>
          </a:bodyPr>
          <a:lstStyle/>
          <a:p>
            <a:r>
              <a:rPr lang="zh-TW" altLang="en-US" b="1" dirty="0"/>
              <a:t>貼上後我們進行一些修改</a:t>
            </a:r>
          </a:p>
        </p:txBody>
      </p:sp>
      <p:sp>
        <p:nvSpPr>
          <p:cNvPr id="8" name="矩形 7">
            <a:extLst>
              <a:ext uri="{FF2B5EF4-FFF2-40B4-BE49-F238E27FC236}">
                <a16:creationId xmlns:a16="http://schemas.microsoft.com/office/drawing/2014/main" id="{C01A0892-C5F5-3BFD-4BE0-266793D18DA9}"/>
              </a:ext>
            </a:extLst>
          </p:cNvPr>
          <p:cNvSpPr/>
          <p:nvPr/>
        </p:nvSpPr>
        <p:spPr>
          <a:xfrm>
            <a:off x="879475" y="1628774"/>
            <a:ext cx="1390650" cy="1746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3690B5B1-F412-2BE3-6B91-356F4D804F5A}"/>
              </a:ext>
            </a:extLst>
          </p:cNvPr>
          <p:cNvSpPr/>
          <p:nvPr/>
        </p:nvSpPr>
        <p:spPr>
          <a:xfrm>
            <a:off x="1349375" y="1943100"/>
            <a:ext cx="6543474" cy="118745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FF00"/>
              </a:solidFill>
            </a:endParaRPr>
          </a:p>
        </p:txBody>
      </p:sp>
      <p:sp>
        <p:nvSpPr>
          <p:cNvPr id="10" name="矩形 9">
            <a:extLst>
              <a:ext uri="{FF2B5EF4-FFF2-40B4-BE49-F238E27FC236}">
                <a16:creationId xmlns:a16="http://schemas.microsoft.com/office/drawing/2014/main" id="{674059BA-0722-1E8C-8B6C-76A352958DC1}"/>
              </a:ext>
            </a:extLst>
          </p:cNvPr>
          <p:cNvSpPr/>
          <p:nvPr/>
        </p:nvSpPr>
        <p:spPr>
          <a:xfrm>
            <a:off x="1355725" y="3168650"/>
            <a:ext cx="6543474" cy="15049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a:extLst>
              <a:ext uri="{FF2B5EF4-FFF2-40B4-BE49-F238E27FC236}">
                <a16:creationId xmlns:a16="http://schemas.microsoft.com/office/drawing/2014/main" id="{1BEFE878-7941-763B-8888-C58AB4745543}"/>
              </a:ext>
            </a:extLst>
          </p:cNvPr>
          <p:cNvCxnSpPr>
            <a:cxnSpLocks/>
            <a:stCxn id="8" idx="3"/>
            <a:endCxn id="13" idx="1"/>
          </p:cNvCxnSpPr>
          <p:nvPr/>
        </p:nvCxnSpPr>
        <p:spPr>
          <a:xfrm flipV="1">
            <a:off x="2270125" y="1474886"/>
            <a:ext cx="864140" cy="24120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3" name="文字方塊 12">
            <a:extLst>
              <a:ext uri="{FF2B5EF4-FFF2-40B4-BE49-F238E27FC236}">
                <a16:creationId xmlns:a16="http://schemas.microsoft.com/office/drawing/2014/main" id="{77274BB7-B3EA-E1A7-7F9C-4F5C8EB7C79D}"/>
              </a:ext>
            </a:extLst>
          </p:cNvPr>
          <p:cNvSpPr txBox="1"/>
          <p:nvPr/>
        </p:nvSpPr>
        <p:spPr>
          <a:xfrm>
            <a:off x="3134265" y="1320997"/>
            <a:ext cx="6282810" cy="307777"/>
          </a:xfrm>
          <a:prstGeom prst="rect">
            <a:avLst/>
          </a:prstGeom>
          <a:noFill/>
        </p:spPr>
        <p:txBody>
          <a:bodyPr wrap="none" rtlCol="0">
            <a:spAutoFit/>
          </a:bodyPr>
          <a:lstStyle/>
          <a:p>
            <a:r>
              <a:rPr lang="zh-TW" altLang="en-US" sz="1400" dirty="0"/>
              <a:t>加一個</a:t>
            </a:r>
            <a:r>
              <a:rPr lang="en-US" altLang="zh-TW" sz="1400" dirty="0"/>
              <a:t>div</a:t>
            </a:r>
            <a:r>
              <a:rPr lang="zh-TW" altLang="en-US" sz="1400" dirty="0"/>
              <a:t>包起來，</a:t>
            </a:r>
            <a:r>
              <a:rPr lang="en-US" altLang="zh-TW" sz="1400" dirty="0"/>
              <a:t>row</a:t>
            </a:r>
            <a:r>
              <a:rPr lang="zh-TW" altLang="en-US" sz="1400" dirty="0"/>
              <a:t>是一橫列，用於排版，</a:t>
            </a:r>
            <a:r>
              <a:rPr lang="en-US" altLang="zh-TW" sz="1400" dirty="0"/>
              <a:t>my</a:t>
            </a:r>
            <a:r>
              <a:rPr lang="zh-TW" altLang="en-US" sz="1400" dirty="0"/>
              <a:t>是上下邊界</a:t>
            </a:r>
            <a:r>
              <a:rPr lang="en-US" altLang="zh-TW" sz="1100" b="1" dirty="0"/>
              <a:t>(</a:t>
            </a:r>
            <a:r>
              <a:rPr lang="en-US" altLang="zh-TW" sz="1100" b="1" dirty="0">
                <a:solidFill>
                  <a:schemeClr val="tx2">
                    <a:lumMod val="75000"/>
                  </a:schemeClr>
                </a:solidFill>
                <a:hlinkClick r:id="rId3">
                  <a:extLst>
                    <a:ext uri="{A12FA001-AC4F-418D-AE19-62706E023703}">
                      <ahyp:hlinkClr xmlns:ahyp="http://schemas.microsoft.com/office/drawing/2018/hyperlinkcolor" val="tx"/>
                    </a:ext>
                  </a:extLst>
                </a:hlinkClick>
              </a:rPr>
              <a:t>bootstrap5</a:t>
            </a:r>
            <a:r>
              <a:rPr lang="zh-TW" altLang="en-US" sz="1100" b="1" dirty="0">
                <a:solidFill>
                  <a:schemeClr val="tx2">
                    <a:lumMod val="75000"/>
                  </a:schemeClr>
                </a:solidFill>
                <a:hlinkClick r:id="rId3">
                  <a:extLst>
                    <a:ext uri="{A12FA001-AC4F-418D-AE19-62706E023703}">
                      <ahyp:hlinkClr xmlns:ahyp="http://schemas.microsoft.com/office/drawing/2018/hyperlinkcolor" val="tx"/>
                    </a:ext>
                  </a:extLst>
                </a:hlinkClick>
              </a:rPr>
              <a:t>邊界說明</a:t>
            </a:r>
            <a:r>
              <a:rPr lang="en-US" altLang="zh-TW" sz="1100" b="1" dirty="0"/>
              <a:t>)</a:t>
            </a:r>
            <a:endParaRPr lang="zh-TW" altLang="en-US" sz="1400" dirty="0"/>
          </a:p>
        </p:txBody>
      </p:sp>
      <p:sp>
        <p:nvSpPr>
          <p:cNvPr id="19" name="文字方塊 18">
            <a:extLst>
              <a:ext uri="{FF2B5EF4-FFF2-40B4-BE49-F238E27FC236}">
                <a16:creationId xmlns:a16="http://schemas.microsoft.com/office/drawing/2014/main" id="{5DAEB24F-0E0A-BB98-1F62-6507DD6832AD}"/>
              </a:ext>
            </a:extLst>
          </p:cNvPr>
          <p:cNvSpPr txBox="1"/>
          <p:nvPr/>
        </p:nvSpPr>
        <p:spPr>
          <a:xfrm>
            <a:off x="7848600" y="1798900"/>
            <a:ext cx="4426212" cy="1384995"/>
          </a:xfrm>
          <a:prstGeom prst="rect">
            <a:avLst/>
          </a:prstGeom>
          <a:noFill/>
        </p:spPr>
        <p:txBody>
          <a:bodyPr wrap="none" rtlCol="0">
            <a:spAutoFit/>
          </a:bodyPr>
          <a:lstStyle/>
          <a:p>
            <a:r>
              <a:rPr lang="zh-TW" altLang="en-US" sz="1400" dirty="0">
                <a:solidFill>
                  <a:srgbClr val="00B0F0"/>
                </a:solidFill>
              </a:rPr>
              <a:t>藍框部分</a:t>
            </a:r>
            <a:r>
              <a:rPr lang="zh-TW" altLang="en-US" sz="1400" dirty="0"/>
              <a:t>可以看到最上面</a:t>
            </a:r>
            <a:r>
              <a:rPr lang="en-US" altLang="zh-TW" sz="1400" dirty="0"/>
              <a:t>class</a:t>
            </a:r>
            <a:r>
              <a:rPr lang="zh-TW" altLang="en-US" sz="1400" dirty="0"/>
              <a:t>寫著是</a:t>
            </a:r>
            <a:r>
              <a:rPr lang="en-US" altLang="zh-TW" sz="1400" dirty="0"/>
              <a:t>indicators</a:t>
            </a:r>
            <a:r>
              <a:rPr lang="zh-TW" altLang="en-US" sz="1400" dirty="0"/>
              <a:t>的部分。</a:t>
            </a:r>
            <a:endParaRPr lang="en-US" altLang="zh-TW" sz="1400" dirty="0"/>
          </a:p>
          <a:p>
            <a:r>
              <a:rPr lang="zh-TW" altLang="en-US" sz="1400" dirty="0"/>
              <a:t>注意有</a:t>
            </a:r>
            <a:r>
              <a:rPr lang="en-US" altLang="zh-TW" sz="1400" dirty="0">
                <a:solidFill>
                  <a:srgbClr val="FFC000"/>
                </a:solidFill>
              </a:rPr>
              <a:t>active</a:t>
            </a:r>
            <a:r>
              <a:rPr lang="zh-TW" altLang="en-US" sz="1400" dirty="0"/>
              <a:t>的代表啟用，網頁一開始先顯示這張。</a:t>
            </a:r>
            <a:endParaRPr lang="en-US" altLang="zh-TW" sz="1400" dirty="0"/>
          </a:p>
          <a:p>
            <a:r>
              <a:rPr lang="zh-TW" altLang="en-US" sz="1400" dirty="0"/>
              <a:t>除了有</a:t>
            </a:r>
            <a:r>
              <a:rPr lang="en-US" altLang="zh-TW" sz="1400" dirty="0"/>
              <a:t>active</a:t>
            </a:r>
            <a:r>
              <a:rPr lang="zh-TW" altLang="en-US" sz="1400" dirty="0"/>
              <a:t>的以外，剩下的我們可以改成用</a:t>
            </a:r>
            <a:r>
              <a:rPr lang="en-US" altLang="zh-TW" sz="1400" dirty="0">
                <a:solidFill>
                  <a:srgbClr val="FFC000"/>
                </a:solidFill>
              </a:rPr>
              <a:t>for</a:t>
            </a:r>
            <a:r>
              <a:rPr lang="zh-TW" altLang="en-US" sz="1400" dirty="0">
                <a:solidFill>
                  <a:srgbClr val="FFC000"/>
                </a:solidFill>
              </a:rPr>
              <a:t>迴圈</a:t>
            </a:r>
            <a:endParaRPr lang="en-US" altLang="zh-TW" sz="1400" dirty="0">
              <a:solidFill>
                <a:srgbClr val="FFC000"/>
              </a:solidFill>
            </a:endParaRPr>
          </a:p>
          <a:p>
            <a:r>
              <a:rPr lang="zh-TW" altLang="en-US" sz="1400" dirty="0"/>
              <a:t>的方式減少程式碼。</a:t>
            </a:r>
            <a:endParaRPr lang="en-US" altLang="zh-TW" sz="1400" dirty="0"/>
          </a:p>
          <a:p>
            <a:r>
              <a:rPr lang="zh-TW" altLang="en-US" sz="1400" dirty="0"/>
              <a:t>因為我有</a:t>
            </a:r>
            <a:r>
              <a:rPr lang="en-US" altLang="zh-TW" sz="1400" dirty="0"/>
              <a:t>8</a:t>
            </a:r>
            <a:r>
              <a:rPr lang="zh-TW" altLang="en-US" sz="1400" dirty="0"/>
              <a:t>張圖片，扣掉</a:t>
            </a:r>
            <a:r>
              <a:rPr lang="en-US" altLang="zh-TW" sz="1400" dirty="0"/>
              <a:t>active</a:t>
            </a:r>
            <a:r>
              <a:rPr lang="zh-TW" altLang="en-US" sz="1400" dirty="0"/>
              <a:t>的</a:t>
            </a:r>
            <a:r>
              <a:rPr lang="en-US" altLang="zh-TW" sz="1400" dirty="0"/>
              <a:t>1</a:t>
            </a:r>
            <a:r>
              <a:rPr lang="zh-TW" altLang="en-US" sz="1400" dirty="0"/>
              <a:t>張，剩下</a:t>
            </a:r>
            <a:r>
              <a:rPr lang="en-US" altLang="zh-TW" sz="1400" dirty="0"/>
              <a:t>7</a:t>
            </a:r>
            <a:r>
              <a:rPr lang="zh-TW" altLang="en-US" sz="1400" dirty="0"/>
              <a:t>張</a:t>
            </a:r>
            <a:endParaRPr lang="en-US" altLang="zh-TW" sz="1400" dirty="0"/>
          </a:p>
          <a:p>
            <a:r>
              <a:rPr lang="zh-TW" altLang="en-US" sz="1400" dirty="0"/>
              <a:t>所以用</a:t>
            </a:r>
            <a:r>
              <a:rPr lang="en-US" altLang="zh-TW" sz="1400" dirty="0"/>
              <a:t>for i in range(1,8)</a:t>
            </a:r>
            <a:r>
              <a:rPr lang="zh-TW" altLang="en-US" sz="1400" dirty="0"/>
              <a:t>。</a:t>
            </a:r>
            <a:endParaRPr lang="en-US" altLang="zh-TW" sz="1400" dirty="0"/>
          </a:p>
        </p:txBody>
      </p:sp>
      <p:sp>
        <p:nvSpPr>
          <p:cNvPr id="20" name="文字方塊 19">
            <a:extLst>
              <a:ext uri="{FF2B5EF4-FFF2-40B4-BE49-F238E27FC236}">
                <a16:creationId xmlns:a16="http://schemas.microsoft.com/office/drawing/2014/main" id="{EB3F19D0-2D21-F4EA-E3C7-D5B2DF14A50D}"/>
              </a:ext>
            </a:extLst>
          </p:cNvPr>
          <p:cNvSpPr txBox="1"/>
          <p:nvPr/>
        </p:nvSpPr>
        <p:spPr>
          <a:xfrm>
            <a:off x="7873799" y="3235911"/>
            <a:ext cx="4441857" cy="954107"/>
          </a:xfrm>
          <a:prstGeom prst="rect">
            <a:avLst/>
          </a:prstGeom>
          <a:noFill/>
        </p:spPr>
        <p:txBody>
          <a:bodyPr wrap="none" rtlCol="0">
            <a:spAutoFit/>
          </a:bodyPr>
          <a:lstStyle/>
          <a:p>
            <a:r>
              <a:rPr lang="zh-TW" altLang="en-US" sz="1400" dirty="0">
                <a:solidFill>
                  <a:srgbClr val="92D050"/>
                </a:solidFill>
              </a:rPr>
              <a:t>綠框部分</a:t>
            </a:r>
            <a:r>
              <a:rPr lang="zh-TW" altLang="en-US" sz="1400" dirty="0"/>
              <a:t>可以看到最上面</a:t>
            </a:r>
            <a:r>
              <a:rPr lang="en-US" altLang="zh-TW" sz="1400" dirty="0"/>
              <a:t>class</a:t>
            </a:r>
            <a:r>
              <a:rPr lang="zh-TW" altLang="en-US" sz="1400" dirty="0"/>
              <a:t>寫著是</a:t>
            </a:r>
            <a:r>
              <a:rPr lang="en-US" altLang="zh-TW" sz="1400" dirty="0"/>
              <a:t>inner</a:t>
            </a:r>
            <a:r>
              <a:rPr lang="zh-TW" altLang="en-US" sz="1400" dirty="0"/>
              <a:t>的部分。</a:t>
            </a:r>
          </a:p>
          <a:p>
            <a:r>
              <a:rPr lang="zh-TW" altLang="en-US" sz="1400" dirty="0"/>
              <a:t>一樣除了第一個有</a:t>
            </a:r>
            <a:r>
              <a:rPr lang="en-US" altLang="zh-TW" sz="1400" dirty="0"/>
              <a:t>active</a:t>
            </a:r>
            <a:r>
              <a:rPr lang="zh-TW" altLang="en-US" sz="1400" dirty="0"/>
              <a:t>的以外我們改用</a:t>
            </a:r>
            <a:r>
              <a:rPr lang="en-US" altLang="zh-TW" sz="1400" dirty="0">
                <a:solidFill>
                  <a:srgbClr val="FFC000"/>
                </a:solidFill>
              </a:rPr>
              <a:t>for</a:t>
            </a:r>
            <a:r>
              <a:rPr lang="zh-TW" altLang="en-US" sz="1400" dirty="0">
                <a:solidFill>
                  <a:srgbClr val="FFC000"/>
                </a:solidFill>
              </a:rPr>
              <a:t>迴圈</a:t>
            </a:r>
            <a:r>
              <a:rPr lang="zh-TW" altLang="en-US" sz="1400" dirty="0"/>
              <a:t>的方式</a:t>
            </a:r>
            <a:endParaRPr lang="en-US" altLang="zh-TW" sz="1400" dirty="0"/>
          </a:p>
          <a:p>
            <a:endParaRPr lang="en-US" altLang="zh-TW" sz="1400" dirty="0"/>
          </a:p>
          <a:p>
            <a:r>
              <a:rPr lang="zh-TW" altLang="en-US" sz="1400" dirty="0"/>
              <a:t>圖片我們放在</a:t>
            </a:r>
            <a:r>
              <a:rPr lang="en-US" altLang="zh-TW" sz="1400" dirty="0"/>
              <a:t>static/img/carousel</a:t>
            </a:r>
            <a:r>
              <a:rPr lang="zh-TW" altLang="en-US" sz="1400" dirty="0"/>
              <a:t>路徑中，並以編號命名</a:t>
            </a:r>
            <a:endParaRPr lang="en-US" altLang="zh-TW" sz="1400" dirty="0"/>
          </a:p>
        </p:txBody>
      </p:sp>
      <p:sp>
        <p:nvSpPr>
          <p:cNvPr id="22" name="矩形 21">
            <a:extLst>
              <a:ext uri="{FF2B5EF4-FFF2-40B4-BE49-F238E27FC236}">
                <a16:creationId xmlns:a16="http://schemas.microsoft.com/office/drawing/2014/main" id="{2C5221FD-B541-BC39-1AFE-FA4A1C2C4E91}"/>
              </a:ext>
            </a:extLst>
          </p:cNvPr>
          <p:cNvSpPr/>
          <p:nvPr/>
        </p:nvSpPr>
        <p:spPr>
          <a:xfrm>
            <a:off x="879475" y="6333590"/>
            <a:ext cx="387350" cy="1624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接點: 弧形 23">
            <a:extLst>
              <a:ext uri="{FF2B5EF4-FFF2-40B4-BE49-F238E27FC236}">
                <a16:creationId xmlns:a16="http://schemas.microsoft.com/office/drawing/2014/main" id="{517BBF7B-6873-65C5-CB8E-3F78AFDA4720}"/>
              </a:ext>
            </a:extLst>
          </p:cNvPr>
          <p:cNvCxnSpPr>
            <a:cxnSpLocks/>
            <a:stCxn id="8" idx="1"/>
            <a:endCxn id="22" idx="1"/>
          </p:cNvCxnSpPr>
          <p:nvPr/>
        </p:nvCxnSpPr>
        <p:spPr>
          <a:xfrm rot="10800000" flipV="1">
            <a:off x="879475" y="1716086"/>
            <a:ext cx="12700" cy="4698733"/>
          </a:xfrm>
          <a:prstGeom prst="curvedConnector3">
            <a:avLst>
              <a:gd name="adj1" fmla="val 1125000"/>
            </a:avLst>
          </a:prstGeom>
        </p:spPr>
        <p:style>
          <a:lnRef idx="3">
            <a:schemeClr val="accent3"/>
          </a:lnRef>
          <a:fillRef idx="0">
            <a:schemeClr val="accent3"/>
          </a:fillRef>
          <a:effectRef idx="2">
            <a:schemeClr val="accent3"/>
          </a:effectRef>
          <a:fontRef idx="minor">
            <a:schemeClr val="tx1"/>
          </a:fontRef>
        </p:style>
      </p:cxnSp>
      <p:sp>
        <p:nvSpPr>
          <p:cNvPr id="28" name="矩形 27">
            <a:extLst>
              <a:ext uri="{FF2B5EF4-FFF2-40B4-BE49-F238E27FC236}">
                <a16:creationId xmlns:a16="http://schemas.microsoft.com/office/drawing/2014/main" id="{E147BBC3-F152-1232-0C3B-BE8A598379F9}"/>
              </a:ext>
            </a:extLst>
          </p:cNvPr>
          <p:cNvSpPr/>
          <p:nvPr/>
        </p:nvSpPr>
        <p:spPr>
          <a:xfrm>
            <a:off x="6965950" y="2104489"/>
            <a:ext cx="882650" cy="1719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a:extLst>
              <a:ext uri="{FF2B5EF4-FFF2-40B4-BE49-F238E27FC236}">
                <a16:creationId xmlns:a16="http://schemas.microsoft.com/office/drawing/2014/main" id="{99970E6C-2669-3C4C-5DA6-B600C3AF1EF7}"/>
              </a:ext>
            </a:extLst>
          </p:cNvPr>
          <p:cNvSpPr/>
          <p:nvPr/>
        </p:nvSpPr>
        <p:spPr>
          <a:xfrm>
            <a:off x="1622424" y="2399765"/>
            <a:ext cx="1558925" cy="152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id="{4F3D54E4-3DB7-9C2E-893F-44F6ECD9277D}"/>
              </a:ext>
            </a:extLst>
          </p:cNvPr>
          <p:cNvSpPr/>
          <p:nvPr/>
        </p:nvSpPr>
        <p:spPr>
          <a:xfrm>
            <a:off x="6813550" y="2561690"/>
            <a:ext cx="301626" cy="1529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a:extLst>
              <a:ext uri="{FF2B5EF4-FFF2-40B4-BE49-F238E27FC236}">
                <a16:creationId xmlns:a16="http://schemas.microsoft.com/office/drawing/2014/main" id="{FAE99266-2BC5-986B-3736-76172FC16327}"/>
              </a:ext>
            </a:extLst>
          </p:cNvPr>
          <p:cNvSpPr/>
          <p:nvPr/>
        </p:nvSpPr>
        <p:spPr>
          <a:xfrm>
            <a:off x="2994025" y="2714090"/>
            <a:ext cx="425450" cy="181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a:extLst>
              <a:ext uri="{FF2B5EF4-FFF2-40B4-BE49-F238E27FC236}">
                <a16:creationId xmlns:a16="http://schemas.microsoft.com/office/drawing/2014/main" id="{CC40C7FD-96FE-3DE8-ECC6-6F8E0D2B43DC}"/>
              </a:ext>
            </a:extLst>
          </p:cNvPr>
          <p:cNvSpPr/>
          <p:nvPr/>
        </p:nvSpPr>
        <p:spPr>
          <a:xfrm>
            <a:off x="1631949" y="2847440"/>
            <a:ext cx="758825" cy="1719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a:extLst>
              <a:ext uri="{FF2B5EF4-FFF2-40B4-BE49-F238E27FC236}">
                <a16:creationId xmlns:a16="http://schemas.microsoft.com/office/drawing/2014/main" id="{0F780944-109F-5F9A-F44B-6A59498D55F3}"/>
              </a:ext>
            </a:extLst>
          </p:cNvPr>
          <p:cNvSpPr/>
          <p:nvPr/>
        </p:nvSpPr>
        <p:spPr>
          <a:xfrm>
            <a:off x="3222625" y="3304639"/>
            <a:ext cx="396875" cy="1719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52B33C2E-298C-8149-2761-46C26B8F4B20}"/>
              </a:ext>
            </a:extLst>
          </p:cNvPr>
          <p:cNvSpPr/>
          <p:nvPr/>
        </p:nvSpPr>
        <p:spPr>
          <a:xfrm>
            <a:off x="1631950" y="3771364"/>
            <a:ext cx="1549400" cy="152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8B7B9F79-5746-A89D-6645-6D8F419E1A45}"/>
              </a:ext>
            </a:extLst>
          </p:cNvPr>
          <p:cNvSpPr/>
          <p:nvPr/>
        </p:nvSpPr>
        <p:spPr>
          <a:xfrm>
            <a:off x="1643061" y="4380963"/>
            <a:ext cx="758825" cy="1719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接點: 弧形 37">
            <a:extLst>
              <a:ext uri="{FF2B5EF4-FFF2-40B4-BE49-F238E27FC236}">
                <a16:creationId xmlns:a16="http://schemas.microsoft.com/office/drawing/2014/main" id="{D5F333D0-28A8-65D5-18C5-A81BF6DB93D6}"/>
              </a:ext>
            </a:extLst>
          </p:cNvPr>
          <p:cNvCxnSpPr>
            <a:stCxn id="29" idx="1"/>
            <a:endCxn id="32" idx="1"/>
          </p:cNvCxnSpPr>
          <p:nvPr/>
        </p:nvCxnSpPr>
        <p:spPr>
          <a:xfrm rot="10800000" flipH="1" flipV="1">
            <a:off x="1622423" y="2476233"/>
            <a:ext cx="9525" cy="457200"/>
          </a:xfrm>
          <a:prstGeom prst="curvedConnector3">
            <a:avLst>
              <a:gd name="adj1" fmla="val -1000000"/>
            </a:avLst>
          </a:prstGeom>
        </p:spPr>
        <p:style>
          <a:lnRef idx="3">
            <a:schemeClr val="accent3"/>
          </a:lnRef>
          <a:fillRef idx="0">
            <a:schemeClr val="accent3"/>
          </a:fillRef>
          <a:effectRef idx="2">
            <a:schemeClr val="accent3"/>
          </a:effectRef>
          <a:fontRef idx="minor">
            <a:schemeClr val="tx1"/>
          </a:fontRef>
        </p:style>
      </p:cxnSp>
      <p:cxnSp>
        <p:nvCxnSpPr>
          <p:cNvPr id="41" name="接點: 弧形 40">
            <a:extLst>
              <a:ext uri="{FF2B5EF4-FFF2-40B4-BE49-F238E27FC236}">
                <a16:creationId xmlns:a16="http://schemas.microsoft.com/office/drawing/2014/main" id="{690FB142-343A-6C59-961B-79C223D768EA}"/>
              </a:ext>
            </a:extLst>
          </p:cNvPr>
          <p:cNvCxnSpPr>
            <a:stCxn id="34" idx="1"/>
            <a:endCxn id="35" idx="1"/>
          </p:cNvCxnSpPr>
          <p:nvPr/>
        </p:nvCxnSpPr>
        <p:spPr>
          <a:xfrm rot="10800000" flipH="1" flipV="1">
            <a:off x="1631949" y="3847832"/>
            <a:ext cx="11111" cy="619124"/>
          </a:xfrm>
          <a:prstGeom prst="curvedConnector3">
            <a:avLst>
              <a:gd name="adj1" fmla="val -921555"/>
            </a:avLst>
          </a:prstGeom>
        </p:spPr>
        <p:style>
          <a:lnRef idx="3">
            <a:schemeClr val="accent3"/>
          </a:lnRef>
          <a:fillRef idx="0">
            <a:schemeClr val="accent3"/>
          </a:fillRef>
          <a:effectRef idx="2">
            <a:schemeClr val="accent3"/>
          </a:effectRef>
          <a:fontRef idx="minor">
            <a:schemeClr val="tx1"/>
          </a:fontRef>
        </p:style>
      </p:cxnSp>
      <p:sp>
        <p:nvSpPr>
          <p:cNvPr id="51" name="矩形 50">
            <a:extLst>
              <a:ext uri="{FF2B5EF4-FFF2-40B4-BE49-F238E27FC236}">
                <a16:creationId xmlns:a16="http://schemas.microsoft.com/office/drawing/2014/main" id="{65F631F3-201A-3D38-9508-D3511971A992}"/>
              </a:ext>
            </a:extLst>
          </p:cNvPr>
          <p:cNvSpPr/>
          <p:nvPr/>
        </p:nvSpPr>
        <p:spPr>
          <a:xfrm>
            <a:off x="3733800" y="4077226"/>
            <a:ext cx="314325" cy="170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a:extLst>
              <a:ext uri="{FF2B5EF4-FFF2-40B4-BE49-F238E27FC236}">
                <a16:creationId xmlns:a16="http://schemas.microsoft.com/office/drawing/2014/main" id="{6E38AF5B-88E1-AC96-7064-E86A85DEA6DB}"/>
              </a:ext>
            </a:extLst>
          </p:cNvPr>
          <p:cNvSpPr/>
          <p:nvPr/>
        </p:nvSpPr>
        <p:spPr>
          <a:xfrm>
            <a:off x="2495450" y="3476625"/>
            <a:ext cx="1543150" cy="1619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4" name="圖片 53">
            <a:extLst>
              <a:ext uri="{FF2B5EF4-FFF2-40B4-BE49-F238E27FC236}">
                <a16:creationId xmlns:a16="http://schemas.microsoft.com/office/drawing/2014/main" id="{C46583D7-61D3-55A6-D98A-7AFE193E172C}"/>
              </a:ext>
            </a:extLst>
          </p:cNvPr>
          <p:cNvPicPr>
            <a:picLocks noChangeAspect="1"/>
          </p:cNvPicPr>
          <p:nvPr/>
        </p:nvPicPr>
        <p:blipFill>
          <a:blip r:embed="rId4"/>
          <a:stretch>
            <a:fillRect/>
          </a:stretch>
        </p:blipFill>
        <p:spPr>
          <a:xfrm>
            <a:off x="8139687" y="4242034"/>
            <a:ext cx="3844037" cy="763772"/>
          </a:xfrm>
          <a:prstGeom prst="rect">
            <a:avLst/>
          </a:prstGeom>
        </p:spPr>
      </p:pic>
      <p:grpSp>
        <p:nvGrpSpPr>
          <p:cNvPr id="36" name="群組 35">
            <a:extLst>
              <a:ext uri="{FF2B5EF4-FFF2-40B4-BE49-F238E27FC236}">
                <a16:creationId xmlns:a16="http://schemas.microsoft.com/office/drawing/2014/main" id="{3DF41D83-5295-F192-3287-F2401CBA09A3}"/>
              </a:ext>
            </a:extLst>
          </p:cNvPr>
          <p:cNvGrpSpPr/>
          <p:nvPr/>
        </p:nvGrpSpPr>
        <p:grpSpPr>
          <a:xfrm>
            <a:off x="185066" y="171266"/>
            <a:ext cx="3606424" cy="648933"/>
            <a:chOff x="3717165" y="905825"/>
            <a:chExt cx="3606424" cy="648933"/>
          </a:xfrm>
        </p:grpSpPr>
        <p:sp>
          <p:nvSpPr>
            <p:cNvPr id="37" name="矩形: 圓角 36">
              <a:extLst>
                <a:ext uri="{FF2B5EF4-FFF2-40B4-BE49-F238E27FC236}">
                  <a16:creationId xmlns:a16="http://schemas.microsoft.com/office/drawing/2014/main" id="{E4150414-B858-2C12-68BF-FFC4C6A6B2C2}"/>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一</a:t>
              </a:r>
              <a:r>
                <a:rPr lang="en-US" altLang="zh-TW" sz="2400" b="1" dirty="0">
                  <a:latin typeface="+mn-ea"/>
                </a:rPr>
                <a:t>)</a:t>
              </a:r>
              <a:endParaRPr lang="zh-TW" altLang="en-US" sz="2400" b="1" dirty="0">
                <a:latin typeface="+mn-ea"/>
              </a:endParaRPr>
            </a:p>
          </p:txBody>
        </p:sp>
        <p:sp>
          <p:nvSpPr>
            <p:cNvPr id="39" name="文字方塊 38">
              <a:extLst>
                <a:ext uri="{FF2B5EF4-FFF2-40B4-BE49-F238E27FC236}">
                  <a16:creationId xmlns:a16="http://schemas.microsoft.com/office/drawing/2014/main" id="{4374E4D6-B595-538A-6353-C477A4C4A31E}"/>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頁面繼承網站主頁實作</a:t>
              </a:r>
            </a:p>
          </p:txBody>
        </p:sp>
      </p:grpSp>
    </p:spTree>
    <p:extLst>
      <p:ext uri="{BB962C8B-B14F-4D97-AF65-F5344CB8AC3E}">
        <p14:creationId xmlns:p14="http://schemas.microsoft.com/office/powerpoint/2010/main" val="553484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BB115FB0-BE26-1E27-7CC5-3ED3E0B399BB}"/>
              </a:ext>
            </a:extLst>
          </p:cNvPr>
          <p:cNvPicPr>
            <a:picLocks noChangeAspect="1"/>
          </p:cNvPicPr>
          <p:nvPr/>
        </p:nvPicPr>
        <p:blipFill>
          <a:blip r:embed="rId2"/>
          <a:stretch>
            <a:fillRect/>
          </a:stretch>
        </p:blipFill>
        <p:spPr>
          <a:xfrm>
            <a:off x="898308" y="2256448"/>
            <a:ext cx="5989607" cy="2810045"/>
          </a:xfrm>
          <a:prstGeom prst="rect">
            <a:avLst/>
          </a:prstGeom>
        </p:spPr>
      </p:pic>
      <p:sp>
        <p:nvSpPr>
          <p:cNvPr id="5" name="文字方塊 4">
            <a:extLst>
              <a:ext uri="{FF2B5EF4-FFF2-40B4-BE49-F238E27FC236}">
                <a16:creationId xmlns:a16="http://schemas.microsoft.com/office/drawing/2014/main" id="{34B83634-B839-117D-D2A0-4B717AEA5FB9}"/>
              </a:ext>
            </a:extLst>
          </p:cNvPr>
          <p:cNvSpPr txBox="1"/>
          <p:nvPr/>
        </p:nvSpPr>
        <p:spPr>
          <a:xfrm>
            <a:off x="898308" y="1422176"/>
            <a:ext cx="9326912" cy="369332"/>
          </a:xfrm>
          <a:prstGeom prst="rect">
            <a:avLst/>
          </a:prstGeom>
          <a:noFill/>
        </p:spPr>
        <p:txBody>
          <a:bodyPr wrap="none" rtlCol="0">
            <a:spAutoFit/>
          </a:bodyPr>
          <a:lstStyle/>
          <a:p>
            <a:r>
              <a:rPr lang="zh-TW" altLang="en-US" dirty="0"/>
              <a:t>再來我們看</a:t>
            </a:r>
            <a:r>
              <a:rPr lang="en-US" altLang="zh-TW" dirty="0">
                <a:solidFill>
                  <a:srgbClr val="FFC000"/>
                </a:solidFill>
              </a:rPr>
              <a:t>home.html</a:t>
            </a:r>
            <a:r>
              <a:rPr lang="zh-TW" altLang="en-US" dirty="0"/>
              <a:t>摺疊起來的程式</a:t>
            </a:r>
            <a:r>
              <a:rPr lang="zh-TW" altLang="en-US" dirty="0">
                <a:solidFill>
                  <a:srgbClr val="FFC000"/>
                </a:solidFill>
              </a:rPr>
              <a:t>下</a:t>
            </a:r>
            <a:r>
              <a:rPr lang="zh-TW" altLang="en-US" dirty="0"/>
              <a:t>半部，</a:t>
            </a:r>
            <a:r>
              <a:rPr lang="en-US" altLang="zh-TW" dirty="0"/>
              <a:t>37~53</a:t>
            </a:r>
            <a:r>
              <a:rPr lang="zh-TW" altLang="en-US" dirty="0"/>
              <a:t>行，是使用</a:t>
            </a:r>
            <a:r>
              <a:rPr lang="en-US" altLang="zh-TW" dirty="0"/>
              <a:t>bootstrap</a:t>
            </a:r>
            <a:r>
              <a:rPr lang="zh-TW" altLang="en-US" dirty="0"/>
              <a:t>的卡片來陳列商品</a:t>
            </a:r>
          </a:p>
        </p:txBody>
      </p:sp>
      <p:pic>
        <p:nvPicPr>
          <p:cNvPr id="9" name="圖片 8">
            <a:extLst>
              <a:ext uri="{FF2B5EF4-FFF2-40B4-BE49-F238E27FC236}">
                <a16:creationId xmlns:a16="http://schemas.microsoft.com/office/drawing/2014/main" id="{DF9250F9-4759-6BD1-B529-5B69330382B6}"/>
              </a:ext>
            </a:extLst>
          </p:cNvPr>
          <p:cNvPicPr>
            <a:picLocks noChangeAspect="1"/>
          </p:cNvPicPr>
          <p:nvPr/>
        </p:nvPicPr>
        <p:blipFill>
          <a:blip r:embed="rId3"/>
          <a:stretch>
            <a:fillRect/>
          </a:stretch>
        </p:blipFill>
        <p:spPr>
          <a:xfrm>
            <a:off x="5185181" y="2299800"/>
            <a:ext cx="5989607" cy="4194927"/>
          </a:xfrm>
          <a:prstGeom prst="rect">
            <a:avLst/>
          </a:prstGeom>
        </p:spPr>
      </p:pic>
      <p:sp>
        <p:nvSpPr>
          <p:cNvPr id="12" name="文字方塊 11">
            <a:extLst>
              <a:ext uri="{FF2B5EF4-FFF2-40B4-BE49-F238E27FC236}">
                <a16:creationId xmlns:a16="http://schemas.microsoft.com/office/drawing/2014/main" id="{A4997E6A-E206-80FA-A211-6DE63203C280}"/>
              </a:ext>
            </a:extLst>
          </p:cNvPr>
          <p:cNvSpPr txBox="1"/>
          <p:nvPr/>
        </p:nvSpPr>
        <p:spPr>
          <a:xfrm>
            <a:off x="8457547" y="3075057"/>
            <a:ext cx="2902305" cy="707886"/>
          </a:xfrm>
          <a:prstGeom prst="rect">
            <a:avLst/>
          </a:prstGeom>
          <a:solidFill>
            <a:srgbClr val="7030A0"/>
          </a:solidFill>
        </p:spPr>
        <p:txBody>
          <a:bodyPr wrap="square" rtlCol="0">
            <a:spAutoFit/>
          </a:bodyPr>
          <a:lstStyle/>
          <a:p>
            <a:r>
              <a:rPr lang="zh-TW" altLang="en-US" sz="2000" b="1" dirty="0"/>
              <a:t>先到</a:t>
            </a:r>
            <a:r>
              <a:rPr lang="en-US" altLang="zh-TW" sz="2000" b="1" dirty="0">
                <a:solidFill>
                  <a:srgbClr val="FFC000"/>
                </a:solidFill>
              </a:rPr>
              <a:t>bootstrap</a:t>
            </a:r>
            <a:r>
              <a:rPr lang="en-US" altLang="zh-TW" sz="2000" b="1" i="1" dirty="0">
                <a:solidFill>
                  <a:srgbClr val="FFC000"/>
                </a:solidFill>
              </a:rPr>
              <a:t>5</a:t>
            </a:r>
            <a:r>
              <a:rPr lang="zh-TW" altLang="en-US" sz="2000" b="1" dirty="0"/>
              <a:t>官網複製</a:t>
            </a:r>
            <a:endParaRPr lang="en-US" altLang="zh-TW" sz="2000" b="1" dirty="0"/>
          </a:p>
          <a:p>
            <a:r>
              <a:rPr lang="zh-TW" altLang="en-US" sz="2000" b="1" dirty="0"/>
              <a:t>注意紅框部分</a:t>
            </a:r>
          </a:p>
        </p:txBody>
      </p:sp>
      <p:sp>
        <p:nvSpPr>
          <p:cNvPr id="13" name="矩形 12">
            <a:extLst>
              <a:ext uri="{FF2B5EF4-FFF2-40B4-BE49-F238E27FC236}">
                <a16:creationId xmlns:a16="http://schemas.microsoft.com/office/drawing/2014/main" id="{FDA40FFC-40AA-5D6F-F014-18071BAC75C3}"/>
              </a:ext>
            </a:extLst>
          </p:cNvPr>
          <p:cNvSpPr/>
          <p:nvPr/>
        </p:nvSpPr>
        <p:spPr>
          <a:xfrm>
            <a:off x="6571395" y="2393485"/>
            <a:ext cx="948348" cy="206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1F1F2207-20A4-087A-BFA5-E9B75D489A39}"/>
              </a:ext>
            </a:extLst>
          </p:cNvPr>
          <p:cNvSpPr/>
          <p:nvPr/>
        </p:nvSpPr>
        <p:spPr>
          <a:xfrm>
            <a:off x="10607919" y="6022509"/>
            <a:ext cx="533400" cy="2258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FF3A65B1-9D48-7BBC-685F-C68714648C25}"/>
              </a:ext>
            </a:extLst>
          </p:cNvPr>
          <p:cNvSpPr/>
          <p:nvPr/>
        </p:nvSpPr>
        <p:spPr>
          <a:xfrm>
            <a:off x="5254869" y="4403260"/>
            <a:ext cx="371474" cy="216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16D7AD5B-789A-5F14-7B32-C657B4937271}"/>
              </a:ext>
            </a:extLst>
          </p:cNvPr>
          <p:cNvSpPr/>
          <p:nvPr/>
        </p:nvSpPr>
        <p:spPr>
          <a:xfrm>
            <a:off x="5185181" y="3264291"/>
            <a:ext cx="803112" cy="2504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群組 16">
            <a:extLst>
              <a:ext uri="{FF2B5EF4-FFF2-40B4-BE49-F238E27FC236}">
                <a16:creationId xmlns:a16="http://schemas.microsoft.com/office/drawing/2014/main" id="{313816B6-F227-AFA6-C25A-A0780C9B01A7}"/>
              </a:ext>
            </a:extLst>
          </p:cNvPr>
          <p:cNvGrpSpPr/>
          <p:nvPr/>
        </p:nvGrpSpPr>
        <p:grpSpPr>
          <a:xfrm>
            <a:off x="185066" y="171266"/>
            <a:ext cx="3606424" cy="648933"/>
            <a:chOff x="3717165" y="905825"/>
            <a:chExt cx="3606424" cy="648933"/>
          </a:xfrm>
        </p:grpSpPr>
        <p:sp>
          <p:nvSpPr>
            <p:cNvPr id="18" name="矩形: 圓角 17">
              <a:extLst>
                <a:ext uri="{FF2B5EF4-FFF2-40B4-BE49-F238E27FC236}">
                  <a16:creationId xmlns:a16="http://schemas.microsoft.com/office/drawing/2014/main" id="{FCBD5B8B-C094-9E6C-83CB-75422E3F32DE}"/>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一</a:t>
              </a:r>
              <a:r>
                <a:rPr lang="en-US" altLang="zh-TW" sz="2400" b="1" dirty="0">
                  <a:latin typeface="+mn-ea"/>
                </a:rPr>
                <a:t>)</a:t>
              </a:r>
              <a:endParaRPr lang="zh-TW" altLang="en-US" sz="2400" b="1" dirty="0">
                <a:latin typeface="+mn-ea"/>
              </a:endParaRPr>
            </a:p>
          </p:txBody>
        </p:sp>
        <p:sp>
          <p:nvSpPr>
            <p:cNvPr id="19" name="文字方塊 18">
              <a:extLst>
                <a:ext uri="{FF2B5EF4-FFF2-40B4-BE49-F238E27FC236}">
                  <a16:creationId xmlns:a16="http://schemas.microsoft.com/office/drawing/2014/main" id="{0D24E68F-28B4-1735-D689-80C47235F107}"/>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頁面繼承網站主頁實作</a:t>
              </a:r>
            </a:p>
          </p:txBody>
        </p:sp>
      </p:grpSp>
    </p:spTree>
    <p:extLst>
      <p:ext uri="{BB962C8B-B14F-4D97-AF65-F5344CB8AC3E}">
        <p14:creationId xmlns:p14="http://schemas.microsoft.com/office/powerpoint/2010/main" val="2936378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圖片 62">
            <a:extLst>
              <a:ext uri="{FF2B5EF4-FFF2-40B4-BE49-F238E27FC236}">
                <a16:creationId xmlns:a16="http://schemas.microsoft.com/office/drawing/2014/main" id="{291C2952-0053-C647-9605-13F48D9BC8A4}"/>
              </a:ext>
            </a:extLst>
          </p:cNvPr>
          <p:cNvPicPr>
            <a:picLocks noChangeAspect="1"/>
          </p:cNvPicPr>
          <p:nvPr/>
        </p:nvPicPr>
        <p:blipFill>
          <a:blip r:embed="rId2"/>
          <a:stretch>
            <a:fillRect/>
          </a:stretch>
        </p:blipFill>
        <p:spPr>
          <a:xfrm>
            <a:off x="523581" y="2000078"/>
            <a:ext cx="6639852" cy="3096057"/>
          </a:xfrm>
          <a:prstGeom prst="rect">
            <a:avLst/>
          </a:prstGeom>
        </p:spPr>
      </p:pic>
      <p:sp>
        <p:nvSpPr>
          <p:cNvPr id="7" name="文字方塊 6">
            <a:extLst>
              <a:ext uri="{FF2B5EF4-FFF2-40B4-BE49-F238E27FC236}">
                <a16:creationId xmlns:a16="http://schemas.microsoft.com/office/drawing/2014/main" id="{AB849F57-02F8-3A30-10CA-B2CC732268C1}"/>
              </a:ext>
            </a:extLst>
          </p:cNvPr>
          <p:cNvSpPr txBox="1"/>
          <p:nvPr/>
        </p:nvSpPr>
        <p:spPr>
          <a:xfrm>
            <a:off x="710893" y="1077566"/>
            <a:ext cx="2723823" cy="369332"/>
          </a:xfrm>
          <a:prstGeom prst="rect">
            <a:avLst/>
          </a:prstGeom>
          <a:noFill/>
        </p:spPr>
        <p:txBody>
          <a:bodyPr wrap="none" rtlCol="0">
            <a:spAutoFit/>
          </a:bodyPr>
          <a:lstStyle/>
          <a:p>
            <a:r>
              <a:rPr lang="zh-TW" altLang="en-US" b="1" dirty="0"/>
              <a:t>貼上後我們進行一些修改</a:t>
            </a:r>
          </a:p>
        </p:txBody>
      </p:sp>
      <p:sp>
        <p:nvSpPr>
          <p:cNvPr id="10" name="矩形 9">
            <a:extLst>
              <a:ext uri="{FF2B5EF4-FFF2-40B4-BE49-F238E27FC236}">
                <a16:creationId xmlns:a16="http://schemas.microsoft.com/office/drawing/2014/main" id="{43FAB231-DEFF-1FF6-E868-D26B5672C643}"/>
              </a:ext>
            </a:extLst>
          </p:cNvPr>
          <p:cNvSpPr/>
          <p:nvPr/>
        </p:nvSpPr>
        <p:spPr>
          <a:xfrm>
            <a:off x="1037492" y="2013035"/>
            <a:ext cx="1239715" cy="1938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397D7011-4366-8279-244A-766739A21997}"/>
              </a:ext>
            </a:extLst>
          </p:cNvPr>
          <p:cNvSpPr/>
          <p:nvPr/>
        </p:nvSpPr>
        <p:spPr>
          <a:xfrm>
            <a:off x="1046334" y="4932482"/>
            <a:ext cx="466725" cy="167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接點: 弧形 12">
            <a:extLst>
              <a:ext uri="{FF2B5EF4-FFF2-40B4-BE49-F238E27FC236}">
                <a16:creationId xmlns:a16="http://schemas.microsoft.com/office/drawing/2014/main" id="{A7DE8509-A2CB-7255-A4C6-75F2921ABB90}"/>
              </a:ext>
            </a:extLst>
          </p:cNvPr>
          <p:cNvCxnSpPr>
            <a:cxnSpLocks/>
            <a:stCxn id="10" idx="1"/>
            <a:endCxn id="11" idx="1"/>
          </p:cNvCxnSpPr>
          <p:nvPr/>
        </p:nvCxnSpPr>
        <p:spPr>
          <a:xfrm rot="10800000" flipH="1" flipV="1">
            <a:off x="1037492" y="2109952"/>
            <a:ext cx="8842" cy="2906058"/>
          </a:xfrm>
          <a:prstGeom prst="curvedConnector3">
            <a:avLst>
              <a:gd name="adj1" fmla="val -2585388"/>
            </a:avLst>
          </a:prstGeom>
        </p:spPr>
        <p:style>
          <a:lnRef idx="3">
            <a:schemeClr val="accent3"/>
          </a:lnRef>
          <a:fillRef idx="0">
            <a:schemeClr val="accent3"/>
          </a:fillRef>
          <a:effectRef idx="2">
            <a:schemeClr val="accent3"/>
          </a:effectRef>
          <a:fontRef idx="minor">
            <a:schemeClr val="tx1"/>
          </a:fontRef>
        </p:style>
      </p:cxnSp>
      <p:cxnSp>
        <p:nvCxnSpPr>
          <p:cNvPr id="16" name="直線單箭頭接點 15">
            <a:extLst>
              <a:ext uri="{FF2B5EF4-FFF2-40B4-BE49-F238E27FC236}">
                <a16:creationId xmlns:a16="http://schemas.microsoft.com/office/drawing/2014/main" id="{0287C9A0-03A6-1D22-4711-A971C88DD0C0}"/>
              </a:ext>
            </a:extLst>
          </p:cNvPr>
          <p:cNvCxnSpPr>
            <a:cxnSpLocks/>
            <a:stCxn id="10" idx="3"/>
            <a:endCxn id="17" idx="1"/>
          </p:cNvCxnSpPr>
          <p:nvPr/>
        </p:nvCxnSpPr>
        <p:spPr>
          <a:xfrm flipV="1">
            <a:off x="2277207" y="1343724"/>
            <a:ext cx="1670860" cy="76622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7" name="文字方塊 16">
            <a:extLst>
              <a:ext uri="{FF2B5EF4-FFF2-40B4-BE49-F238E27FC236}">
                <a16:creationId xmlns:a16="http://schemas.microsoft.com/office/drawing/2014/main" id="{4BE085D7-E32D-F4C4-A9F6-CC52FAC9D045}"/>
              </a:ext>
            </a:extLst>
          </p:cNvPr>
          <p:cNvSpPr txBox="1"/>
          <p:nvPr/>
        </p:nvSpPr>
        <p:spPr>
          <a:xfrm>
            <a:off x="3948067" y="1159058"/>
            <a:ext cx="2821350" cy="369332"/>
          </a:xfrm>
          <a:prstGeom prst="rect">
            <a:avLst/>
          </a:prstGeom>
          <a:noFill/>
        </p:spPr>
        <p:txBody>
          <a:bodyPr wrap="none" rtlCol="0">
            <a:spAutoFit/>
          </a:bodyPr>
          <a:lstStyle/>
          <a:p>
            <a:r>
              <a:rPr lang="zh-TW" altLang="en-US" dirty="0"/>
              <a:t>加一個</a:t>
            </a:r>
            <a:r>
              <a:rPr lang="en-US" altLang="zh-TW" dirty="0"/>
              <a:t>div</a:t>
            </a:r>
            <a:r>
              <a:rPr lang="zh-TW" altLang="en-US" dirty="0"/>
              <a:t> </a:t>
            </a:r>
            <a:r>
              <a:rPr lang="en-US" altLang="zh-TW" dirty="0"/>
              <a:t>class=row</a:t>
            </a:r>
            <a:r>
              <a:rPr lang="zh-TW" altLang="en-US" dirty="0"/>
              <a:t>包起來</a:t>
            </a:r>
          </a:p>
        </p:txBody>
      </p:sp>
      <p:sp>
        <p:nvSpPr>
          <p:cNvPr id="18" name="矩形 17">
            <a:extLst>
              <a:ext uri="{FF2B5EF4-FFF2-40B4-BE49-F238E27FC236}">
                <a16:creationId xmlns:a16="http://schemas.microsoft.com/office/drawing/2014/main" id="{C6583631-03F4-3F68-0BBE-F07CD7A281B0}"/>
              </a:ext>
            </a:extLst>
          </p:cNvPr>
          <p:cNvSpPr/>
          <p:nvPr/>
        </p:nvSpPr>
        <p:spPr>
          <a:xfrm>
            <a:off x="1328941" y="2197366"/>
            <a:ext cx="2294272" cy="1941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13AF2875-0F6C-DC89-8E57-CD1FC691935F}"/>
              </a:ext>
            </a:extLst>
          </p:cNvPr>
          <p:cNvSpPr/>
          <p:nvPr/>
        </p:nvSpPr>
        <p:spPr>
          <a:xfrm>
            <a:off x="1328565" y="4738390"/>
            <a:ext cx="896410" cy="185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接點: 弧形 19">
            <a:extLst>
              <a:ext uri="{FF2B5EF4-FFF2-40B4-BE49-F238E27FC236}">
                <a16:creationId xmlns:a16="http://schemas.microsoft.com/office/drawing/2014/main" id="{24C251F5-52F9-0866-65AE-6B186101405C}"/>
              </a:ext>
            </a:extLst>
          </p:cNvPr>
          <p:cNvCxnSpPr>
            <a:cxnSpLocks/>
            <a:stCxn id="18" idx="1"/>
            <a:endCxn id="19" idx="1"/>
          </p:cNvCxnSpPr>
          <p:nvPr/>
        </p:nvCxnSpPr>
        <p:spPr>
          <a:xfrm rot="10800000" flipV="1">
            <a:off x="1328565" y="2294437"/>
            <a:ext cx="376" cy="2536474"/>
          </a:xfrm>
          <a:prstGeom prst="curvedConnector3">
            <a:avLst>
              <a:gd name="adj1" fmla="val 60897872"/>
            </a:avLst>
          </a:prstGeom>
        </p:spPr>
        <p:style>
          <a:lnRef idx="3">
            <a:schemeClr val="accent3"/>
          </a:lnRef>
          <a:fillRef idx="0">
            <a:schemeClr val="accent3"/>
          </a:fillRef>
          <a:effectRef idx="2">
            <a:schemeClr val="accent3"/>
          </a:effectRef>
          <a:fontRef idx="minor">
            <a:schemeClr val="tx1"/>
          </a:fontRef>
        </p:style>
      </p:cxnSp>
      <p:cxnSp>
        <p:nvCxnSpPr>
          <p:cNvPr id="24" name="直線單箭頭接點 23">
            <a:extLst>
              <a:ext uri="{FF2B5EF4-FFF2-40B4-BE49-F238E27FC236}">
                <a16:creationId xmlns:a16="http://schemas.microsoft.com/office/drawing/2014/main" id="{2734A49D-FA52-BB6D-4EE3-B1B0EF120A44}"/>
              </a:ext>
            </a:extLst>
          </p:cNvPr>
          <p:cNvCxnSpPr>
            <a:cxnSpLocks/>
            <a:stCxn id="18" idx="3"/>
            <a:endCxn id="28" idx="1"/>
          </p:cNvCxnSpPr>
          <p:nvPr/>
        </p:nvCxnSpPr>
        <p:spPr>
          <a:xfrm flipV="1">
            <a:off x="3623213" y="1761851"/>
            <a:ext cx="1174214" cy="53258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8" name="文字方塊 27">
            <a:extLst>
              <a:ext uri="{FF2B5EF4-FFF2-40B4-BE49-F238E27FC236}">
                <a16:creationId xmlns:a16="http://schemas.microsoft.com/office/drawing/2014/main" id="{D250A394-C4BB-E5A5-72AA-B8FC8D4B3FBA}"/>
              </a:ext>
            </a:extLst>
          </p:cNvPr>
          <p:cNvSpPr txBox="1"/>
          <p:nvPr/>
        </p:nvSpPr>
        <p:spPr>
          <a:xfrm>
            <a:off x="4797427" y="1607962"/>
            <a:ext cx="7071167" cy="307777"/>
          </a:xfrm>
          <a:prstGeom prst="rect">
            <a:avLst/>
          </a:prstGeom>
          <a:noFill/>
        </p:spPr>
        <p:txBody>
          <a:bodyPr wrap="none" rtlCol="0">
            <a:spAutoFit/>
          </a:bodyPr>
          <a:lstStyle/>
          <a:p>
            <a:r>
              <a:rPr lang="zh-TW" altLang="en-US" sz="1400" dirty="0"/>
              <a:t>利用迴圈重複建立被包起來的片段，</a:t>
            </a:r>
            <a:r>
              <a:rPr lang="en-US" altLang="zh-TW" sz="1400" dirty="0" err="1"/>
              <a:t>goodCount</a:t>
            </a:r>
            <a:r>
              <a:rPr lang="zh-TW" altLang="en-US" sz="1400" dirty="0"/>
              <a:t>是後端傳來的變數，等下會說明後端部分</a:t>
            </a:r>
          </a:p>
        </p:txBody>
      </p:sp>
      <p:sp>
        <p:nvSpPr>
          <p:cNvPr id="35" name="矩形 34">
            <a:extLst>
              <a:ext uri="{FF2B5EF4-FFF2-40B4-BE49-F238E27FC236}">
                <a16:creationId xmlns:a16="http://schemas.microsoft.com/office/drawing/2014/main" id="{45199F83-D706-6766-B5DE-936A5CE465D2}"/>
              </a:ext>
            </a:extLst>
          </p:cNvPr>
          <p:cNvSpPr/>
          <p:nvPr/>
        </p:nvSpPr>
        <p:spPr>
          <a:xfrm>
            <a:off x="1310459" y="2392157"/>
            <a:ext cx="1793226" cy="1570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6" name="直線單箭頭接點 35">
            <a:extLst>
              <a:ext uri="{FF2B5EF4-FFF2-40B4-BE49-F238E27FC236}">
                <a16:creationId xmlns:a16="http://schemas.microsoft.com/office/drawing/2014/main" id="{BDF28189-3DDC-2BA8-84E8-C3D41A12938C}"/>
              </a:ext>
            </a:extLst>
          </p:cNvPr>
          <p:cNvCxnSpPr>
            <a:cxnSpLocks/>
            <a:stCxn id="35" idx="3"/>
            <a:endCxn id="40" idx="1"/>
          </p:cNvCxnSpPr>
          <p:nvPr/>
        </p:nvCxnSpPr>
        <p:spPr>
          <a:xfrm flipV="1">
            <a:off x="3103685" y="2253022"/>
            <a:ext cx="2127084" cy="21768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0" name="文字方塊 39">
            <a:extLst>
              <a:ext uri="{FF2B5EF4-FFF2-40B4-BE49-F238E27FC236}">
                <a16:creationId xmlns:a16="http://schemas.microsoft.com/office/drawing/2014/main" id="{029957C1-2641-88CD-2DF8-F780D27B54A2}"/>
              </a:ext>
            </a:extLst>
          </p:cNvPr>
          <p:cNvSpPr txBox="1"/>
          <p:nvPr/>
        </p:nvSpPr>
        <p:spPr>
          <a:xfrm>
            <a:off x="5230769" y="2068356"/>
            <a:ext cx="5117811" cy="369332"/>
          </a:xfrm>
          <a:prstGeom prst="rect">
            <a:avLst/>
          </a:prstGeom>
          <a:noFill/>
        </p:spPr>
        <p:txBody>
          <a:bodyPr wrap="none" rtlCol="0">
            <a:spAutoFit/>
          </a:bodyPr>
          <a:lstStyle/>
          <a:p>
            <a:r>
              <a:rPr lang="en-US" altLang="zh-TW" dirty="0"/>
              <a:t>Class</a:t>
            </a:r>
            <a:r>
              <a:rPr lang="zh-TW" altLang="en-US" dirty="0"/>
              <a:t> </a:t>
            </a:r>
            <a:r>
              <a:rPr lang="en-US" altLang="zh-TW" dirty="0"/>
              <a:t>col</a:t>
            </a:r>
            <a:r>
              <a:rPr lang="zh-TW" altLang="en-US" dirty="0"/>
              <a:t>要在</a:t>
            </a:r>
            <a:r>
              <a:rPr lang="en-US" altLang="zh-TW" dirty="0"/>
              <a:t>row</a:t>
            </a:r>
            <a:r>
              <a:rPr lang="zh-TW" altLang="en-US" dirty="0"/>
              <a:t>內，這是</a:t>
            </a:r>
            <a:r>
              <a:rPr lang="en-US" altLang="zh-TW" dirty="0">
                <a:solidFill>
                  <a:schemeClr val="tx2">
                    <a:lumMod val="75000"/>
                  </a:schemeClr>
                </a:solidFill>
                <a:hlinkClick r:id="rId3">
                  <a:extLst>
                    <a:ext uri="{A12FA001-AC4F-418D-AE19-62706E023703}">
                      <ahyp:hlinkClr xmlns:ahyp="http://schemas.microsoft.com/office/drawing/2018/hyperlinkcolor" val="tx"/>
                    </a:ext>
                  </a:extLst>
                </a:hlinkClick>
              </a:rPr>
              <a:t>bootstrap</a:t>
            </a:r>
            <a:r>
              <a:rPr lang="zh-TW" altLang="en-US" dirty="0">
                <a:solidFill>
                  <a:schemeClr val="tx2">
                    <a:lumMod val="75000"/>
                  </a:schemeClr>
                </a:solidFill>
                <a:hlinkClick r:id="rId3">
                  <a:extLst>
                    <a:ext uri="{A12FA001-AC4F-418D-AE19-62706E023703}">
                      <ahyp:hlinkClr xmlns:ahyp="http://schemas.microsoft.com/office/drawing/2018/hyperlinkcolor" val="tx"/>
                    </a:ext>
                  </a:extLst>
                </a:hlinkClick>
              </a:rPr>
              <a:t>的</a:t>
            </a:r>
            <a:r>
              <a:rPr lang="en-US" altLang="zh-TW" dirty="0">
                <a:solidFill>
                  <a:schemeClr val="tx2">
                    <a:lumMod val="75000"/>
                  </a:schemeClr>
                </a:solidFill>
                <a:hlinkClick r:id="rId3">
                  <a:extLst>
                    <a:ext uri="{A12FA001-AC4F-418D-AE19-62706E023703}">
                      <ahyp:hlinkClr xmlns:ahyp="http://schemas.microsoft.com/office/drawing/2018/hyperlinkcolor" val="tx"/>
                    </a:ext>
                  </a:extLst>
                </a:hlinkClick>
              </a:rPr>
              <a:t>grid</a:t>
            </a:r>
            <a:r>
              <a:rPr lang="zh-TW" altLang="en-US" dirty="0">
                <a:solidFill>
                  <a:schemeClr val="tx2">
                    <a:lumMod val="75000"/>
                  </a:schemeClr>
                </a:solidFill>
                <a:hlinkClick r:id="rId3">
                  <a:extLst>
                    <a:ext uri="{A12FA001-AC4F-418D-AE19-62706E023703}">
                      <ahyp:hlinkClr xmlns:ahyp="http://schemas.microsoft.com/office/drawing/2018/hyperlinkcolor" val="tx"/>
                    </a:ext>
                  </a:extLst>
                </a:hlinkClick>
              </a:rPr>
              <a:t>排版</a:t>
            </a:r>
            <a:r>
              <a:rPr lang="zh-TW" altLang="en-US" dirty="0"/>
              <a:t>寫法</a:t>
            </a:r>
          </a:p>
        </p:txBody>
      </p:sp>
      <p:sp>
        <p:nvSpPr>
          <p:cNvPr id="45" name="矩形 44">
            <a:extLst>
              <a:ext uri="{FF2B5EF4-FFF2-40B4-BE49-F238E27FC236}">
                <a16:creationId xmlns:a16="http://schemas.microsoft.com/office/drawing/2014/main" id="{4DC39D43-5502-C430-5F6C-1F459396AF17}"/>
              </a:ext>
            </a:extLst>
          </p:cNvPr>
          <p:cNvSpPr/>
          <p:nvPr/>
        </p:nvSpPr>
        <p:spPr>
          <a:xfrm>
            <a:off x="2585536" y="2741701"/>
            <a:ext cx="2408495" cy="194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a:extLst>
              <a:ext uri="{FF2B5EF4-FFF2-40B4-BE49-F238E27FC236}">
                <a16:creationId xmlns:a16="http://schemas.microsoft.com/office/drawing/2014/main" id="{469ABB0D-A2D5-92FF-ECD9-009E1F2F393B}"/>
              </a:ext>
            </a:extLst>
          </p:cNvPr>
          <p:cNvSpPr/>
          <p:nvPr/>
        </p:nvSpPr>
        <p:spPr>
          <a:xfrm>
            <a:off x="1929422" y="4188379"/>
            <a:ext cx="3600732" cy="1804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單箭頭接點 46">
            <a:extLst>
              <a:ext uri="{FF2B5EF4-FFF2-40B4-BE49-F238E27FC236}">
                <a16:creationId xmlns:a16="http://schemas.microsoft.com/office/drawing/2014/main" id="{25433A8C-72F6-8812-F6B5-7E735C005492}"/>
              </a:ext>
            </a:extLst>
          </p:cNvPr>
          <p:cNvCxnSpPr>
            <a:cxnSpLocks/>
            <a:stCxn id="45" idx="3"/>
            <a:endCxn id="51" idx="1"/>
          </p:cNvCxnSpPr>
          <p:nvPr/>
        </p:nvCxnSpPr>
        <p:spPr>
          <a:xfrm>
            <a:off x="4994031" y="2838775"/>
            <a:ext cx="2187508" cy="851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1" name="文字方塊 50">
            <a:extLst>
              <a:ext uri="{FF2B5EF4-FFF2-40B4-BE49-F238E27FC236}">
                <a16:creationId xmlns:a16="http://schemas.microsoft.com/office/drawing/2014/main" id="{D26407E1-E04E-5D56-6F1D-5F1E3D47B080}"/>
              </a:ext>
            </a:extLst>
          </p:cNvPr>
          <p:cNvSpPr txBox="1"/>
          <p:nvPr/>
        </p:nvSpPr>
        <p:spPr>
          <a:xfrm>
            <a:off x="7181539" y="2754685"/>
            <a:ext cx="3451586" cy="338554"/>
          </a:xfrm>
          <a:prstGeom prst="rect">
            <a:avLst/>
          </a:prstGeom>
          <a:noFill/>
        </p:spPr>
        <p:txBody>
          <a:bodyPr wrap="none" rtlCol="0">
            <a:spAutoFit/>
          </a:bodyPr>
          <a:lstStyle/>
          <a:p>
            <a:r>
              <a:rPr lang="zh-TW" altLang="en-US" sz="1600" dirty="0"/>
              <a:t>圖片我們放在</a:t>
            </a:r>
            <a:r>
              <a:rPr lang="en-US" altLang="zh-TW" sz="1600" dirty="0"/>
              <a:t>static/</a:t>
            </a:r>
            <a:r>
              <a:rPr lang="en-US" altLang="zh-TW" sz="1600" dirty="0" err="1"/>
              <a:t>img</a:t>
            </a:r>
            <a:r>
              <a:rPr lang="en-US" altLang="zh-TW" sz="1600" dirty="0"/>
              <a:t>/goods</a:t>
            </a:r>
            <a:r>
              <a:rPr lang="zh-TW" altLang="en-US" sz="1600" dirty="0"/>
              <a:t>路徑中</a:t>
            </a:r>
          </a:p>
        </p:txBody>
      </p:sp>
      <p:cxnSp>
        <p:nvCxnSpPr>
          <p:cNvPr id="56" name="直線單箭頭接點 55">
            <a:extLst>
              <a:ext uri="{FF2B5EF4-FFF2-40B4-BE49-F238E27FC236}">
                <a16:creationId xmlns:a16="http://schemas.microsoft.com/office/drawing/2014/main" id="{94F6694A-7D88-D29E-7245-281FA081D970}"/>
              </a:ext>
            </a:extLst>
          </p:cNvPr>
          <p:cNvCxnSpPr>
            <a:cxnSpLocks/>
            <a:stCxn id="46" idx="2"/>
            <a:endCxn id="61" idx="0"/>
          </p:cNvCxnSpPr>
          <p:nvPr/>
        </p:nvCxnSpPr>
        <p:spPr>
          <a:xfrm>
            <a:off x="3729788" y="4368850"/>
            <a:ext cx="14053" cy="136079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1" name="文字方塊 60">
            <a:extLst>
              <a:ext uri="{FF2B5EF4-FFF2-40B4-BE49-F238E27FC236}">
                <a16:creationId xmlns:a16="http://schemas.microsoft.com/office/drawing/2014/main" id="{557B3C4C-00D9-AA9E-42CC-8A5D294A78A2}"/>
              </a:ext>
            </a:extLst>
          </p:cNvPr>
          <p:cNvSpPr txBox="1"/>
          <p:nvPr/>
        </p:nvSpPr>
        <p:spPr>
          <a:xfrm>
            <a:off x="2035681" y="5729641"/>
            <a:ext cx="3416320" cy="646331"/>
          </a:xfrm>
          <a:prstGeom prst="rect">
            <a:avLst/>
          </a:prstGeom>
          <a:noFill/>
        </p:spPr>
        <p:txBody>
          <a:bodyPr wrap="none" rtlCol="0">
            <a:spAutoFit/>
          </a:bodyPr>
          <a:lstStyle/>
          <a:p>
            <a:r>
              <a:rPr lang="zh-TW" altLang="en-US" dirty="0"/>
              <a:t>做一個加入購物車的按鈕超連結</a:t>
            </a:r>
            <a:endParaRPr lang="en-US" altLang="zh-TW" dirty="0"/>
          </a:p>
          <a:p>
            <a:r>
              <a:rPr lang="zh-TW" altLang="en-US" dirty="0"/>
              <a:t>連結的部分之後再改</a:t>
            </a:r>
          </a:p>
        </p:txBody>
      </p:sp>
      <p:grpSp>
        <p:nvGrpSpPr>
          <p:cNvPr id="64" name="群組 63">
            <a:extLst>
              <a:ext uri="{FF2B5EF4-FFF2-40B4-BE49-F238E27FC236}">
                <a16:creationId xmlns:a16="http://schemas.microsoft.com/office/drawing/2014/main" id="{3D4EA1B3-F97C-5EFE-E4C7-7509CA467ED8}"/>
              </a:ext>
            </a:extLst>
          </p:cNvPr>
          <p:cNvGrpSpPr/>
          <p:nvPr/>
        </p:nvGrpSpPr>
        <p:grpSpPr>
          <a:xfrm>
            <a:off x="185066" y="171266"/>
            <a:ext cx="3606424" cy="648933"/>
            <a:chOff x="3717165" y="905825"/>
            <a:chExt cx="3606424" cy="648933"/>
          </a:xfrm>
        </p:grpSpPr>
        <p:sp>
          <p:nvSpPr>
            <p:cNvPr id="65" name="矩形: 圓角 64">
              <a:extLst>
                <a:ext uri="{FF2B5EF4-FFF2-40B4-BE49-F238E27FC236}">
                  <a16:creationId xmlns:a16="http://schemas.microsoft.com/office/drawing/2014/main" id="{34BA2F37-DED7-7541-9FC2-B7D70C38020C}"/>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一</a:t>
              </a:r>
              <a:r>
                <a:rPr lang="en-US" altLang="zh-TW" sz="2400" b="1" dirty="0">
                  <a:latin typeface="+mn-ea"/>
                </a:rPr>
                <a:t>)</a:t>
              </a:r>
              <a:endParaRPr lang="zh-TW" altLang="en-US" sz="2400" b="1" dirty="0">
                <a:latin typeface="+mn-ea"/>
              </a:endParaRPr>
            </a:p>
          </p:txBody>
        </p:sp>
        <p:sp>
          <p:nvSpPr>
            <p:cNvPr id="66" name="文字方塊 65">
              <a:extLst>
                <a:ext uri="{FF2B5EF4-FFF2-40B4-BE49-F238E27FC236}">
                  <a16:creationId xmlns:a16="http://schemas.microsoft.com/office/drawing/2014/main" id="{C20740C9-2305-AB26-D10A-B0BC57F9C9DD}"/>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頁面繼承網站主頁實作</a:t>
              </a:r>
            </a:p>
          </p:txBody>
        </p:sp>
      </p:grpSp>
      <p:pic>
        <p:nvPicPr>
          <p:cNvPr id="49" name="圖片 48">
            <a:extLst>
              <a:ext uri="{FF2B5EF4-FFF2-40B4-BE49-F238E27FC236}">
                <a16:creationId xmlns:a16="http://schemas.microsoft.com/office/drawing/2014/main" id="{C6A2843C-C1B5-8B84-5DB3-FDEC732A64E2}"/>
              </a:ext>
            </a:extLst>
          </p:cNvPr>
          <p:cNvPicPr>
            <a:picLocks noChangeAspect="1"/>
          </p:cNvPicPr>
          <p:nvPr/>
        </p:nvPicPr>
        <p:blipFill>
          <a:blip r:embed="rId4"/>
          <a:stretch>
            <a:fillRect/>
          </a:stretch>
        </p:blipFill>
        <p:spPr>
          <a:xfrm>
            <a:off x="7277147" y="3059374"/>
            <a:ext cx="4857044" cy="851434"/>
          </a:xfrm>
          <a:prstGeom prst="rect">
            <a:avLst/>
          </a:prstGeom>
        </p:spPr>
      </p:pic>
      <p:sp>
        <p:nvSpPr>
          <p:cNvPr id="76" name="矩形 75">
            <a:extLst>
              <a:ext uri="{FF2B5EF4-FFF2-40B4-BE49-F238E27FC236}">
                <a16:creationId xmlns:a16="http://schemas.microsoft.com/office/drawing/2014/main" id="{93CDC260-B1E5-CC53-3191-99F47AEBDD43}"/>
              </a:ext>
            </a:extLst>
          </p:cNvPr>
          <p:cNvSpPr/>
          <p:nvPr/>
        </p:nvSpPr>
        <p:spPr>
          <a:xfrm>
            <a:off x="3889235" y="3103840"/>
            <a:ext cx="1117331" cy="1644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a:extLst>
              <a:ext uri="{FF2B5EF4-FFF2-40B4-BE49-F238E27FC236}">
                <a16:creationId xmlns:a16="http://schemas.microsoft.com/office/drawing/2014/main" id="{3D1F15ED-E90E-D189-BAD2-2BC9ACF47D6E}"/>
              </a:ext>
            </a:extLst>
          </p:cNvPr>
          <p:cNvSpPr/>
          <p:nvPr/>
        </p:nvSpPr>
        <p:spPr>
          <a:xfrm>
            <a:off x="3744379" y="3293963"/>
            <a:ext cx="1117331" cy="1644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a:extLst>
              <a:ext uri="{FF2B5EF4-FFF2-40B4-BE49-F238E27FC236}">
                <a16:creationId xmlns:a16="http://schemas.microsoft.com/office/drawing/2014/main" id="{83EE8B1D-285E-2B43-546C-2507B5C3DEF6}"/>
              </a:ext>
            </a:extLst>
          </p:cNvPr>
          <p:cNvSpPr/>
          <p:nvPr/>
        </p:nvSpPr>
        <p:spPr>
          <a:xfrm>
            <a:off x="4599160" y="3847144"/>
            <a:ext cx="1190274" cy="1635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文字方塊 79">
            <a:extLst>
              <a:ext uri="{FF2B5EF4-FFF2-40B4-BE49-F238E27FC236}">
                <a16:creationId xmlns:a16="http://schemas.microsoft.com/office/drawing/2014/main" id="{273826D7-D2E7-6D5B-66BC-8AF319863F4D}"/>
              </a:ext>
            </a:extLst>
          </p:cNvPr>
          <p:cNvSpPr txBox="1"/>
          <p:nvPr/>
        </p:nvSpPr>
        <p:spPr>
          <a:xfrm>
            <a:off x="6748920" y="5049245"/>
            <a:ext cx="5573962" cy="1477328"/>
          </a:xfrm>
          <a:prstGeom prst="rect">
            <a:avLst/>
          </a:prstGeom>
          <a:noFill/>
        </p:spPr>
        <p:txBody>
          <a:bodyPr wrap="none" rtlCol="0">
            <a:spAutoFit/>
          </a:bodyPr>
          <a:lstStyle/>
          <a:p>
            <a:r>
              <a:rPr lang="en-US" altLang="zh-TW" dirty="0" err="1"/>
              <a:t>goodImg,goodName,goodPrice</a:t>
            </a:r>
            <a:endParaRPr lang="en-US" altLang="zh-TW" dirty="0"/>
          </a:p>
          <a:p>
            <a:r>
              <a:rPr lang="zh-TW" altLang="en-US" dirty="0"/>
              <a:t>這三個變數都是後端</a:t>
            </a:r>
            <a:r>
              <a:rPr lang="en-US" altLang="zh-TW" dirty="0">
                <a:solidFill>
                  <a:srgbClr val="FFC000"/>
                </a:solidFill>
              </a:rPr>
              <a:t>server.py</a:t>
            </a:r>
            <a:r>
              <a:rPr lang="zh-TW" altLang="en-US" dirty="0"/>
              <a:t>將資料庫中的值取出</a:t>
            </a:r>
            <a:endParaRPr lang="en-US" altLang="zh-TW" dirty="0"/>
          </a:p>
          <a:p>
            <a:r>
              <a:rPr lang="zh-TW" altLang="en-US" dirty="0"/>
              <a:t>後傳給前端</a:t>
            </a:r>
            <a:r>
              <a:rPr lang="en-US" altLang="zh-TW" dirty="0">
                <a:solidFill>
                  <a:srgbClr val="FFC000"/>
                </a:solidFill>
              </a:rPr>
              <a:t>home.html</a:t>
            </a:r>
            <a:r>
              <a:rPr lang="zh-TW" altLang="en-US" dirty="0"/>
              <a:t>的</a:t>
            </a:r>
            <a:endParaRPr lang="en-US" altLang="zh-TW" dirty="0"/>
          </a:p>
          <a:p>
            <a:endParaRPr lang="en-US" altLang="zh-TW" dirty="0"/>
          </a:p>
          <a:p>
            <a:r>
              <a:rPr lang="en-US" altLang="zh-TW" dirty="0" err="1"/>
              <a:t>goodCount</a:t>
            </a:r>
            <a:r>
              <a:rPr lang="zh-TW" altLang="en-US" dirty="0"/>
              <a:t>則是在後端計算好的，資料庫中的商品數量</a:t>
            </a:r>
          </a:p>
        </p:txBody>
      </p:sp>
      <p:sp>
        <p:nvSpPr>
          <p:cNvPr id="81" name="矩形 80">
            <a:extLst>
              <a:ext uri="{FF2B5EF4-FFF2-40B4-BE49-F238E27FC236}">
                <a16:creationId xmlns:a16="http://schemas.microsoft.com/office/drawing/2014/main" id="{1CC4F71C-CAFC-29E3-6C6E-F1315898DB01}"/>
              </a:ext>
            </a:extLst>
          </p:cNvPr>
          <p:cNvSpPr/>
          <p:nvPr/>
        </p:nvSpPr>
        <p:spPr>
          <a:xfrm>
            <a:off x="5194297" y="3286583"/>
            <a:ext cx="1646118" cy="1424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2" name="直線單箭頭接點 81">
            <a:extLst>
              <a:ext uri="{FF2B5EF4-FFF2-40B4-BE49-F238E27FC236}">
                <a16:creationId xmlns:a16="http://schemas.microsoft.com/office/drawing/2014/main" id="{44DF5719-46E3-E101-B4E2-AFC379C2ABEC}"/>
              </a:ext>
            </a:extLst>
          </p:cNvPr>
          <p:cNvCxnSpPr>
            <a:cxnSpLocks/>
            <a:stCxn id="81" idx="2"/>
            <a:endCxn id="87" idx="1"/>
          </p:cNvCxnSpPr>
          <p:nvPr/>
        </p:nvCxnSpPr>
        <p:spPr>
          <a:xfrm>
            <a:off x="6017356" y="3429000"/>
            <a:ext cx="1259791" cy="105360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7" name="文字方塊 86">
            <a:extLst>
              <a:ext uri="{FF2B5EF4-FFF2-40B4-BE49-F238E27FC236}">
                <a16:creationId xmlns:a16="http://schemas.microsoft.com/office/drawing/2014/main" id="{A18986FE-DC4E-CADC-A370-F043DAB57150}"/>
              </a:ext>
            </a:extLst>
          </p:cNvPr>
          <p:cNvSpPr txBox="1"/>
          <p:nvPr/>
        </p:nvSpPr>
        <p:spPr>
          <a:xfrm>
            <a:off x="7277147" y="4313325"/>
            <a:ext cx="4288353" cy="338554"/>
          </a:xfrm>
          <a:prstGeom prst="rect">
            <a:avLst/>
          </a:prstGeom>
          <a:noFill/>
        </p:spPr>
        <p:txBody>
          <a:bodyPr wrap="none" rtlCol="0">
            <a:spAutoFit/>
          </a:bodyPr>
          <a:lstStyle/>
          <a:p>
            <a:r>
              <a:rPr lang="zh-TW" altLang="en-US" sz="1600" dirty="0"/>
              <a:t>商品介紹內容也可以利用資料庫來達成個別化</a:t>
            </a:r>
          </a:p>
        </p:txBody>
      </p:sp>
    </p:spTree>
    <p:extLst>
      <p:ext uri="{BB962C8B-B14F-4D97-AF65-F5344CB8AC3E}">
        <p14:creationId xmlns:p14="http://schemas.microsoft.com/office/powerpoint/2010/main" val="3255562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圖片 17">
            <a:extLst>
              <a:ext uri="{FF2B5EF4-FFF2-40B4-BE49-F238E27FC236}">
                <a16:creationId xmlns:a16="http://schemas.microsoft.com/office/drawing/2014/main" id="{35E82068-A69F-4A57-78AF-08E322738BF2}"/>
              </a:ext>
            </a:extLst>
          </p:cNvPr>
          <p:cNvPicPr>
            <a:picLocks noChangeAspect="1"/>
          </p:cNvPicPr>
          <p:nvPr/>
        </p:nvPicPr>
        <p:blipFill>
          <a:blip r:embed="rId2"/>
          <a:stretch>
            <a:fillRect/>
          </a:stretch>
        </p:blipFill>
        <p:spPr>
          <a:xfrm>
            <a:off x="1560294" y="1582670"/>
            <a:ext cx="3187551" cy="5086071"/>
          </a:xfrm>
          <a:prstGeom prst="rect">
            <a:avLst/>
          </a:prstGeom>
        </p:spPr>
      </p:pic>
      <p:grpSp>
        <p:nvGrpSpPr>
          <p:cNvPr id="2" name="群組 1">
            <a:extLst>
              <a:ext uri="{FF2B5EF4-FFF2-40B4-BE49-F238E27FC236}">
                <a16:creationId xmlns:a16="http://schemas.microsoft.com/office/drawing/2014/main" id="{6DF0FC16-2304-E067-0222-803D65D7A7E2}"/>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D20AAC6B-6462-F4A6-F4D4-9219B7538626}"/>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一</a:t>
              </a:r>
              <a:r>
                <a:rPr lang="en-US" altLang="zh-TW" sz="2400" b="1" dirty="0">
                  <a:latin typeface="+mn-ea"/>
                </a:rPr>
                <a:t>)</a:t>
              </a:r>
              <a:endParaRPr lang="zh-TW" altLang="en-US" sz="2400" b="1" dirty="0">
                <a:latin typeface="+mn-ea"/>
              </a:endParaRPr>
            </a:p>
          </p:txBody>
        </p:sp>
        <p:sp>
          <p:nvSpPr>
            <p:cNvPr id="4" name="文字方塊 3">
              <a:extLst>
                <a:ext uri="{FF2B5EF4-FFF2-40B4-BE49-F238E27FC236}">
                  <a16:creationId xmlns:a16="http://schemas.microsoft.com/office/drawing/2014/main" id="{8E927D2C-8341-4DF3-D568-7CBC9EE474D5}"/>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頁面繼承網站主頁實作</a:t>
              </a:r>
            </a:p>
          </p:txBody>
        </p:sp>
      </p:grpSp>
      <p:sp>
        <p:nvSpPr>
          <p:cNvPr id="5" name="文字方塊 4">
            <a:extLst>
              <a:ext uri="{FF2B5EF4-FFF2-40B4-BE49-F238E27FC236}">
                <a16:creationId xmlns:a16="http://schemas.microsoft.com/office/drawing/2014/main" id="{58AF7FDF-DF2F-0E0B-9A20-431702C5A95D}"/>
              </a:ext>
            </a:extLst>
          </p:cNvPr>
          <p:cNvSpPr txBox="1"/>
          <p:nvPr/>
        </p:nvSpPr>
        <p:spPr>
          <a:xfrm>
            <a:off x="1434639" y="1213338"/>
            <a:ext cx="1481624" cy="369332"/>
          </a:xfrm>
          <a:prstGeom prst="rect">
            <a:avLst/>
          </a:prstGeom>
          <a:noFill/>
        </p:spPr>
        <p:txBody>
          <a:bodyPr wrap="none" rtlCol="0">
            <a:spAutoFit/>
          </a:bodyPr>
          <a:lstStyle/>
          <a:p>
            <a:r>
              <a:rPr lang="zh-TW" altLang="en-US" dirty="0"/>
              <a:t>後端</a:t>
            </a:r>
            <a:r>
              <a:rPr lang="en-US" altLang="zh-TW" dirty="0">
                <a:solidFill>
                  <a:srgbClr val="FFC000"/>
                </a:solidFill>
              </a:rPr>
              <a:t>server.py</a:t>
            </a:r>
            <a:endParaRPr lang="zh-TW" altLang="en-US" dirty="0">
              <a:solidFill>
                <a:srgbClr val="FFC000"/>
              </a:solidFill>
            </a:endParaRPr>
          </a:p>
        </p:txBody>
      </p:sp>
      <p:sp>
        <p:nvSpPr>
          <p:cNvPr id="10" name="矩形 9">
            <a:extLst>
              <a:ext uri="{FF2B5EF4-FFF2-40B4-BE49-F238E27FC236}">
                <a16:creationId xmlns:a16="http://schemas.microsoft.com/office/drawing/2014/main" id="{711EC608-F6DC-679F-58E3-2E99D7EDFB3D}"/>
              </a:ext>
            </a:extLst>
          </p:cNvPr>
          <p:cNvSpPr/>
          <p:nvPr/>
        </p:nvSpPr>
        <p:spPr>
          <a:xfrm>
            <a:off x="2215661" y="3569677"/>
            <a:ext cx="2189285" cy="2637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1" name="直線單箭頭接點 10">
            <a:extLst>
              <a:ext uri="{FF2B5EF4-FFF2-40B4-BE49-F238E27FC236}">
                <a16:creationId xmlns:a16="http://schemas.microsoft.com/office/drawing/2014/main" id="{5D1929C0-9F52-B6EC-A32E-A5885047D968}"/>
              </a:ext>
            </a:extLst>
          </p:cNvPr>
          <p:cNvCxnSpPr>
            <a:cxnSpLocks/>
            <a:stCxn id="10" idx="0"/>
            <a:endCxn id="12" idx="1"/>
          </p:cNvCxnSpPr>
          <p:nvPr/>
        </p:nvCxnSpPr>
        <p:spPr>
          <a:xfrm flipV="1">
            <a:off x="3310304" y="2415514"/>
            <a:ext cx="1689421" cy="115416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文字方塊 11">
            <a:extLst>
              <a:ext uri="{FF2B5EF4-FFF2-40B4-BE49-F238E27FC236}">
                <a16:creationId xmlns:a16="http://schemas.microsoft.com/office/drawing/2014/main" id="{FC72E623-338A-7936-5081-1A7B25CA66B5}"/>
              </a:ext>
            </a:extLst>
          </p:cNvPr>
          <p:cNvSpPr txBox="1"/>
          <p:nvPr/>
        </p:nvSpPr>
        <p:spPr>
          <a:xfrm>
            <a:off x="4999725" y="2046182"/>
            <a:ext cx="4487957" cy="738664"/>
          </a:xfrm>
          <a:prstGeom prst="rect">
            <a:avLst/>
          </a:prstGeom>
          <a:noFill/>
        </p:spPr>
        <p:txBody>
          <a:bodyPr wrap="square" rtlCol="0">
            <a:spAutoFit/>
          </a:bodyPr>
          <a:lstStyle/>
          <a:p>
            <a:r>
              <a:rPr lang="zh-TW" altLang="en-US" sz="1400" dirty="0"/>
              <a:t>連結資料庫與建立</a:t>
            </a:r>
            <a:r>
              <a:rPr lang="en-US" altLang="zh-TW" sz="1400" dirty="0"/>
              <a:t>cursor</a:t>
            </a:r>
            <a:r>
              <a:rPr lang="zh-TW" altLang="en-US" sz="1400" dirty="0"/>
              <a:t>物件，</a:t>
            </a:r>
            <a:endParaRPr lang="en-US" altLang="zh-TW" sz="1400" dirty="0"/>
          </a:p>
          <a:p>
            <a:r>
              <a:rPr lang="zh-TW" altLang="en-US" sz="1400" dirty="0"/>
              <a:t>連結的資料庫檔案必須與此檔</a:t>
            </a:r>
            <a:r>
              <a:rPr lang="en-US" altLang="zh-TW" sz="1400" dirty="0"/>
              <a:t>(server.py)</a:t>
            </a:r>
            <a:r>
              <a:rPr lang="zh-TW" altLang="en-US" sz="1400" dirty="0"/>
              <a:t>在相同目錄下，</a:t>
            </a:r>
            <a:endParaRPr lang="en-US" altLang="zh-TW" sz="1400" dirty="0"/>
          </a:p>
          <a:p>
            <a:r>
              <a:rPr lang="zh-TW" altLang="en-US" sz="1400" dirty="0"/>
              <a:t>不然會新增一個資料庫檔案</a:t>
            </a:r>
          </a:p>
        </p:txBody>
      </p:sp>
      <p:sp>
        <p:nvSpPr>
          <p:cNvPr id="25" name="矩形 24">
            <a:extLst>
              <a:ext uri="{FF2B5EF4-FFF2-40B4-BE49-F238E27FC236}">
                <a16:creationId xmlns:a16="http://schemas.microsoft.com/office/drawing/2014/main" id="{1A729F8E-0B81-8E60-D56D-D21636AACC89}"/>
              </a:ext>
            </a:extLst>
          </p:cNvPr>
          <p:cNvSpPr/>
          <p:nvPr/>
        </p:nvSpPr>
        <p:spPr>
          <a:xfrm>
            <a:off x="1995855" y="1975809"/>
            <a:ext cx="791308" cy="160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7" name="文字方塊 26">
            <a:extLst>
              <a:ext uri="{FF2B5EF4-FFF2-40B4-BE49-F238E27FC236}">
                <a16:creationId xmlns:a16="http://schemas.microsoft.com/office/drawing/2014/main" id="{EC3A47B4-1296-F18C-1E07-890EA321CE4E}"/>
              </a:ext>
            </a:extLst>
          </p:cNvPr>
          <p:cNvSpPr txBox="1"/>
          <p:nvPr/>
        </p:nvSpPr>
        <p:spPr>
          <a:xfrm>
            <a:off x="5075723" y="1118390"/>
            <a:ext cx="2136531" cy="369332"/>
          </a:xfrm>
          <a:prstGeom prst="rect">
            <a:avLst/>
          </a:prstGeom>
          <a:noFill/>
        </p:spPr>
        <p:txBody>
          <a:bodyPr wrap="square" rtlCol="0">
            <a:spAutoFit/>
          </a:bodyPr>
          <a:lstStyle/>
          <a:p>
            <a:r>
              <a:rPr lang="zh-TW" altLang="en-US" dirty="0"/>
              <a:t>先</a:t>
            </a:r>
            <a:r>
              <a:rPr lang="en-US" altLang="zh-TW" dirty="0"/>
              <a:t>import</a:t>
            </a:r>
            <a:r>
              <a:rPr lang="zh-TW" altLang="en-US" dirty="0"/>
              <a:t> </a:t>
            </a:r>
            <a:r>
              <a:rPr lang="en-US" altLang="zh-TW" dirty="0"/>
              <a:t>sqlite3</a:t>
            </a:r>
            <a:r>
              <a:rPr lang="zh-TW" altLang="en-US" dirty="0"/>
              <a:t>套件</a:t>
            </a:r>
            <a:endParaRPr lang="en-US" altLang="zh-TW" dirty="0"/>
          </a:p>
        </p:txBody>
      </p:sp>
      <p:sp>
        <p:nvSpPr>
          <p:cNvPr id="30" name="矩形 29">
            <a:extLst>
              <a:ext uri="{FF2B5EF4-FFF2-40B4-BE49-F238E27FC236}">
                <a16:creationId xmlns:a16="http://schemas.microsoft.com/office/drawing/2014/main" id="{F32A3F55-4404-AFB3-7F43-F0264A577FC6}"/>
              </a:ext>
            </a:extLst>
          </p:cNvPr>
          <p:cNvSpPr/>
          <p:nvPr/>
        </p:nvSpPr>
        <p:spPr>
          <a:xfrm>
            <a:off x="2124955" y="2902801"/>
            <a:ext cx="791308" cy="4382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1" name="直線單箭頭接點 30">
            <a:extLst>
              <a:ext uri="{FF2B5EF4-FFF2-40B4-BE49-F238E27FC236}">
                <a16:creationId xmlns:a16="http://schemas.microsoft.com/office/drawing/2014/main" id="{1D572BDE-23F4-7D08-9AC8-B708B8E5EF08}"/>
              </a:ext>
            </a:extLst>
          </p:cNvPr>
          <p:cNvCxnSpPr>
            <a:cxnSpLocks/>
            <a:stCxn id="30" idx="3"/>
            <a:endCxn id="32" idx="1"/>
          </p:cNvCxnSpPr>
          <p:nvPr/>
        </p:nvCxnSpPr>
        <p:spPr>
          <a:xfrm flipV="1">
            <a:off x="2916263" y="1756088"/>
            <a:ext cx="2058200" cy="136582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2" name="文字方塊 31">
            <a:extLst>
              <a:ext uri="{FF2B5EF4-FFF2-40B4-BE49-F238E27FC236}">
                <a16:creationId xmlns:a16="http://schemas.microsoft.com/office/drawing/2014/main" id="{E5F5233C-D76A-A19F-6C3A-0BBF81FD030E}"/>
              </a:ext>
            </a:extLst>
          </p:cNvPr>
          <p:cNvSpPr txBox="1"/>
          <p:nvPr/>
        </p:nvSpPr>
        <p:spPr>
          <a:xfrm>
            <a:off x="4974463" y="1571422"/>
            <a:ext cx="3722424" cy="369332"/>
          </a:xfrm>
          <a:prstGeom prst="rect">
            <a:avLst/>
          </a:prstGeom>
          <a:noFill/>
        </p:spPr>
        <p:txBody>
          <a:bodyPr wrap="square" rtlCol="0">
            <a:spAutoFit/>
          </a:bodyPr>
          <a:lstStyle/>
          <a:p>
            <a:r>
              <a:rPr lang="zh-TW" altLang="en-US" dirty="0"/>
              <a:t>建立陣列用來存放資料庫取出的值</a:t>
            </a:r>
            <a:endParaRPr lang="en-US" altLang="zh-TW" dirty="0"/>
          </a:p>
        </p:txBody>
      </p:sp>
      <p:sp>
        <p:nvSpPr>
          <p:cNvPr id="38" name="文字方塊 37">
            <a:extLst>
              <a:ext uri="{FF2B5EF4-FFF2-40B4-BE49-F238E27FC236}">
                <a16:creationId xmlns:a16="http://schemas.microsoft.com/office/drawing/2014/main" id="{8477A721-C103-2A2E-5A69-76EBA1254B51}"/>
              </a:ext>
            </a:extLst>
          </p:cNvPr>
          <p:cNvSpPr txBox="1"/>
          <p:nvPr/>
        </p:nvSpPr>
        <p:spPr>
          <a:xfrm>
            <a:off x="5075723" y="2844911"/>
            <a:ext cx="3823387" cy="307777"/>
          </a:xfrm>
          <a:prstGeom prst="rect">
            <a:avLst/>
          </a:prstGeom>
          <a:noFill/>
        </p:spPr>
        <p:txBody>
          <a:bodyPr wrap="square" rtlCol="0">
            <a:spAutoFit/>
          </a:bodyPr>
          <a:lstStyle/>
          <a:p>
            <a:r>
              <a:rPr lang="en-US" altLang="zh-TW" sz="1400" dirty="0"/>
              <a:t>select </a:t>
            </a:r>
            <a:r>
              <a:rPr lang="zh-TW" altLang="en-US" sz="1400" dirty="0">
                <a:solidFill>
                  <a:srgbClr val="FFC000"/>
                </a:solidFill>
              </a:rPr>
              <a:t>*</a:t>
            </a:r>
            <a:r>
              <a:rPr lang="zh-TW" altLang="en-US" sz="1400" i="1" dirty="0">
                <a:solidFill>
                  <a:srgbClr val="FFC000"/>
                </a:solidFill>
              </a:rPr>
              <a:t>欄位</a:t>
            </a:r>
            <a:r>
              <a:rPr lang="zh-TW" altLang="en-US" sz="1400" dirty="0"/>
              <a:t> </a:t>
            </a:r>
            <a:r>
              <a:rPr lang="en-US" altLang="zh-TW" sz="1400" dirty="0"/>
              <a:t>from </a:t>
            </a:r>
            <a:r>
              <a:rPr lang="en-US" altLang="zh-TW" sz="1400" dirty="0">
                <a:solidFill>
                  <a:srgbClr val="FFC000"/>
                </a:solidFill>
              </a:rPr>
              <a:t>goods</a:t>
            </a:r>
            <a:r>
              <a:rPr lang="zh-TW" altLang="en-US" sz="1400" i="1" dirty="0">
                <a:solidFill>
                  <a:srgbClr val="FFC000"/>
                </a:solidFill>
              </a:rPr>
              <a:t>資料表 </a:t>
            </a:r>
            <a:r>
              <a:rPr lang="en-US" altLang="zh-TW" sz="1400" i="1" dirty="0"/>
              <a:t>(</a:t>
            </a:r>
            <a:r>
              <a:rPr lang="zh-TW" altLang="en-US" sz="1400" i="1" dirty="0"/>
              <a:t> </a:t>
            </a:r>
            <a:r>
              <a:rPr lang="zh-TW" altLang="en-US" sz="1400" i="1" dirty="0">
                <a:solidFill>
                  <a:srgbClr val="FFC000"/>
                </a:solidFill>
              </a:rPr>
              <a:t>*</a:t>
            </a:r>
            <a:r>
              <a:rPr lang="zh-TW" altLang="en-US" sz="1400" i="1" dirty="0"/>
              <a:t> 表示全部欄位</a:t>
            </a:r>
            <a:r>
              <a:rPr lang="en-US" altLang="zh-TW" sz="1400" i="1" dirty="0"/>
              <a:t>)</a:t>
            </a:r>
            <a:endParaRPr lang="zh-TW" altLang="en-US" sz="1400" i="1" dirty="0"/>
          </a:p>
        </p:txBody>
      </p:sp>
      <p:sp>
        <p:nvSpPr>
          <p:cNvPr id="46" name="文字方塊 45">
            <a:extLst>
              <a:ext uri="{FF2B5EF4-FFF2-40B4-BE49-F238E27FC236}">
                <a16:creationId xmlns:a16="http://schemas.microsoft.com/office/drawing/2014/main" id="{48028B89-5290-9385-0B69-7D48CC082782}"/>
              </a:ext>
            </a:extLst>
          </p:cNvPr>
          <p:cNvSpPr txBox="1"/>
          <p:nvPr/>
        </p:nvSpPr>
        <p:spPr>
          <a:xfrm>
            <a:off x="5075723" y="3346539"/>
            <a:ext cx="5819241" cy="307777"/>
          </a:xfrm>
          <a:prstGeom prst="rect">
            <a:avLst/>
          </a:prstGeom>
          <a:noFill/>
        </p:spPr>
        <p:txBody>
          <a:bodyPr wrap="square" rtlCol="0">
            <a:spAutoFit/>
          </a:bodyPr>
          <a:lstStyle/>
          <a:p>
            <a:r>
              <a:rPr lang="en-US" altLang="zh-TW" sz="1400" dirty="0" err="1"/>
              <a:t>db.fetchall</a:t>
            </a:r>
            <a:r>
              <a:rPr lang="en-US" altLang="zh-TW" sz="1400" dirty="0"/>
              <a:t>()</a:t>
            </a:r>
            <a:r>
              <a:rPr lang="zh-TW" altLang="en-US" sz="1400" dirty="0"/>
              <a:t>取得的值會是</a:t>
            </a:r>
            <a:r>
              <a:rPr lang="zh-TW" altLang="en-US" sz="1400" dirty="0">
                <a:solidFill>
                  <a:schemeClr val="tx2">
                    <a:lumMod val="75000"/>
                  </a:schemeClr>
                </a:solidFill>
              </a:rPr>
              <a:t>清單</a:t>
            </a:r>
            <a:r>
              <a:rPr lang="zh-TW" altLang="en-US" sz="1400" dirty="0"/>
              <a:t>包</a:t>
            </a:r>
            <a:r>
              <a:rPr lang="zh-TW" altLang="en-US" sz="1400" dirty="0">
                <a:solidFill>
                  <a:schemeClr val="accent2"/>
                </a:solidFill>
              </a:rPr>
              <a:t>元組</a:t>
            </a:r>
            <a:r>
              <a:rPr lang="zh-TW" altLang="en-US" sz="1400" dirty="0"/>
              <a:t>包</a:t>
            </a:r>
            <a:r>
              <a:rPr lang="zh-TW" altLang="en-US" sz="1400" dirty="0">
                <a:solidFill>
                  <a:schemeClr val="accent1"/>
                </a:solidFill>
              </a:rPr>
              <a:t>資料庫內容</a:t>
            </a:r>
            <a:r>
              <a:rPr lang="zh-TW" altLang="en-US" sz="1400" dirty="0"/>
              <a:t>，值取出後存入</a:t>
            </a:r>
            <a:r>
              <a:rPr lang="en-US" altLang="zh-TW" sz="1400" dirty="0" err="1"/>
              <a:t>dbList</a:t>
            </a:r>
            <a:endParaRPr lang="en-US" altLang="zh-TW" sz="1400" dirty="0"/>
          </a:p>
        </p:txBody>
      </p:sp>
      <p:sp>
        <p:nvSpPr>
          <p:cNvPr id="51" name="文字方塊 50">
            <a:extLst>
              <a:ext uri="{FF2B5EF4-FFF2-40B4-BE49-F238E27FC236}">
                <a16:creationId xmlns:a16="http://schemas.microsoft.com/office/drawing/2014/main" id="{9CDABB53-653F-9FAD-8D78-DF7C519A17F0}"/>
              </a:ext>
            </a:extLst>
          </p:cNvPr>
          <p:cNvSpPr txBox="1"/>
          <p:nvPr/>
        </p:nvSpPr>
        <p:spPr>
          <a:xfrm>
            <a:off x="3719519" y="4098622"/>
            <a:ext cx="1082348" cy="276999"/>
          </a:xfrm>
          <a:prstGeom prst="rect">
            <a:avLst/>
          </a:prstGeom>
          <a:noFill/>
        </p:spPr>
        <p:txBody>
          <a:bodyPr wrap="square" rtlCol="0">
            <a:spAutoFit/>
          </a:bodyPr>
          <a:lstStyle/>
          <a:p>
            <a:r>
              <a:rPr lang="zh-TW" altLang="en-US" sz="1200" dirty="0"/>
              <a:t>關閉資料庫</a:t>
            </a:r>
          </a:p>
        </p:txBody>
      </p:sp>
      <p:cxnSp>
        <p:nvCxnSpPr>
          <p:cNvPr id="52" name="直線單箭頭接點 51">
            <a:extLst>
              <a:ext uri="{FF2B5EF4-FFF2-40B4-BE49-F238E27FC236}">
                <a16:creationId xmlns:a16="http://schemas.microsoft.com/office/drawing/2014/main" id="{C5CBB2ED-72A2-BD7B-D223-399C8826615B}"/>
              </a:ext>
            </a:extLst>
          </p:cNvPr>
          <p:cNvCxnSpPr>
            <a:cxnSpLocks/>
            <a:endCxn id="51" idx="1"/>
          </p:cNvCxnSpPr>
          <p:nvPr/>
        </p:nvCxnSpPr>
        <p:spPr>
          <a:xfrm>
            <a:off x="2916263" y="4172001"/>
            <a:ext cx="803256" cy="6512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接點: 肘形 59">
            <a:extLst>
              <a:ext uri="{FF2B5EF4-FFF2-40B4-BE49-F238E27FC236}">
                <a16:creationId xmlns:a16="http://schemas.microsoft.com/office/drawing/2014/main" id="{9DBB34B8-76F6-1F61-5AC7-4A66B1BAEFAE}"/>
              </a:ext>
            </a:extLst>
          </p:cNvPr>
          <p:cNvCxnSpPr>
            <a:cxnSpLocks/>
            <a:endCxn id="38" idx="1"/>
          </p:cNvCxnSpPr>
          <p:nvPr/>
        </p:nvCxnSpPr>
        <p:spPr>
          <a:xfrm flipV="1">
            <a:off x="4043987" y="2998800"/>
            <a:ext cx="1031736" cy="930221"/>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pic>
        <p:nvPicPr>
          <p:cNvPr id="68" name="圖片 67">
            <a:extLst>
              <a:ext uri="{FF2B5EF4-FFF2-40B4-BE49-F238E27FC236}">
                <a16:creationId xmlns:a16="http://schemas.microsoft.com/office/drawing/2014/main" id="{47DDDE4B-90B7-C07C-3FF1-7DF41CD07F68}"/>
              </a:ext>
            </a:extLst>
          </p:cNvPr>
          <p:cNvPicPr>
            <a:picLocks noChangeAspect="1"/>
          </p:cNvPicPr>
          <p:nvPr/>
        </p:nvPicPr>
        <p:blipFill>
          <a:blip r:embed="rId3"/>
          <a:stretch>
            <a:fillRect/>
          </a:stretch>
        </p:blipFill>
        <p:spPr>
          <a:xfrm>
            <a:off x="6144176" y="3690398"/>
            <a:ext cx="3901223" cy="371224"/>
          </a:xfrm>
          <a:prstGeom prst="rect">
            <a:avLst/>
          </a:prstGeom>
        </p:spPr>
      </p:pic>
      <p:pic>
        <p:nvPicPr>
          <p:cNvPr id="70" name="圖片 69">
            <a:extLst>
              <a:ext uri="{FF2B5EF4-FFF2-40B4-BE49-F238E27FC236}">
                <a16:creationId xmlns:a16="http://schemas.microsoft.com/office/drawing/2014/main" id="{A55E78B7-D0C5-64FD-DB47-6E0B3A73F843}"/>
              </a:ext>
            </a:extLst>
          </p:cNvPr>
          <p:cNvPicPr>
            <a:picLocks noChangeAspect="1"/>
          </p:cNvPicPr>
          <p:nvPr/>
        </p:nvPicPr>
        <p:blipFill>
          <a:blip r:embed="rId4"/>
          <a:stretch>
            <a:fillRect/>
          </a:stretch>
        </p:blipFill>
        <p:spPr>
          <a:xfrm>
            <a:off x="7150199" y="4571102"/>
            <a:ext cx="1144835" cy="903454"/>
          </a:xfrm>
          <a:prstGeom prst="rect">
            <a:avLst/>
          </a:prstGeom>
        </p:spPr>
      </p:pic>
      <p:sp>
        <p:nvSpPr>
          <p:cNvPr id="71" name="文字方塊 70">
            <a:extLst>
              <a:ext uri="{FF2B5EF4-FFF2-40B4-BE49-F238E27FC236}">
                <a16:creationId xmlns:a16="http://schemas.microsoft.com/office/drawing/2014/main" id="{39A275DF-5F36-A40F-E3BB-D0D3DEC51DF4}"/>
              </a:ext>
            </a:extLst>
          </p:cNvPr>
          <p:cNvSpPr txBox="1"/>
          <p:nvPr/>
        </p:nvSpPr>
        <p:spPr>
          <a:xfrm>
            <a:off x="5075723" y="3705236"/>
            <a:ext cx="1237304" cy="307777"/>
          </a:xfrm>
          <a:prstGeom prst="rect">
            <a:avLst/>
          </a:prstGeom>
          <a:noFill/>
        </p:spPr>
        <p:txBody>
          <a:bodyPr wrap="square" rtlCol="0">
            <a:spAutoFit/>
          </a:bodyPr>
          <a:lstStyle/>
          <a:p>
            <a:r>
              <a:rPr lang="en-US" altLang="zh-TW" sz="1400" dirty="0"/>
              <a:t>print(</a:t>
            </a:r>
            <a:r>
              <a:rPr lang="en-US" altLang="zh-TW" sz="1400" dirty="0" err="1"/>
              <a:t>dbList</a:t>
            </a:r>
            <a:r>
              <a:rPr lang="en-US" altLang="zh-TW" sz="1400" dirty="0"/>
              <a:t>)</a:t>
            </a:r>
            <a:r>
              <a:rPr lang="zh-TW" altLang="en-US" sz="1400" dirty="0"/>
              <a:t>：</a:t>
            </a:r>
          </a:p>
        </p:txBody>
      </p:sp>
      <p:sp>
        <p:nvSpPr>
          <p:cNvPr id="72" name="文字方塊 71">
            <a:extLst>
              <a:ext uri="{FF2B5EF4-FFF2-40B4-BE49-F238E27FC236}">
                <a16:creationId xmlns:a16="http://schemas.microsoft.com/office/drawing/2014/main" id="{A225CB04-A584-5E75-6E42-806475B55A0E}"/>
              </a:ext>
            </a:extLst>
          </p:cNvPr>
          <p:cNvSpPr txBox="1"/>
          <p:nvPr/>
        </p:nvSpPr>
        <p:spPr>
          <a:xfrm>
            <a:off x="3737129" y="4422387"/>
            <a:ext cx="1415163" cy="276999"/>
          </a:xfrm>
          <a:prstGeom prst="rect">
            <a:avLst/>
          </a:prstGeom>
          <a:noFill/>
        </p:spPr>
        <p:txBody>
          <a:bodyPr wrap="square" rtlCol="0">
            <a:spAutoFit/>
          </a:bodyPr>
          <a:lstStyle/>
          <a:p>
            <a:r>
              <a:rPr lang="zh-TW" altLang="en-US" sz="1200" dirty="0"/>
              <a:t>計算資料庫商品數</a:t>
            </a:r>
          </a:p>
        </p:txBody>
      </p:sp>
      <p:cxnSp>
        <p:nvCxnSpPr>
          <p:cNvPr id="73" name="直線單箭頭接點 72">
            <a:extLst>
              <a:ext uri="{FF2B5EF4-FFF2-40B4-BE49-F238E27FC236}">
                <a16:creationId xmlns:a16="http://schemas.microsoft.com/office/drawing/2014/main" id="{1D1E1F8B-9491-E3D2-4061-01122794CA9E}"/>
              </a:ext>
            </a:extLst>
          </p:cNvPr>
          <p:cNvCxnSpPr>
            <a:cxnSpLocks/>
            <a:endCxn id="72" idx="1"/>
          </p:cNvCxnSpPr>
          <p:nvPr/>
        </p:nvCxnSpPr>
        <p:spPr>
          <a:xfrm flipV="1">
            <a:off x="3367454" y="4560887"/>
            <a:ext cx="369675" cy="1111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0" name="矩形 79">
            <a:extLst>
              <a:ext uri="{FF2B5EF4-FFF2-40B4-BE49-F238E27FC236}">
                <a16:creationId xmlns:a16="http://schemas.microsoft.com/office/drawing/2014/main" id="{3038C1D2-11AB-4C46-6CEE-9FC6F9E089E1}"/>
              </a:ext>
            </a:extLst>
          </p:cNvPr>
          <p:cNvSpPr/>
          <p:nvPr/>
        </p:nvSpPr>
        <p:spPr>
          <a:xfrm>
            <a:off x="2204086" y="4652471"/>
            <a:ext cx="1743660" cy="578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81" name="直線單箭頭接點 80">
            <a:extLst>
              <a:ext uri="{FF2B5EF4-FFF2-40B4-BE49-F238E27FC236}">
                <a16:creationId xmlns:a16="http://schemas.microsoft.com/office/drawing/2014/main" id="{CD589910-8334-0C73-54E6-9C0589A2CF3E}"/>
              </a:ext>
            </a:extLst>
          </p:cNvPr>
          <p:cNvCxnSpPr>
            <a:cxnSpLocks/>
            <a:stCxn id="80" idx="3"/>
            <a:endCxn id="83" idx="1"/>
          </p:cNvCxnSpPr>
          <p:nvPr/>
        </p:nvCxnSpPr>
        <p:spPr>
          <a:xfrm flipV="1">
            <a:off x="3947746" y="4456478"/>
            <a:ext cx="1948608" cy="48546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3" name="文字方塊 82">
            <a:extLst>
              <a:ext uri="{FF2B5EF4-FFF2-40B4-BE49-F238E27FC236}">
                <a16:creationId xmlns:a16="http://schemas.microsoft.com/office/drawing/2014/main" id="{3865705A-56B6-4049-986B-2E2322186421}"/>
              </a:ext>
            </a:extLst>
          </p:cNvPr>
          <p:cNvSpPr txBox="1"/>
          <p:nvPr/>
        </p:nvSpPr>
        <p:spPr>
          <a:xfrm>
            <a:off x="5896354" y="4317978"/>
            <a:ext cx="4263721" cy="276999"/>
          </a:xfrm>
          <a:prstGeom prst="rect">
            <a:avLst/>
          </a:prstGeom>
          <a:noFill/>
        </p:spPr>
        <p:txBody>
          <a:bodyPr wrap="square" rtlCol="0">
            <a:spAutoFit/>
          </a:bodyPr>
          <a:lstStyle/>
          <a:p>
            <a:r>
              <a:rPr lang="zh-TW" altLang="en-US" sz="1200" dirty="0"/>
              <a:t>將每一筆商品的名稱、價格、圖片檔名，分別存入陣列中</a:t>
            </a:r>
          </a:p>
        </p:txBody>
      </p:sp>
      <p:sp>
        <p:nvSpPr>
          <p:cNvPr id="90" name="文字方塊 89">
            <a:extLst>
              <a:ext uri="{FF2B5EF4-FFF2-40B4-BE49-F238E27FC236}">
                <a16:creationId xmlns:a16="http://schemas.microsoft.com/office/drawing/2014/main" id="{5B08B899-F063-4848-47BD-0E6C49DF2316}"/>
              </a:ext>
            </a:extLst>
          </p:cNvPr>
          <p:cNvSpPr txBox="1"/>
          <p:nvPr/>
        </p:nvSpPr>
        <p:spPr>
          <a:xfrm>
            <a:off x="5913964" y="4659774"/>
            <a:ext cx="1237304" cy="307777"/>
          </a:xfrm>
          <a:prstGeom prst="rect">
            <a:avLst/>
          </a:prstGeom>
          <a:noFill/>
        </p:spPr>
        <p:txBody>
          <a:bodyPr wrap="square" rtlCol="0">
            <a:spAutoFit/>
          </a:bodyPr>
          <a:lstStyle/>
          <a:p>
            <a:r>
              <a:rPr lang="en-US" altLang="zh-TW" sz="1400" dirty="0"/>
              <a:t>print(</a:t>
            </a:r>
            <a:r>
              <a:rPr lang="en-US" altLang="zh-TW" sz="1400" dirty="0" err="1"/>
              <a:t>dbTuple</a:t>
            </a:r>
            <a:r>
              <a:rPr lang="en-US" altLang="zh-TW" sz="1400" dirty="0"/>
              <a:t>)</a:t>
            </a:r>
            <a:r>
              <a:rPr lang="zh-TW" altLang="en-US" sz="1400" dirty="0"/>
              <a:t>：</a:t>
            </a:r>
          </a:p>
        </p:txBody>
      </p:sp>
      <p:cxnSp>
        <p:nvCxnSpPr>
          <p:cNvPr id="92" name="接點: 肘形 91">
            <a:extLst>
              <a:ext uri="{FF2B5EF4-FFF2-40B4-BE49-F238E27FC236}">
                <a16:creationId xmlns:a16="http://schemas.microsoft.com/office/drawing/2014/main" id="{C0B2AC03-AC92-1E31-76D5-B5131B414033}"/>
              </a:ext>
            </a:extLst>
          </p:cNvPr>
          <p:cNvCxnSpPr>
            <a:cxnSpLocks/>
            <a:stCxn id="25" idx="3"/>
            <a:endCxn id="27" idx="1"/>
          </p:cNvCxnSpPr>
          <p:nvPr/>
        </p:nvCxnSpPr>
        <p:spPr>
          <a:xfrm flipV="1">
            <a:off x="2787163" y="1303056"/>
            <a:ext cx="2288560" cy="753114"/>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0" name="接點: 肘形 99">
            <a:extLst>
              <a:ext uri="{FF2B5EF4-FFF2-40B4-BE49-F238E27FC236}">
                <a16:creationId xmlns:a16="http://schemas.microsoft.com/office/drawing/2014/main" id="{98FD7367-4783-D8A1-EDA4-BACEAF9B1911}"/>
              </a:ext>
            </a:extLst>
          </p:cNvPr>
          <p:cNvCxnSpPr>
            <a:cxnSpLocks/>
            <a:endCxn id="46" idx="1"/>
          </p:cNvCxnSpPr>
          <p:nvPr/>
        </p:nvCxnSpPr>
        <p:spPr>
          <a:xfrm flipV="1">
            <a:off x="3284384" y="3500428"/>
            <a:ext cx="1791339" cy="549585"/>
          </a:xfrm>
          <a:prstGeom prst="bentConnector3">
            <a:avLst>
              <a:gd name="adj1" fmla="val 87303"/>
            </a:avLst>
          </a:prstGeom>
          <a:ln>
            <a:tailEnd type="triangle"/>
          </a:ln>
        </p:spPr>
        <p:style>
          <a:lnRef idx="3">
            <a:schemeClr val="accent3"/>
          </a:lnRef>
          <a:fillRef idx="0">
            <a:schemeClr val="accent3"/>
          </a:fillRef>
          <a:effectRef idx="2">
            <a:schemeClr val="accent3"/>
          </a:effectRef>
          <a:fontRef idx="minor">
            <a:schemeClr val="tx1"/>
          </a:fontRef>
        </p:style>
      </p:cxnSp>
      <p:sp>
        <p:nvSpPr>
          <p:cNvPr id="107" name="矩形 106">
            <a:extLst>
              <a:ext uri="{FF2B5EF4-FFF2-40B4-BE49-F238E27FC236}">
                <a16:creationId xmlns:a16="http://schemas.microsoft.com/office/drawing/2014/main" id="{502A0F07-9AA9-DAB6-C505-D5B2FF88BC0F}"/>
              </a:ext>
            </a:extLst>
          </p:cNvPr>
          <p:cNvSpPr/>
          <p:nvPr/>
        </p:nvSpPr>
        <p:spPr>
          <a:xfrm>
            <a:off x="2204085" y="5311893"/>
            <a:ext cx="2543759" cy="9415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08" name="直線單箭頭接點 107">
            <a:extLst>
              <a:ext uri="{FF2B5EF4-FFF2-40B4-BE49-F238E27FC236}">
                <a16:creationId xmlns:a16="http://schemas.microsoft.com/office/drawing/2014/main" id="{2F072D55-9437-0FDD-5A3D-E119330142E8}"/>
              </a:ext>
            </a:extLst>
          </p:cNvPr>
          <p:cNvCxnSpPr>
            <a:cxnSpLocks/>
            <a:stCxn id="107" idx="3"/>
            <a:endCxn id="109" idx="1"/>
          </p:cNvCxnSpPr>
          <p:nvPr/>
        </p:nvCxnSpPr>
        <p:spPr>
          <a:xfrm>
            <a:off x="4747844" y="5782645"/>
            <a:ext cx="385315" cy="1371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9" name="文字方塊 108">
            <a:extLst>
              <a:ext uri="{FF2B5EF4-FFF2-40B4-BE49-F238E27FC236}">
                <a16:creationId xmlns:a16="http://schemas.microsoft.com/office/drawing/2014/main" id="{2751A5E5-D657-166B-A953-321976143DEA}"/>
              </a:ext>
            </a:extLst>
          </p:cNvPr>
          <p:cNvSpPr txBox="1"/>
          <p:nvPr/>
        </p:nvSpPr>
        <p:spPr>
          <a:xfrm>
            <a:off x="5133159" y="5657857"/>
            <a:ext cx="1708748" cy="276999"/>
          </a:xfrm>
          <a:prstGeom prst="rect">
            <a:avLst/>
          </a:prstGeom>
          <a:noFill/>
        </p:spPr>
        <p:txBody>
          <a:bodyPr wrap="square" rtlCol="0">
            <a:spAutoFit/>
          </a:bodyPr>
          <a:lstStyle/>
          <a:p>
            <a:r>
              <a:rPr lang="zh-TW" altLang="en-US" sz="1200" dirty="0"/>
              <a:t>將變數傳送至前端網頁</a:t>
            </a:r>
          </a:p>
        </p:txBody>
      </p:sp>
    </p:spTree>
    <p:extLst>
      <p:ext uri="{BB962C8B-B14F-4D97-AF65-F5344CB8AC3E}">
        <p14:creationId xmlns:p14="http://schemas.microsoft.com/office/powerpoint/2010/main" val="2442330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群組 4">
            <a:extLst>
              <a:ext uri="{FF2B5EF4-FFF2-40B4-BE49-F238E27FC236}">
                <a16:creationId xmlns:a16="http://schemas.microsoft.com/office/drawing/2014/main" id="{BA6B278D-C61F-307E-FCB7-A7365EE8CB7B}"/>
              </a:ext>
            </a:extLst>
          </p:cNvPr>
          <p:cNvGrpSpPr/>
          <p:nvPr/>
        </p:nvGrpSpPr>
        <p:grpSpPr>
          <a:xfrm>
            <a:off x="185066" y="171266"/>
            <a:ext cx="3606424" cy="648933"/>
            <a:chOff x="3717165" y="905825"/>
            <a:chExt cx="3606424" cy="648933"/>
          </a:xfrm>
        </p:grpSpPr>
        <p:sp>
          <p:nvSpPr>
            <p:cNvPr id="6" name="矩形: 圓角 5">
              <a:extLst>
                <a:ext uri="{FF2B5EF4-FFF2-40B4-BE49-F238E27FC236}">
                  <a16:creationId xmlns:a16="http://schemas.microsoft.com/office/drawing/2014/main" id="{4843FBBB-2EC7-06DD-06E0-D99D5369F3FF}"/>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一</a:t>
              </a:r>
              <a:r>
                <a:rPr lang="en-US" altLang="zh-TW" sz="2400" b="1" dirty="0">
                  <a:latin typeface="+mn-ea"/>
                </a:rPr>
                <a:t>)</a:t>
              </a:r>
              <a:endParaRPr lang="zh-TW" altLang="en-US" sz="2400" b="1" dirty="0">
                <a:latin typeface="+mn-ea"/>
              </a:endParaRPr>
            </a:p>
          </p:txBody>
        </p:sp>
        <p:sp>
          <p:nvSpPr>
            <p:cNvPr id="7" name="文字方塊 6">
              <a:extLst>
                <a:ext uri="{FF2B5EF4-FFF2-40B4-BE49-F238E27FC236}">
                  <a16:creationId xmlns:a16="http://schemas.microsoft.com/office/drawing/2014/main" id="{18FD5134-7BCF-A1D0-04FD-91E706FE026D}"/>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頁面繼承網站主頁實作</a:t>
              </a:r>
            </a:p>
          </p:txBody>
        </p:sp>
      </p:grpSp>
      <p:sp>
        <p:nvSpPr>
          <p:cNvPr id="10" name="文字方塊 9">
            <a:extLst>
              <a:ext uri="{FF2B5EF4-FFF2-40B4-BE49-F238E27FC236}">
                <a16:creationId xmlns:a16="http://schemas.microsoft.com/office/drawing/2014/main" id="{5946F762-1CA4-24E1-B535-44995EC822AD}"/>
              </a:ext>
            </a:extLst>
          </p:cNvPr>
          <p:cNvSpPr txBox="1"/>
          <p:nvPr/>
        </p:nvSpPr>
        <p:spPr>
          <a:xfrm>
            <a:off x="1155704" y="1161070"/>
            <a:ext cx="2635786" cy="369332"/>
          </a:xfrm>
          <a:prstGeom prst="rect">
            <a:avLst/>
          </a:prstGeom>
          <a:noFill/>
        </p:spPr>
        <p:txBody>
          <a:bodyPr wrap="none" rtlCol="0">
            <a:spAutoFit/>
          </a:bodyPr>
          <a:lstStyle/>
          <a:p>
            <a:r>
              <a:rPr lang="zh-TW" altLang="en-US" dirty="0"/>
              <a:t>執行</a:t>
            </a:r>
            <a:r>
              <a:rPr lang="en-US" altLang="zh-TW" dirty="0"/>
              <a:t>server.py</a:t>
            </a:r>
            <a:r>
              <a:rPr lang="zh-TW" altLang="en-US" dirty="0"/>
              <a:t>後開啟網址</a:t>
            </a:r>
          </a:p>
        </p:txBody>
      </p:sp>
      <p:pic>
        <p:nvPicPr>
          <p:cNvPr id="12" name="圖片 11">
            <a:extLst>
              <a:ext uri="{FF2B5EF4-FFF2-40B4-BE49-F238E27FC236}">
                <a16:creationId xmlns:a16="http://schemas.microsoft.com/office/drawing/2014/main" id="{48CDD698-1559-567A-2B70-4ED467747525}"/>
              </a:ext>
            </a:extLst>
          </p:cNvPr>
          <p:cNvPicPr>
            <a:picLocks noChangeAspect="1"/>
          </p:cNvPicPr>
          <p:nvPr/>
        </p:nvPicPr>
        <p:blipFill>
          <a:blip r:embed="rId2"/>
          <a:stretch>
            <a:fillRect/>
          </a:stretch>
        </p:blipFill>
        <p:spPr>
          <a:xfrm>
            <a:off x="4020089" y="1336944"/>
            <a:ext cx="4001058" cy="885949"/>
          </a:xfrm>
          <a:prstGeom prst="rect">
            <a:avLst/>
          </a:prstGeom>
        </p:spPr>
      </p:pic>
      <p:cxnSp>
        <p:nvCxnSpPr>
          <p:cNvPr id="14" name="直線單箭頭接點 13">
            <a:extLst>
              <a:ext uri="{FF2B5EF4-FFF2-40B4-BE49-F238E27FC236}">
                <a16:creationId xmlns:a16="http://schemas.microsoft.com/office/drawing/2014/main" id="{2B735A68-1453-568C-7F26-3BFCDB71F38F}"/>
              </a:ext>
            </a:extLst>
          </p:cNvPr>
          <p:cNvCxnSpPr>
            <a:cxnSpLocks/>
            <a:stCxn id="10" idx="3"/>
            <a:endCxn id="15" idx="1"/>
          </p:cNvCxnSpPr>
          <p:nvPr/>
        </p:nvCxnSpPr>
        <p:spPr>
          <a:xfrm>
            <a:off x="3791490" y="1345736"/>
            <a:ext cx="1132203" cy="27671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矩形 14">
            <a:extLst>
              <a:ext uri="{FF2B5EF4-FFF2-40B4-BE49-F238E27FC236}">
                <a16:creationId xmlns:a16="http://schemas.microsoft.com/office/drawing/2014/main" id="{C3CCD194-660F-72AA-7AE8-66C70757973C}"/>
              </a:ext>
            </a:extLst>
          </p:cNvPr>
          <p:cNvSpPr/>
          <p:nvPr/>
        </p:nvSpPr>
        <p:spPr>
          <a:xfrm>
            <a:off x="4923693" y="1530402"/>
            <a:ext cx="1424354" cy="1840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3DD72743-713B-99A5-1478-93B9E9C9CB28}"/>
              </a:ext>
            </a:extLst>
          </p:cNvPr>
          <p:cNvSpPr txBox="1"/>
          <p:nvPr/>
        </p:nvSpPr>
        <p:spPr>
          <a:xfrm>
            <a:off x="1236903" y="2022505"/>
            <a:ext cx="1107996" cy="369332"/>
          </a:xfrm>
          <a:prstGeom prst="rect">
            <a:avLst/>
          </a:prstGeom>
          <a:noFill/>
        </p:spPr>
        <p:txBody>
          <a:bodyPr wrap="none" rtlCol="0">
            <a:spAutoFit/>
          </a:bodyPr>
          <a:lstStyle/>
          <a:p>
            <a:r>
              <a:rPr lang="zh-TW" altLang="en-US" dirty="0"/>
              <a:t>執行畫面</a:t>
            </a:r>
          </a:p>
        </p:txBody>
      </p:sp>
      <p:pic>
        <p:nvPicPr>
          <p:cNvPr id="3" name="圖片 2">
            <a:extLst>
              <a:ext uri="{FF2B5EF4-FFF2-40B4-BE49-F238E27FC236}">
                <a16:creationId xmlns:a16="http://schemas.microsoft.com/office/drawing/2014/main" id="{84CFEBF5-2467-12A2-2B95-DAB62046CA5D}"/>
              </a:ext>
            </a:extLst>
          </p:cNvPr>
          <p:cNvPicPr>
            <a:picLocks noChangeAspect="1"/>
          </p:cNvPicPr>
          <p:nvPr/>
        </p:nvPicPr>
        <p:blipFill>
          <a:blip r:embed="rId3"/>
          <a:stretch>
            <a:fillRect/>
          </a:stretch>
        </p:blipFill>
        <p:spPr>
          <a:xfrm>
            <a:off x="1236903" y="2391146"/>
            <a:ext cx="8282354" cy="4150036"/>
          </a:xfrm>
          <a:prstGeom prst="rect">
            <a:avLst/>
          </a:prstGeom>
        </p:spPr>
      </p:pic>
    </p:spTree>
    <p:extLst>
      <p:ext uri="{BB962C8B-B14F-4D97-AF65-F5344CB8AC3E}">
        <p14:creationId xmlns:p14="http://schemas.microsoft.com/office/powerpoint/2010/main" val="3215166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B65EA720-21B9-8584-7C5A-97D7E702543D}"/>
              </a:ext>
            </a:extLst>
          </p:cNvPr>
          <p:cNvGrpSpPr/>
          <p:nvPr/>
        </p:nvGrpSpPr>
        <p:grpSpPr>
          <a:xfrm>
            <a:off x="2483141" y="2778908"/>
            <a:ext cx="7225718" cy="1300184"/>
            <a:chOff x="3717165" y="905825"/>
            <a:chExt cx="3606424" cy="648933"/>
          </a:xfrm>
        </p:grpSpPr>
        <p:sp>
          <p:nvSpPr>
            <p:cNvPr id="3" name="矩形: 圓角 2">
              <a:extLst>
                <a:ext uri="{FF2B5EF4-FFF2-40B4-BE49-F238E27FC236}">
                  <a16:creationId xmlns:a16="http://schemas.microsoft.com/office/drawing/2014/main" id="{A453B8B0-EF29-44F2-94BD-A9702AE86F4D}"/>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4800" b="1" dirty="0">
                  <a:latin typeface="+mn-ea"/>
                </a:rPr>
                <a:t>(</a:t>
              </a:r>
              <a:r>
                <a:rPr lang="zh-TW" altLang="en-US" sz="4800" b="1" dirty="0">
                  <a:latin typeface="+mn-ea"/>
                </a:rPr>
                <a:t>二</a:t>
              </a:r>
              <a:r>
                <a:rPr lang="en-US" altLang="zh-TW" sz="4800" b="1" dirty="0">
                  <a:latin typeface="+mn-ea"/>
                </a:rPr>
                <a:t>)</a:t>
              </a:r>
              <a:endParaRPr lang="zh-TW" altLang="en-US" sz="4800" b="1" dirty="0">
                <a:latin typeface="+mn-ea"/>
              </a:endParaRPr>
            </a:p>
          </p:txBody>
        </p:sp>
        <p:sp>
          <p:nvSpPr>
            <p:cNvPr id="4" name="文字方塊 3">
              <a:extLst>
                <a:ext uri="{FF2B5EF4-FFF2-40B4-BE49-F238E27FC236}">
                  <a16:creationId xmlns:a16="http://schemas.microsoft.com/office/drawing/2014/main" id="{4BFE2339-79C5-1FF7-DC75-095D0DE044C4}"/>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4800" dirty="0"/>
                <a:t>註冊頁面實作</a:t>
              </a:r>
            </a:p>
          </p:txBody>
        </p:sp>
      </p:grpSp>
    </p:spTree>
    <p:extLst>
      <p:ext uri="{BB962C8B-B14F-4D97-AF65-F5344CB8AC3E}">
        <p14:creationId xmlns:p14="http://schemas.microsoft.com/office/powerpoint/2010/main" val="174496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5F3438-B5B2-A9AB-F9BB-7E377B9724D0}"/>
              </a:ext>
            </a:extLst>
          </p:cNvPr>
          <p:cNvSpPr>
            <a:spLocks noGrp="1"/>
          </p:cNvSpPr>
          <p:nvPr>
            <p:ph type="title"/>
          </p:nvPr>
        </p:nvSpPr>
        <p:spPr>
          <a:xfrm>
            <a:off x="185066" y="202117"/>
            <a:ext cx="1123614" cy="587230"/>
          </a:xfrm>
          <a:prstGeom prst="roundRect">
            <a:avLst/>
          </a:prstGeo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zh-TW" altLang="en-US" dirty="0"/>
              <a:t>目錄</a:t>
            </a:r>
          </a:p>
        </p:txBody>
      </p:sp>
      <p:grpSp>
        <p:nvGrpSpPr>
          <p:cNvPr id="4" name="群組 3">
            <a:extLst>
              <a:ext uri="{FF2B5EF4-FFF2-40B4-BE49-F238E27FC236}">
                <a16:creationId xmlns:a16="http://schemas.microsoft.com/office/drawing/2014/main" id="{7A122AE8-0775-B061-7A82-5491B577AD63}"/>
              </a:ext>
            </a:extLst>
          </p:cNvPr>
          <p:cNvGrpSpPr/>
          <p:nvPr/>
        </p:nvGrpSpPr>
        <p:grpSpPr>
          <a:xfrm>
            <a:off x="4079381" y="614099"/>
            <a:ext cx="3606424" cy="648933"/>
            <a:chOff x="3717165" y="905825"/>
            <a:chExt cx="3606424" cy="648933"/>
          </a:xfrm>
        </p:grpSpPr>
        <p:sp>
          <p:nvSpPr>
            <p:cNvPr id="5" name="矩形: 圓角 4">
              <a:extLst>
                <a:ext uri="{FF2B5EF4-FFF2-40B4-BE49-F238E27FC236}">
                  <a16:creationId xmlns:a16="http://schemas.microsoft.com/office/drawing/2014/main" id="{63F8C195-17A5-4B65-1DD1-EAFCF2A7E1BC}"/>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零</a:t>
              </a:r>
              <a:r>
                <a:rPr lang="en-US" altLang="zh-TW" sz="2400" b="1" dirty="0">
                  <a:latin typeface="+mn-ea"/>
                </a:rPr>
                <a:t>)</a:t>
              </a:r>
              <a:endParaRPr lang="zh-TW" altLang="en-US" sz="2400" b="1" dirty="0">
                <a:latin typeface="+mn-ea"/>
              </a:endParaRPr>
            </a:p>
          </p:txBody>
        </p:sp>
        <p:sp>
          <p:nvSpPr>
            <p:cNvPr id="6" name="文字方塊 5">
              <a:hlinkClick r:id="rId2" action="ppaction://hlinksldjump"/>
              <a:extLst>
                <a:ext uri="{FF2B5EF4-FFF2-40B4-BE49-F238E27FC236}">
                  <a16:creationId xmlns:a16="http://schemas.microsoft.com/office/drawing/2014/main" id="{4730DF3B-4B87-C778-35CC-A86C2ADA2625}"/>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前置作業</a:t>
              </a:r>
            </a:p>
          </p:txBody>
        </p:sp>
      </p:grpSp>
      <p:grpSp>
        <p:nvGrpSpPr>
          <p:cNvPr id="7" name="群組 6">
            <a:extLst>
              <a:ext uri="{FF2B5EF4-FFF2-40B4-BE49-F238E27FC236}">
                <a16:creationId xmlns:a16="http://schemas.microsoft.com/office/drawing/2014/main" id="{EC2567D3-33E0-7C50-F9D8-65D3FDAFBC6E}"/>
              </a:ext>
            </a:extLst>
          </p:cNvPr>
          <p:cNvGrpSpPr/>
          <p:nvPr/>
        </p:nvGrpSpPr>
        <p:grpSpPr>
          <a:xfrm>
            <a:off x="4079381" y="1483635"/>
            <a:ext cx="3606424" cy="648933"/>
            <a:chOff x="3717165" y="905825"/>
            <a:chExt cx="3606424" cy="648933"/>
          </a:xfrm>
        </p:grpSpPr>
        <p:sp>
          <p:nvSpPr>
            <p:cNvPr id="8" name="矩形: 圓角 7">
              <a:extLst>
                <a:ext uri="{FF2B5EF4-FFF2-40B4-BE49-F238E27FC236}">
                  <a16:creationId xmlns:a16="http://schemas.microsoft.com/office/drawing/2014/main" id="{E65EFF26-FB2E-712B-B21F-27C1C4B67EF1}"/>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一</a:t>
              </a:r>
              <a:r>
                <a:rPr lang="en-US" altLang="zh-TW" sz="2400" b="1" dirty="0">
                  <a:latin typeface="+mn-ea"/>
                </a:rPr>
                <a:t>)</a:t>
              </a:r>
              <a:endParaRPr lang="zh-TW" altLang="en-US" sz="2400" b="1" dirty="0">
                <a:latin typeface="+mn-ea"/>
              </a:endParaRPr>
            </a:p>
          </p:txBody>
        </p:sp>
        <p:sp>
          <p:nvSpPr>
            <p:cNvPr id="9" name="文字方塊 8">
              <a:hlinkClick r:id="rId3" action="ppaction://hlinksldjump"/>
              <a:extLst>
                <a:ext uri="{FF2B5EF4-FFF2-40B4-BE49-F238E27FC236}">
                  <a16:creationId xmlns:a16="http://schemas.microsoft.com/office/drawing/2014/main" id="{9B701D7F-43AA-6FA1-2C4E-62A1CE5880E2}"/>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頁面繼承網站主頁實作</a:t>
              </a:r>
            </a:p>
          </p:txBody>
        </p:sp>
      </p:grpSp>
      <p:grpSp>
        <p:nvGrpSpPr>
          <p:cNvPr id="13" name="群組 12">
            <a:extLst>
              <a:ext uri="{FF2B5EF4-FFF2-40B4-BE49-F238E27FC236}">
                <a16:creationId xmlns:a16="http://schemas.microsoft.com/office/drawing/2014/main" id="{5B93C52B-87ED-FC71-2C8B-B75E9B59442B}"/>
              </a:ext>
            </a:extLst>
          </p:cNvPr>
          <p:cNvGrpSpPr/>
          <p:nvPr/>
        </p:nvGrpSpPr>
        <p:grpSpPr>
          <a:xfrm>
            <a:off x="4079381" y="2353171"/>
            <a:ext cx="3606424" cy="648933"/>
            <a:chOff x="3717165" y="905825"/>
            <a:chExt cx="3606424" cy="648933"/>
          </a:xfrm>
        </p:grpSpPr>
        <p:sp>
          <p:nvSpPr>
            <p:cNvPr id="14" name="矩形: 圓角 13">
              <a:extLst>
                <a:ext uri="{FF2B5EF4-FFF2-40B4-BE49-F238E27FC236}">
                  <a16:creationId xmlns:a16="http://schemas.microsoft.com/office/drawing/2014/main" id="{8E156431-0363-959F-7A7F-4F19F593BD90}"/>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二</a:t>
              </a:r>
              <a:r>
                <a:rPr lang="en-US" altLang="zh-TW" sz="2400" b="1" dirty="0">
                  <a:latin typeface="+mn-ea"/>
                </a:rPr>
                <a:t>	)</a:t>
              </a:r>
              <a:endParaRPr lang="zh-TW" altLang="en-US" sz="2400" b="1" dirty="0">
                <a:latin typeface="+mn-ea"/>
              </a:endParaRPr>
            </a:p>
          </p:txBody>
        </p:sp>
        <p:sp>
          <p:nvSpPr>
            <p:cNvPr id="15" name="文字方塊 14">
              <a:hlinkClick r:id="rId4" action="ppaction://hlinksldjump"/>
              <a:extLst>
                <a:ext uri="{FF2B5EF4-FFF2-40B4-BE49-F238E27FC236}">
                  <a16:creationId xmlns:a16="http://schemas.microsoft.com/office/drawing/2014/main" id="{BB5B4D58-E125-780E-332D-92F0DD01FB05}"/>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註冊頁面實作</a:t>
              </a:r>
            </a:p>
          </p:txBody>
        </p:sp>
      </p:grpSp>
      <p:grpSp>
        <p:nvGrpSpPr>
          <p:cNvPr id="20" name="群組 19">
            <a:extLst>
              <a:ext uri="{FF2B5EF4-FFF2-40B4-BE49-F238E27FC236}">
                <a16:creationId xmlns:a16="http://schemas.microsoft.com/office/drawing/2014/main" id="{409A4132-4EDA-6BE3-5356-A0346CE477AE}"/>
              </a:ext>
            </a:extLst>
          </p:cNvPr>
          <p:cNvGrpSpPr/>
          <p:nvPr/>
        </p:nvGrpSpPr>
        <p:grpSpPr>
          <a:xfrm>
            <a:off x="4079381" y="3222707"/>
            <a:ext cx="3606424" cy="648933"/>
            <a:chOff x="3717165" y="905825"/>
            <a:chExt cx="3606424" cy="648933"/>
          </a:xfrm>
        </p:grpSpPr>
        <p:sp>
          <p:nvSpPr>
            <p:cNvPr id="21" name="矩形: 圓角 20">
              <a:extLst>
                <a:ext uri="{FF2B5EF4-FFF2-40B4-BE49-F238E27FC236}">
                  <a16:creationId xmlns:a16="http://schemas.microsoft.com/office/drawing/2014/main" id="{F8F4DB8C-24AE-772E-F214-093FDA6EF196}"/>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三</a:t>
              </a:r>
              <a:r>
                <a:rPr lang="en-US" altLang="zh-TW" sz="2400" b="1" dirty="0">
                  <a:latin typeface="+mn-ea"/>
                </a:rPr>
                <a:t>	)</a:t>
              </a:r>
              <a:endParaRPr lang="zh-TW" altLang="en-US" sz="2400" b="1" dirty="0">
                <a:latin typeface="+mn-ea"/>
              </a:endParaRPr>
            </a:p>
          </p:txBody>
        </p:sp>
        <p:sp>
          <p:nvSpPr>
            <p:cNvPr id="22" name="文字方塊 21">
              <a:hlinkClick r:id="rId5" action="ppaction://hlinksldjump"/>
              <a:extLst>
                <a:ext uri="{FF2B5EF4-FFF2-40B4-BE49-F238E27FC236}">
                  <a16:creationId xmlns:a16="http://schemas.microsoft.com/office/drawing/2014/main" id="{34454297-1EA6-5D2C-282D-1B37C993A812}"/>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登入登出實作</a:t>
              </a:r>
            </a:p>
          </p:txBody>
        </p:sp>
      </p:grpSp>
      <p:grpSp>
        <p:nvGrpSpPr>
          <p:cNvPr id="23" name="群組 22">
            <a:extLst>
              <a:ext uri="{FF2B5EF4-FFF2-40B4-BE49-F238E27FC236}">
                <a16:creationId xmlns:a16="http://schemas.microsoft.com/office/drawing/2014/main" id="{5894B66B-0A25-CDE6-24BB-53BAD761AE5D}"/>
              </a:ext>
            </a:extLst>
          </p:cNvPr>
          <p:cNvGrpSpPr/>
          <p:nvPr/>
        </p:nvGrpSpPr>
        <p:grpSpPr>
          <a:xfrm>
            <a:off x="4079381" y="4092243"/>
            <a:ext cx="3606424" cy="648933"/>
            <a:chOff x="3717165" y="905825"/>
            <a:chExt cx="3606424" cy="648933"/>
          </a:xfrm>
        </p:grpSpPr>
        <p:sp>
          <p:nvSpPr>
            <p:cNvPr id="24" name="矩形: 圓角 23">
              <a:extLst>
                <a:ext uri="{FF2B5EF4-FFF2-40B4-BE49-F238E27FC236}">
                  <a16:creationId xmlns:a16="http://schemas.microsoft.com/office/drawing/2014/main" id="{B5783347-24BF-A0F8-5926-DC60F069E878}"/>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四</a:t>
              </a:r>
              <a:r>
                <a:rPr lang="en-US" altLang="zh-TW" sz="2400" b="1" dirty="0">
                  <a:latin typeface="+mn-ea"/>
                </a:rPr>
                <a:t>	)</a:t>
              </a:r>
              <a:endParaRPr lang="zh-TW" altLang="en-US" sz="2400" b="1" dirty="0">
                <a:latin typeface="+mn-ea"/>
              </a:endParaRPr>
            </a:p>
          </p:txBody>
        </p:sp>
        <p:sp>
          <p:nvSpPr>
            <p:cNvPr id="25" name="文字方塊 24">
              <a:hlinkClick r:id="rId6" action="ppaction://hlinksldjump"/>
              <a:extLst>
                <a:ext uri="{FF2B5EF4-FFF2-40B4-BE49-F238E27FC236}">
                  <a16:creationId xmlns:a16="http://schemas.microsoft.com/office/drawing/2014/main" id="{11774DD4-CB6A-18DA-48FA-01E5194AEA24}"/>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更改密碼實作</a:t>
              </a:r>
            </a:p>
          </p:txBody>
        </p:sp>
      </p:grpSp>
      <p:grpSp>
        <p:nvGrpSpPr>
          <p:cNvPr id="26" name="群組 25">
            <a:extLst>
              <a:ext uri="{FF2B5EF4-FFF2-40B4-BE49-F238E27FC236}">
                <a16:creationId xmlns:a16="http://schemas.microsoft.com/office/drawing/2014/main" id="{B5960578-6E66-AC39-51D9-F87527AC2803}"/>
              </a:ext>
            </a:extLst>
          </p:cNvPr>
          <p:cNvGrpSpPr/>
          <p:nvPr/>
        </p:nvGrpSpPr>
        <p:grpSpPr>
          <a:xfrm>
            <a:off x="4079381" y="4961779"/>
            <a:ext cx="3606424" cy="648933"/>
            <a:chOff x="3717165" y="905825"/>
            <a:chExt cx="3606424" cy="648933"/>
          </a:xfrm>
        </p:grpSpPr>
        <p:sp>
          <p:nvSpPr>
            <p:cNvPr id="27" name="矩形: 圓角 26">
              <a:extLst>
                <a:ext uri="{FF2B5EF4-FFF2-40B4-BE49-F238E27FC236}">
                  <a16:creationId xmlns:a16="http://schemas.microsoft.com/office/drawing/2014/main" id="{68643D46-7E06-80E1-2788-82ABB14C1E91}"/>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五</a:t>
              </a:r>
              <a:r>
                <a:rPr lang="en-US" altLang="zh-TW" sz="2400" b="1" dirty="0">
                  <a:latin typeface="+mn-ea"/>
                </a:rPr>
                <a:t>	)</a:t>
              </a:r>
              <a:endParaRPr lang="zh-TW" altLang="en-US" sz="2400" b="1" dirty="0">
                <a:latin typeface="+mn-ea"/>
              </a:endParaRPr>
            </a:p>
          </p:txBody>
        </p:sp>
        <p:sp>
          <p:nvSpPr>
            <p:cNvPr id="28" name="文字方塊 27">
              <a:hlinkClick r:id="rId7" action="ppaction://hlinksldjump"/>
              <a:extLst>
                <a:ext uri="{FF2B5EF4-FFF2-40B4-BE49-F238E27FC236}">
                  <a16:creationId xmlns:a16="http://schemas.microsoft.com/office/drawing/2014/main" id="{B2840123-E350-E478-FA5E-D2DF308094C6}"/>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購物車實作</a:t>
              </a:r>
            </a:p>
          </p:txBody>
        </p:sp>
      </p:grpSp>
      <p:grpSp>
        <p:nvGrpSpPr>
          <p:cNvPr id="29" name="群組 28">
            <a:extLst>
              <a:ext uri="{FF2B5EF4-FFF2-40B4-BE49-F238E27FC236}">
                <a16:creationId xmlns:a16="http://schemas.microsoft.com/office/drawing/2014/main" id="{F619AEB6-0BF4-4CD7-B48A-FD1C0217BB8F}"/>
              </a:ext>
            </a:extLst>
          </p:cNvPr>
          <p:cNvGrpSpPr/>
          <p:nvPr/>
        </p:nvGrpSpPr>
        <p:grpSpPr>
          <a:xfrm>
            <a:off x="4079381" y="5831314"/>
            <a:ext cx="3606424" cy="648933"/>
            <a:chOff x="3717165" y="905825"/>
            <a:chExt cx="3606424" cy="648933"/>
          </a:xfrm>
        </p:grpSpPr>
        <p:sp>
          <p:nvSpPr>
            <p:cNvPr id="30" name="矩形: 圓角 29">
              <a:extLst>
                <a:ext uri="{FF2B5EF4-FFF2-40B4-BE49-F238E27FC236}">
                  <a16:creationId xmlns:a16="http://schemas.microsoft.com/office/drawing/2014/main" id="{5EBEF924-0234-05B5-D443-D7D19140E026}"/>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六</a:t>
              </a:r>
              <a:r>
                <a:rPr lang="en-US" altLang="zh-TW" sz="2400" b="1" dirty="0">
                  <a:latin typeface="+mn-ea"/>
                </a:rPr>
                <a:t>)</a:t>
              </a:r>
              <a:endParaRPr lang="zh-TW" altLang="en-US" sz="2400" b="1" dirty="0">
                <a:latin typeface="+mn-ea"/>
              </a:endParaRPr>
            </a:p>
          </p:txBody>
        </p:sp>
        <p:sp>
          <p:nvSpPr>
            <p:cNvPr id="31" name="文字方塊 30">
              <a:hlinkClick r:id="rId8" action="ppaction://hlinksldjump"/>
              <a:extLst>
                <a:ext uri="{FF2B5EF4-FFF2-40B4-BE49-F238E27FC236}">
                  <a16:creationId xmlns:a16="http://schemas.microsoft.com/office/drawing/2014/main" id="{4029357E-1040-AF92-C45A-EA25EB5E9AB7}"/>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商品搜尋實作</a:t>
              </a:r>
            </a:p>
          </p:txBody>
        </p:sp>
      </p:grpSp>
    </p:spTree>
    <p:extLst>
      <p:ext uri="{BB962C8B-B14F-4D97-AF65-F5344CB8AC3E}">
        <p14:creationId xmlns:p14="http://schemas.microsoft.com/office/powerpoint/2010/main" val="2696329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1C1D9E4F-18A4-3903-B7CD-900FC1E048EA}"/>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1F00C8F6-94E0-2499-8C01-618A7B69C016}"/>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二</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C2193E41-C613-0687-F77E-9189C91C1499}"/>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註冊頁面實作</a:t>
              </a:r>
            </a:p>
          </p:txBody>
        </p:sp>
      </p:grpSp>
      <p:pic>
        <p:nvPicPr>
          <p:cNvPr id="8" name="圖片 7">
            <a:extLst>
              <a:ext uri="{FF2B5EF4-FFF2-40B4-BE49-F238E27FC236}">
                <a16:creationId xmlns:a16="http://schemas.microsoft.com/office/drawing/2014/main" id="{EAAF975C-17AE-D136-5DCA-E6365501233D}"/>
              </a:ext>
            </a:extLst>
          </p:cNvPr>
          <p:cNvPicPr>
            <a:picLocks noChangeAspect="1"/>
          </p:cNvPicPr>
          <p:nvPr/>
        </p:nvPicPr>
        <p:blipFill>
          <a:blip r:embed="rId2"/>
          <a:stretch>
            <a:fillRect/>
          </a:stretch>
        </p:blipFill>
        <p:spPr>
          <a:xfrm>
            <a:off x="735117" y="1732137"/>
            <a:ext cx="5706271" cy="2467319"/>
          </a:xfrm>
          <a:prstGeom prst="rect">
            <a:avLst/>
          </a:prstGeom>
        </p:spPr>
      </p:pic>
      <p:sp>
        <p:nvSpPr>
          <p:cNvPr id="9" name="文字方塊 8">
            <a:extLst>
              <a:ext uri="{FF2B5EF4-FFF2-40B4-BE49-F238E27FC236}">
                <a16:creationId xmlns:a16="http://schemas.microsoft.com/office/drawing/2014/main" id="{E0B7A4D6-1D7A-E8B8-63FE-19551BEE57C4}"/>
              </a:ext>
            </a:extLst>
          </p:cNvPr>
          <p:cNvSpPr txBox="1"/>
          <p:nvPr/>
        </p:nvSpPr>
        <p:spPr>
          <a:xfrm>
            <a:off x="670999" y="1362805"/>
            <a:ext cx="5107680" cy="369332"/>
          </a:xfrm>
          <a:prstGeom prst="rect">
            <a:avLst/>
          </a:prstGeom>
          <a:noFill/>
        </p:spPr>
        <p:txBody>
          <a:bodyPr wrap="none" rtlCol="0">
            <a:spAutoFit/>
          </a:bodyPr>
          <a:lstStyle/>
          <a:p>
            <a:r>
              <a:rPr lang="zh-TW" altLang="en-US" dirty="0"/>
              <a:t>先來做前端的</a:t>
            </a:r>
            <a:r>
              <a:rPr lang="en-US" altLang="zh-TW" dirty="0">
                <a:solidFill>
                  <a:srgbClr val="FFC000"/>
                </a:solidFill>
              </a:rPr>
              <a:t>signup.html</a:t>
            </a:r>
            <a:r>
              <a:rPr lang="zh-TW" altLang="en-US" dirty="0"/>
              <a:t>先將程式摺疊看一下全貌</a:t>
            </a:r>
          </a:p>
        </p:txBody>
      </p:sp>
      <p:sp>
        <p:nvSpPr>
          <p:cNvPr id="10" name="矩形 9">
            <a:extLst>
              <a:ext uri="{FF2B5EF4-FFF2-40B4-BE49-F238E27FC236}">
                <a16:creationId xmlns:a16="http://schemas.microsoft.com/office/drawing/2014/main" id="{777651F0-9C25-EEDC-EBB1-1B05DB8788AB}"/>
              </a:ext>
            </a:extLst>
          </p:cNvPr>
          <p:cNvSpPr/>
          <p:nvPr/>
        </p:nvSpPr>
        <p:spPr>
          <a:xfrm>
            <a:off x="1371600" y="1934306"/>
            <a:ext cx="2505808"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7D418482-6AAC-AFF9-D625-28E485EE17F3}"/>
              </a:ext>
            </a:extLst>
          </p:cNvPr>
          <p:cNvSpPr/>
          <p:nvPr/>
        </p:nvSpPr>
        <p:spPr>
          <a:xfrm>
            <a:off x="1371600" y="3912575"/>
            <a:ext cx="1635369" cy="2198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接點: 弧形 12">
            <a:extLst>
              <a:ext uri="{FF2B5EF4-FFF2-40B4-BE49-F238E27FC236}">
                <a16:creationId xmlns:a16="http://schemas.microsoft.com/office/drawing/2014/main" id="{30448E6D-9F27-94F4-37BE-E27B47FECD18}"/>
              </a:ext>
            </a:extLst>
          </p:cNvPr>
          <p:cNvCxnSpPr>
            <a:cxnSpLocks/>
            <a:stCxn id="10" idx="1"/>
            <a:endCxn id="11" idx="1"/>
          </p:cNvCxnSpPr>
          <p:nvPr/>
        </p:nvCxnSpPr>
        <p:spPr>
          <a:xfrm rot="10800000" flipV="1">
            <a:off x="1371600" y="2118971"/>
            <a:ext cx="12700" cy="1903507"/>
          </a:xfrm>
          <a:prstGeom prst="curvedConnector3">
            <a:avLst>
              <a:gd name="adj1" fmla="val 1176921"/>
            </a:avLst>
          </a:prstGeom>
        </p:spPr>
        <p:style>
          <a:lnRef idx="3">
            <a:schemeClr val="accent3"/>
          </a:lnRef>
          <a:fillRef idx="0">
            <a:schemeClr val="accent3"/>
          </a:fillRef>
          <a:effectRef idx="2">
            <a:schemeClr val="accent3"/>
          </a:effectRef>
          <a:fontRef idx="minor">
            <a:schemeClr val="tx1"/>
          </a:fontRef>
        </p:style>
      </p:cxnSp>
      <p:cxnSp>
        <p:nvCxnSpPr>
          <p:cNvPr id="17" name="直線單箭頭接點 16">
            <a:extLst>
              <a:ext uri="{FF2B5EF4-FFF2-40B4-BE49-F238E27FC236}">
                <a16:creationId xmlns:a16="http://schemas.microsoft.com/office/drawing/2014/main" id="{59E030C8-165E-23B3-1A1E-39642E526AC3}"/>
              </a:ext>
            </a:extLst>
          </p:cNvPr>
          <p:cNvCxnSpPr>
            <a:cxnSpLocks/>
            <a:stCxn id="10" idx="3"/>
            <a:endCxn id="18" idx="1"/>
          </p:cNvCxnSpPr>
          <p:nvPr/>
        </p:nvCxnSpPr>
        <p:spPr>
          <a:xfrm flipV="1">
            <a:off x="3877408" y="1842149"/>
            <a:ext cx="486674" cy="27682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8" name="文字方塊 17">
            <a:extLst>
              <a:ext uri="{FF2B5EF4-FFF2-40B4-BE49-F238E27FC236}">
                <a16:creationId xmlns:a16="http://schemas.microsoft.com/office/drawing/2014/main" id="{445340CE-E68B-7925-69CE-E14CE0AEB75E}"/>
              </a:ext>
            </a:extLst>
          </p:cNvPr>
          <p:cNvSpPr txBox="1"/>
          <p:nvPr/>
        </p:nvSpPr>
        <p:spPr>
          <a:xfrm>
            <a:off x="4364082" y="1657483"/>
            <a:ext cx="2262158" cy="369332"/>
          </a:xfrm>
          <a:prstGeom prst="rect">
            <a:avLst/>
          </a:prstGeom>
          <a:noFill/>
        </p:spPr>
        <p:txBody>
          <a:bodyPr wrap="none" rtlCol="0">
            <a:spAutoFit/>
          </a:bodyPr>
          <a:lstStyle/>
          <a:p>
            <a:r>
              <a:rPr lang="zh-TW" altLang="en-US" dirty="0"/>
              <a:t>前面講過的頁面繼承</a:t>
            </a:r>
          </a:p>
        </p:txBody>
      </p:sp>
      <p:sp>
        <p:nvSpPr>
          <p:cNvPr id="23" name="矩形 22">
            <a:extLst>
              <a:ext uri="{FF2B5EF4-FFF2-40B4-BE49-F238E27FC236}">
                <a16:creationId xmlns:a16="http://schemas.microsoft.com/office/drawing/2014/main" id="{6254DC4B-8F11-B51E-6E5B-32944FB584CC}"/>
              </a:ext>
            </a:extLst>
          </p:cNvPr>
          <p:cNvSpPr/>
          <p:nvPr/>
        </p:nvSpPr>
        <p:spPr>
          <a:xfrm>
            <a:off x="1384300" y="2321166"/>
            <a:ext cx="5031683" cy="15826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單箭頭接點 25">
            <a:extLst>
              <a:ext uri="{FF2B5EF4-FFF2-40B4-BE49-F238E27FC236}">
                <a16:creationId xmlns:a16="http://schemas.microsoft.com/office/drawing/2014/main" id="{7AB1A7EA-6BA4-B613-03CC-2FD7E4D82976}"/>
              </a:ext>
            </a:extLst>
          </p:cNvPr>
          <p:cNvCxnSpPr>
            <a:cxnSpLocks/>
            <a:stCxn id="23" idx="3"/>
            <a:endCxn id="27" idx="1"/>
          </p:cNvCxnSpPr>
          <p:nvPr/>
        </p:nvCxnSpPr>
        <p:spPr>
          <a:xfrm flipV="1">
            <a:off x="6415983" y="2717739"/>
            <a:ext cx="593656" cy="39473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文字方塊 26">
            <a:extLst>
              <a:ext uri="{FF2B5EF4-FFF2-40B4-BE49-F238E27FC236}">
                <a16:creationId xmlns:a16="http://schemas.microsoft.com/office/drawing/2014/main" id="{EEF6CA23-B1E5-7127-3700-3B6A0CD34DBD}"/>
              </a:ext>
            </a:extLst>
          </p:cNvPr>
          <p:cNvSpPr txBox="1"/>
          <p:nvPr/>
        </p:nvSpPr>
        <p:spPr>
          <a:xfrm>
            <a:off x="7009639" y="2117574"/>
            <a:ext cx="5085977" cy="1200329"/>
          </a:xfrm>
          <a:prstGeom prst="rect">
            <a:avLst/>
          </a:prstGeom>
          <a:noFill/>
        </p:spPr>
        <p:txBody>
          <a:bodyPr wrap="square" rtlCol="0">
            <a:spAutoFit/>
          </a:bodyPr>
          <a:lstStyle/>
          <a:p>
            <a:r>
              <a:rPr lang="zh-TW" altLang="en-US" dirty="0"/>
              <a:t>這部分是</a:t>
            </a:r>
            <a:r>
              <a:rPr lang="en-US" altLang="zh-TW" dirty="0"/>
              <a:t>Bootstrap card</a:t>
            </a:r>
            <a:r>
              <a:rPr lang="zh-TW" altLang="en-US" dirty="0"/>
              <a:t>，</a:t>
            </a:r>
            <a:endParaRPr lang="en-US" altLang="zh-TW" dirty="0"/>
          </a:p>
          <a:p>
            <a:r>
              <a:rPr lang="zh-TW" altLang="en-US" dirty="0"/>
              <a:t>我們分為</a:t>
            </a:r>
            <a:r>
              <a:rPr lang="en-US" altLang="zh-TW" dirty="0"/>
              <a:t>card-header</a:t>
            </a:r>
            <a:r>
              <a:rPr lang="zh-TW" altLang="en-US" dirty="0"/>
              <a:t>與</a:t>
            </a:r>
            <a:r>
              <a:rPr lang="en-US" altLang="zh-TW" dirty="0"/>
              <a:t>card-body</a:t>
            </a:r>
            <a:r>
              <a:rPr lang="zh-TW" altLang="en-US" dirty="0"/>
              <a:t>，</a:t>
            </a:r>
            <a:endParaRPr lang="en-US" altLang="zh-TW" dirty="0"/>
          </a:p>
          <a:p>
            <a:r>
              <a:rPr lang="zh-TW" altLang="en-US" dirty="0"/>
              <a:t>在</a:t>
            </a:r>
            <a:r>
              <a:rPr lang="en-US" altLang="zh-TW" dirty="0"/>
              <a:t>card-body</a:t>
            </a:r>
            <a:r>
              <a:rPr lang="zh-TW" altLang="en-US" dirty="0"/>
              <a:t>中我們放的是</a:t>
            </a:r>
            <a:r>
              <a:rPr lang="en-US" altLang="zh-TW" dirty="0"/>
              <a:t>form</a:t>
            </a:r>
            <a:r>
              <a:rPr lang="zh-TW" altLang="en-US" dirty="0"/>
              <a:t>，</a:t>
            </a:r>
            <a:endParaRPr lang="en-US" altLang="zh-TW" dirty="0"/>
          </a:p>
          <a:p>
            <a:r>
              <a:rPr lang="zh-TW" altLang="en-US" dirty="0"/>
              <a:t>先將圖片的程式碼除了折疊的</a:t>
            </a:r>
            <a:r>
              <a:rPr lang="en-US" altLang="zh-TW" dirty="0"/>
              <a:t>8~37</a:t>
            </a:r>
            <a:r>
              <a:rPr lang="zh-TW" altLang="en-US" dirty="0"/>
              <a:t>行以外打好。</a:t>
            </a:r>
            <a:endParaRPr lang="en-US" altLang="zh-TW" dirty="0"/>
          </a:p>
        </p:txBody>
      </p:sp>
      <p:pic>
        <p:nvPicPr>
          <p:cNvPr id="41" name="圖片 40">
            <a:extLst>
              <a:ext uri="{FF2B5EF4-FFF2-40B4-BE49-F238E27FC236}">
                <a16:creationId xmlns:a16="http://schemas.microsoft.com/office/drawing/2014/main" id="{7DBF81B7-2C28-55E3-8183-7F57A9014098}"/>
              </a:ext>
            </a:extLst>
          </p:cNvPr>
          <p:cNvPicPr>
            <a:picLocks noChangeAspect="1"/>
          </p:cNvPicPr>
          <p:nvPr/>
        </p:nvPicPr>
        <p:blipFill>
          <a:blip r:embed="rId3"/>
          <a:stretch>
            <a:fillRect/>
          </a:stretch>
        </p:blipFill>
        <p:spPr>
          <a:xfrm>
            <a:off x="3588252" y="4000366"/>
            <a:ext cx="4562690" cy="2729851"/>
          </a:xfrm>
          <a:prstGeom prst="rect">
            <a:avLst/>
          </a:prstGeom>
        </p:spPr>
      </p:pic>
      <p:sp>
        <p:nvSpPr>
          <p:cNvPr id="48" name="矩形 47">
            <a:extLst>
              <a:ext uri="{FF2B5EF4-FFF2-40B4-BE49-F238E27FC236}">
                <a16:creationId xmlns:a16="http://schemas.microsoft.com/office/drawing/2014/main" id="{2C4077CE-6A08-A874-ECA3-709C34AE275A}"/>
              </a:ext>
            </a:extLst>
          </p:cNvPr>
          <p:cNvSpPr/>
          <p:nvPr/>
        </p:nvSpPr>
        <p:spPr>
          <a:xfrm>
            <a:off x="3588252" y="4606926"/>
            <a:ext cx="456697" cy="307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a:extLst>
              <a:ext uri="{FF2B5EF4-FFF2-40B4-BE49-F238E27FC236}">
                <a16:creationId xmlns:a16="http://schemas.microsoft.com/office/drawing/2014/main" id="{26512D11-00FD-0DEB-489A-1B91E996F866}"/>
              </a:ext>
            </a:extLst>
          </p:cNvPr>
          <p:cNvSpPr/>
          <p:nvPr/>
        </p:nvSpPr>
        <p:spPr>
          <a:xfrm>
            <a:off x="7799891" y="6514246"/>
            <a:ext cx="407486" cy="2198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0" name="直線單箭頭接點 49">
            <a:extLst>
              <a:ext uri="{FF2B5EF4-FFF2-40B4-BE49-F238E27FC236}">
                <a16:creationId xmlns:a16="http://schemas.microsoft.com/office/drawing/2014/main" id="{368D6926-59C8-7182-66C4-0EF7902FC50C}"/>
              </a:ext>
            </a:extLst>
          </p:cNvPr>
          <p:cNvCxnSpPr>
            <a:cxnSpLocks/>
            <a:stCxn id="41" idx="3"/>
            <a:endCxn id="54" idx="1"/>
          </p:cNvCxnSpPr>
          <p:nvPr/>
        </p:nvCxnSpPr>
        <p:spPr>
          <a:xfrm flipV="1">
            <a:off x="8150942" y="5365291"/>
            <a:ext cx="371901"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4" name="文字方塊 53">
            <a:extLst>
              <a:ext uri="{FF2B5EF4-FFF2-40B4-BE49-F238E27FC236}">
                <a16:creationId xmlns:a16="http://schemas.microsoft.com/office/drawing/2014/main" id="{0BB3DD27-3C76-75BB-7C96-044E205DF1A9}"/>
              </a:ext>
            </a:extLst>
          </p:cNvPr>
          <p:cNvSpPr txBox="1"/>
          <p:nvPr/>
        </p:nvSpPr>
        <p:spPr>
          <a:xfrm>
            <a:off x="8522843" y="5042125"/>
            <a:ext cx="3572773" cy="646331"/>
          </a:xfrm>
          <a:prstGeom prst="rect">
            <a:avLst/>
          </a:prstGeom>
          <a:noFill/>
        </p:spPr>
        <p:txBody>
          <a:bodyPr wrap="none" rtlCol="0">
            <a:spAutoFit/>
          </a:bodyPr>
          <a:lstStyle/>
          <a:p>
            <a:r>
              <a:rPr lang="zh-TW" altLang="en-US" dirty="0"/>
              <a:t>再來摺疊的部分我們從</a:t>
            </a:r>
            <a:endParaRPr lang="en-US" altLang="zh-TW" dirty="0"/>
          </a:p>
          <a:p>
            <a:r>
              <a:rPr lang="en-US" altLang="zh-TW" dirty="0"/>
              <a:t>bootstrap</a:t>
            </a:r>
            <a:r>
              <a:rPr lang="zh-TW" altLang="en-US" dirty="0"/>
              <a:t>官網複製</a:t>
            </a:r>
            <a:r>
              <a:rPr lang="en-US" altLang="zh-TW" dirty="0"/>
              <a:t>form</a:t>
            </a:r>
            <a:r>
              <a:rPr lang="zh-TW" altLang="en-US" dirty="0"/>
              <a:t>模板來修改</a:t>
            </a:r>
          </a:p>
        </p:txBody>
      </p:sp>
    </p:spTree>
    <p:extLst>
      <p:ext uri="{BB962C8B-B14F-4D97-AF65-F5344CB8AC3E}">
        <p14:creationId xmlns:p14="http://schemas.microsoft.com/office/powerpoint/2010/main" val="2434826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圖片 41">
            <a:extLst>
              <a:ext uri="{FF2B5EF4-FFF2-40B4-BE49-F238E27FC236}">
                <a16:creationId xmlns:a16="http://schemas.microsoft.com/office/drawing/2014/main" id="{9777722C-20CB-EF99-2D7A-ABF653F7199D}"/>
              </a:ext>
            </a:extLst>
          </p:cNvPr>
          <p:cNvPicPr>
            <a:picLocks noChangeAspect="1"/>
          </p:cNvPicPr>
          <p:nvPr/>
        </p:nvPicPr>
        <p:blipFill>
          <a:blip r:embed="rId2"/>
          <a:stretch>
            <a:fillRect/>
          </a:stretch>
        </p:blipFill>
        <p:spPr>
          <a:xfrm>
            <a:off x="915686" y="1567792"/>
            <a:ext cx="7225990" cy="5183166"/>
          </a:xfrm>
          <a:prstGeom prst="rect">
            <a:avLst/>
          </a:prstGeom>
        </p:spPr>
      </p:pic>
      <p:grpSp>
        <p:nvGrpSpPr>
          <p:cNvPr id="2" name="群組 1">
            <a:extLst>
              <a:ext uri="{FF2B5EF4-FFF2-40B4-BE49-F238E27FC236}">
                <a16:creationId xmlns:a16="http://schemas.microsoft.com/office/drawing/2014/main" id="{FBB28A89-E04E-8E3C-237C-81843FE29C3A}"/>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6653C04A-1930-E697-6724-D908EB6A6EA1}"/>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二</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E67BC224-8A4F-3B3B-C493-4986053186CF}"/>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註冊頁面實作</a:t>
              </a:r>
            </a:p>
          </p:txBody>
        </p:sp>
      </p:grpSp>
      <p:sp>
        <p:nvSpPr>
          <p:cNvPr id="7" name="文字方塊 6">
            <a:extLst>
              <a:ext uri="{FF2B5EF4-FFF2-40B4-BE49-F238E27FC236}">
                <a16:creationId xmlns:a16="http://schemas.microsoft.com/office/drawing/2014/main" id="{C4124B86-8BEC-751E-6E0A-5955A37F23B1}"/>
              </a:ext>
            </a:extLst>
          </p:cNvPr>
          <p:cNvSpPr txBox="1"/>
          <p:nvPr/>
        </p:nvSpPr>
        <p:spPr>
          <a:xfrm>
            <a:off x="898101" y="1021290"/>
            <a:ext cx="9130641" cy="584775"/>
          </a:xfrm>
          <a:prstGeom prst="rect">
            <a:avLst/>
          </a:prstGeom>
          <a:noFill/>
        </p:spPr>
        <p:txBody>
          <a:bodyPr wrap="none" rtlCol="0">
            <a:spAutoFit/>
          </a:bodyPr>
          <a:lstStyle/>
          <a:p>
            <a:r>
              <a:rPr lang="zh-TW" altLang="en-US" sz="1600" dirty="0"/>
              <a:t>將剛剛摺疊的程式展開</a:t>
            </a:r>
            <a:r>
              <a:rPr lang="en-US" altLang="zh-TW" sz="1050" dirty="0"/>
              <a:t>(</a:t>
            </a:r>
            <a:r>
              <a:rPr lang="zh-TW" altLang="en-US" sz="1050" dirty="0"/>
              <a:t>後來有新增一點程式碼所以行數不會與上一頁同為</a:t>
            </a:r>
            <a:r>
              <a:rPr lang="en-US" altLang="zh-TW" sz="1050" dirty="0"/>
              <a:t>8~37</a:t>
            </a:r>
            <a:r>
              <a:rPr lang="zh-TW" altLang="en-US" sz="1050" dirty="0"/>
              <a:t>行</a:t>
            </a:r>
            <a:r>
              <a:rPr lang="en-US" altLang="zh-TW" sz="1050" dirty="0"/>
              <a:t>)</a:t>
            </a:r>
            <a:r>
              <a:rPr lang="zh-TW" altLang="en-US" sz="1600" dirty="0"/>
              <a:t>，這是修改過後的</a:t>
            </a:r>
            <a:r>
              <a:rPr lang="en-US" altLang="zh-TW" sz="1600" dirty="0"/>
              <a:t>bootstrap</a:t>
            </a:r>
            <a:r>
              <a:rPr lang="zh-TW" altLang="en-US" sz="1600" dirty="0"/>
              <a:t> </a:t>
            </a:r>
            <a:r>
              <a:rPr lang="en-US" altLang="zh-TW" sz="1600" dirty="0"/>
              <a:t>form</a:t>
            </a:r>
            <a:r>
              <a:rPr lang="zh-TW" altLang="en-US" sz="1600" dirty="0"/>
              <a:t>模板</a:t>
            </a:r>
            <a:endParaRPr lang="en-US" altLang="zh-TW" sz="1600" dirty="0"/>
          </a:p>
          <a:p>
            <a:r>
              <a:rPr lang="zh-TW" altLang="en-US" sz="1600" dirty="0"/>
              <a:t>這邊只挑沒講過的地方做說明，基本教學</a:t>
            </a:r>
            <a:r>
              <a:rPr lang="en-US" altLang="zh-TW" sz="1600" dirty="0"/>
              <a:t>ppt</a:t>
            </a:r>
            <a:r>
              <a:rPr lang="zh-TW" altLang="en-US" sz="1600" dirty="0"/>
              <a:t>有講的也不會重複講</a:t>
            </a:r>
          </a:p>
        </p:txBody>
      </p:sp>
      <p:sp>
        <p:nvSpPr>
          <p:cNvPr id="8" name="矩形 7">
            <a:extLst>
              <a:ext uri="{FF2B5EF4-FFF2-40B4-BE49-F238E27FC236}">
                <a16:creationId xmlns:a16="http://schemas.microsoft.com/office/drawing/2014/main" id="{1A48C65E-4D5A-E9C9-0960-7EB64AAC996B}"/>
              </a:ext>
            </a:extLst>
          </p:cNvPr>
          <p:cNvSpPr/>
          <p:nvPr/>
        </p:nvSpPr>
        <p:spPr>
          <a:xfrm>
            <a:off x="1257300" y="1593365"/>
            <a:ext cx="1308100" cy="1465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2C5142C6-8A7A-9A82-BD47-88AC150F00C1}"/>
              </a:ext>
            </a:extLst>
          </p:cNvPr>
          <p:cNvSpPr/>
          <p:nvPr/>
        </p:nvSpPr>
        <p:spPr>
          <a:xfrm>
            <a:off x="3923374" y="2034536"/>
            <a:ext cx="631041" cy="1459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A9359540-33E1-777F-1A6C-1CB0A02F0C3C}"/>
              </a:ext>
            </a:extLst>
          </p:cNvPr>
          <p:cNvSpPr/>
          <p:nvPr/>
        </p:nvSpPr>
        <p:spPr>
          <a:xfrm>
            <a:off x="4108012" y="3705074"/>
            <a:ext cx="631041" cy="1459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F6FD5A7-19B2-E6D8-2FB6-9F51B9449BC8}"/>
              </a:ext>
            </a:extLst>
          </p:cNvPr>
          <p:cNvSpPr/>
          <p:nvPr/>
        </p:nvSpPr>
        <p:spPr>
          <a:xfrm>
            <a:off x="4108012" y="4487591"/>
            <a:ext cx="631041" cy="1459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6C3168B0-D263-9EA6-7774-ED0F2FE18B20}"/>
              </a:ext>
            </a:extLst>
          </p:cNvPr>
          <p:cNvSpPr/>
          <p:nvPr/>
        </p:nvSpPr>
        <p:spPr>
          <a:xfrm>
            <a:off x="7554599" y="2052120"/>
            <a:ext cx="560702" cy="1371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a:extLst>
              <a:ext uri="{FF2B5EF4-FFF2-40B4-BE49-F238E27FC236}">
                <a16:creationId xmlns:a16="http://schemas.microsoft.com/office/drawing/2014/main" id="{9B17A372-3E91-474B-9459-65FDADB453C4}"/>
              </a:ext>
            </a:extLst>
          </p:cNvPr>
          <p:cNvSpPr/>
          <p:nvPr/>
        </p:nvSpPr>
        <p:spPr>
          <a:xfrm>
            <a:off x="6112661" y="3731451"/>
            <a:ext cx="560702" cy="1371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A0D760D6-9EA8-833D-8506-BF7668F0BC19}"/>
              </a:ext>
            </a:extLst>
          </p:cNvPr>
          <p:cNvSpPr/>
          <p:nvPr/>
        </p:nvSpPr>
        <p:spPr>
          <a:xfrm>
            <a:off x="6437976" y="4505174"/>
            <a:ext cx="560702" cy="1371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9579EB20-AA8D-5DB8-FEA1-2717D90ADE12}"/>
              </a:ext>
            </a:extLst>
          </p:cNvPr>
          <p:cNvSpPr/>
          <p:nvPr/>
        </p:nvSpPr>
        <p:spPr>
          <a:xfrm>
            <a:off x="1415562" y="2338754"/>
            <a:ext cx="1925515" cy="764931"/>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a:extLst>
              <a:ext uri="{FF2B5EF4-FFF2-40B4-BE49-F238E27FC236}">
                <a16:creationId xmlns:a16="http://schemas.microsoft.com/office/drawing/2014/main" id="{1BC91C3F-037A-2780-FE88-D4C3F4E292AC}"/>
              </a:ext>
            </a:extLst>
          </p:cNvPr>
          <p:cNvSpPr/>
          <p:nvPr/>
        </p:nvSpPr>
        <p:spPr>
          <a:xfrm>
            <a:off x="1397977" y="4642339"/>
            <a:ext cx="1925515" cy="764931"/>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CE8E727F-BF4F-1A15-57AC-6953286BF1CC}"/>
              </a:ext>
            </a:extLst>
          </p:cNvPr>
          <p:cNvSpPr txBox="1"/>
          <p:nvPr/>
        </p:nvSpPr>
        <p:spPr>
          <a:xfrm>
            <a:off x="8180546" y="1579689"/>
            <a:ext cx="3595856" cy="307777"/>
          </a:xfrm>
          <a:prstGeom prst="rect">
            <a:avLst/>
          </a:prstGeom>
          <a:noFill/>
        </p:spPr>
        <p:txBody>
          <a:bodyPr wrap="none" rtlCol="0">
            <a:spAutoFit/>
          </a:bodyPr>
          <a:lstStyle/>
          <a:p>
            <a:r>
              <a:rPr lang="zh-TW" altLang="en-US" sz="1400" dirty="0">
                <a:solidFill>
                  <a:srgbClr val="FF0000"/>
                </a:solidFill>
              </a:rPr>
              <a:t>紅框</a:t>
            </a:r>
            <a:r>
              <a:rPr lang="zh-TW" altLang="en-US" sz="1400" dirty="0"/>
              <a:t>部分是為了給予使用者提示，如下圖：</a:t>
            </a:r>
            <a:endParaRPr lang="en-US" altLang="zh-TW" sz="1400" dirty="0"/>
          </a:p>
        </p:txBody>
      </p:sp>
      <p:pic>
        <p:nvPicPr>
          <p:cNvPr id="30" name="圖片 29">
            <a:extLst>
              <a:ext uri="{FF2B5EF4-FFF2-40B4-BE49-F238E27FC236}">
                <a16:creationId xmlns:a16="http://schemas.microsoft.com/office/drawing/2014/main" id="{A4E7DC00-C88D-5BD8-259D-D5B686FD589B}"/>
              </a:ext>
            </a:extLst>
          </p:cNvPr>
          <p:cNvPicPr>
            <a:picLocks noChangeAspect="1"/>
          </p:cNvPicPr>
          <p:nvPr/>
        </p:nvPicPr>
        <p:blipFill>
          <a:blip r:embed="rId3"/>
          <a:stretch>
            <a:fillRect/>
          </a:stretch>
        </p:blipFill>
        <p:spPr>
          <a:xfrm>
            <a:off x="8211907" y="1881341"/>
            <a:ext cx="1117866" cy="452346"/>
          </a:xfrm>
          <a:prstGeom prst="rect">
            <a:avLst/>
          </a:prstGeom>
        </p:spPr>
      </p:pic>
      <p:pic>
        <p:nvPicPr>
          <p:cNvPr id="32" name="圖片 31">
            <a:extLst>
              <a:ext uri="{FF2B5EF4-FFF2-40B4-BE49-F238E27FC236}">
                <a16:creationId xmlns:a16="http://schemas.microsoft.com/office/drawing/2014/main" id="{9D9429E4-3D32-4472-88FB-D5D52E73529E}"/>
              </a:ext>
            </a:extLst>
          </p:cNvPr>
          <p:cNvPicPr>
            <a:picLocks noChangeAspect="1"/>
          </p:cNvPicPr>
          <p:nvPr/>
        </p:nvPicPr>
        <p:blipFill>
          <a:blip r:embed="rId4"/>
          <a:stretch>
            <a:fillRect/>
          </a:stretch>
        </p:blipFill>
        <p:spPr>
          <a:xfrm>
            <a:off x="9361134" y="1881341"/>
            <a:ext cx="1228672" cy="452346"/>
          </a:xfrm>
          <a:prstGeom prst="rect">
            <a:avLst/>
          </a:prstGeom>
        </p:spPr>
      </p:pic>
      <p:pic>
        <p:nvPicPr>
          <p:cNvPr id="34" name="圖片 33">
            <a:extLst>
              <a:ext uri="{FF2B5EF4-FFF2-40B4-BE49-F238E27FC236}">
                <a16:creationId xmlns:a16="http://schemas.microsoft.com/office/drawing/2014/main" id="{3E52FC28-BDF2-294B-60FD-256ED88E1439}"/>
              </a:ext>
            </a:extLst>
          </p:cNvPr>
          <p:cNvPicPr>
            <a:picLocks noChangeAspect="1"/>
          </p:cNvPicPr>
          <p:nvPr/>
        </p:nvPicPr>
        <p:blipFill>
          <a:blip r:embed="rId5"/>
          <a:stretch>
            <a:fillRect/>
          </a:stretch>
        </p:blipFill>
        <p:spPr>
          <a:xfrm>
            <a:off x="10621167" y="1879811"/>
            <a:ext cx="1228673" cy="461532"/>
          </a:xfrm>
          <a:prstGeom prst="rect">
            <a:avLst/>
          </a:prstGeom>
        </p:spPr>
      </p:pic>
      <p:sp>
        <p:nvSpPr>
          <p:cNvPr id="35" name="文字方塊 34">
            <a:extLst>
              <a:ext uri="{FF2B5EF4-FFF2-40B4-BE49-F238E27FC236}">
                <a16:creationId xmlns:a16="http://schemas.microsoft.com/office/drawing/2014/main" id="{96E0DFD4-3572-5F6F-9358-7236AF6221FC}"/>
              </a:ext>
            </a:extLst>
          </p:cNvPr>
          <p:cNvSpPr txBox="1"/>
          <p:nvPr/>
        </p:nvSpPr>
        <p:spPr>
          <a:xfrm>
            <a:off x="8211907" y="2344011"/>
            <a:ext cx="3950120" cy="954107"/>
          </a:xfrm>
          <a:prstGeom prst="rect">
            <a:avLst/>
          </a:prstGeom>
          <a:noFill/>
        </p:spPr>
        <p:txBody>
          <a:bodyPr wrap="none" rtlCol="0">
            <a:spAutoFit/>
          </a:bodyPr>
          <a:lstStyle/>
          <a:p>
            <a:r>
              <a:rPr lang="zh-TW" altLang="en-US" sz="1400" dirty="0">
                <a:solidFill>
                  <a:srgbClr val="FF0000"/>
                </a:solidFill>
              </a:rPr>
              <a:t>紅框</a:t>
            </a:r>
            <a:r>
              <a:rPr lang="zh-TW" altLang="en-US" sz="1400" dirty="0"/>
              <a:t>中的</a:t>
            </a:r>
            <a:r>
              <a:rPr lang="en-US" altLang="zh-TW" sz="1400" dirty="0">
                <a:solidFill>
                  <a:schemeClr val="accent5">
                    <a:lumMod val="60000"/>
                    <a:lumOff val="40000"/>
                  </a:schemeClr>
                </a:solidFill>
              </a:rPr>
              <a:t>required</a:t>
            </a:r>
            <a:r>
              <a:rPr lang="zh-TW" altLang="en-US" sz="1400" dirty="0"/>
              <a:t>意思是將該輸入框設為必填，</a:t>
            </a:r>
            <a:endParaRPr lang="en-US" altLang="zh-TW" sz="1400" dirty="0"/>
          </a:p>
          <a:p>
            <a:r>
              <a:rPr lang="zh-TW" altLang="en-US" sz="1400" dirty="0"/>
              <a:t>而由於上圖中的輸入框</a:t>
            </a:r>
            <a:r>
              <a:rPr lang="en-US" altLang="zh-TW" sz="1400" dirty="0"/>
              <a:t>type=“email”</a:t>
            </a:r>
            <a:r>
              <a:rPr lang="zh-TW" altLang="en-US" sz="1400" dirty="0"/>
              <a:t>，</a:t>
            </a:r>
            <a:endParaRPr lang="en-US" altLang="zh-TW" sz="1400" dirty="0"/>
          </a:p>
          <a:p>
            <a:r>
              <a:rPr lang="zh-TW" altLang="en-US" sz="1400" dirty="0"/>
              <a:t>因此除了會檢查其中是否有值以外，</a:t>
            </a:r>
            <a:endParaRPr lang="en-US" altLang="zh-TW" sz="1400" dirty="0"/>
          </a:p>
          <a:p>
            <a:r>
              <a:rPr lang="zh-TW" altLang="en-US" sz="1400" dirty="0"/>
              <a:t>還會檢查是否符合</a:t>
            </a:r>
            <a:r>
              <a:rPr lang="en-US" altLang="zh-TW" sz="1400" dirty="0"/>
              <a:t>email</a:t>
            </a:r>
            <a:r>
              <a:rPr lang="zh-TW" altLang="en-US" sz="1400" dirty="0"/>
              <a:t>格式。</a:t>
            </a:r>
            <a:r>
              <a:rPr lang="en-US" altLang="zh-TW" sz="1050" b="1" dirty="0"/>
              <a:t>(</a:t>
            </a:r>
            <a:r>
              <a:rPr lang="en-US" altLang="zh-TW" sz="1050" b="1" dirty="0">
                <a:solidFill>
                  <a:schemeClr val="tx2">
                    <a:lumMod val="75000"/>
                  </a:schemeClr>
                </a:solidFill>
                <a:hlinkClick r:id="rId6">
                  <a:extLst>
                    <a:ext uri="{A12FA001-AC4F-418D-AE19-62706E023703}">
                      <ahyp:hlinkClr xmlns:ahyp="http://schemas.microsoft.com/office/drawing/2018/hyperlinkcolor" val="tx"/>
                    </a:ext>
                  </a:extLst>
                </a:hlinkClick>
              </a:rPr>
              <a:t>bootstrap</a:t>
            </a:r>
            <a:r>
              <a:rPr lang="zh-TW" altLang="en-US" sz="1050" b="1" dirty="0">
                <a:solidFill>
                  <a:schemeClr val="tx2">
                    <a:lumMod val="75000"/>
                  </a:schemeClr>
                </a:solidFill>
                <a:hlinkClick r:id="rId6">
                  <a:extLst>
                    <a:ext uri="{A12FA001-AC4F-418D-AE19-62706E023703}">
                      <ahyp:hlinkClr xmlns:ahyp="http://schemas.microsoft.com/office/drawing/2018/hyperlinkcolor" val="tx"/>
                    </a:ext>
                  </a:extLst>
                </a:hlinkClick>
              </a:rPr>
              <a:t>官方說明範例</a:t>
            </a:r>
            <a:r>
              <a:rPr lang="en-US" altLang="zh-TW" sz="1050" b="1" dirty="0"/>
              <a:t>)</a:t>
            </a:r>
            <a:endParaRPr lang="en-US" altLang="zh-TW" sz="1000" b="1" dirty="0"/>
          </a:p>
        </p:txBody>
      </p:sp>
      <p:sp>
        <p:nvSpPr>
          <p:cNvPr id="36" name="文字方塊 35">
            <a:extLst>
              <a:ext uri="{FF2B5EF4-FFF2-40B4-BE49-F238E27FC236}">
                <a16:creationId xmlns:a16="http://schemas.microsoft.com/office/drawing/2014/main" id="{57E031F8-A0C4-0DEA-6574-CD9CBC0D702A}"/>
              </a:ext>
            </a:extLst>
          </p:cNvPr>
          <p:cNvSpPr txBox="1"/>
          <p:nvPr/>
        </p:nvSpPr>
        <p:spPr>
          <a:xfrm>
            <a:off x="8115301" y="3580328"/>
            <a:ext cx="4143784" cy="523220"/>
          </a:xfrm>
          <a:prstGeom prst="rect">
            <a:avLst/>
          </a:prstGeom>
          <a:noFill/>
        </p:spPr>
        <p:txBody>
          <a:bodyPr wrap="square" rtlCol="0">
            <a:spAutoFit/>
          </a:bodyPr>
          <a:lstStyle/>
          <a:p>
            <a:r>
              <a:rPr lang="zh-TW" altLang="en-US" sz="1400" dirty="0">
                <a:solidFill>
                  <a:srgbClr val="92D050"/>
                </a:solidFill>
              </a:rPr>
              <a:t>綠框</a:t>
            </a:r>
            <a:r>
              <a:rPr lang="zh-TW" altLang="en-US" sz="1400" dirty="0"/>
              <a:t>部分就是在變數為</a:t>
            </a:r>
            <a:r>
              <a:rPr lang="en-US" altLang="zh-TW" sz="1400" dirty="0"/>
              <a:t>True</a:t>
            </a:r>
            <a:r>
              <a:rPr lang="zh-TW" altLang="en-US" sz="1400" dirty="0"/>
              <a:t>的時候才會顯示的內容，</a:t>
            </a:r>
            <a:endParaRPr lang="en-US" altLang="zh-TW" sz="1400" dirty="0"/>
          </a:p>
          <a:p>
            <a:r>
              <a:rPr lang="zh-TW" altLang="en-US" sz="1400" dirty="0"/>
              <a:t>要配合後端程式，執行效果如下圖：</a:t>
            </a:r>
          </a:p>
        </p:txBody>
      </p:sp>
      <p:sp>
        <p:nvSpPr>
          <p:cNvPr id="43" name="矩形 42">
            <a:extLst>
              <a:ext uri="{FF2B5EF4-FFF2-40B4-BE49-F238E27FC236}">
                <a16:creationId xmlns:a16="http://schemas.microsoft.com/office/drawing/2014/main" id="{DD093630-1DB5-4384-364E-7DB8E4CA4CFD}"/>
              </a:ext>
            </a:extLst>
          </p:cNvPr>
          <p:cNvSpPr/>
          <p:nvPr/>
        </p:nvSpPr>
        <p:spPr>
          <a:xfrm>
            <a:off x="1197759" y="5696648"/>
            <a:ext cx="2881872" cy="764931"/>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7" name="圖片 46">
            <a:extLst>
              <a:ext uri="{FF2B5EF4-FFF2-40B4-BE49-F238E27FC236}">
                <a16:creationId xmlns:a16="http://schemas.microsoft.com/office/drawing/2014/main" id="{E13BC169-81BB-6E42-95B3-51C06EE2799C}"/>
              </a:ext>
            </a:extLst>
          </p:cNvPr>
          <p:cNvPicPr>
            <a:picLocks noChangeAspect="1"/>
          </p:cNvPicPr>
          <p:nvPr/>
        </p:nvPicPr>
        <p:blipFill rotWithShape="1">
          <a:blip r:embed="rId7"/>
          <a:srcRect r="76884"/>
          <a:stretch/>
        </p:blipFill>
        <p:spPr>
          <a:xfrm>
            <a:off x="8587800" y="4232889"/>
            <a:ext cx="994817" cy="2388727"/>
          </a:xfrm>
          <a:prstGeom prst="rect">
            <a:avLst/>
          </a:prstGeom>
        </p:spPr>
      </p:pic>
      <p:pic>
        <p:nvPicPr>
          <p:cNvPr id="49" name="圖片 48">
            <a:extLst>
              <a:ext uri="{FF2B5EF4-FFF2-40B4-BE49-F238E27FC236}">
                <a16:creationId xmlns:a16="http://schemas.microsoft.com/office/drawing/2014/main" id="{96F358BB-8FD1-AD4D-A3F4-CC2C74254467}"/>
              </a:ext>
            </a:extLst>
          </p:cNvPr>
          <p:cNvPicPr>
            <a:picLocks noChangeAspect="1"/>
          </p:cNvPicPr>
          <p:nvPr/>
        </p:nvPicPr>
        <p:blipFill>
          <a:blip r:embed="rId8"/>
          <a:stretch>
            <a:fillRect/>
          </a:stretch>
        </p:blipFill>
        <p:spPr>
          <a:xfrm>
            <a:off x="9996922" y="4858612"/>
            <a:ext cx="1551540" cy="983154"/>
          </a:xfrm>
          <a:prstGeom prst="rect">
            <a:avLst/>
          </a:prstGeom>
        </p:spPr>
      </p:pic>
    </p:spTree>
    <p:extLst>
      <p:ext uri="{BB962C8B-B14F-4D97-AF65-F5344CB8AC3E}">
        <p14:creationId xmlns:p14="http://schemas.microsoft.com/office/powerpoint/2010/main" val="1430446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002D7FA6-6763-FC99-0EFD-3CA799C380B8}"/>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ED48F731-4227-3AFC-244D-3D9A3762A009}"/>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二</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13642173-AB25-9F6E-E10A-97F769907878}"/>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註冊頁面實作</a:t>
              </a:r>
            </a:p>
          </p:txBody>
        </p:sp>
      </p:grpSp>
      <p:pic>
        <p:nvPicPr>
          <p:cNvPr id="6" name="圖片 5">
            <a:extLst>
              <a:ext uri="{FF2B5EF4-FFF2-40B4-BE49-F238E27FC236}">
                <a16:creationId xmlns:a16="http://schemas.microsoft.com/office/drawing/2014/main" id="{BD24D8D0-E35F-B24C-8690-C7638C9EACBB}"/>
              </a:ext>
            </a:extLst>
          </p:cNvPr>
          <p:cNvPicPr>
            <a:picLocks noChangeAspect="1"/>
          </p:cNvPicPr>
          <p:nvPr/>
        </p:nvPicPr>
        <p:blipFill rotWithShape="1">
          <a:blip r:embed="rId2"/>
          <a:srcRect l="9975"/>
          <a:stretch/>
        </p:blipFill>
        <p:spPr>
          <a:xfrm>
            <a:off x="1333500" y="2438590"/>
            <a:ext cx="3927867" cy="2543530"/>
          </a:xfrm>
          <a:prstGeom prst="rect">
            <a:avLst/>
          </a:prstGeom>
        </p:spPr>
      </p:pic>
      <p:sp>
        <p:nvSpPr>
          <p:cNvPr id="7" name="文字方塊 6">
            <a:extLst>
              <a:ext uri="{FF2B5EF4-FFF2-40B4-BE49-F238E27FC236}">
                <a16:creationId xmlns:a16="http://schemas.microsoft.com/office/drawing/2014/main" id="{FB2D407D-8E89-5251-49B7-A0DD5757BB00}"/>
              </a:ext>
            </a:extLst>
          </p:cNvPr>
          <p:cNvSpPr txBox="1"/>
          <p:nvPr/>
        </p:nvSpPr>
        <p:spPr>
          <a:xfrm>
            <a:off x="779078" y="1245473"/>
            <a:ext cx="6790770" cy="369332"/>
          </a:xfrm>
          <a:prstGeom prst="rect">
            <a:avLst/>
          </a:prstGeom>
          <a:noFill/>
        </p:spPr>
        <p:txBody>
          <a:bodyPr wrap="none" rtlCol="0">
            <a:spAutoFit/>
          </a:bodyPr>
          <a:lstStyle/>
          <a:p>
            <a:r>
              <a:rPr lang="zh-TW" altLang="en-US" dirty="0"/>
              <a:t>開始寫後端</a:t>
            </a:r>
            <a:r>
              <a:rPr lang="en-US" altLang="zh-TW" dirty="0">
                <a:solidFill>
                  <a:srgbClr val="FFC000"/>
                </a:solidFill>
              </a:rPr>
              <a:t>server.py</a:t>
            </a:r>
            <a:r>
              <a:rPr lang="zh-TW" altLang="en-US" dirty="0"/>
              <a:t>的部分，因為程式碼太長了照慣例先摺疊一下</a:t>
            </a:r>
          </a:p>
        </p:txBody>
      </p:sp>
      <p:sp>
        <p:nvSpPr>
          <p:cNvPr id="8" name="矩形 7">
            <a:extLst>
              <a:ext uri="{FF2B5EF4-FFF2-40B4-BE49-F238E27FC236}">
                <a16:creationId xmlns:a16="http://schemas.microsoft.com/office/drawing/2014/main" id="{6DF71189-CA06-5BBC-71A7-AED75633463F}"/>
              </a:ext>
            </a:extLst>
          </p:cNvPr>
          <p:cNvSpPr/>
          <p:nvPr/>
        </p:nvSpPr>
        <p:spPr>
          <a:xfrm>
            <a:off x="1661746" y="2795955"/>
            <a:ext cx="1283677" cy="5539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500DE0BB-B109-B433-1EE1-A03CBD10908C}"/>
              </a:ext>
            </a:extLst>
          </p:cNvPr>
          <p:cNvSpPr/>
          <p:nvPr/>
        </p:nvSpPr>
        <p:spPr>
          <a:xfrm>
            <a:off x="1661745" y="3543302"/>
            <a:ext cx="2129745" cy="1639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55F33D47-EE00-38A4-4EE9-1488D79AB51B}"/>
              </a:ext>
            </a:extLst>
          </p:cNvPr>
          <p:cNvSpPr/>
          <p:nvPr/>
        </p:nvSpPr>
        <p:spPr>
          <a:xfrm>
            <a:off x="1661744" y="3900668"/>
            <a:ext cx="3599623" cy="10814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單箭頭接點 13">
            <a:extLst>
              <a:ext uri="{FF2B5EF4-FFF2-40B4-BE49-F238E27FC236}">
                <a16:creationId xmlns:a16="http://schemas.microsoft.com/office/drawing/2014/main" id="{81B27A2A-0529-3537-0AA8-E5B9D4D2C5D7}"/>
              </a:ext>
            </a:extLst>
          </p:cNvPr>
          <p:cNvCxnSpPr>
            <a:cxnSpLocks/>
            <a:stCxn id="8" idx="3"/>
            <a:endCxn id="15" idx="1"/>
          </p:cNvCxnSpPr>
          <p:nvPr/>
        </p:nvCxnSpPr>
        <p:spPr>
          <a:xfrm flipV="1">
            <a:off x="2945423" y="2689756"/>
            <a:ext cx="2514951" cy="38315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文字方塊 14">
            <a:extLst>
              <a:ext uri="{FF2B5EF4-FFF2-40B4-BE49-F238E27FC236}">
                <a16:creationId xmlns:a16="http://schemas.microsoft.com/office/drawing/2014/main" id="{90C0FAF4-ECDB-B6CB-69FA-3B248AAB47E6}"/>
              </a:ext>
            </a:extLst>
          </p:cNvPr>
          <p:cNvSpPr txBox="1"/>
          <p:nvPr/>
        </p:nvSpPr>
        <p:spPr>
          <a:xfrm>
            <a:off x="5460374" y="2089591"/>
            <a:ext cx="4261103" cy="1200329"/>
          </a:xfrm>
          <a:prstGeom prst="rect">
            <a:avLst/>
          </a:prstGeom>
          <a:noFill/>
        </p:spPr>
        <p:txBody>
          <a:bodyPr wrap="none" rtlCol="0">
            <a:spAutoFit/>
          </a:bodyPr>
          <a:lstStyle/>
          <a:p>
            <a:r>
              <a:rPr lang="zh-TW" altLang="en-US" dirty="0"/>
              <a:t>設三個布林變數</a:t>
            </a:r>
            <a:endParaRPr lang="en-US" altLang="zh-TW" dirty="0"/>
          </a:p>
          <a:p>
            <a:pPr marL="342900" indent="-342900">
              <a:buFont typeface="+mj-lt"/>
              <a:buAutoNum type="arabicPeriod"/>
            </a:pPr>
            <a:r>
              <a:rPr lang="zh-TW" altLang="en-US" dirty="0"/>
              <a:t>使用者輸入的</a:t>
            </a:r>
            <a:r>
              <a:rPr lang="en-US" altLang="zh-TW" dirty="0"/>
              <a:t>email</a:t>
            </a:r>
            <a:r>
              <a:rPr lang="zh-TW" altLang="en-US" dirty="0"/>
              <a:t>是否已在資料庫中</a:t>
            </a:r>
            <a:endParaRPr lang="en-US" altLang="zh-TW" dirty="0"/>
          </a:p>
          <a:p>
            <a:pPr marL="342900" indent="-342900">
              <a:buFont typeface="+mj-lt"/>
              <a:buAutoNum type="arabicPeriod"/>
            </a:pPr>
            <a:r>
              <a:rPr lang="zh-TW" altLang="en-US" dirty="0"/>
              <a:t>密碼與密碼確認欄位是否</a:t>
            </a:r>
            <a:r>
              <a:rPr lang="zh-TW" altLang="en-US" dirty="0">
                <a:solidFill>
                  <a:srgbClr val="FFC000"/>
                </a:solidFill>
              </a:rPr>
              <a:t>不</a:t>
            </a:r>
            <a:r>
              <a:rPr lang="zh-TW" altLang="en-US" dirty="0"/>
              <a:t>符合</a:t>
            </a:r>
            <a:endParaRPr lang="en-US" altLang="zh-TW" dirty="0"/>
          </a:p>
          <a:p>
            <a:pPr marL="342900" indent="-342900">
              <a:buFont typeface="+mj-lt"/>
              <a:buAutoNum type="arabicPeriod"/>
            </a:pPr>
            <a:r>
              <a:rPr lang="zh-TW" altLang="en-US" dirty="0"/>
              <a:t>註冊是否成功</a:t>
            </a:r>
          </a:p>
        </p:txBody>
      </p:sp>
      <p:cxnSp>
        <p:nvCxnSpPr>
          <p:cNvPr id="31" name="直線單箭頭接點 30">
            <a:extLst>
              <a:ext uri="{FF2B5EF4-FFF2-40B4-BE49-F238E27FC236}">
                <a16:creationId xmlns:a16="http://schemas.microsoft.com/office/drawing/2014/main" id="{623C91D9-B64B-DDAC-B1EB-FD028CFA4C83}"/>
              </a:ext>
            </a:extLst>
          </p:cNvPr>
          <p:cNvCxnSpPr>
            <a:cxnSpLocks/>
            <a:stCxn id="11" idx="3"/>
            <a:endCxn id="32" idx="1"/>
          </p:cNvCxnSpPr>
          <p:nvPr/>
        </p:nvCxnSpPr>
        <p:spPr>
          <a:xfrm flipV="1">
            <a:off x="3791490" y="3613666"/>
            <a:ext cx="1720259" cy="1160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2" name="文字方塊 31">
            <a:extLst>
              <a:ext uri="{FF2B5EF4-FFF2-40B4-BE49-F238E27FC236}">
                <a16:creationId xmlns:a16="http://schemas.microsoft.com/office/drawing/2014/main" id="{99AB6AD7-C13D-77A6-10C7-BAC3ADDF1AAF}"/>
              </a:ext>
            </a:extLst>
          </p:cNvPr>
          <p:cNvSpPr txBox="1"/>
          <p:nvPr/>
        </p:nvSpPr>
        <p:spPr>
          <a:xfrm>
            <a:off x="5511749" y="3429000"/>
            <a:ext cx="5346751" cy="369332"/>
          </a:xfrm>
          <a:prstGeom prst="rect">
            <a:avLst/>
          </a:prstGeom>
          <a:noFill/>
        </p:spPr>
        <p:txBody>
          <a:bodyPr wrap="square" rtlCol="0">
            <a:spAutoFit/>
          </a:bodyPr>
          <a:lstStyle/>
          <a:p>
            <a:r>
              <a:rPr lang="zh-TW" altLang="en-US" dirty="0"/>
              <a:t>使用者提交表單後會執行此處，下一頁展開講解</a:t>
            </a:r>
            <a:endParaRPr lang="en-US" altLang="zh-TW" dirty="0"/>
          </a:p>
        </p:txBody>
      </p:sp>
      <p:cxnSp>
        <p:nvCxnSpPr>
          <p:cNvPr id="37" name="直線單箭頭接點 36">
            <a:extLst>
              <a:ext uri="{FF2B5EF4-FFF2-40B4-BE49-F238E27FC236}">
                <a16:creationId xmlns:a16="http://schemas.microsoft.com/office/drawing/2014/main" id="{65CEA343-30B5-E5F0-F9B8-D1F0C1517964}"/>
              </a:ext>
            </a:extLst>
          </p:cNvPr>
          <p:cNvCxnSpPr>
            <a:cxnSpLocks/>
            <a:stCxn id="12" idx="3"/>
          </p:cNvCxnSpPr>
          <p:nvPr/>
        </p:nvCxnSpPr>
        <p:spPr>
          <a:xfrm>
            <a:off x="5261367" y="4441394"/>
            <a:ext cx="32563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8" name="文字方塊 37">
            <a:extLst>
              <a:ext uri="{FF2B5EF4-FFF2-40B4-BE49-F238E27FC236}">
                <a16:creationId xmlns:a16="http://schemas.microsoft.com/office/drawing/2014/main" id="{FD40CB07-79B4-68C3-A7F9-1025BD94340F}"/>
              </a:ext>
            </a:extLst>
          </p:cNvPr>
          <p:cNvSpPr txBox="1"/>
          <p:nvPr/>
        </p:nvSpPr>
        <p:spPr>
          <a:xfrm>
            <a:off x="5586997" y="4118228"/>
            <a:ext cx="5570441" cy="1477328"/>
          </a:xfrm>
          <a:prstGeom prst="rect">
            <a:avLst/>
          </a:prstGeom>
          <a:noFill/>
        </p:spPr>
        <p:txBody>
          <a:bodyPr wrap="square" rtlCol="0">
            <a:spAutoFit/>
          </a:bodyPr>
          <a:lstStyle/>
          <a:p>
            <a:r>
              <a:rPr lang="zh-TW" altLang="en-US" dirty="0"/>
              <a:t>使用者剛進入註冊頁面時，</a:t>
            </a:r>
            <a:endParaRPr lang="en-US" altLang="zh-TW" dirty="0"/>
          </a:p>
          <a:p>
            <a:r>
              <a:rPr lang="zh-TW" altLang="en-US" dirty="0"/>
              <a:t>後端伺服器會依照此處程式碼回傳網頁與變數給前端</a:t>
            </a:r>
            <a:endParaRPr lang="en-US" altLang="zh-TW" dirty="0"/>
          </a:p>
          <a:p>
            <a:endParaRPr lang="en-US" altLang="zh-TW" dirty="0"/>
          </a:p>
          <a:p>
            <a:r>
              <a:rPr lang="zh-TW" altLang="en-US" dirty="0"/>
              <a:t>由於此處回傳的變數值都是</a:t>
            </a:r>
            <a:r>
              <a:rPr lang="en-US" altLang="zh-TW" dirty="0"/>
              <a:t>False</a:t>
            </a:r>
          </a:p>
          <a:p>
            <a:r>
              <a:rPr lang="zh-TW" altLang="en-US" dirty="0"/>
              <a:t>因此前端</a:t>
            </a:r>
            <a:r>
              <a:rPr lang="en-US" altLang="zh-TW" dirty="0"/>
              <a:t>if</a:t>
            </a:r>
            <a:r>
              <a:rPr lang="zh-TW" altLang="en-US" dirty="0"/>
              <a:t>中的內容不會顯示在網頁上</a:t>
            </a:r>
            <a:endParaRPr lang="en-US" altLang="zh-TW" dirty="0"/>
          </a:p>
        </p:txBody>
      </p:sp>
      <p:pic>
        <p:nvPicPr>
          <p:cNvPr id="46" name="圖片 45">
            <a:extLst>
              <a:ext uri="{FF2B5EF4-FFF2-40B4-BE49-F238E27FC236}">
                <a16:creationId xmlns:a16="http://schemas.microsoft.com/office/drawing/2014/main" id="{BAD598B5-3252-54F6-F1F6-72A5E1E7BB8C}"/>
              </a:ext>
            </a:extLst>
          </p:cNvPr>
          <p:cNvPicPr>
            <a:picLocks noChangeAspect="1"/>
          </p:cNvPicPr>
          <p:nvPr/>
        </p:nvPicPr>
        <p:blipFill>
          <a:blip r:embed="rId3"/>
          <a:stretch>
            <a:fillRect/>
          </a:stretch>
        </p:blipFill>
        <p:spPr>
          <a:xfrm>
            <a:off x="5144874" y="5625182"/>
            <a:ext cx="1902252" cy="757744"/>
          </a:xfrm>
          <a:prstGeom prst="rect">
            <a:avLst/>
          </a:prstGeom>
        </p:spPr>
      </p:pic>
      <p:pic>
        <p:nvPicPr>
          <p:cNvPr id="50" name="圖片 49">
            <a:extLst>
              <a:ext uri="{FF2B5EF4-FFF2-40B4-BE49-F238E27FC236}">
                <a16:creationId xmlns:a16="http://schemas.microsoft.com/office/drawing/2014/main" id="{0CEE18D7-815D-0B09-838A-25C468FDE67C}"/>
              </a:ext>
            </a:extLst>
          </p:cNvPr>
          <p:cNvPicPr>
            <a:picLocks noChangeAspect="1"/>
          </p:cNvPicPr>
          <p:nvPr/>
        </p:nvPicPr>
        <p:blipFill>
          <a:blip r:embed="rId4"/>
          <a:stretch>
            <a:fillRect/>
          </a:stretch>
        </p:blipFill>
        <p:spPr>
          <a:xfrm>
            <a:off x="7175751" y="5625182"/>
            <a:ext cx="1902252" cy="818691"/>
          </a:xfrm>
          <a:prstGeom prst="rect">
            <a:avLst/>
          </a:prstGeom>
        </p:spPr>
      </p:pic>
      <p:pic>
        <p:nvPicPr>
          <p:cNvPr id="52" name="圖片 51">
            <a:extLst>
              <a:ext uri="{FF2B5EF4-FFF2-40B4-BE49-F238E27FC236}">
                <a16:creationId xmlns:a16="http://schemas.microsoft.com/office/drawing/2014/main" id="{AFB1364C-6FAE-E957-D254-8527618D59F0}"/>
              </a:ext>
            </a:extLst>
          </p:cNvPr>
          <p:cNvPicPr>
            <a:picLocks noChangeAspect="1"/>
          </p:cNvPicPr>
          <p:nvPr/>
        </p:nvPicPr>
        <p:blipFill>
          <a:blip r:embed="rId5"/>
          <a:stretch>
            <a:fillRect/>
          </a:stretch>
        </p:blipFill>
        <p:spPr>
          <a:xfrm>
            <a:off x="9206628" y="5570604"/>
            <a:ext cx="2514951" cy="689696"/>
          </a:xfrm>
          <a:prstGeom prst="rect">
            <a:avLst/>
          </a:prstGeom>
        </p:spPr>
      </p:pic>
      <p:pic>
        <p:nvPicPr>
          <p:cNvPr id="13" name="圖片 12">
            <a:extLst>
              <a:ext uri="{FF2B5EF4-FFF2-40B4-BE49-F238E27FC236}">
                <a16:creationId xmlns:a16="http://schemas.microsoft.com/office/drawing/2014/main" id="{53D18C37-78FA-7537-36BC-1A0C050E1E47}"/>
              </a:ext>
            </a:extLst>
          </p:cNvPr>
          <p:cNvPicPr>
            <a:picLocks noChangeAspect="1"/>
          </p:cNvPicPr>
          <p:nvPr/>
        </p:nvPicPr>
        <p:blipFill>
          <a:blip r:embed="rId6"/>
          <a:stretch>
            <a:fillRect/>
          </a:stretch>
        </p:blipFill>
        <p:spPr>
          <a:xfrm>
            <a:off x="1333500" y="1815158"/>
            <a:ext cx="3658111" cy="219106"/>
          </a:xfrm>
          <a:prstGeom prst="rect">
            <a:avLst/>
          </a:prstGeom>
        </p:spPr>
      </p:pic>
      <p:sp>
        <p:nvSpPr>
          <p:cNvPr id="26" name="矩形 25">
            <a:extLst>
              <a:ext uri="{FF2B5EF4-FFF2-40B4-BE49-F238E27FC236}">
                <a16:creationId xmlns:a16="http://schemas.microsoft.com/office/drawing/2014/main" id="{7B831788-9CB8-EBE4-8D59-CB48C76CA914}"/>
              </a:ext>
            </a:extLst>
          </p:cNvPr>
          <p:cNvSpPr/>
          <p:nvPr/>
        </p:nvSpPr>
        <p:spPr>
          <a:xfrm>
            <a:off x="4220308" y="1855177"/>
            <a:ext cx="606669" cy="1758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7" name="直線單箭頭接點 26">
            <a:extLst>
              <a:ext uri="{FF2B5EF4-FFF2-40B4-BE49-F238E27FC236}">
                <a16:creationId xmlns:a16="http://schemas.microsoft.com/office/drawing/2014/main" id="{E7CC2DB0-44A0-4342-43A9-0C50CD46A5FA}"/>
              </a:ext>
            </a:extLst>
          </p:cNvPr>
          <p:cNvCxnSpPr>
            <a:cxnSpLocks/>
            <a:stCxn id="26" idx="3"/>
            <a:endCxn id="28" idx="1"/>
          </p:cNvCxnSpPr>
          <p:nvPr/>
        </p:nvCxnSpPr>
        <p:spPr>
          <a:xfrm flipV="1">
            <a:off x="4826977" y="1871124"/>
            <a:ext cx="317897" cy="7197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8" name="文字方塊 27">
            <a:extLst>
              <a:ext uri="{FF2B5EF4-FFF2-40B4-BE49-F238E27FC236}">
                <a16:creationId xmlns:a16="http://schemas.microsoft.com/office/drawing/2014/main" id="{73315ED1-AB45-37EB-2BD0-1BDE19339EFB}"/>
              </a:ext>
            </a:extLst>
          </p:cNvPr>
          <p:cNvSpPr txBox="1"/>
          <p:nvPr/>
        </p:nvSpPr>
        <p:spPr>
          <a:xfrm>
            <a:off x="5144874" y="1717235"/>
            <a:ext cx="1253897" cy="307777"/>
          </a:xfrm>
          <a:prstGeom prst="rect">
            <a:avLst/>
          </a:prstGeom>
          <a:noFill/>
        </p:spPr>
        <p:txBody>
          <a:bodyPr wrap="square" rtlCol="0">
            <a:spAutoFit/>
          </a:bodyPr>
          <a:lstStyle/>
          <a:p>
            <a:r>
              <a:rPr lang="en-US" altLang="zh-TW" sz="1400" dirty="0"/>
              <a:t>import request</a:t>
            </a:r>
          </a:p>
        </p:txBody>
      </p:sp>
    </p:spTree>
    <p:extLst>
      <p:ext uri="{BB962C8B-B14F-4D97-AF65-F5344CB8AC3E}">
        <p14:creationId xmlns:p14="http://schemas.microsoft.com/office/powerpoint/2010/main" val="945917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89D0AFAF-E943-CFAE-086C-D4995C45D578}"/>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51638F1A-DF01-37A2-775C-62C8E5DC5288}"/>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二</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AC9286D4-263C-7044-14A1-FBEF0F5D4A7D}"/>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註冊頁面實作</a:t>
              </a:r>
            </a:p>
          </p:txBody>
        </p:sp>
      </p:grpSp>
      <p:pic>
        <p:nvPicPr>
          <p:cNvPr id="6" name="圖片 5">
            <a:extLst>
              <a:ext uri="{FF2B5EF4-FFF2-40B4-BE49-F238E27FC236}">
                <a16:creationId xmlns:a16="http://schemas.microsoft.com/office/drawing/2014/main" id="{B68717AC-2997-F6E0-FFCD-8E0B7A5CC8C4}"/>
              </a:ext>
            </a:extLst>
          </p:cNvPr>
          <p:cNvPicPr>
            <a:picLocks noChangeAspect="1"/>
          </p:cNvPicPr>
          <p:nvPr/>
        </p:nvPicPr>
        <p:blipFill>
          <a:blip r:embed="rId2"/>
          <a:stretch>
            <a:fillRect/>
          </a:stretch>
        </p:blipFill>
        <p:spPr>
          <a:xfrm>
            <a:off x="898308" y="1590420"/>
            <a:ext cx="5551366" cy="4917787"/>
          </a:xfrm>
          <a:prstGeom prst="rect">
            <a:avLst/>
          </a:prstGeom>
        </p:spPr>
      </p:pic>
      <p:sp>
        <p:nvSpPr>
          <p:cNvPr id="7" name="文字方塊 6">
            <a:extLst>
              <a:ext uri="{FF2B5EF4-FFF2-40B4-BE49-F238E27FC236}">
                <a16:creationId xmlns:a16="http://schemas.microsoft.com/office/drawing/2014/main" id="{9174E1F6-90E8-A0DA-64B8-17CC0FCC137F}"/>
              </a:ext>
            </a:extLst>
          </p:cNvPr>
          <p:cNvSpPr txBox="1"/>
          <p:nvPr/>
        </p:nvSpPr>
        <p:spPr>
          <a:xfrm>
            <a:off x="898308" y="1221088"/>
            <a:ext cx="2031325" cy="369332"/>
          </a:xfrm>
          <a:prstGeom prst="rect">
            <a:avLst/>
          </a:prstGeom>
          <a:noFill/>
        </p:spPr>
        <p:txBody>
          <a:bodyPr wrap="none" rtlCol="0">
            <a:spAutoFit/>
          </a:bodyPr>
          <a:lstStyle/>
          <a:p>
            <a:r>
              <a:rPr lang="zh-TW" altLang="en-US" dirty="0"/>
              <a:t>上一頁摺疊處展開</a:t>
            </a:r>
            <a:endParaRPr lang="en-US" altLang="zh-TW" dirty="0"/>
          </a:p>
        </p:txBody>
      </p:sp>
      <p:sp>
        <p:nvSpPr>
          <p:cNvPr id="9" name="文字方塊 8">
            <a:extLst>
              <a:ext uri="{FF2B5EF4-FFF2-40B4-BE49-F238E27FC236}">
                <a16:creationId xmlns:a16="http://schemas.microsoft.com/office/drawing/2014/main" id="{3F9E30C4-40C0-8DF6-859F-D234E9F64DC1}"/>
              </a:ext>
            </a:extLst>
          </p:cNvPr>
          <p:cNvSpPr txBox="1"/>
          <p:nvPr/>
        </p:nvSpPr>
        <p:spPr>
          <a:xfrm>
            <a:off x="4432225" y="953370"/>
            <a:ext cx="7433445" cy="369332"/>
          </a:xfrm>
          <a:prstGeom prst="rect">
            <a:avLst/>
          </a:prstGeom>
          <a:noFill/>
        </p:spPr>
        <p:txBody>
          <a:bodyPr wrap="none" rtlCol="0">
            <a:spAutoFit/>
          </a:bodyPr>
          <a:lstStyle/>
          <a:p>
            <a:r>
              <a:rPr lang="zh-TW" altLang="en-US" dirty="0"/>
              <a:t>用前端</a:t>
            </a:r>
            <a:r>
              <a:rPr lang="en-US" altLang="zh-TW" dirty="0"/>
              <a:t>&lt;input&gt;</a:t>
            </a:r>
            <a:r>
              <a:rPr lang="zh-TW" altLang="en-US" dirty="0"/>
              <a:t>標籤中的</a:t>
            </a:r>
            <a:r>
              <a:rPr lang="en-US" altLang="zh-TW" dirty="0"/>
              <a:t>name</a:t>
            </a:r>
            <a:r>
              <a:rPr lang="zh-TW" altLang="en-US" dirty="0"/>
              <a:t>屬性取得使用者輸入的值，分別存入變數中</a:t>
            </a:r>
          </a:p>
        </p:txBody>
      </p:sp>
      <p:sp>
        <p:nvSpPr>
          <p:cNvPr id="10" name="矩形 9">
            <a:extLst>
              <a:ext uri="{FF2B5EF4-FFF2-40B4-BE49-F238E27FC236}">
                <a16:creationId xmlns:a16="http://schemas.microsoft.com/office/drawing/2014/main" id="{CA976162-D5D3-C031-5083-E273CF1A02F1}"/>
              </a:ext>
            </a:extLst>
          </p:cNvPr>
          <p:cNvSpPr/>
          <p:nvPr/>
        </p:nvSpPr>
        <p:spPr>
          <a:xfrm>
            <a:off x="1749669" y="1714500"/>
            <a:ext cx="2400300" cy="5012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a:extLst>
              <a:ext uri="{FF2B5EF4-FFF2-40B4-BE49-F238E27FC236}">
                <a16:creationId xmlns:a16="http://schemas.microsoft.com/office/drawing/2014/main" id="{C01F4CE4-B780-91B5-310F-6D09A5E991A6}"/>
              </a:ext>
            </a:extLst>
          </p:cNvPr>
          <p:cNvCxnSpPr>
            <a:cxnSpLocks/>
            <a:stCxn id="10" idx="0"/>
            <a:endCxn id="9" idx="1"/>
          </p:cNvCxnSpPr>
          <p:nvPr/>
        </p:nvCxnSpPr>
        <p:spPr>
          <a:xfrm flipV="1">
            <a:off x="2949819" y="1138036"/>
            <a:ext cx="1482406" cy="57646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1" name="直線單箭頭接點 30">
            <a:extLst>
              <a:ext uri="{FF2B5EF4-FFF2-40B4-BE49-F238E27FC236}">
                <a16:creationId xmlns:a16="http://schemas.microsoft.com/office/drawing/2014/main" id="{5F2E0747-0D27-0D6D-6EBB-8F180951723F}"/>
              </a:ext>
            </a:extLst>
          </p:cNvPr>
          <p:cNvCxnSpPr>
            <a:cxnSpLocks/>
            <a:endCxn id="36" idx="1"/>
          </p:cNvCxnSpPr>
          <p:nvPr/>
        </p:nvCxnSpPr>
        <p:spPr>
          <a:xfrm flipV="1">
            <a:off x="4062046" y="2256330"/>
            <a:ext cx="2577060" cy="97555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6" name="文字方塊 35">
            <a:extLst>
              <a:ext uri="{FF2B5EF4-FFF2-40B4-BE49-F238E27FC236}">
                <a16:creationId xmlns:a16="http://schemas.microsoft.com/office/drawing/2014/main" id="{6828ADD2-5899-665B-94F7-6E9A475B2FD3}"/>
              </a:ext>
            </a:extLst>
          </p:cNvPr>
          <p:cNvSpPr txBox="1"/>
          <p:nvPr/>
        </p:nvSpPr>
        <p:spPr>
          <a:xfrm>
            <a:off x="6639106" y="2087053"/>
            <a:ext cx="3064365" cy="338554"/>
          </a:xfrm>
          <a:prstGeom prst="rect">
            <a:avLst/>
          </a:prstGeom>
          <a:noFill/>
        </p:spPr>
        <p:txBody>
          <a:bodyPr wrap="none" rtlCol="0">
            <a:spAutoFit/>
          </a:bodyPr>
          <a:lstStyle/>
          <a:p>
            <a:r>
              <a:rPr lang="en-US" altLang="zh-TW" sz="1600" dirty="0"/>
              <a:t>select </a:t>
            </a:r>
            <a:r>
              <a:rPr lang="en-US" altLang="zh-TW" sz="1600" dirty="0">
                <a:solidFill>
                  <a:srgbClr val="FFC000"/>
                </a:solidFill>
              </a:rPr>
              <a:t>email</a:t>
            </a:r>
            <a:r>
              <a:rPr lang="zh-TW" altLang="en-US" sz="1600" i="1" dirty="0">
                <a:solidFill>
                  <a:srgbClr val="FFC000"/>
                </a:solidFill>
              </a:rPr>
              <a:t>欄位</a:t>
            </a:r>
            <a:r>
              <a:rPr lang="zh-TW" altLang="en-US" sz="1600" dirty="0"/>
              <a:t> </a:t>
            </a:r>
            <a:r>
              <a:rPr lang="en-US" altLang="zh-TW" sz="1600" dirty="0"/>
              <a:t>from </a:t>
            </a:r>
            <a:r>
              <a:rPr lang="en-US" altLang="zh-TW" sz="1600" dirty="0">
                <a:solidFill>
                  <a:srgbClr val="FFC000"/>
                </a:solidFill>
              </a:rPr>
              <a:t>client</a:t>
            </a:r>
            <a:r>
              <a:rPr lang="zh-TW" altLang="en-US" sz="1600" i="1" dirty="0">
                <a:solidFill>
                  <a:srgbClr val="FFC000"/>
                </a:solidFill>
              </a:rPr>
              <a:t>資料表</a:t>
            </a:r>
          </a:p>
        </p:txBody>
      </p:sp>
      <p:sp>
        <p:nvSpPr>
          <p:cNvPr id="40" name="矩形 39">
            <a:extLst>
              <a:ext uri="{FF2B5EF4-FFF2-40B4-BE49-F238E27FC236}">
                <a16:creationId xmlns:a16="http://schemas.microsoft.com/office/drawing/2014/main" id="{C8C7891D-501A-A146-32DA-8D030D7FF822}"/>
              </a:ext>
            </a:extLst>
          </p:cNvPr>
          <p:cNvSpPr/>
          <p:nvPr/>
        </p:nvSpPr>
        <p:spPr>
          <a:xfrm>
            <a:off x="1749669" y="3429000"/>
            <a:ext cx="1926038" cy="9076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1" name="直線單箭頭接點 40">
            <a:extLst>
              <a:ext uri="{FF2B5EF4-FFF2-40B4-BE49-F238E27FC236}">
                <a16:creationId xmlns:a16="http://schemas.microsoft.com/office/drawing/2014/main" id="{2C6326CF-2D76-8F34-E6E1-BA5EF7435210}"/>
              </a:ext>
            </a:extLst>
          </p:cNvPr>
          <p:cNvCxnSpPr>
            <a:cxnSpLocks/>
            <a:stCxn id="40" idx="3"/>
            <a:endCxn id="42" idx="1"/>
          </p:cNvCxnSpPr>
          <p:nvPr/>
        </p:nvCxnSpPr>
        <p:spPr>
          <a:xfrm flipV="1">
            <a:off x="3675707" y="2803269"/>
            <a:ext cx="2674000" cy="107953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2" name="文字方塊 41">
            <a:extLst>
              <a:ext uri="{FF2B5EF4-FFF2-40B4-BE49-F238E27FC236}">
                <a16:creationId xmlns:a16="http://schemas.microsoft.com/office/drawing/2014/main" id="{238E5987-0213-223E-DB85-C9F3A219ED7C}"/>
              </a:ext>
            </a:extLst>
          </p:cNvPr>
          <p:cNvSpPr txBox="1"/>
          <p:nvPr/>
        </p:nvSpPr>
        <p:spPr>
          <a:xfrm>
            <a:off x="6349707" y="2633992"/>
            <a:ext cx="5845223" cy="338554"/>
          </a:xfrm>
          <a:prstGeom prst="rect">
            <a:avLst/>
          </a:prstGeom>
          <a:noFill/>
        </p:spPr>
        <p:txBody>
          <a:bodyPr wrap="square" rtlCol="0">
            <a:spAutoFit/>
          </a:bodyPr>
          <a:lstStyle/>
          <a:p>
            <a:r>
              <a:rPr lang="zh-TW" altLang="en-US" sz="1600" dirty="0"/>
              <a:t>如果在資料庫中找到使用者在前端輸入的</a:t>
            </a:r>
            <a:r>
              <a:rPr lang="en-US" altLang="zh-TW" sz="1600" dirty="0"/>
              <a:t>email</a:t>
            </a:r>
            <a:r>
              <a:rPr lang="zh-TW" altLang="en-US" sz="1600" dirty="0"/>
              <a:t>，</a:t>
            </a:r>
            <a:r>
              <a:rPr lang="en-US" altLang="zh-TW" sz="1600" dirty="0" err="1"/>
              <a:t>sameEmail</a:t>
            </a:r>
            <a:r>
              <a:rPr lang="en-US" altLang="zh-TW" sz="1600" dirty="0"/>
              <a:t>=True</a:t>
            </a:r>
          </a:p>
        </p:txBody>
      </p:sp>
      <p:pic>
        <p:nvPicPr>
          <p:cNvPr id="48" name="圖片 47">
            <a:extLst>
              <a:ext uri="{FF2B5EF4-FFF2-40B4-BE49-F238E27FC236}">
                <a16:creationId xmlns:a16="http://schemas.microsoft.com/office/drawing/2014/main" id="{B549F767-63F0-80DD-CFB2-988C13313471}"/>
              </a:ext>
            </a:extLst>
          </p:cNvPr>
          <p:cNvPicPr>
            <a:picLocks noChangeAspect="1"/>
          </p:cNvPicPr>
          <p:nvPr/>
        </p:nvPicPr>
        <p:blipFill>
          <a:blip r:embed="rId3"/>
          <a:stretch>
            <a:fillRect/>
          </a:stretch>
        </p:blipFill>
        <p:spPr>
          <a:xfrm>
            <a:off x="4628740" y="1295075"/>
            <a:ext cx="6402402" cy="160442"/>
          </a:xfrm>
          <a:prstGeom prst="rect">
            <a:avLst/>
          </a:prstGeom>
        </p:spPr>
      </p:pic>
      <p:sp>
        <p:nvSpPr>
          <p:cNvPr id="52" name="矩形 51">
            <a:extLst>
              <a:ext uri="{FF2B5EF4-FFF2-40B4-BE49-F238E27FC236}">
                <a16:creationId xmlns:a16="http://schemas.microsoft.com/office/drawing/2014/main" id="{26F89F39-972B-966A-A9D8-6A932E1AF734}"/>
              </a:ext>
            </a:extLst>
          </p:cNvPr>
          <p:cNvSpPr/>
          <p:nvPr/>
        </p:nvSpPr>
        <p:spPr>
          <a:xfrm>
            <a:off x="7686392" y="1324971"/>
            <a:ext cx="1032095" cy="12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8" name="圖片 57">
            <a:extLst>
              <a:ext uri="{FF2B5EF4-FFF2-40B4-BE49-F238E27FC236}">
                <a16:creationId xmlns:a16="http://schemas.microsoft.com/office/drawing/2014/main" id="{3CDFED25-AD9E-2D18-C4D8-0E57CF1DC8CF}"/>
              </a:ext>
            </a:extLst>
          </p:cNvPr>
          <p:cNvPicPr>
            <a:picLocks noChangeAspect="1"/>
          </p:cNvPicPr>
          <p:nvPr/>
        </p:nvPicPr>
        <p:blipFill>
          <a:blip r:embed="rId4"/>
          <a:stretch>
            <a:fillRect/>
          </a:stretch>
        </p:blipFill>
        <p:spPr>
          <a:xfrm>
            <a:off x="7996585" y="3075849"/>
            <a:ext cx="4048125" cy="171450"/>
          </a:xfrm>
          <a:prstGeom prst="rect">
            <a:avLst/>
          </a:prstGeom>
        </p:spPr>
      </p:pic>
      <p:pic>
        <p:nvPicPr>
          <p:cNvPr id="60" name="圖片 59">
            <a:extLst>
              <a:ext uri="{FF2B5EF4-FFF2-40B4-BE49-F238E27FC236}">
                <a16:creationId xmlns:a16="http://schemas.microsoft.com/office/drawing/2014/main" id="{B11339C0-D49A-FCF1-768D-3EADF5D16FB0}"/>
              </a:ext>
            </a:extLst>
          </p:cNvPr>
          <p:cNvPicPr>
            <a:picLocks noChangeAspect="1"/>
          </p:cNvPicPr>
          <p:nvPr/>
        </p:nvPicPr>
        <p:blipFill>
          <a:blip r:embed="rId5"/>
          <a:stretch>
            <a:fillRect/>
          </a:stretch>
        </p:blipFill>
        <p:spPr>
          <a:xfrm>
            <a:off x="8202439" y="3351313"/>
            <a:ext cx="1172564" cy="443898"/>
          </a:xfrm>
          <a:prstGeom prst="rect">
            <a:avLst/>
          </a:prstGeom>
        </p:spPr>
      </p:pic>
      <p:pic>
        <p:nvPicPr>
          <p:cNvPr id="62" name="圖片 61">
            <a:extLst>
              <a:ext uri="{FF2B5EF4-FFF2-40B4-BE49-F238E27FC236}">
                <a16:creationId xmlns:a16="http://schemas.microsoft.com/office/drawing/2014/main" id="{AD8F5B4A-E524-3521-F4EF-B9F9B36E846B}"/>
              </a:ext>
            </a:extLst>
          </p:cNvPr>
          <p:cNvPicPr>
            <a:picLocks noChangeAspect="1"/>
          </p:cNvPicPr>
          <p:nvPr/>
        </p:nvPicPr>
        <p:blipFill rotWithShape="1">
          <a:blip r:embed="rId6"/>
          <a:srcRect t="1851"/>
          <a:stretch/>
        </p:blipFill>
        <p:spPr>
          <a:xfrm>
            <a:off x="11014094" y="3331221"/>
            <a:ext cx="937793" cy="492110"/>
          </a:xfrm>
          <a:prstGeom prst="rect">
            <a:avLst/>
          </a:prstGeom>
        </p:spPr>
      </p:pic>
      <p:sp>
        <p:nvSpPr>
          <p:cNvPr id="63" name="文字方塊 62">
            <a:extLst>
              <a:ext uri="{FF2B5EF4-FFF2-40B4-BE49-F238E27FC236}">
                <a16:creationId xmlns:a16="http://schemas.microsoft.com/office/drawing/2014/main" id="{A62D2E30-A803-21CC-182E-0099F6307F45}"/>
              </a:ext>
            </a:extLst>
          </p:cNvPr>
          <p:cNvSpPr txBox="1"/>
          <p:nvPr/>
        </p:nvSpPr>
        <p:spPr>
          <a:xfrm>
            <a:off x="9442673" y="3420228"/>
            <a:ext cx="1380506" cy="307777"/>
          </a:xfrm>
          <a:prstGeom prst="rect">
            <a:avLst/>
          </a:prstGeom>
          <a:noFill/>
        </p:spPr>
        <p:txBody>
          <a:bodyPr wrap="none" rtlCol="0">
            <a:spAutoFit/>
          </a:bodyPr>
          <a:lstStyle/>
          <a:p>
            <a:r>
              <a:rPr lang="en-US" altLang="zh-TW" sz="1400" dirty="0"/>
              <a:t>print(</a:t>
            </a:r>
            <a:r>
              <a:rPr lang="en-US" altLang="zh-TW" sz="1400" dirty="0" err="1"/>
              <a:t>dbEmailStr</a:t>
            </a:r>
            <a:r>
              <a:rPr lang="en-US" altLang="zh-TW" sz="1400" dirty="0"/>
              <a:t>)</a:t>
            </a:r>
            <a:endParaRPr lang="en-US" altLang="zh-TW" sz="1400" dirty="0">
              <a:sym typeface="Wingdings" panose="05000000000000000000" pitchFamily="2" charset="2"/>
            </a:endParaRPr>
          </a:p>
        </p:txBody>
      </p:sp>
      <p:sp>
        <p:nvSpPr>
          <p:cNvPr id="66" name="文字方塊 65">
            <a:extLst>
              <a:ext uri="{FF2B5EF4-FFF2-40B4-BE49-F238E27FC236}">
                <a16:creationId xmlns:a16="http://schemas.microsoft.com/office/drawing/2014/main" id="{1E2461E0-7618-DF67-60B5-AAFE8C917BF6}"/>
              </a:ext>
            </a:extLst>
          </p:cNvPr>
          <p:cNvSpPr txBox="1"/>
          <p:nvPr/>
        </p:nvSpPr>
        <p:spPr>
          <a:xfrm>
            <a:off x="6400521" y="3426501"/>
            <a:ext cx="1532689" cy="307777"/>
          </a:xfrm>
          <a:prstGeom prst="rect">
            <a:avLst/>
          </a:prstGeom>
          <a:noFill/>
        </p:spPr>
        <p:txBody>
          <a:bodyPr wrap="square" rtlCol="0">
            <a:spAutoFit/>
          </a:bodyPr>
          <a:lstStyle/>
          <a:p>
            <a:r>
              <a:rPr lang="en-US" altLang="zh-TW" sz="1400" dirty="0"/>
              <a:t>print(</a:t>
            </a:r>
            <a:r>
              <a:rPr lang="en-US" altLang="zh-TW" sz="1400" dirty="0" err="1"/>
              <a:t>dbEmailTuple</a:t>
            </a:r>
            <a:r>
              <a:rPr lang="en-US" altLang="zh-TW" sz="1400" dirty="0"/>
              <a:t>)</a:t>
            </a:r>
            <a:endParaRPr lang="en-US" altLang="zh-TW" sz="1400" dirty="0">
              <a:sym typeface="Wingdings" panose="05000000000000000000" pitchFamily="2" charset="2"/>
            </a:endParaRPr>
          </a:p>
        </p:txBody>
      </p:sp>
      <p:sp>
        <p:nvSpPr>
          <p:cNvPr id="67" name="文字方塊 66">
            <a:extLst>
              <a:ext uri="{FF2B5EF4-FFF2-40B4-BE49-F238E27FC236}">
                <a16:creationId xmlns:a16="http://schemas.microsoft.com/office/drawing/2014/main" id="{1FCCEAA3-5F58-3E3D-F137-0D07CFB9F6E7}"/>
              </a:ext>
            </a:extLst>
          </p:cNvPr>
          <p:cNvSpPr txBox="1"/>
          <p:nvPr/>
        </p:nvSpPr>
        <p:spPr>
          <a:xfrm>
            <a:off x="6392774" y="3009237"/>
            <a:ext cx="1356992" cy="307777"/>
          </a:xfrm>
          <a:prstGeom prst="rect">
            <a:avLst/>
          </a:prstGeom>
          <a:noFill/>
        </p:spPr>
        <p:txBody>
          <a:bodyPr wrap="square" rtlCol="0">
            <a:spAutoFit/>
          </a:bodyPr>
          <a:lstStyle/>
          <a:p>
            <a:r>
              <a:rPr lang="en-US" altLang="zh-TW" sz="1400" dirty="0"/>
              <a:t>print(</a:t>
            </a:r>
            <a:r>
              <a:rPr lang="en-US" altLang="zh-TW" sz="1400" dirty="0" err="1"/>
              <a:t>dbEmailList</a:t>
            </a:r>
            <a:r>
              <a:rPr lang="en-US" altLang="zh-TW" sz="1400" dirty="0"/>
              <a:t>)</a:t>
            </a:r>
            <a:endParaRPr lang="en-US" altLang="zh-TW" sz="1400" dirty="0">
              <a:sym typeface="Wingdings" panose="05000000000000000000" pitchFamily="2" charset="2"/>
            </a:endParaRPr>
          </a:p>
        </p:txBody>
      </p:sp>
      <p:cxnSp>
        <p:nvCxnSpPr>
          <p:cNvPr id="69" name="直線單箭頭接點 68">
            <a:extLst>
              <a:ext uri="{FF2B5EF4-FFF2-40B4-BE49-F238E27FC236}">
                <a16:creationId xmlns:a16="http://schemas.microsoft.com/office/drawing/2014/main" id="{D9BEE929-9437-BCAA-EDE6-3D974B1C6246}"/>
              </a:ext>
            </a:extLst>
          </p:cNvPr>
          <p:cNvCxnSpPr>
            <a:cxnSpLocks/>
            <a:stCxn id="67" idx="3"/>
            <a:endCxn id="58" idx="1"/>
          </p:cNvCxnSpPr>
          <p:nvPr/>
        </p:nvCxnSpPr>
        <p:spPr>
          <a:xfrm flipV="1">
            <a:off x="7749766" y="3161574"/>
            <a:ext cx="246819" cy="155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0" name="直線單箭頭接點 69">
            <a:extLst>
              <a:ext uri="{FF2B5EF4-FFF2-40B4-BE49-F238E27FC236}">
                <a16:creationId xmlns:a16="http://schemas.microsoft.com/office/drawing/2014/main" id="{D8A9BE86-69D5-85A0-7D78-F3C93401EAEB}"/>
              </a:ext>
            </a:extLst>
          </p:cNvPr>
          <p:cNvCxnSpPr>
            <a:cxnSpLocks/>
            <a:stCxn id="66" idx="3"/>
            <a:endCxn id="60" idx="1"/>
          </p:cNvCxnSpPr>
          <p:nvPr/>
        </p:nvCxnSpPr>
        <p:spPr>
          <a:xfrm flipV="1">
            <a:off x="7933210" y="3573262"/>
            <a:ext cx="269229" cy="712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0" name="直線單箭頭接點 79">
            <a:extLst>
              <a:ext uri="{FF2B5EF4-FFF2-40B4-BE49-F238E27FC236}">
                <a16:creationId xmlns:a16="http://schemas.microsoft.com/office/drawing/2014/main" id="{25746678-C75F-4CCD-17DD-D8BC1DD64F06}"/>
              </a:ext>
            </a:extLst>
          </p:cNvPr>
          <p:cNvCxnSpPr>
            <a:cxnSpLocks/>
            <a:stCxn id="63" idx="3"/>
            <a:endCxn id="62" idx="1"/>
          </p:cNvCxnSpPr>
          <p:nvPr/>
        </p:nvCxnSpPr>
        <p:spPr>
          <a:xfrm>
            <a:off x="10823179" y="3574117"/>
            <a:ext cx="190915" cy="3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6" name="直線單箭頭接點 85">
            <a:extLst>
              <a:ext uri="{FF2B5EF4-FFF2-40B4-BE49-F238E27FC236}">
                <a16:creationId xmlns:a16="http://schemas.microsoft.com/office/drawing/2014/main" id="{75EEB11A-F947-92D6-038F-EC1A0368DB9E}"/>
              </a:ext>
            </a:extLst>
          </p:cNvPr>
          <p:cNvCxnSpPr>
            <a:cxnSpLocks/>
            <a:endCxn id="87" idx="1"/>
          </p:cNvCxnSpPr>
          <p:nvPr/>
        </p:nvCxnSpPr>
        <p:spPr>
          <a:xfrm flipV="1">
            <a:off x="6349707" y="4331809"/>
            <a:ext cx="301715" cy="40724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7" name="文字方塊 86">
            <a:extLst>
              <a:ext uri="{FF2B5EF4-FFF2-40B4-BE49-F238E27FC236}">
                <a16:creationId xmlns:a16="http://schemas.microsoft.com/office/drawing/2014/main" id="{8B6FF934-C6B6-6418-F63B-157967D0F68B}"/>
              </a:ext>
            </a:extLst>
          </p:cNvPr>
          <p:cNvSpPr txBox="1"/>
          <p:nvPr/>
        </p:nvSpPr>
        <p:spPr>
          <a:xfrm>
            <a:off x="6651422" y="4070199"/>
            <a:ext cx="5300465" cy="523220"/>
          </a:xfrm>
          <a:prstGeom prst="rect">
            <a:avLst/>
          </a:prstGeom>
          <a:noFill/>
        </p:spPr>
        <p:txBody>
          <a:bodyPr wrap="square" rtlCol="0">
            <a:spAutoFit/>
          </a:bodyPr>
          <a:lstStyle/>
          <a:p>
            <a:r>
              <a:rPr lang="en-US" altLang="zh-TW" sz="1400" dirty="0"/>
              <a:t>insert into </a:t>
            </a:r>
            <a:r>
              <a:rPr lang="en-US" altLang="zh-TW" sz="1400" dirty="0">
                <a:solidFill>
                  <a:srgbClr val="FFC000"/>
                </a:solidFill>
              </a:rPr>
              <a:t>client</a:t>
            </a:r>
            <a:r>
              <a:rPr lang="zh-TW" altLang="en-US" sz="1400" i="1" dirty="0">
                <a:solidFill>
                  <a:srgbClr val="FFC000"/>
                </a:solidFill>
              </a:rPr>
              <a:t>資料表</a:t>
            </a:r>
            <a:r>
              <a:rPr lang="en-US" altLang="zh-TW" sz="1400" dirty="0"/>
              <a:t>(</a:t>
            </a:r>
            <a:r>
              <a:rPr lang="en-US" altLang="zh-TW" sz="1400" dirty="0">
                <a:solidFill>
                  <a:srgbClr val="FFC000"/>
                </a:solidFill>
              </a:rPr>
              <a:t>email</a:t>
            </a:r>
            <a:r>
              <a:rPr lang="zh-TW" altLang="en-US" sz="1400" i="1" dirty="0">
                <a:solidFill>
                  <a:srgbClr val="FFC000"/>
                </a:solidFill>
              </a:rPr>
              <a:t>欄位</a:t>
            </a:r>
            <a:r>
              <a:rPr lang="en-US" altLang="zh-TW" sz="1400" dirty="0"/>
              <a:t>,</a:t>
            </a:r>
            <a:r>
              <a:rPr lang="en-US" altLang="zh-TW" sz="1400" dirty="0">
                <a:solidFill>
                  <a:srgbClr val="FFC000"/>
                </a:solidFill>
              </a:rPr>
              <a:t>password</a:t>
            </a:r>
            <a:r>
              <a:rPr lang="zh-TW" altLang="en-US" sz="1400" i="1" dirty="0">
                <a:solidFill>
                  <a:srgbClr val="FFC000"/>
                </a:solidFill>
              </a:rPr>
              <a:t>欄位</a:t>
            </a:r>
            <a:r>
              <a:rPr lang="en-US" altLang="zh-TW" sz="1400" dirty="0"/>
              <a:t>)</a:t>
            </a:r>
            <a:r>
              <a:rPr lang="zh-TW" altLang="en-US" sz="1400" dirty="0"/>
              <a:t> </a:t>
            </a:r>
            <a:r>
              <a:rPr lang="en-US" altLang="zh-TW" sz="1400" dirty="0"/>
              <a:t>values(</a:t>
            </a:r>
            <a:r>
              <a:rPr lang="zh-TW" altLang="en-US" sz="1400" i="1" dirty="0">
                <a:solidFill>
                  <a:srgbClr val="FFC000"/>
                </a:solidFill>
              </a:rPr>
              <a:t>依序放入值</a:t>
            </a:r>
            <a:r>
              <a:rPr lang="en-US" altLang="zh-TW" sz="1400" dirty="0"/>
              <a:t>)</a:t>
            </a:r>
          </a:p>
          <a:p>
            <a:r>
              <a:rPr lang="zh-TW" altLang="en-US" sz="1400" dirty="0"/>
              <a:t>括號中開頭的 </a:t>
            </a:r>
            <a:r>
              <a:rPr lang="en-US" altLang="zh-TW" sz="1400" dirty="0">
                <a:solidFill>
                  <a:srgbClr val="00B0F0"/>
                </a:solidFill>
              </a:rPr>
              <a:t>f </a:t>
            </a:r>
            <a:r>
              <a:rPr lang="zh-TW" altLang="en-US" sz="1400" dirty="0"/>
              <a:t>是</a:t>
            </a:r>
            <a:r>
              <a:rPr lang="en-US" altLang="zh-TW" sz="1400" dirty="0"/>
              <a:t>python3.7</a:t>
            </a:r>
            <a:r>
              <a:rPr lang="zh-TW" altLang="en-US" sz="1400" dirty="0"/>
              <a:t>後才有的字串格式化方式</a:t>
            </a:r>
          </a:p>
        </p:txBody>
      </p:sp>
      <p:cxnSp>
        <p:nvCxnSpPr>
          <p:cNvPr id="91" name="直線單箭頭接點 90">
            <a:extLst>
              <a:ext uri="{FF2B5EF4-FFF2-40B4-BE49-F238E27FC236}">
                <a16:creationId xmlns:a16="http://schemas.microsoft.com/office/drawing/2014/main" id="{9275C5A7-D1D2-7DE8-B4A3-D6448C3C9ADA}"/>
              </a:ext>
            </a:extLst>
          </p:cNvPr>
          <p:cNvCxnSpPr>
            <a:cxnSpLocks/>
            <a:endCxn id="92" idx="1"/>
          </p:cNvCxnSpPr>
          <p:nvPr/>
        </p:nvCxnSpPr>
        <p:spPr>
          <a:xfrm>
            <a:off x="2804746" y="4950069"/>
            <a:ext cx="3778133" cy="915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92" name="文字方塊 91">
            <a:extLst>
              <a:ext uri="{FF2B5EF4-FFF2-40B4-BE49-F238E27FC236}">
                <a16:creationId xmlns:a16="http://schemas.microsoft.com/office/drawing/2014/main" id="{BBB3C043-F021-7B02-44B6-FFFE4C343448}"/>
              </a:ext>
            </a:extLst>
          </p:cNvPr>
          <p:cNvSpPr txBox="1"/>
          <p:nvPr/>
        </p:nvSpPr>
        <p:spPr>
          <a:xfrm>
            <a:off x="6582879" y="4887722"/>
            <a:ext cx="5300465" cy="307777"/>
          </a:xfrm>
          <a:prstGeom prst="rect">
            <a:avLst/>
          </a:prstGeom>
          <a:noFill/>
        </p:spPr>
        <p:txBody>
          <a:bodyPr wrap="square" rtlCol="0">
            <a:spAutoFit/>
          </a:bodyPr>
          <a:lstStyle/>
          <a:p>
            <a:r>
              <a:rPr lang="zh-TW" altLang="en-US" sz="1400" dirty="0"/>
              <a:t>更新資料庫，更新後才可以從資料庫工具看到新的資料寫入</a:t>
            </a:r>
          </a:p>
        </p:txBody>
      </p:sp>
      <p:pic>
        <p:nvPicPr>
          <p:cNvPr id="107" name="圖片 106">
            <a:extLst>
              <a:ext uri="{FF2B5EF4-FFF2-40B4-BE49-F238E27FC236}">
                <a16:creationId xmlns:a16="http://schemas.microsoft.com/office/drawing/2014/main" id="{728AFDB0-19EA-FDD4-84FE-3302D8AB7C16}"/>
              </a:ext>
            </a:extLst>
          </p:cNvPr>
          <p:cNvPicPr>
            <a:picLocks noChangeAspect="1"/>
          </p:cNvPicPr>
          <p:nvPr/>
        </p:nvPicPr>
        <p:blipFill>
          <a:blip r:embed="rId7"/>
          <a:stretch>
            <a:fillRect/>
          </a:stretch>
        </p:blipFill>
        <p:spPr>
          <a:xfrm>
            <a:off x="6656316" y="5229465"/>
            <a:ext cx="1792859" cy="1393719"/>
          </a:xfrm>
          <a:prstGeom prst="rect">
            <a:avLst/>
          </a:prstGeom>
        </p:spPr>
      </p:pic>
      <p:sp>
        <p:nvSpPr>
          <p:cNvPr id="108" name="矩形 107">
            <a:extLst>
              <a:ext uri="{FF2B5EF4-FFF2-40B4-BE49-F238E27FC236}">
                <a16:creationId xmlns:a16="http://schemas.microsoft.com/office/drawing/2014/main" id="{81D375D2-FA4F-0D0F-CFCC-73FE0704D979}"/>
              </a:ext>
            </a:extLst>
          </p:cNvPr>
          <p:cNvSpPr/>
          <p:nvPr/>
        </p:nvSpPr>
        <p:spPr>
          <a:xfrm>
            <a:off x="7359162" y="5440060"/>
            <a:ext cx="574048" cy="1606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矩形 108">
            <a:extLst>
              <a:ext uri="{FF2B5EF4-FFF2-40B4-BE49-F238E27FC236}">
                <a16:creationId xmlns:a16="http://schemas.microsoft.com/office/drawing/2014/main" id="{3140D3BC-A7CC-F1B2-691A-ABB73BCAB6E8}"/>
              </a:ext>
            </a:extLst>
          </p:cNvPr>
          <p:cNvSpPr/>
          <p:nvPr/>
        </p:nvSpPr>
        <p:spPr>
          <a:xfrm>
            <a:off x="7898042" y="5600702"/>
            <a:ext cx="206642" cy="251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文字方塊 109">
            <a:extLst>
              <a:ext uri="{FF2B5EF4-FFF2-40B4-BE49-F238E27FC236}">
                <a16:creationId xmlns:a16="http://schemas.microsoft.com/office/drawing/2014/main" id="{E88F848E-3F73-FE21-3BC3-372850DB2524}"/>
              </a:ext>
            </a:extLst>
          </p:cNvPr>
          <p:cNvSpPr txBox="1"/>
          <p:nvPr/>
        </p:nvSpPr>
        <p:spPr>
          <a:xfrm>
            <a:off x="8873607" y="5450229"/>
            <a:ext cx="2339102" cy="954107"/>
          </a:xfrm>
          <a:prstGeom prst="rect">
            <a:avLst/>
          </a:prstGeom>
          <a:noFill/>
        </p:spPr>
        <p:txBody>
          <a:bodyPr wrap="none" rtlCol="0">
            <a:spAutoFit/>
          </a:bodyPr>
          <a:lstStyle/>
          <a:p>
            <a:r>
              <a:rPr lang="zh-TW" altLang="en-US" sz="1400" dirty="0"/>
              <a:t>切換到</a:t>
            </a:r>
            <a:r>
              <a:rPr lang="en-US" altLang="zh-TW" sz="1400" dirty="0"/>
              <a:t>Browse Data</a:t>
            </a:r>
            <a:r>
              <a:rPr lang="zh-TW" altLang="en-US" sz="1400" dirty="0"/>
              <a:t>頁面</a:t>
            </a:r>
            <a:endParaRPr lang="en-US" altLang="zh-TW" sz="1400" dirty="0"/>
          </a:p>
          <a:p>
            <a:r>
              <a:rPr lang="zh-TW" altLang="en-US" sz="1400" dirty="0"/>
              <a:t>並按下刷新按鈕</a:t>
            </a:r>
            <a:endParaRPr lang="en-US" altLang="zh-TW" sz="1400" dirty="0"/>
          </a:p>
          <a:p>
            <a:r>
              <a:rPr lang="zh-TW" altLang="en-US" sz="1400" dirty="0"/>
              <a:t>就能看到使用者在註冊頁面</a:t>
            </a:r>
            <a:endParaRPr lang="en-US" altLang="zh-TW" sz="1400" dirty="0"/>
          </a:p>
          <a:p>
            <a:r>
              <a:rPr lang="zh-TW" altLang="en-US" sz="1400" dirty="0"/>
              <a:t>註冊的帳號跟密碼了</a:t>
            </a:r>
          </a:p>
        </p:txBody>
      </p:sp>
      <p:cxnSp>
        <p:nvCxnSpPr>
          <p:cNvPr id="112" name="直線單箭頭接點 111">
            <a:extLst>
              <a:ext uri="{FF2B5EF4-FFF2-40B4-BE49-F238E27FC236}">
                <a16:creationId xmlns:a16="http://schemas.microsoft.com/office/drawing/2014/main" id="{4B5C3E01-AE83-6D2E-30B5-810E41E6C7A4}"/>
              </a:ext>
            </a:extLst>
          </p:cNvPr>
          <p:cNvCxnSpPr>
            <a:stCxn id="107" idx="3"/>
            <a:endCxn id="110" idx="1"/>
          </p:cNvCxnSpPr>
          <p:nvPr/>
        </p:nvCxnSpPr>
        <p:spPr>
          <a:xfrm>
            <a:off x="8449175" y="5926325"/>
            <a:ext cx="424432" cy="9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286040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1D400E87-9511-5561-FDA5-3A5BBA920CFC}"/>
              </a:ext>
            </a:extLst>
          </p:cNvPr>
          <p:cNvGrpSpPr/>
          <p:nvPr/>
        </p:nvGrpSpPr>
        <p:grpSpPr>
          <a:xfrm>
            <a:off x="2483141" y="2778908"/>
            <a:ext cx="7225718" cy="1300184"/>
            <a:chOff x="3717165" y="905825"/>
            <a:chExt cx="3606424" cy="648933"/>
          </a:xfrm>
        </p:grpSpPr>
        <p:sp>
          <p:nvSpPr>
            <p:cNvPr id="3" name="矩形: 圓角 2">
              <a:extLst>
                <a:ext uri="{FF2B5EF4-FFF2-40B4-BE49-F238E27FC236}">
                  <a16:creationId xmlns:a16="http://schemas.microsoft.com/office/drawing/2014/main" id="{676E3BDC-FA33-6DA0-D828-7E441E55017B}"/>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4800" b="1" dirty="0">
                  <a:latin typeface="+mn-ea"/>
                </a:rPr>
                <a:t>(</a:t>
              </a:r>
              <a:r>
                <a:rPr lang="zh-TW" altLang="en-US" sz="4800" b="1" dirty="0">
                  <a:latin typeface="+mn-ea"/>
                </a:rPr>
                <a:t>三</a:t>
              </a:r>
              <a:r>
                <a:rPr lang="en-US" altLang="zh-TW" sz="4800" b="1" dirty="0">
                  <a:latin typeface="+mn-ea"/>
                </a:rPr>
                <a:t>)</a:t>
              </a:r>
              <a:endParaRPr lang="zh-TW" altLang="en-US" sz="4800" b="1" dirty="0">
                <a:latin typeface="+mn-ea"/>
              </a:endParaRPr>
            </a:p>
          </p:txBody>
        </p:sp>
        <p:sp>
          <p:nvSpPr>
            <p:cNvPr id="4" name="文字方塊 3">
              <a:extLst>
                <a:ext uri="{FF2B5EF4-FFF2-40B4-BE49-F238E27FC236}">
                  <a16:creationId xmlns:a16="http://schemas.microsoft.com/office/drawing/2014/main" id="{31CD6886-1B6E-4CA9-91D6-B40A0CAE6350}"/>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4800" dirty="0"/>
                <a:t>登入登出實作</a:t>
              </a:r>
            </a:p>
          </p:txBody>
        </p:sp>
      </p:grpSp>
    </p:spTree>
    <p:extLst>
      <p:ext uri="{BB962C8B-B14F-4D97-AF65-F5344CB8AC3E}">
        <p14:creationId xmlns:p14="http://schemas.microsoft.com/office/powerpoint/2010/main" val="2261931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440A8349-5C5C-4C9A-E621-62DC4366ED4D}"/>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079383FE-C9A0-6370-683F-F9CCD844D7C9}"/>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三</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01CA1AED-0A10-3944-00A5-41E2EC40F304}"/>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登入登出實作</a:t>
              </a:r>
            </a:p>
          </p:txBody>
        </p:sp>
      </p:grpSp>
      <p:pic>
        <p:nvPicPr>
          <p:cNvPr id="6" name="圖片 5">
            <a:extLst>
              <a:ext uri="{FF2B5EF4-FFF2-40B4-BE49-F238E27FC236}">
                <a16:creationId xmlns:a16="http://schemas.microsoft.com/office/drawing/2014/main" id="{9B42E514-1CAE-8E30-FE0D-A34D3480F16B}"/>
              </a:ext>
            </a:extLst>
          </p:cNvPr>
          <p:cNvPicPr>
            <a:picLocks noChangeAspect="1"/>
          </p:cNvPicPr>
          <p:nvPr/>
        </p:nvPicPr>
        <p:blipFill>
          <a:blip r:embed="rId2"/>
          <a:stretch>
            <a:fillRect/>
          </a:stretch>
        </p:blipFill>
        <p:spPr>
          <a:xfrm>
            <a:off x="898308" y="1723348"/>
            <a:ext cx="8058100" cy="4225397"/>
          </a:xfrm>
          <a:prstGeom prst="rect">
            <a:avLst/>
          </a:prstGeom>
        </p:spPr>
      </p:pic>
      <p:sp>
        <p:nvSpPr>
          <p:cNvPr id="7" name="文字方塊 6">
            <a:extLst>
              <a:ext uri="{FF2B5EF4-FFF2-40B4-BE49-F238E27FC236}">
                <a16:creationId xmlns:a16="http://schemas.microsoft.com/office/drawing/2014/main" id="{61BB7C56-22F5-2FFE-831B-9D9BC56EC725}"/>
              </a:ext>
            </a:extLst>
          </p:cNvPr>
          <p:cNvSpPr txBox="1"/>
          <p:nvPr/>
        </p:nvSpPr>
        <p:spPr>
          <a:xfrm>
            <a:off x="898308" y="1354016"/>
            <a:ext cx="7127464" cy="369332"/>
          </a:xfrm>
          <a:prstGeom prst="rect">
            <a:avLst/>
          </a:prstGeom>
          <a:noFill/>
        </p:spPr>
        <p:txBody>
          <a:bodyPr wrap="none" rtlCol="0">
            <a:spAutoFit/>
          </a:bodyPr>
          <a:lstStyle/>
          <a:p>
            <a:r>
              <a:rPr lang="zh-TW" altLang="en-US" dirty="0"/>
              <a:t>先做最簡單的前端表單</a:t>
            </a:r>
            <a:r>
              <a:rPr lang="en-US" altLang="zh-TW" dirty="0">
                <a:solidFill>
                  <a:srgbClr val="FFC000"/>
                </a:solidFill>
              </a:rPr>
              <a:t>login.html</a:t>
            </a:r>
            <a:r>
              <a:rPr lang="zh-TW" altLang="en-US" dirty="0"/>
              <a:t>，可以直接拿剛剛的</a:t>
            </a:r>
            <a:r>
              <a:rPr lang="en-US" altLang="zh-TW" dirty="0"/>
              <a:t>signup.html</a:t>
            </a:r>
            <a:r>
              <a:rPr lang="zh-TW" altLang="en-US" dirty="0"/>
              <a:t>來改</a:t>
            </a:r>
          </a:p>
        </p:txBody>
      </p:sp>
    </p:spTree>
    <p:extLst>
      <p:ext uri="{BB962C8B-B14F-4D97-AF65-F5344CB8AC3E}">
        <p14:creationId xmlns:p14="http://schemas.microsoft.com/office/powerpoint/2010/main" val="4054496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A045569F-F46D-C864-5CFA-1957D2E74D0C}"/>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2C779F4E-08C0-B057-A5CF-5BEC2EFCBFC3}"/>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三</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89866C92-EC15-DA8D-90BA-E2EF33D1A808}"/>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登入登出實作</a:t>
              </a:r>
            </a:p>
          </p:txBody>
        </p:sp>
      </p:grpSp>
      <p:pic>
        <p:nvPicPr>
          <p:cNvPr id="6" name="圖片 5">
            <a:extLst>
              <a:ext uri="{FF2B5EF4-FFF2-40B4-BE49-F238E27FC236}">
                <a16:creationId xmlns:a16="http://schemas.microsoft.com/office/drawing/2014/main" id="{595CC220-7F5F-CC0F-0887-FB8822E9DC5C}"/>
              </a:ext>
            </a:extLst>
          </p:cNvPr>
          <p:cNvPicPr>
            <a:picLocks noChangeAspect="1"/>
          </p:cNvPicPr>
          <p:nvPr/>
        </p:nvPicPr>
        <p:blipFill>
          <a:blip r:embed="rId2"/>
          <a:stretch>
            <a:fillRect/>
          </a:stretch>
        </p:blipFill>
        <p:spPr>
          <a:xfrm>
            <a:off x="898308" y="2062149"/>
            <a:ext cx="4210638" cy="647790"/>
          </a:xfrm>
          <a:prstGeom prst="rect">
            <a:avLst/>
          </a:prstGeom>
        </p:spPr>
      </p:pic>
      <p:pic>
        <p:nvPicPr>
          <p:cNvPr id="8" name="圖片 7">
            <a:extLst>
              <a:ext uri="{FF2B5EF4-FFF2-40B4-BE49-F238E27FC236}">
                <a16:creationId xmlns:a16="http://schemas.microsoft.com/office/drawing/2014/main" id="{A19D04DF-6CB8-0E26-E7B3-A37677C98FFA}"/>
              </a:ext>
            </a:extLst>
          </p:cNvPr>
          <p:cNvPicPr>
            <a:picLocks noChangeAspect="1"/>
          </p:cNvPicPr>
          <p:nvPr/>
        </p:nvPicPr>
        <p:blipFill>
          <a:blip r:embed="rId3"/>
          <a:stretch>
            <a:fillRect/>
          </a:stretch>
        </p:blipFill>
        <p:spPr>
          <a:xfrm>
            <a:off x="898308" y="2783939"/>
            <a:ext cx="4153480" cy="3543795"/>
          </a:xfrm>
          <a:prstGeom prst="rect">
            <a:avLst/>
          </a:prstGeom>
        </p:spPr>
      </p:pic>
      <p:sp>
        <p:nvSpPr>
          <p:cNvPr id="9" name="文字方塊 8">
            <a:extLst>
              <a:ext uri="{FF2B5EF4-FFF2-40B4-BE49-F238E27FC236}">
                <a16:creationId xmlns:a16="http://schemas.microsoft.com/office/drawing/2014/main" id="{054D9A9D-7E48-805B-559D-BEDAE09643A1}"/>
              </a:ext>
            </a:extLst>
          </p:cNvPr>
          <p:cNvSpPr txBox="1"/>
          <p:nvPr/>
        </p:nvSpPr>
        <p:spPr>
          <a:xfrm>
            <a:off x="898308" y="1249485"/>
            <a:ext cx="2986651" cy="830997"/>
          </a:xfrm>
          <a:prstGeom prst="rect">
            <a:avLst/>
          </a:prstGeom>
          <a:noFill/>
        </p:spPr>
        <p:txBody>
          <a:bodyPr wrap="none" rtlCol="0">
            <a:spAutoFit/>
          </a:bodyPr>
          <a:lstStyle/>
          <a:p>
            <a:r>
              <a:rPr lang="zh-TW" altLang="en-US" sz="1600" dirty="0"/>
              <a:t>後端</a:t>
            </a:r>
            <a:r>
              <a:rPr lang="en-US" altLang="zh-TW" sz="1600" dirty="0">
                <a:solidFill>
                  <a:srgbClr val="FFC000"/>
                </a:solidFill>
              </a:rPr>
              <a:t>server.py</a:t>
            </a:r>
            <a:r>
              <a:rPr lang="zh-TW" altLang="en-US" sz="1600" dirty="0"/>
              <a:t>，登入</a:t>
            </a:r>
            <a:r>
              <a:rPr lang="en-US" altLang="zh-TW" sz="1600" dirty="0"/>
              <a:t>route</a:t>
            </a:r>
            <a:r>
              <a:rPr lang="zh-TW" altLang="en-US" sz="1600" dirty="0"/>
              <a:t>分兩個</a:t>
            </a:r>
            <a:endParaRPr lang="en-US" altLang="zh-TW" sz="1600" dirty="0"/>
          </a:p>
          <a:p>
            <a:r>
              <a:rPr lang="zh-TW" altLang="en-US" sz="1600" dirty="0"/>
              <a:t>一個只回傳登入畫面</a:t>
            </a:r>
            <a:endParaRPr lang="en-US" altLang="zh-TW" sz="1600" dirty="0"/>
          </a:p>
          <a:p>
            <a:r>
              <a:rPr lang="zh-TW" altLang="en-US" sz="1600" dirty="0"/>
              <a:t>一個是按下登入按鈕後才執行</a:t>
            </a:r>
          </a:p>
        </p:txBody>
      </p:sp>
      <p:sp>
        <p:nvSpPr>
          <p:cNvPr id="12" name="矩形 11">
            <a:extLst>
              <a:ext uri="{FF2B5EF4-FFF2-40B4-BE49-F238E27FC236}">
                <a16:creationId xmlns:a16="http://schemas.microsoft.com/office/drawing/2014/main" id="{DF854A67-1D65-25DD-68B2-D00411732826}"/>
              </a:ext>
            </a:extLst>
          </p:cNvPr>
          <p:cNvSpPr/>
          <p:nvPr/>
        </p:nvSpPr>
        <p:spPr>
          <a:xfrm>
            <a:off x="1837592" y="5539154"/>
            <a:ext cx="1811216" cy="1758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圖片 13">
            <a:extLst>
              <a:ext uri="{FF2B5EF4-FFF2-40B4-BE49-F238E27FC236}">
                <a16:creationId xmlns:a16="http://schemas.microsoft.com/office/drawing/2014/main" id="{E5E83452-14BA-4376-8F92-C06F758B66DF}"/>
              </a:ext>
            </a:extLst>
          </p:cNvPr>
          <p:cNvPicPr>
            <a:picLocks noChangeAspect="1"/>
          </p:cNvPicPr>
          <p:nvPr/>
        </p:nvPicPr>
        <p:blipFill>
          <a:blip r:embed="rId4"/>
          <a:stretch>
            <a:fillRect/>
          </a:stretch>
        </p:blipFill>
        <p:spPr>
          <a:xfrm>
            <a:off x="6180993" y="3332310"/>
            <a:ext cx="4363059" cy="200053"/>
          </a:xfrm>
          <a:prstGeom prst="rect">
            <a:avLst/>
          </a:prstGeom>
        </p:spPr>
      </p:pic>
      <p:sp>
        <p:nvSpPr>
          <p:cNvPr id="16" name="矩形 15">
            <a:extLst>
              <a:ext uri="{FF2B5EF4-FFF2-40B4-BE49-F238E27FC236}">
                <a16:creationId xmlns:a16="http://schemas.microsoft.com/office/drawing/2014/main" id="{2EA034FC-D566-0424-1089-3CBE8CFFA4EE}"/>
              </a:ext>
            </a:extLst>
          </p:cNvPr>
          <p:cNvSpPr/>
          <p:nvPr/>
        </p:nvSpPr>
        <p:spPr>
          <a:xfrm>
            <a:off x="2344899" y="5714999"/>
            <a:ext cx="1857824" cy="1934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 name="直線單箭頭接點 17">
            <a:extLst>
              <a:ext uri="{FF2B5EF4-FFF2-40B4-BE49-F238E27FC236}">
                <a16:creationId xmlns:a16="http://schemas.microsoft.com/office/drawing/2014/main" id="{49B88F28-61F1-1E4B-7640-ECC783B43237}"/>
              </a:ext>
            </a:extLst>
          </p:cNvPr>
          <p:cNvCxnSpPr>
            <a:cxnSpLocks/>
            <a:stCxn id="12" idx="3"/>
            <a:endCxn id="23" idx="1"/>
          </p:cNvCxnSpPr>
          <p:nvPr/>
        </p:nvCxnSpPr>
        <p:spPr>
          <a:xfrm flipV="1">
            <a:off x="3648808" y="3031168"/>
            <a:ext cx="2435468" cy="259590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9" name="直線單箭頭接點 18">
            <a:extLst>
              <a:ext uri="{FF2B5EF4-FFF2-40B4-BE49-F238E27FC236}">
                <a16:creationId xmlns:a16="http://schemas.microsoft.com/office/drawing/2014/main" id="{A752B4F8-553C-A13D-CE89-FD84B754DF40}"/>
              </a:ext>
            </a:extLst>
          </p:cNvPr>
          <p:cNvCxnSpPr>
            <a:cxnSpLocks/>
            <a:stCxn id="16" idx="3"/>
          </p:cNvCxnSpPr>
          <p:nvPr/>
        </p:nvCxnSpPr>
        <p:spPr>
          <a:xfrm flipV="1">
            <a:off x="4202723" y="3270738"/>
            <a:ext cx="1905003" cy="254097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3" name="文字方塊 22">
            <a:extLst>
              <a:ext uri="{FF2B5EF4-FFF2-40B4-BE49-F238E27FC236}">
                <a16:creationId xmlns:a16="http://schemas.microsoft.com/office/drawing/2014/main" id="{009CBE7F-5571-39A6-39FE-E63C9EB516DB}"/>
              </a:ext>
            </a:extLst>
          </p:cNvPr>
          <p:cNvSpPr txBox="1"/>
          <p:nvPr/>
        </p:nvSpPr>
        <p:spPr>
          <a:xfrm>
            <a:off x="6084276" y="2708002"/>
            <a:ext cx="4759636" cy="646331"/>
          </a:xfrm>
          <a:prstGeom prst="rect">
            <a:avLst/>
          </a:prstGeom>
          <a:noFill/>
        </p:spPr>
        <p:txBody>
          <a:bodyPr wrap="none" rtlCol="0">
            <a:spAutoFit/>
          </a:bodyPr>
          <a:lstStyle/>
          <a:p>
            <a:r>
              <a:rPr lang="zh-TW" altLang="en-US" dirty="0"/>
              <a:t>登入成功就將登入的使用者</a:t>
            </a:r>
            <a:r>
              <a:rPr lang="en-US" altLang="zh-TW" dirty="0"/>
              <a:t>email</a:t>
            </a:r>
            <a:r>
              <a:rPr lang="zh-TW" altLang="en-US" dirty="0"/>
              <a:t>存在</a:t>
            </a:r>
            <a:r>
              <a:rPr lang="en-US" altLang="zh-TW" dirty="0"/>
              <a:t>session</a:t>
            </a:r>
            <a:r>
              <a:rPr lang="zh-TW" altLang="en-US" dirty="0"/>
              <a:t>中</a:t>
            </a:r>
            <a:endParaRPr lang="en-US" altLang="zh-TW" dirty="0"/>
          </a:p>
          <a:p>
            <a:r>
              <a:rPr lang="zh-TW" altLang="en-US" dirty="0"/>
              <a:t>使用</a:t>
            </a:r>
            <a:r>
              <a:rPr lang="en-US" altLang="zh-TW" dirty="0"/>
              <a:t>session</a:t>
            </a:r>
            <a:r>
              <a:rPr lang="zh-TW" altLang="en-US" dirty="0"/>
              <a:t>與</a:t>
            </a:r>
            <a:r>
              <a:rPr lang="en-US" altLang="zh-TW" dirty="0"/>
              <a:t>redirect(</a:t>
            </a:r>
            <a:r>
              <a:rPr lang="zh-TW" altLang="en-US" dirty="0"/>
              <a:t>重新導向</a:t>
            </a:r>
            <a:r>
              <a:rPr lang="en-US" altLang="zh-TW" dirty="0"/>
              <a:t>)</a:t>
            </a:r>
            <a:r>
              <a:rPr lang="zh-TW" altLang="en-US" dirty="0"/>
              <a:t>要先</a:t>
            </a:r>
            <a:r>
              <a:rPr lang="en-US" altLang="zh-TW" dirty="0"/>
              <a:t>import</a:t>
            </a:r>
            <a:endParaRPr lang="zh-TW" altLang="en-US" dirty="0"/>
          </a:p>
        </p:txBody>
      </p:sp>
      <p:sp>
        <p:nvSpPr>
          <p:cNvPr id="27" name="矩形 26">
            <a:extLst>
              <a:ext uri="{FF2B5EF4-FFF2-40B4-BE49-F238E27FC236}">
                <a16:creationId xmlns:a16="http://schemas.microsoft.com/office/drawing/2014/main" id="{BD163A30-396A-50C3-4E82-F45328B839FA}"/>
              </a:ext>
            </a:extLst>
          </p:cNvPr>
          <p:cNvSpPr/>
          <p:nvPr/>
        </p:nvSpPr>
        <p:spPr>
          <a:xfrm>
            <a:off x="9311054" y="3356517"/>
            <a:ext cx="1230923" cy="1604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2" name="圖片 31">
            <a:extLst>
              <a:ext uri="{FF2B5EF4-FFF2-40B4-BE49-F238E27FC236}">
                <a16:creationId xmlns:a16="http://schemas.microsoft.com/office/drawing/2014/main" id="{6FC134AC-2EDF-AFF2-DBB3-818077332543}"/>
              </a:ext>
            </a:extLst>
          </p:cNvPr>
          <p:cNvPicPr>
            <a:picLocks noChangeAspect="1"/>
          </p:cNvPicPr>
          <p:nvPr/>
        </p:nvPicPr>
        <p:blipFill>
          <a:blip r:embed="rId5"/>
          <a:stretch>
            <a:fillRect/>
          </a:stretch>
        </p:blipFill>
        <p:spPr>
          <a:xfrm>
            <a:off x="6247544" y="4196072"/>
            <a:ext cx="2486372" cy="952633"/>
          </a:xfrm>
          <a:prstGeom prst="rect">
            <a:avLst/>
          </a:prstGeom>
        </p:spPr>
      </p:pic>
      <p:sp>
        <p:nvSpPr>
          <p:cNvPr id="34" name="矩形 33">
            <a:extLst>
              <a:ext uri="{FF2B5EF4-FFF2-40B4-BE49-F238E27FC236}">
                <a16:creationId xmlns:a16="http://schemas.microsoft.com/office/drawing/2014/main" id="{15477624-E971-55C4-C61C-2DEE64B2D15D}"/>
              </a:ext>
            </a:extLst>
          </p:cNvPr>
          <p:cNvSpPr/>
          <p:nvPr/>
        </p:nvSpPr>
        <p:spPr>
          <a:xfrm>
            <a:off x="6836627" y="4391206"/>
            <a:ext cx="720971" cy="1934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520AAFA8-13C0-BA6F-A6D2-B95D493FFA40}"/>
              </a:ext>
            </a:extLst>
          </p:cNvPr>
          <p:cNvSpPr/>
          <p:nvPr/>
        </p:nvSpPr>
        <p:spPr>
          <a:xfrm>
            <a:off x="6836628" y="4927537"/>
            <a:ext cx="1857824" cy="1934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a:extLst>
              <a:ext uri="{FF2B5EF4-FFF2-40B4-BE49-F238E27FC236}">
                <a16:creationId xmlns:a16="http://schemas.microsoft.com/office/drawing/2014/main" id="{B52E75E7-A3A5-2839-1DCD-37E9FD351FB5}"/>
              </a:ext>
            </a:extLst>
          </p:cNvPr>
          <p:cNvSpPr txBox="1"/>
          <p:nvPr/>
        </p:nvSpPr>
        <p:spPr>
          <a:xfrm>
            <a:off x="6037601" y="3827138"/>
            <a:ext cx="6225359" cy="369332"/>
          </a:xfrm>
          <a:prstGeom prst="rect">
            <a:avLst/>
          </a:prstGeom>
          <a:noFill/>
        </p:spPr>
        <p:txBody>
          <a:bodyPr wrap="none" rtlCol="0">
            <a:spAutoFit/>
          </a:bodyPr>
          <a:lstStyle/>
          <a:p>
            <a:r>
              <a:rPr lang="zh-TW" altLang="en-US" dirty="0"/>
              <a:t>由於</a:t>
            </a:r>
            <a:r>
              <a:rPr lang="da-DK" altLang="zh-TW" dirty="0"/>
              <a:t>flask</a:t>
            </a:r>
            <a:r>
              <a:rPr lang="zh-TW" altLang="da-DK" dirty="0"/>
              <a:t>中的</a:t>
            </a:r>
            <a:r>
              <a:rPr lang="da-DK" altLang="zh-TW" dirty="0"/>
              <a:t>session</a:t>
            </a:r>
            <a:r>
              <a:rPr lang="zh-TW" altLang="da-DK" dirty="0"/>
              <a:t>需要加密</a:t>
            </a:r>
            <a:r>
              <a:rPr lang="zh-TW" altLang="en-US" dirty="0"/>
              <a:t>，因此要先在</a:t>
            </a:r>
            <a:r>
              <a:rPr lang="en-US" altLang="zh-TW" dirty="0">
                <a:solidFill>
                  <a:srgbClr val="FFC000"/>
                </a:solidFill>
              </a:rPr>
              <a:t>config.py</a:t>
            </a:r>
            <a:r>
              <a:rPr lang="zh-TW" altLang="en-US" dirty="0"/>
              <a:t>設定如下</a:t>
            </a:r>
          </a:p>
        </p:txBody>
      </p:sp>
      <p:sp>
        <p:nvSpPr>
          <p:cNvPr id="40" name="文字方塊 39">
            <a:extLst>
              <a:ext uri="{FF2B5EF4-FFF2-40B4-BE49-F238E27FC236}">
                <a16:creationId xmlns:a16="http://schemas.microsoft.com/office/drawing/2014/main" id="{D0BCCD36-A361-951B-1F25-45A28C5C6E10}"/>
              </a:ext>
            </a:extLst>
          </p:cNvPr>
          <p:cNvSpPr txBox="1"/>
          <p:nvPr/>
        </p:nvSpPr>
        <p:spPr>
          <a:xfrm>
            <a:off x="8971426" y="4853115"/>
            <a:ext cx="1521570" cy="307777"/>
          </a:xfrm>
          <a:prstGeom prst="rect">
            <a:avLst/>
          </a:prstGeom>
          <a:noFill/>
        </p:spPr>
        <p:txBody>
          <a:bodyPr wrap="none" rtlCol="0">
            <a:spAutoFit/>
          </a:bodyPr>
          <a:lstStyle/>
          <a:p>
            <a:r>
              <a:rPr lang="en-US" altLang="zh-TW" sz="1400" dirty="0">
                <a:hlinkClick r:id="rId6">
                  <a:extLst>
                    <a:ext uri="{A12FA001-AC4F-418D-AE19-62706E023703}">
                      <ahyp:hlinkClr xmlns:ahyp="http://schemas.microsoft.com/office/drawing/2018/hyperlinkcolor" val="tx"/>
                    </a:ext>
                  </a:extLst>
                </a:hlinkClick>
              </a:rPr>
              <a:t>(</a:t>
            </a:r>
            <a:r>
              <a:rPr lang="en-US" altLang="zh-TW" sz="1400" dirty="0">
                <a:solidFill>
                  <a:schemeClr val="tx2">
                    <a:lumMod val="75000"/>
                  </a:schemeClr>
                </a:solidFill>
                <a:hlinkClick r:id="rId6">
                  <a:extLst>
                    <a:ext uri="{A12FA001-AC4F-418D-AE19-62706E023703}">
                      <ahyp:hlinkClr xmlns:ahyp="http://schemas.microsoft.com/office/drawing/2018/hyperlinkcolor" val="tx"/>
                    </a:ext>
                  </a:extLst>
                </a:hlinkClick>
              </a:rPr>
              <a:t>Flask session</a:t>
            </a:r>
            <a:r>
              <a:rPr lang="zh-TW" altLang="en-US" sz="1400" dirty="0">
                <a:solidFill>
                  <a:schemeClr val="tx2">
                    <a:lumMod val="75000"/>
                  </a:schemeClr>
                </a:solidFill>
                <a:hlinkClick r:id="rId6">
                  <a:extLst>
                    <a:ext uri="{A12FA001-AC4F-418D-AE19-62706E023703}">
                      <ahyp:hlinkClr xmlns:ahyp="http://schemas.microsoft.com/office/drawing/2018/hyperlinkcolor" val="tx"/>
                    </a:ext>
                  </a:extLst>
                </a:hlinkClick>
              </a:rPr>
              <a:t>教學</a:t>
            </a:r>
            <a:r>
              <a:rPr lang="en-US" altLang="zh-TW" sz="1400" dirty="0"/>
              <a:t>)</a:t>
            </a:r>
            <a:endParaRPr lang="zh-TW" altLang="en-US" sz="1400" dirty="0"/>
          </a:p>
        </p:txBody>
      </p:sp>
      <p:cxnSp>
        <p:nvCxnSpPr>
          <p:cNvPr id="42" name="直線單箭頭接點 41">
            <a:extLst>
              <a:ext uri="{FF2B5EF4-FFF2-40B4-BE49-F238E27FC236}">
                <a16:creationId xmlns:a16="http://schemas.microsoft.com/office/drawing/2014/main" id="{C133AEA0-5766-BE08-5B5D-740592FF8D46}"/>
              </a:ext>
            </a:extLst>
          </p:cNvPr>
          <p:cNvCxnSpPr>
            <a:cxnSpLocks/>
            <a:stCxn id="35" idx="2"/>
            <a:endCxn id="44" idx="0"/>
          </p:cNvCxnSpPr>
          <p:nvPr/>
        </p:nvCxnSpPr>
        <p:spPr>
          <a:xfrm>
            <a:off x="7765540" y="5120968"/>
            <a:ext cx="558145" cy="3598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4" name="文字方塊 43">
            <a:extLst>
              <a:ext uri="{FF2B5EF4-FFF2-40B4-BE49-F238E27FC236}">
                <a16:creationId xmlns:a16="http://schemas.microsoft.com/office/drawing/2014/main" id="{B89F80E8-8C29-C133-4224-EA0E287BF18B}"/>
              </a:ext>
            </a:extLst>
          </p:cNvPr>
          <p:cNvSpPr txBox="1"/>
          <p:nvPr/>
        </p:nvSpPr>
        <p:spPr>
          <a:xfrm>
            <a:off x="5506632" y="5480855"/>
            <a:ext cx="5634106" cy="584775"/>
          </a:xfrm>
          <a:prstGeom prst="rect">
            <a:avLst/>
          </a:prstGeom>
          <a:noFill/>
        </p:spPr>
        <p:txBody>
          <a:bodyPr wrap="none" rtlCol="0">
            <a:spAutoFit/>
          </a:bodyPr>
          <a:lstStyle/>
          <a:p>
            <a:r>
              <a:rPr lang="en-US" altLang="zh-TW" sz="1600" dirty="0" err="1"/>
              <a:t>os.urandom</a:t>
            </a:r>
            <a:r>
              <a:rPr lang="en-US" altLang="zh-TW" sz="1600" dirty="0"/>
              <a:t>(</a:t>
            </a:r>
            <a:r>
              <a:rPr lang="en-US" altLang="zh-TW" sz="1600" dirty="0">
                <a:solidFill>
                  <a:srgbClr val="FFC000"/>
                </a:solidFill>
              </a:rPr>
              <a:t>size</a:t>
            </a:r>
            <a:r>
              <a:rPr lang="en-US" altLang="zh-TW" sz="1600" dirty="0"/>
              <a:t>)</a:t>
            </a:r>
            <a:r>
              <a:rPr lang="zh-TW" altLang="en-US" sz="1600" dirty="0"/>
              <a:t>用於生成適合加密使用的大小隨機字節的字符</a:t>
            </a:r>
            <a:endParaRPr lang="en-US" altLang="zh-TW" sz="1600" dirty="0"/>
          </a:p>
          <a:p>
            <a:r>
              <a:rPr lang="en-US" altLang="zh-TW" sz="1600" dirty="0">
                <a:solidFill>
                  <a:srgbClr val="FFC000"/>
                </a:solidFill>
              </a:rPr>
              <a:t>size</a:t>
            </a:r>
            <a:r>
              <a:rPr lang="zh-TW" altLang="en-US" sz="1600" dirty="0"/>
              <a:t>是字符串隨機字節的大小</a:t>
            </a:r>
          </a:p>
        </p:txBody>
      </p:sp>
    </p:spTree>
    <p:extLst>
      <p:ext uri="{BB962C8B-B14F-4D97-AF65-F5344CB8AC3E}">
        <p14:creationId xmlns:p14="http://schemas.microsoft.com/office/powerpoint/2010/main" val="1429072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圖片 60">
            <a:extLst>
              <a:ext uri="{FF2B5EF4-FFF2-40B4-BE49-F238E27FC236}">
                <a16:creationId xmlns:a16="http://schemas.microsoft.com/office/drawing/2014/main" id="{0A74DC30-45F6-C69E-71F8-8C725E97F2E9}"/>
              </a:ext>
            </a:extLst>
          </p:cNvPr>
          <p:cNvPicPr>
            <a:picLocks noChangeAspect="1"/>
          </p:cNvPicPr>
          <p:nvPr/>
        </p:nvPicPr>
        <p:blipFill>
          <a:blip r:embed="rId2"/>
          <a:stretch>
            <a:fillRect/>
          </a:stretch>
        </p:blipFill>
        <p:spPr>
          <a:xfrm>
            <a:off x="7177449" y="5004260"/>
            <a:ext cx="3010320" cy="1181265"/>
          </a:xfrm>
          <a:prstGeom prst="rect">
            <a:avLst/>
          </a:prstGeom>
        </p:spPr>
      </p:pic>
      <p:pic>
        <p:nvPicPr>
          <p:cNvPr id="53" name="圖片 52">
            <a:extLst>
              <a:ext uri="{FF2B5EF4-FFF2-40B4-BE49-F238E27FC236}">
                <a16:creationId xmlns:a16="http://schemas.microsoft.com/office/drawing/2014/main" id="{51F28E1E-7868-4DC7-99B1-E895B2ABB117}"/>
              </a:ext>
            </a:extLst>
          </p:cNvPr>
          <p:cNvPicPr>
            <a:picLocks noChangeAspect="1"/>
          </p:cNvPicPr>
          <p:nvPr/>
        </p:nvPicPr>
        <p:blipFill>
          <a:blip r:embed="rId3"/>
          <a:stretch>
            <a:fillRect/>
          </a:stretch>
        </p:blipFill>
        <p:spPr>
          <a:xfrm>
            <a:off x="898308" y="2038141"/>
            <a:ext cx="6229140" cy="4601777"/>
          </a:xfrm>
          <a:prstGeom prst="rect">
            <a:avLst/>
          </a:prstGeom>
        </p:spPr>
      </p:pic>
      <p:grpSp>
        <p:nvGrpSpPr>
          <p:cNvPr id="2" name="群組 1">
            <a:extLst>
              <a:ext uri="{FF2B5EF4-FFF2-40B4-BE49-F238E27FC236}">
                <a16:creationId xmlns:a16="http://schemas.microsoft.com/office/drawing/2014/main" id="{08BF7DEC-194C-D965-01F4-EC6C5B0B9214}"/>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D9FC388F-85BD-5F62-9B6F-F3C460D23D0C}"/>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三</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4D286713-10BC-AEB0-F3FA-099E7B293E2E}"/>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登入登出實作</a:t>
              </a:r>
            </a:p>
          </p:txBody>
        </p:sp>
      </p:grpSp>
      <p:sp>
        <p:nvSpPr>
          <p:cNvPr id="7" name="文字方塊 6">
            <a:extLst>
              <a:ext uri="{FF2B5EF4-FFF2-40B4-BE49-F238E27FC236}">
                <a16:creationId xmlns:a16="http://schemas.microsoft.com/office/drawing/2014/main" id="{0E8B8417-89A7-B0AC-69F2-436D1AD8435C}"/>
              </a:ext>
            </a:extLst>
          </p:cNvPr>
          <p:cNvSpPr txBox="1"/>
          <p:nvPr/>
        </p:nvSpPr>
        <p:spPr>
          <a:xfrm>
            <a:off x="898308" y="1236732"/>
            <a:ext cx="3684022" cy="861774"/>
          </a:xfrm>
          <a:prstGeom prst="rect">
            <a:avLst/>
          </a:prstGeom>
          <a:noFill/>
        </p:spPr>
        <p:txBody>
          <a:bodyPr wrap="none" rtlCol="0">
            <a:spAutoFit/>
          </a:bodyPr>
          <a:lstStyle/>
          <a:p>
            <a:r>
              <a:rPr lang="zh-TW" altLang="en-US" sz="1600" dirty="0"/>
              <a:t>再來修改</a:t>
            </a:r>
            <a:r>
              <a:rPr lang="en-US" altLang="zh-TW" sz="1600" dirty="0">
                <a:solidFill>
                  <a:srgbClr val="FFC000"/>
                </a:solidFill>
              </a:rPr>
              <a:t>navbar.html</a:t>
            </a:r>
          </a:p>
          <a:p>
            <a:r>
              <a:rPr lang="zh-TW" altLang="en-US" sz="1600" dirty="0"/>
              <a:t>要達成未登入狀態顯示註冊與登入按鈕</a:t>
            </a:r>
            <a:endParaRPr lang="en-US" altLang="zh-TW" sz="1600" dirty="0"/>
          </a:p>
          <a:p>
            <a:r>
              <a:rPr lang="zh-TW" altLang="en-US" sz="1600" dirty="0"/>
              <a:t>登入後顯示登入者</a:t>
            </a:r>
            <a:r>
              <a:rPr lang="en-US" altLang="zh-TW" sz="1600" dirty="0"/>
              <a:t>email</a:t>
            </a:r>
            <a:r>
              <a:rPr lang="zh-TW" altLang="en-US" sz="1600" dirty="0"/>
              <a:t>與下拉選單</a:t>
            </a:r>
          </a:p>
        </p:txBody>
      </p:sp>
      <p:sp>
        <p:nvSpPr>
          <p:cNvPr id="8" name="矩形 7">
            <a:extLst>
              <a:ext uri="{FF2B5EF4-FFF2-40B4-BE49-F238E27FC236}">
                <a16:creationId xmlns:a16="http://schemas.microsoft.com/office/drawing/2014/main" id="{AC7BFA05-A216-E302-B4D1-B91BE8D65997}"/>
              </a:ext>
            </a:extLst>
          </p:cNvPr>
          <p:cNvSpPr/>
          <p:nvPr/>
        </p:nvSpPr>
        <p:spPr>
          <a:xfrm>
            <a:off x="1424354" y="2329962"/>
            <a:ext cx="2123423" cy="190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4A502084-457C-3EBE-EBE0-0F686FC4C36C}"/>
              </a:ext>
            </a:extLst>
          </p:cNvPr>
          <p:cNvSpPr/>
          <p:nvPr/>
        </p:nvSpPr>
        <p:spPr>
          <a:xfrm>
            <a:off x="1441940" y="3364534"/>
            <a:ext cx="597876" cy="1963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6FD8B1F5-78E4-7D80-06D8-B78DF3108D8E}"/>
              </a:ext>
            </a:extLst>
          </p:cNvPr>
          <p:cNvSpPr/>
          <p:nvPr/>
        </p:nvSpPr>
        <p:spPr>
          <a:xfrm>
            <a:off x="1441940" y="5594893"/>
            <a:ext cx="668214" cy="1640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DA9E5421-7B19-1CF1-6488-5AEBA6D36738}"/>
              </a:ext>
            </a:extLst>
          </p:cNvPr>
          <p:cNvSpPr/>
          <p:nvPr/>
        </p:nvSpPr>
        <p:spPr>
          <a:xfrm>
            <a:off x="1907932" y="3977327"/>
            <a:ext cx="1248505" cy="163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接點: 弧形 14">
            <a:extLst>
              <a:ext uri="{FF2B5EF4-FFF2-40B4-BE49-F238E27FC236}">
                <a16:creationId xmlns:a16="http://schemas.microsoft.com/office/drawing/2014/main" id="{347FB6E6-B1EA-961A-C12E-16B89708349A}"/>
              </a:ext>
            </a:extLst>
          </p:cNvPr>
          <p:cNvCxnSpPr>
            <a:cxnSpLocks/>
            <a:stCxn id="8" idx="1"/>
            <a:endCxn id="11" idx="1"/>
          </p:cNvCxnSpPr>
          <p:nvPr/>
        </p:nvCxnSpPr>
        <p:spPr>
          <a:xfrm rot="10800000" flipH="1" flipV="1">
            <a:off x="1424354" y="2424976"/>
            <a:ext cx="17586" cy="1037734"/>
          </a:xfrm>
          <a:prstGeom prst="curvedConnector3">
            <a:avLst>
              <a:gd name="adj1" fmla="val -1049915"/>
            </a:avLst>
          </a:prstGeom>
        </p:spPr>
        <p:style>
          <a:lnRef idx="3">
            <a:schemeClr val="accent3"/>
          </a:lnRef>
          <a:fillRef idx="0">
            <a:schemeClr val="accent3"/>
          </a:fillRef>
          <a:effectRef idx="2">
            <a:schemeClr val="accent3"/>
          </a:effectRef>
          <a:fontRef idx="minor">
            <a:schemeClr val="tx1"/>
          </a:fontRef>
        </p:style>
      </p:cxnSp>
      <p:cxnSp>
        <p:nvCxnSpPr>
          <p:cNvPr id="18" name="接點: 弧形 17">
            <a:extLst>
              <a:ext uri="{FF2B5EF4-FFF2-40B4-BE49-F238E27FC236}">
                <a16:creationId xmlns:a16="http://schemas.microsoft.com/office/drawing/2014/main" id="{6B210934-029D-387B-25D6-12CD1C1BC5CB}"/>
              </a:ext>
            </a:extLst>
          </p:cNvPr>
          <p:cNvCxnSpPr>
            <a:stCxn id="11" idx="1"/>
            <a:endCxn id="12" idx="1"/>
          </p:cNvCxnSpPr>
          <p:nvPr/>
        </p:nvCxnSpPr>
        <p:spPr>
          <a:xfrm rot="10800000" flipV="1">
            <a:off x="1441940" y="3462710"/>
            <a:ext cx="12700" cy="2214218"/>
          </a:xfrm>
          <a:prstGeom prst="curvedConnector3">
            <a:avLst>
              <a:gd name="adj1" fmla="val 1800000"/>
            </a:avLst>
          </a:prstGeom>
        </p:spPr>
        <p:style>
          <a:lnRef idx="3">
            <a:schemeClr val="accent3"/>
          </a:lnRef>
          <a:fillRef idx="0">
            <a:schemeClr val="accent3"/>
          </a:fillRef>
          <a:effectRef idx="2">
            <a:schemeClr val="accent3"/>
          </a:effectRef>
          <a:fontRef idx="minor">
            <a:schemeClr val="tx1"/>
          </a:fontRef>
        </p:style>
      </p:cxnSp>
      <p:sp>
        <p:nvSpPr>
          <p:cNvPr id="21" name="矩形 20">
            <a:extLst>
              <a:ext uri="{FF2B5EF4-FFF2-40B4-BE49-F238E27FC236}">
                <a16:creationId xmlns:a16="http://schemas.microsoft.com/office/drawing/2014/main" id="{CFCBD0F2-B521-F2EA-6363-17706E71D749}"/>
              </a:ext>
            </a:extLst>
          </p:cNvPr>
          <p:cNvSpPr/>
          <p:nvPr/>
        </p:nvSpPr>
        <p:spPr>
          <a:xfrm>
            <a:off x="4035671" y="5173081"/>
            <a:ext cx="1283675" cy="13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單箭頭接點 24">
            <a:extLst>
              <a:ext uri="{FF2B5EF4-FFF2-40B4-BE49-F238E27FC236}">
                <a16:creationId xmlns:a16="http://schemas.microsoft.com/office/drawing/2014/main" id="{BF8C4CED-77D4-0EF3-0FC5-A7A1099C2777}"/>
              </a:ext>
            </a:extLst>
          </p:cNvPr>
          <p:cNvCxnSpPr>
            <a:cxnSpLocks/>
            <a:stCxn id="8" idx="3"/>
            <a:endCxn id="26" idx="1"/>
          </p:cNvCxnSpPr>
          <p:nvPr/>
        </p:nvCxnSpPr>
        <p:spPr>
          <a:xfrm flipV="1">
            <a:off x="3547777" y="2422500"/>
            <a:ext cx="1307318" cy="247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6" name="文字方塊 25">
            <a:extLst>
              <a:ext uri="{FF2B5EF4-FFF2-40B4-BE49-F238E27FC236}">
                <a16:creationId xmlns:a16="http://schemas.microsoft.com/office/drawing/2014/main" id="{F1F6C514-FDD6-0528-F201-8184F66D7386}"/>
              </a:ext>
            </a:extLst>
          </p:cNvPr>
          <p:cNvSpPr txBox="1"/>
          <p:nvPr/>
        </p:nvSpPr>
        <p:spPr>
          <a:xfrm>
            <a:off x="4855095" y="2237834"/>
            <a:ext cx="3799438" cy="369332"/>
          </a:xfrm>
          <a:prstGeom prst="rect">
            <a:avLst/>
          </a:prstGeom>
          <a:noFill/>
        </p:spPr>
        <p:txBody>
          <a:bodyPr wrap="none" rtlCol="0">
            <a:spAutoFit/>
          </a:bodyPr>
          <a:lstStyle/>
          <a:p>
            <a:r>
              <a:rPr lang="zh-TW" altLang="en-US" dirty="0"/>
              <a:t>判斷</a:t>
            </a:r>
            <a:r>
              <a:rPr lang="en-US" altLang="zh-TW" dirty="0"/>
              <a:t>session</a:t>
            </a:r>
            <a:r>
              <a:rPr lang="zh-TW" altLang="en-US" dirty="0"/>
              <a:t>如果不存在，代表未登入</a:t>
            </a:r>
          </a:p>
        </p:txBody>
      </p:sp>
      <p:cxnSp>
        <p:nvCxnSpPr>
          <p:cNvPr id="29" name="直線單箭頭接點 28">
            <a:extLst>
              <a:ext uri="{FF2B5EF4-FFF2-40B4-BE49-F238E27FC236}">
                <a16:creationId xmlns:a16="http://schemas.microsoft.com/office/drawing/2014/main" id="{E61F710B-DCE1-9439-759C-92436C601427}"/>
              </a:ext>
            </a:extLst>
          </p:cNvPr>
          <p:cNvCxnSpPr>
            <a:cxnSpLocks/>
            <a:stCxn id="13" idx="3"/>
            <a:endCxn id="30" idx="1"/>
          </p:cNvCxnSpPr>
          <p:nvPr/>
        </p:nvCxnSpPr>
        <p:spPr>
          <a:xfrm>
            <a:off x="3156437" y="4059252"/>
            <a:ext cx="2511179" cy="691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0" name="文字方塊 29">
            <a:extLst>
              <a:ext uri="{FF2B5EF4-FFF2-40B4-BE49-F238E27FC236}">
                <a16:creationId xmlns:a16="http://schemas.microsoft.com/office/drawing/2014/main" id="{39F8A1C9-608A-183C-0FDC-E142A2B24021}"/>
              </a:ext>
            </a:extLst>
          </p:cNvPr>
          <p:cNvSpPr txBox="1"/>
          <p:nvPr/>
        </p:nvSpPr>
        <p:spPr>
          <a:xfrm>
            <a:off x="5667616" y="3881503"/>
            <a:ext cx="3942376" cy="369332"/>
          </a:xfrm>
          <a:prstGeom prst="rect">
            <a:avLst/>
          </a:prstGeom>
          <a:noFill/>
        </p:spPr>
        <p:txBody>
          <a:bodyPr wrap="square" rtlCol="0">
            <a:spAutoFit/>
          </a:bodyPr>
          <a:lstStyle/>
          <a:p>
            <a:r>
              <a:rPr lang="zh-TW" altLang="en-US" dirty="0"/>
              <a:t>登入後顯示登入者</a:t>
            </a:r>
            <a:r>
              <a:rPr lang="en-US" altLang="zh-TW" dirty="0"/>
              <a:t>email</a:t>
            </a:r>
            <a:r>
              <a:rPr lang="zh-TW" altLang="en-US" dirty="0"/>
              <a:t>，也可以寫成</a:t>
            </a:r>
          </a:p>
        </p:txBody>
      </p:sp>
      <p:cxnSp>
        <p:nvCxnSpPr>
          <p:cNvPr id="34" name="直線單箭頭接點 33">
            <a:extLst>
              <a:ext uri="{FF2B5EF4-FFF2-40B4-BE49-F238E27FC236}">
                <a16:creationId xmlns:a16="http://schemas.microsoft.com/office/drawing/2014/main" id="{596930C4-C61C-DD16-89F2-A9C0D3D4D989}"/>
              </a:ext>
            </a:extLst>
          </p:cNvPr>
          <p:cNvCxnSpPr>
            <a:cxnSpLocks/>
            <a:stCxn id="21" idx="2"/>
            <a:endCxn id="61" idx="1"/>
          </p:cNvCxnSpPr>
          <p:nvPr/>
        </p:nvCxnSpPr>
        <p:spPr>
          <a:xfrm>
            <a:off x="4677509" y="5310554"/>
            <a:ext cx="2499940" cy="28433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9" name="文字方塊 38">
            <a:extLst>
              <a:ext uri="{FF2B5EF4-FFF2-40B4-BE49-F238E27FC236}">
                <a16:creationId xmlns:a16="http://schemas.microsoft.com/office/drawing/2014/main" id="{9794CD42-12F1-C095-F31A-38E5C494B57E}"/>
              </a:ext>
            </a:extLst>
          </p:cNvPr>
          <p:cNvSpPr txBox="1"/>
          <p:nvPr/>
        </p:nvSpPr>
        <p:spPr>
          <a:xfrm>
            <a:off x="7127448" y="4682912"/>
            <a:ext cx="1748874" cy="369332"/>
          </a:xfrm>
          <a:prstGeom prst="rect">
            <a:avLst/>
          </a:prstGeom>
          <a:noFill/>
        </p:spPr>
        <p:txBody>
          <a:bodyPr wrap="square" rtlCol="0">
            <a:spAutoFit/>
          </a:bodyPr>
          <a:lstStyle/>
          <a:p>
            <a:r>
              <a:rPr lang="zh-TW" altLang="en-US" dirty="0"/>
              <a:t>登出的</a:t>
            </a:r>
            <a:r>
              <a:rPr lang="en-US" altLang="zh-TW" dirty="0">
                <a:solidFill>
                  <a:srgbClr val="FFC000"/>
                </a:solidFill>
              </a:rPr>
              <a:t>server.py</a:t>
            </a:r>
            <a:endParaRPr lang="zh-TW" altLang="en-US" dirty="0">
              <a:solidFill>
                <a:srgbClr val="FFC000"/>
              </a:solidFill>
            </a:endParaRPr>
          </a:p>
        </p:txBody>
      </p:sp>
      <p:sp>
        <p:nvSpPr>
          <p:cNvPr id="46" name="文字方塊 45">
            <a:extLst>
              <a:ext uri="{FF2B5EF4-FFF2-40B4-BE49-F238E27FC236}">
                <a16:creationId xmlns:a16="http://schemas.microsoft.com/office/drawing/2014/main" id="{B810902F-0269-CBBA-C5D0-F33214AE5F49}"/>
              </a:ext>
            </a:extLst>
          </p:cNvPr>
          <p:cNvSpPr txBox="1"/>
          <p:nvPr/>
        </p:nvSpPr>
        <p:spPr>
          <a:xfrm>
            <a:off x="10296384" y="5804498"/>
            <a:ext cx="1260281" cy="369332"/>
          </a:xfrm>
          <a:prstGeom prst="rect">
            <a:avLst/>
          </a:prstGeom>
          <a:noFill/>
        </p:spPr>
        <p:txBody>
          <a:bodyPr wrap="none" rtlCol="0">
            <a:spAutoFit/>
          </a:bodyPr>
          <a:lstStyle/>
          <a:p>
            <a:r>
              <a:rPr lang="zh-TW" altLang="en-US" dirty="0"/>
              <a:t>刪除</a:t>
            </a:r>
            <a:r>
              <a:rPr lang="en-US" altLang="zh-TW" dirty="0"/>
              <a:t>session</a:t>
            </a:r>
            <a:endParaRPr lang="zh-TW" altLang="en-US" dirty="0"/>
          </a:p>
        </p:txBody>
      </p:sp>
      <p:cxnSp>
        <p:nvCxnSpPr>
          <p:cNvPr id="48" name="直線單箭頭接點 47">
            <a:extLst>
              <a:ext uri="{FF2B5EF4-FFF2-40B4-BE49-F238E27FC236}">
                <a16:creationId xmlns:a16="http://schemas.microsoft.com/office/drawing/2014/main" id="{DBDB8AB6-E36C-6FF2-3DEC-D97D53EFEEE3}"/>
              </a:ext>
            </a:extLst>
          </p:cNvPr>
          <p:cNvCxnSpPr>
            <a:cxnSpLocks/>
            <a:endCxn id="46" idx="1"/>
          </p:cNvCxnSpPr>
          <p:nvPr/>
        </p:nvCxnSpPr>
        <p:spPr>
          <a:xfrm>
            <a:off x="9029700" y="5882054"/>
            <a:ext cx="1266684" cy="10711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58" name="圖片 57">
            <a:extLst>
              <a:ext uri="{FF2B5EF4-FFF2-40B4-BE49-F238E27FC236}">
                <a16:creationId xmlns:a16="http://schemas.microsoft.com/office/drawing/2014/main" id="{94669515-7AD2-1D63-495D-5A669535EC91}"/>
              </a:ext>
            </a:extLst>
          </p:cNvPr>
          <p:cNvPicPr>
            <a:picLocks noChangeAspect="1"/>
          </p:cNvPicPr>
          <p:nvPr/>
        </p:nvPicPr>
        <p:blipFill>
          <a:blip r:embed="rId4"/>
          <a:stretch>
            <a:fillRect/>
          </a:stretch>
        </p:blipFill>
        <p:spPr>
          <a:xfrm>
            <a:off x="9510762" y="4009702"/>
            <a:ext cx="1848108" cy="209579"/>
          </a:xfrm>
          <a:prstGeom prst="rect">
            <a:avLst/>
          </a:prstGeom>
        </p:spPr>
      </p:pic>
      <p:sp>
        <p:nvSpPr>
          <p:cNvPr id="66" name="矩形 65">
            <a:extLst>
              <a:ext uri="{FF2B5EF4-FFF2-40B4-BE49-F238E27FC236}">
                <a16:creationId xmlns:a16="http://schemas.microsoft.com/office/drawing/2014/main" id="{CD158C78-13E1-5D75-4CFD-B527044599EA}"/>
              </a:ext>
            </a:extLst>
          </p:cNvPr>
          <p:cNvSpPr/>
          <p:nvPr/>
        </p:nvSpPr>
        <p:spPr>
          <a:xfrm>
            <a:off x="7517423" y="5380892"/>
            <a:ext cx="2670346" cy="3780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文字方塊 66">
            <a:extLst>
              <a:ext uri="{FF2B5EF4-FFF2-40B4-BE49-F238E27FC236}">
                <a16:creationId xmlns:a16="http://schemas.microsoft.com/office/drawing/2014/main" id="{96A1940D-006A-9F18-1C38-2C9292FCB066}"/>
              </a:ext>
            </a:extLst>
          </p:cNvPr>
          <p:cNvSpPr txBox="1"/>
          <p:nvPr/>
        </p:nvSpPr>
        <p:spPr>
          <a:xfrm>
            <a:off x="9307999" y="4516255"/>
            <a:ext cx="2884123" cy="461665"/>
          </a:xfrm>
          <a:prstGeom prst="rect">
            <a:avLst/>
          </a:prstGeom>
          <a:noFill/>
        </p:spPr>
        <p:txBody>
          <a:bodyPr wrap="none" rtlCol="0">
            <a:spAutoFit/>
          </a:bodyPr>
          <a:lstStyle/>
          <a:p>
            <a:r>
              <a:rPr lang="zh-TW" altLang="en-US" sz="1200" dirty="0"/>
              <a:t>如果未登入，重導向至首頁</a:t>
            </a:r>
            <a:endParaRPr lang="en-US" altLang="zh-TW" sz="1200" dirty="0"/>
          </a:p>
          <a:p>
            <a:r>
              <a:rPr lang="en-US" altLang="zh-TW" sz="1200" dirty="0"/>
              <a:t>(</a:t>
            </a:r>
            <a:r>
              <a:rPr lang="zh-TW" altLang="en-US" sz="1200" dirty="0"/>
              <a:t>防止使用者自行輸入登出網址出現錯誤</a:t>
            </a:r>
            <a:r>
              <a:rPr lang="en-US" altLang="zh-TW" sz="1200" dirty="0"/>
              <a:t>)</a:t>
            </a:r>
            <a:endParaRPr lang="zh-TW" altLang="en-US" sz="1200" dirty="0"/>
          </a:p>
        </p:txBody>
      </p:sp>
      <p:cxnSp>
        <p:nvCxnSpPr>
          <p:cNvPr id="68" name="直線單箭頭接點 67">
            <a:extLst>
              <a:ext uri="{FF2B5EF4-FFF2-40B4-BE49-F238E27FC236}">
                <a16:creationId xmlns:a16="http://schemas.microsoft.com/office/drawing/2014/main" id="{46C4CDD9-10D9-E509-F172-58B543E68AB3}"/>
              </a:ext>
            </a:extLst>
          </p:cNvPr>
          <p:cNvCxnSpPr>
            <a:cxnSpLocks/>
            <a:stCxn id="66" idx="0"/>
            <a:endCxn id="67" idx="1"/>
          </p:cNvCxnSpPr>
          <p:nvPr/>
        </p:nvCxnSpPr>
        <p:spPr>
          <a:xfrm flipV="1">
            <a:off x="8852596" y="4747088"/>
            <a:ext cx="455403" cy="63380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61428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346F1BA2-FAFC-E6B7-8078-A803D4ABE8CB}"/>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79806365-5D5C-0B9B-6523-AE995186F40D}"/>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三</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D13A9B0F-1045-F0FA-802A-A14AE7BDDA6E}"/>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登入登出實作</a:t>
              </a:r>
            </a:p>
          </p:txBody>
        </p:sp>
      </p:grpSp>
      <p:pic>
        <p:nvPicPr>
          <p:cNvPr id="6" name="圖片 5">
            <a:extLst>
              <a:ext uri="{FF2B5EF4-FFF2-40B4-BE49-F238E27FC236}">
                <a16:creationId xmlns:a16="http://schemas.microsoft.com/office/drawing/2014/main" id="{4F14E28C-E1F7-67C7-8C22-8CE12DF207AA}"/>
              </a:ext>
            </a:extLst>
          </p:cNvPr>
          <p:cNvPicPr>
            <a:picLocks noChangeAspect="1"/>
          </p:cNvPicPr>
          <p:nvPr/>
        </p:nvPicPr>
        <p:blipFill>
          <a:blip r:embed="rId2"/>
          <a:stretch>
            <a:fillRect/>
          </a:stretch>
        </p:blipFill>
        <p:spPr>
          <a:xfrm>
            <a:off x="1216734" y="1289923"/>
            <a:ext cx="2214872" cy="867006"/>
          </a:xfrm>
          <a:prstGeom prst="rect">
            <a:avLst/>
          </a:prstGeom>
        </p:spPr>
      </p:pic>
      <p:pic>
        <p:nvPicPr>
          <p:cNvPr id="10" name="圖片 9">
            <a:extLst>
              <a:ext uri="{FF2B5EF4-FFF2-40B4-BE49-F238E27FC236}">
                <a16:creationId xmlns:a16="http://schemas.microsoft.com/office/drawing/2014/main" id="{A4146566-AC8E-C778-F524-08C6E1C2AACF}"/>
              </a:ext>
            </a:extLst>
          </p:cNvPr>
          <p:cNvPicPr>
            <a:picLocks noChangeAspect="1"/>
          </p:cNvPicPr>
          <p:nvPr/>
        </p:nvPicPr>
        <p:blipFill>
          <a:blip r:embed="rId3"/>
          <a:stretch>
            <a:fillRect/>
          </a:stretch>
        </p:blipFill>
        <p:spPr>
          <a:xfrm>
            <a:off x="4077026" y="1509567"/>
            <a:ext cx="1400370" cy="1505160"/>
          </a:xfrm>
          <a:prstGeom prst="rect">
            <a:avLst/>
          </a:prstGeom>
        </p:spPr>
      </p:pic>
      <p:pic>
        <p:nvPicPr>
          <p:cNvPr id="12" name="圖片 11">
            <a:extLst>
              <a:ext uri="{FF2B5EF4-FFF2-40B4-BE49-F238E27FC236}">
                <a16:creationId xmlns:a16="http://schemas.microsoft.com/office/drawing/2014/main" id="{62F75B5A-63D4-B37A-C7A9-B35496D63C6A}"/>
              </a:ext>
            </a:extLst>
          </p:cNvPr>
          <p:cNvPicPr>
            <a:picLocks noChangeAspect="1"/>
          </p:cNvPicPr>
          <p:nvPr/>
        </p:nvPicPr>
        <p:blipFill>
          <a:blip r:embed="rId4"/>
          <a:stretch>
            <a:fillRect/>
          </a:stretch>
        </p:blipFill>
        <p:spPr>
          <a:xfrm>
            <a:off x="6377646" y="1484611"/>
            <a:ext cx="2534004" cy="1333686"/>
          </a:xfrm>
          <a:prstGeom prst="rect">
            <a:avLst/>
          </a:prstGeom>
        </p:spPr>
      </p:pic>
      <p:pic>
        <p:nvPicPr>
          <p:cNvPr id="14" name="圖片 13">
            <a:extLst>
              <a:ext uri="{FF2B5EF4-FFF2-40B4-BE49-F238E27FC236}">
                <a16:creationId xmlns:a16="http://schemas.microsoft.com/office/drawing/2014/main" id="{6A731367-738A-B270-BEF2-8360A602C073}"/>
              </a:ext>
            </a:extLst>
          </p:cNvPr>
          <p:cNvPicPr>
            <a:picLocks noChangeAspect="1"/>
          </p:cNvPicPr>
          <p:nvPr/>
        </p:nvPicPr>
        <p:blipFill>
          <a:blip r:embed="rId5"/>
          <a:stretch>
            <a:fillRect/>
          </a:stretch>
        </p:blipFill>
        <p:spPr>
          <a:xfrm>
            <a:off x="6273981" y="3686870"/>
            <a:ext cx="2781688" cy="1781424"/>
          </a:xfrm>
          <a:prstGeom prst="rect">
            <a:avLst/>
          </a:prstGeom>
        </p:spPr>
      </p:pic>
      <p:sp>
        <p:nvSpPr>
          <p:cNvPr id="15" name="文字方塊 14">
            <a:extLst>
              <a:ext uri="{FF2B5EF4-FFF2-40B4-BE49-F238E27FC236}">
                <a16:creationId xmlns:a16="http://schemas.microsoft.com/office/drawing/2014/main" id="{010E14D6-89EE-5626-0C3A-426ABDD6D9B2}"/>
              </a:ext>
            </a:extLst>
          </p:cNvPr>
          <p:cNvSpPr txBox="1"/>
          <p:nvPr/>
        </p:nvSpPr>
        <p:spPr>
          <a:xfrm>
            <a:off x="1140737" y="920590"/>
            <a:ext cx="1107996" cy="369332"/>
          </a:xfrm>
          <a:prstGeom prst="rect">
            <a:avLst/>
          </a:prstGeom>
          <a:noFill/>
        </p:spPr>
        <p:txBody>
          <a:bodyPr wrap="none" rtlCol="0">
            <a:spAutoFit/>
          </a:bodyPr>
          <a:lstStyle/>
          <a:p>
            <a:r>
              <a:rPr lang="zh-TW" altLang="en-US" dirty="0"/>
              <a:t>執行畫面</a:t>
            </a:r>
          </a:p>
        </p:txBody>
      </p:sp>
      <p:sp>
        <p:nvSpPr>
          <p:cNvPr id="16" name="矩形 15">
            <a:extLst>
              <a:ext uri="{FF2B5EF4-FFF2-40B4-BE49-F238E27FC236}">
                <a16:creationId xmlns:a16="http://schemas.microsoft.com/office/drawing/2014/main" id="{7E1A92C1-83F0-FC1D-AAC0-B28B5AE359D8}"/>
              </a:ext>
            </a:extLst>
          </p:cNvPr>
          <p:cNvSpPr/>
          <p:nvPr/>
        </p:nvSpPr>
        <p:spPr>
          <a:xfrm>
            <a:off x="2634558" y="1289922"/>
            <a:ext cx="534155" cy="439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 name="直線單箭頭接點 17">
            <a:extLst>
              <a:ext uri="{FF2B5EF4-FFF2-40B4-BE49-F238E27FC236}">
                <a16:creationId xmlns:a16="http://schemas.microsoft.com/office/drawing/2014/main" id="{ECC4260F-6019-EDBA-0DC4-5E61BDD1EB12}"/>
              </a:ext>
            </a:extLst>
          </p:cNvPr>
          <p:cNvCxnSpPr>
            <a:cxnSpLocks/>
            <a:stCxn id="6" idx="2"/>
            <a:endCxn id="25" idx="0"/>
          </p:cNvCxnSpPr>
          <p:nvPr/>
        </p:nvCxnSpPr>
        <p:spPr>
          <a:xfrm>
            <a:off x="2324170" y="2156929"/>
            <a:ext cx="0" cy="7331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直線單箭頭接點 20">
            <a:extLst>
              <a:ext uri="{FF2B5EF4-FFF2-40B4-BE49-F238E27FC236}">
                <a16:creationId xmlns:a16="http://schemas.microsoft.com/office/drawing/2014/main" id="{35021670-E7FE-3037-CBF3-196B53382712}"/>
              </a:ext>
            </a:extLst>
          </p:cNvPr>
          <p:cNvCxnSpPr>
            <a:cxnSpLocks/>
            <a:stCxn id="25" idx="3"/>
            <a:endCxn id="10" idx="1"/>
          </p:cNvCxnSpPr>
          <p:nvPr/>
        </p:nvCxnSpPr>
        <p:spPr>
          <a:xfrm flipV="1">
            <a:off x="3176776" y="2262147"/>
            <a:ext cx="900250" cy="199973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3" name="矩形 22">
            <a:extLst>
              <a:ext uri="{FF2B5EF4-FFF2-40B4-BE49-F238E27FC236}">
                <a16:creationId xmlns:a16="http://schemas.microsoft.com/office/drawing/2014/main" id="{FDE1F3FE-2456-D55F-D881-C999A09687DA}"/>
              </a:ext>
            </a:extLst>
          </p:cNvPr>
          <p:cNvSpPr/>
          <p:nvPr/>
        </p:nvSpPr>
        <p:spPr>
          <a:xfrm>
            <a:off x="7616388" y="1538931"/>
            <a:ext cx="950614" cy="394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5" name="圖片 24">
            <a:extLst>
              <a:ext uri="{FF2B5EF4-FFF2-40B4-BE49-F238E27FC236}">
                <a16:creationId xmlns:a16="http://schemas.microsoft.com/office/drawing/2014/main" id="{2AD77AEA-2693-D4BC-0F30-3083099F5910}"/>
              </a:ext>
            </a:extLst>
          </p:cNvPr>
          <p:cNvPicPr>
            <a:picLocks noChangeAspect="1"/>
          </p:cNvPicPr>
          <p:nvPr/>
        </p:nvPicPr>
        <p:blipFill>
          <a:blip r:embed="rId6"/>
          <a:stretch>
            <a:fillRect/>
          </a:stretch>
        </p:blipFill>
        <p:spPr>
          <a:xfrm>
            <a:off x="1471563" y="2890085"/>
            <a:ext cx="1705213" cy="2743583"/>
          </a:xfrm>
          <a:prstGeom prst="rect">
            <a:avLst/>
          </a:prstGeom>
        </p:spPr>
      </p:pic>
      <p:sp>
        <p:nvSpPr>
          <p:cNvPr id="29" name="矩形 28">
            <a:extLst>
              <a:ext uri="{FF2B5EF4-FFF2-40B4-BE49-F238E27FC236}">
                <a16:creationId xmlns:a16="http://schemas.microsoft.com/office/drawing/2014/main" id="{664F7C44-1C1A-617A-28AD-AF9DBFAE1211}"/>
              </a:ext>
            </a:extLst>
          </p:cNvPr>
          <p:cNvSpPr/>
          <p:nvPr/>
        </p:nvSpPr>
        <p:spPr>
          <a:xfrm>
            <a:off x="1647730" y="5029004"/>
            <a:ext cx="534155" cy="439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1" name="圖片 30">
            <a:extLst>
              <a:ext uri="{FF2B5EF4-FFF2-40B4-BE49-F238E27FC236}">
                <a16:creationId xmlns:a16="http://schemas.microsoft.com/office/drawing/2014/main" id="{F1AFABA5-D96B-5906-F145-8020FE05DBEA}"/>
              </a:ext>
            </a:extLst>
          </p:cNvPr>
          <p:cNvPicPr>
            <a:picLocks noChangeAspect="1"/>
          </p:cNvPicPr>
          <p:nvPr/>
        </p:nvPicPr>
        <p:blipFill>
          <a:blip r:embed="rId7"/>
          <a:stretch>
            <a:fillRect/>
          </a:stretch>
        </p:blipFill>
        <p:spPr>
          <a:xfrm>
            <a:off x="4105605" y="3681028"/>
            <a:ext cx="1343212" cy="2695951"/>
          </a:xfrm>
          <a:prstGeom prst="rect">
            <a:avLst/>
          </a:prstGeom>
        </p:spPr>
      </p:pic>
      <p:cxnSp>
        <p:nvCxnSpPr>
          <p:cNvPr id="33" name="直線單箭頭接點 32">
            <a:extLst>
              <a:ext uri="{FF2B5EF4-FFF2-40B4-BE49-F238E27FC236}">
                <a16:creationId xmlns:a16="http://schemas.microsoft.com/office/drawing/2014/main" id="{A25210B9-0BAD-C6B7-B495-BA17476C03E1}"/>
              </a:ext>
            </a:extLst>
          </p:cNvPr>
          <p:cNvCxnSpPr>
            <a:cxnSpLocks/>
            <a:stCxn id="10" idx="2"/>
            <a:endCxn id="31" idx="0"/>
          </p:cNvCxnSpPr>
          <p:nvPr/>
        </p:nvCxnSpPr>
        <p:spPr>
          <a:xfrm>
            <a:off x="4777211" y="3014727"/>
            <a:ext cx="0" cy="66630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直線單箭頭接點 36">
            <a:extLst>
              <a:ext uri="{FF2B5EF4-FFF2-40B4-BE49-F238E27FC236}">
                <a16:creationId xmlns:a16="http://schemas.microsoft.com/office/drawing/2014/main" id="{C1DEED48-CBE2-C4DF-58F3-3DD2F63D97CD}"/>
              </a:ext>
            </a:extLst>
          </p:cNvPr>
          <p:cNvCxnSpPr>
            <a:cxnSpLocks/>
            <a:stCxn id="31" idx="3"/>
            <a:endCxn id="12" idx="1"/>
          </p:cNvCxnSpPr>
          <p:nvPr/>
        </p:nvCxnSpPr>
        <p:spPr>
          <a:xfrm flipV="1">
            <a:off x="5448817" y="2151454"/>
            <a:ext cx="928829" cy="28775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1" name="直線單箭頭接點 40">
            <a:extLst>
              <a:ext uri="{FF2B5EF4-FFF2-40B4-BE49-F238E27FC236}">
                <a16:creationId xmlns:a16="http://schemas.microsoft.com/office/drawing/2014/main" id="{2AAB3BF7-1762-EBAF-BA86-54E3FCD3156C}"/>
              </a:ext>
            </a:extLst>
          </p:cNvPr>
          <p:cNvCxnSpPr>
            <a:cxnSpLocks/>
            <a:stCxn id="12" idx="2"/>
            <a:endCxn id="14" idx="0"/>
          </p:cNvCxnSpPr>
          <p:nvPr/>
        </p:nvCxnSpPr>
        <p:spPr>
          <a:xfrm>
            <a:off x="7644648" y="2818297"/>
            <a:ext cx="20177" cy="86857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5" name="矩形 44">
            <a:extLst>
              <a:ext uri="{FF2B5EF4-FFF2-40B4-BE49-F238E27FC236}">
                <a16:creationId xmlns:a16="http://schemas.microsoft.com/office/drawing/2014/main" id="{89165593-727D-C8BE-936C-43962D78B6E4}"/>
              </a:ext>
            </a:extLst>
          </p:cNvPr>
          <p:cNvSpPr/>
          <p:nvPr/>
        </p:nvSpPr>
        <p:spPr>
          <a:xfrm>
            <a:off x="7543957" y="4906820"/>
            <a:ext cx="458780" cy="394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7" name="圖片 46">
            <a:extLst>
              <a:ext uri="{FF2B5EF4-FFF2-40B4-BE49-F238E27FC236}">
                <a16:creationId xmlns:a16="http://schemas.microsoft.com/office/drawing/2014/main" id="{294C3552-EF72-B471-A914-C72DCCDBECE8}"/>
              </a:ext>
            </a:extLst>
          </p:cNvPr>
          <p:cNvPicPr>
            <a:picLocks noChangeAspect="1"/>
          </p:cNvPicPr>
          <p:nvPr/>
        </p:nvPicPr>
        <p:blipFill>
          <a:blip r:embed="rId2"/>
          <a:stretch>
            <a:fillRect/>
          </a:stretch>
        </p:blipFill>
        <p:spPr>
          <a:xfrm>
            <a:off x="9516070" y="4144079"/>
            <a:ext cx="2214872" cy="867006"/>
          </a:xfrm>
          <a:prstGeom prst="rect">
            <a:avLst/>
          </a:prstGeom>
        </p:spPr>
      </p:pic>
      <p:cxnSp>
        <p:nvCxnSpPr>
          <p:cNvPr id="49" name="直線單箭頭接點 48">
            <a:extLst>
              <a:ext uri="{FF2B5EF4-FFF2-40B4-BE49-F238E27FC236}">
                <a16:creationId xmlns:a16="http://schemas.microsoft.com/office/drawing/2014/main" id="{7FB53B54-3619-8EDF-E36A-3C5CA3A15D6E}"/>
              </a:ext>
            </a:extLst>
          </p:cNvPr>
          <p:cNvCxnSpPr>
            <a:stCxn id="14" idx="3"/>
            <a:endCxn id="47" idx="1"/>
          </p:cNvCxnSpPr>
          <p:nvPr/>
        </p:nvCxnSpPr>
        <p:spPr>
          <a:xfrm>
            <a:off x="9055669" y="4577582"/>
            <a:ext cx="46040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0" name="矩形 49">
            <a:extLst>
              <a:ext uri="{FF2B5EF4-FFF2-40B4-BE49-F238E27FC236}">
                <a16:creationId xmlns:a16="http://schemas.microsoft.com/office/drawing/2014/main" id="{E876221F-4B91-4BA1-AF5A-F572BD810E6D}"/>
              </a:ext>
            </a:extLst>
          </p:cNvPr>
          <p:cNvSpPr/>
          <p:nvPr/>
        </p:nvSpPr>
        <p:spPr>
          <a:xfrm>
            <a:off x="4291342" y="5834762"/>
            <a:ext cx="534155" cy="439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a:extLst>
              <a:ext uri="{FF2B5EF4-FFF2-40B4-BE49-F238E27FC236}">
                <a16:creationId xmlns:a16="http://schemas.microsoft.com/office/drawing/2014/main" id="{B892FC9E-66B6-A470-B67B-984D9705AEFA}"/>
              </a:ext>
            </a:extLst>
          </p:cNvPr>
          <p:cNvSpPr txBox="1"/>
          <p:nvPr/>
        </p:nvSpPr>
        <p:spPr>
          <a:xfrm>
            <a:off x="1329236" y="5565876"/>
            <a:ext cx="2031325" cy="369332"/>
          </a:xfrm>
          <a:prstGeom prst="rect">
            <a:avLst/>
          </a:prstGeom>
          <a:noFill/>
        </p:spPr>
        <p:txBody>
          <a:bodyPr wrap="none" rtlCol="0">
            <a:spAutoFit/>
          </a:bodyPr>
          <a:lstStyle/>
          <a:p>
            <a:r>
              <a:rPr lang="zh-TW" altLang="en-US" dirty="0"/>
              <a:t>故意輸入錯誤密碼</a:t>
            </a:r>
          </a:p>
        </p:txBody>
      </p:sp>
      <p:sp>
        <p:nvSpPr>
          <p:cNvPr id="52" name="文字方塊 51">
            <a:extLst>
              <a:ext uri="{FF2B5EF4-FFF2-40B4-BE49-F238E27FC236}">
                <a16:creationId xmlns:a16="http://schemas.microsoft.com/office/drawing/2014/main" id="{D3FCFA56-C687-5F85-048E-96284E630B94}"/>
              </a:ext>
            </a:extLst>
          </p:cNvPr>
          <p:cNvSpPr txBox="1"/>
          <p:nvPr/>
        </p:nvSpPr>
        <p:spPr>
          <a:xfrm>
            <a:off x="6273981" y="1136429"/>
            <a:ext cx="5767348" cy="338554"/>
          </a:xfrm>
          <a:prstGeom prst="rect">
            <a:avLst/>
          </a:prstGeom>
          <a:noFill/>
        </p:spPr>
        <p:txBody>
          <a:bodyPr wrap="none" rtlCol="0">
            <a:spAutoFit/>
          </a:bodyPr>
          <a:lstStyle/>
          <a:p>
            <a:r>
              <a:rPr lang="zh-TW" altLang="en-US" sz="1600" dirty="0"/>
              <a:t>登入成功，註冊登入按鈕變為顯示登入者</a:t>
            </a:r>
            <a:r>
              <a:rPr lang="en-US" altLang="zh-TW" sz="1600" dirty="0"/>
              <a:t>email</a:t>
            </a:r>
            <a:r>
              <a:rPr lang="zh-TW" altLang="en-US" sz="1600" dirty="0"/>
              <a:t>的</a:t>
            </a:r>
            <a:r>
              <a:rPr lang="en-US" altLang="zh-TW" sz="1600" dirty="0"/>
              <a:t>dropdown</a:t>
            </a:r>
            <a:r>
              <a:rPr lang="zh-TW" altLang="en-US" sz="1600" dirty="0"/>
              <a:t>選單</a:t>
            </a:r>
          </a:p>
        </p:txBody>
      </p:sp>
      <p:sp>
        <p:nvSpPr>
          <p:cNvPr id="53" name="文字方塊 52">
            <a:extLst>
              <a:ext uri="{FF2B5EF4-FFF2-40B4-BE49-F238E27FC236}">
                <a16:creationId xmlns:a16="http://schemas.microsoft.com/office/drawing/2014/main" id="{138ED45A-2308-5C16-C966-58999B862FC5}"/>
              </a:ext>
            </a:extLst>
          </p:cNvPr>
          <p:cNvSpPr txBox="1"/>
          <p:nvPr/>
        </p:nvSpPr>
        <p:spPr>
          <a:xfrm>
            <a:off x="6854482" y="5436242"/>
            <a:ext cx="3888629" cy="338554"/>
          </a:xfrm>
          <a:prstGeom prst="rect">
            <a:avLst/>
          </a:prstGeom>
          <a:noFill/>
        </p:spPr>
        <p:txBody>
          <a:bodyPr wrap="none" rtlCol="0">
            <a:spAutoFit/>
          </a:bodyPr>
          <a:lstStyle/>
          <a:p>
            <a:r>
              <a:rPr lang="zh-TW" altLang="en-US" sz="1600" dirty="0"/>
              <a:t>登出後，</a:t>
            </a:r>
            <a:r>
              <a:rPr lang="en-US" altLang="zh-TW" sz="1600" dirty="0"/>
              <a:t>dropdown</a:t>
            </a:r>
            <a:r>
              <a:rPr lang="zh-TW" altLang="en-US" sz="1600" dirty="0"/>
              <a:t>選單變回註冊登入按鈕</a:t>
            </a:r>
          </a:p>
        </p:txBody>
      </p:sp>
    </p:spTree>
    <p:extLst>
      <p:ext uri="{BB962C8B-B14F-4D97-AF65-F5344CB8AC3E}">
        <p14:creationId xmlns:p14="http://schemas.microsoft.com/office/powerpoint/2010/main" val="2158816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128DE6F2-1448-745E-0FDB-8ED16256562F}"/>
              </a:ext>
            </a:extLst>
          </p:cNvPr>
          <p:cNvGrpSpPr/>
          <p:nvPr/>
        </p:nvGrpSpPr>
        <p:grpSpPr>
          <a:xfrm>
            <a:off x="2483141" y="2778908"/>
            <a:ext cx="7225718" cy="1300184"/>
            <a:chOff x="3717165" y="905825"/>
            <a:chExt cx="3606424" cy="648933"/>
          </a:xfrm>
        </p:grpSpPr>
        <p:sp>
          <p:nvSpPr>
            <p:cNvPr id="3" name="矩形: 圓角 2">
              <a:extLst>
                <a:ext uri="{FF2B5EF4-FFF2-40B4-BE49-F238E27FC236}">
                  <a16:creationId xmlns:a16="http://schemas.microsoft.com/office/drawing/2014/main" id="{26F36EAE-0F6C-F0FB-55A3-1FF8507C5581}"/>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4800" b="1" dirty="0">
                  <a:latin typeface="+mn-ea"/>
                </a:rPr>
                <a:t>(</a:t>
              </a:r>
              <a:r>
                <a:rPr lang="zh-TW" altLang="en-US" sz="4800" b="1" dirty="0">
                  <a:latin typeface="+mn-ea"/>
                </a:rPr>
                <a:t>四</a:t>
              </a:r>
              <a:r>
                <a:rPr lang="en-US" altLang="zh-TW" sz="4800" b="1" dirty="0">
                  <a:latin typeface="+mn-ea"/>
                </a:rPr>
                <a:t>)</a:t>
              </a:r>
              <a:endParaRPr lang="zh-TW" altLang="en-US" sz="4800" b="1" dirty="0">
                <a:latin typeface="+mn-ea"/>
              </a:endParaRPr>
            </a:p>
          </p:txBody>
        </p:sp>
        <p:sp>
          <p:nvSpPr>
            <p:cNvPr id="4" name="文字方塊 3">
              <a:extLst>
                <a:ext uri="{FF2B5EF4-FFF2-40B4-BE49-F238E27FC236}">
                  <a16:creationId xmlns:a16="http://schemas.microsoft.com/office/drawing/2014/main" id="{1CA41E57-F64A-D14C-0A9A-BECC0113A8ED}"/>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4800" dirty="0"/>
                <a:t>更改密碼實作</a:t>
              </a:r>
            </a:p>
          </p:txBody>
        </p:sp>
      </p:grpSp>
    </p:spTree>
    <p:extLst>
      <p:ext uri="{BB962C8B-B14F-4D97-AF65-F5344CB8AC3E}">
        <p14:creationId xmlns:p14="http://schemas.microsoft.com/office/powerpoint/2010/main" val="45362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0BCA6D12-E6B8-E65A-46DF-E643E89893E4}"/>
              </a:ext>
            </a:extLst>
          </p:cNvPr>
          <p:cNvGrpSpPr/>
          <p:nvPr/>
        </p:nvGrpSpPr>
        <p:grpSpPr>
          <a:xfrm>
            <a:off x="2483141" y="2778908"/>
            <a:ext cx="7225718" cy="1300184"/>
            <a:chOff x="3717165" y="905825"/>
            <a:chExt cx="3606424" cy="648933"/>
          </a:xfrm>
        </p:grpSpPr>
        <p:sp>
          <p:nvSpPr>
            <p:cNvPr id="5" name="矩形: 圓角 4">
              <a:extLst>
                <a:ext uri="{FF2B5EF4-FFF2-40B4-BE49-F238E27FC236}">
                  <a16:creationId xmlns:a16="http://schemas.microsoft.com/office/drawing/2014/main" id="{F3E975D5-D11C-6002-0B6D-1C4CF08DDD49}"/>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4800" b="1" dirty="0">
                  <a:latin typeface="+mn-ea"/>
                </a:rPr>
                <a:t>(</a:t>
              </a:r>
              <a:r>
                <a:rPr lang="zh-TW" altLang="en-US" sz="4800" b="1" dirty="0">
                  <a:latin typeface="+mn-ea"/>
                </a:rPr>
                <a:t>零</a:t>
              </a:r>
              <a:r>
                <a:rPr lang="en-US" altLang="zh-TW" sz="4800" b="1" dirty="0">
                  <a:latin typeface="+mn-ea"/>
                </a:rPr>
                <a:t>)</a:t>
              </a:r>
              <a:endParaRPr lang="zh-TW" altLang="en-US" sz="4800" b="1" dirty="0">
                <a:latin typeface="+mn-ea"/>
              </a:endParaRPr>
            </a:p>
          </p:txBody>
        </p:sp>
        <p:sp>
          <p:nvSpPr>
            <p:cNvPr id="6" name="文字方塊 5">
              <a:extLst>
                <a:ext uri="{FF2B5EF4-FFF2-40B4-BE49-F238E27FC236}">
                  <a16:creationId xmlns:a16="http://schemas.microsoft.com/office/drawing/2014/main" id="{A8F1D4B0-FC89-11BC-9E8A-BC99DD778E2B}"/>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4000" dirty="0"/>
                <a:t>前置作業</a:t>
              </a:r>
            </a:p>
          </p:txBody>
        </p:sp>
      </p:grpSp>
    </p:spTree>
    <p:extLst>
      <p:ext uri="{BB962C8B-B14F-4D97-AF65-F5344CB8AC3E}">
        <p14:creationId xmlns:p14="http://schemas.microsoft.com/office/powerpoint/2010/main" val="1704605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695D3B38-92DB-DA33-0CAC-A7C6C087A654}"/>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08FF6681-0830-3F2B-5B4D-B9390C10F95E}"/>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四</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79F92B19-81E3-9B63-C3AA-9BA7B4CECF1B}"/>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更改密碼實作</a:t>
              </a:r>
            </a:p>
          </p:txBody>
        </p:sp>
      </p:grpSp>
      <p:pic>
        <p:nvPicPr>
          <p:cNvPr id="6" name="圖片 5">
            <a:extLst>
              <a:ext uri="{FF2B5EF4-FFF2-40B4-BE49-F238E27FC236}">
                <a16:creationId xmlns:a16="http://schemas.microsoft.com/office/drawing/2014/main" id="{7EA43409-C8C3-EE3D-87D6-68C080DBC86A}"/>
              </a:ext>
            </a:extLst>
          </p:cNvPr>
          <p:cNvPicPr>
            <a:picLocks noChangeAspect="1"/>
          </p:cNvPicPr>
          <p:nvPr/>
        </p:nvPicPr>
        <p:blipFill>
          <a:blip r:embed="rId2"/>
          <a:stretch>
            <a:fillRect/>
          </a:stretch>
        </p:blipFill>
        <p:spPr>
          <a:xfrm>
            <a:off x="1053432" y="1469970"/>
            <a:ext cx="5476115" cy="5046856"/>
          </a:xfrm>
          <a:prstGeom prst="rect">
            <a:avLst/>
          </a:prstGeom>
        </p:spPr>
      </p:pic>
      <p:sp>
        <p:nvSpPr>
          <p:cNvPr id="7" name="文字方塊 6">
            <a:extLst>
              <a:ext uri="{FF2B5EF4-FFF2-40B4-BE49-F238E27FC236}">
                <a16:creationId xmlns:a16="http://schemas.microsoft.com/office/drawing/2014/main" id="{85F9B859-987D-6B5F-DD24-F46417C95ED6}"/>
              </a:ext>
            </a:extLst>
          </p:cNvPr>
          <p:cNvSpPr txBox="1"/>
          <p:nvPr/>
        </p:nvSpPr>
        <p:spPr>
          <a:xfrm>
            <a:off x="1053432" y="1100638"/>
            <a:ext cx="7099572" cy="369332"/>
          </a:xfrm>
          <a:prstGeom prst="rect">
            <a:avLst/>
          </a:prstGeom>
          <a:noFill/>
        </p:spPr>
        <p:txBody>
          <a:bodyPr wrap="none" rtlCol="0">
            <a:spAutoFit/>
          </a:bodyPr>
          <a:lstStyle/>
          <a:p>
            <a:r>
              <a:rPr lang="zh-TW" altLang="en-US" dirty="0"/>
              <a:t>前端</a:t>
            </a:r>
            <a:r>
              <a:rPr lang="en-US" altLang="zh-TW" dirty="0">
                <a:solidFill>
                  <a:srgbClr val="FFC000"/>
                </a:solidFill>
              </a:rPr>
              <a:t>changepwd.html</a:t>
            </a:r>
            <a:r>
              <a:rPr lang="zh-TW" altLang="en-US" dirty="0"/>
              <a:t>，要做</a:t>
            </a:r>
            <a:r>
              <a:rPr lang="en-US" altLang="zh-TW" dirty="0"/>
              <a:t>3</a:t>
            </a:r>
            <a:r>
              <a:rPr lang="zh-TW" altLang="en-US" dirty="0"/>
              <a:t>個輸入框，舊密碼、新密碼與密碼確認</a:t>
            </a:r>
            <a:endParaRPr lang="en-US" altLang="zh-TW" dirty="0"/>
          </a:p>
        </p:txBody>
      </p:sp>
      <p:pic>
        <p:nvPicPr>
          <p:cNvPr id="9" name="圖片 8">
            <a:extLst>
              <a:ext uri="{FF2B5EF4-FFF2-40B4-BE49-F238E27FC236}">
                <a16:creationId xmlns:a16="http://schemas.microsoft.com/office/drawing/2014/main" id="{CA8A6513-5617-D3F4-45FA-03461129B1C8}"/>
              </a:ext>
            </a:extLst>
          </p:cNvPr>
          <p:cNvPicPr>
            <a:picLocks noChangeAspect="1"/>
          </p:cNvPicPr>
          <p:nvPr/>
        </p:nvPicPr>
        <p:blipFill>
          <a:blip r:embed="rId3"/>
          <a:stretch>
            <a:fillRect/>
          </a:stretch>
        </p:blipFill>
        <p:spPr>
          <a:xfrm>
            <a:off x="8269335" y="2494736"/>
            <a:ext cx="2396233" cy="2997323"/>
          </a:xfrm>
          <a:prstGeom prst="rect">
            <a:avLst/>
          </a:prstGeom>
        </p:spPr>
      </p:pic>
      <p:sp>
        <p:nvSpPr>
          <p:cNvPr id="10" name="文字方塊 9">
            <a:extLst>
              <a:ext uri="{FF2B5EF4-FFF2-40B4-BE49-F238E27FC236}">
                <a16:creationId xmlns:a16="http://schemas.microsoft.com/office/drawing/2014/main" id="{8C3763A7-D37A-0952-A606-AD33AC02A20A}"/>
              </a:ext>
            </a:extLst>
          </p:cNvPr>
          <p:cNvSpPr txBox="1"/>
          <p:nvPr/>
        </p:nvSpPr>
        <p:spPr>
          <a:xfrm>
            <a:off x="7622930" y="1797226"/>
            <a:ext cx="4108817" cy="646331"/>
          </a:xfrm>
          <a:prstGeom prst="rect">
            <a:avLst/>
          </a:prstGeom>
          <a:noFill/>
        </p:spPr>
        <p:txBody>
          <a:bodyPr wrap="none" rtlCol="0">
            <a:spAutoFit/>
          </a:bodyPr>
          <a:lstStyle/>
          <a:p>
            <a:r>
              <a:rPr lang="zh-TW" altLang="en-US" dirty="0"/>
              <a:t>拿前面的檔案改一改做出這樣的表單。</a:t>
            </a:r>
            <a:endParaRPr lang="en-US" altLang="zh-TW" dirty="0"/>
          </a:p>
          <a:p>
            <a:r>
              <a:rPr lang="zh-TW" altLang="en-US" dirty="0"/>
              <a:t>注意還有做錯誤提示</a:t>
            </a:r>
          </a:p>
        </p:txBody>
      </p:sp>
    </p:spTree>
    <p:extLst>
      <p:ext uri="{BB962C8B-B14F-4D97-AF65-F5344CB8AC3E}">
        <p14:creationId xmlns:p14="http://schemas.microsoft.com/office/powerpoint/2010/main" val="763506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84">
            <a:extLst>
              <a:ext uri="{FF2B5EF4-FFF2-40B4-BE49-F238E27FC236}">
                <a16:creationId xmlns:a16="http://schemas.microsoft.com/office/drawing/2014/main" id="{50ACFFFC-F945-FE90-507C-4922E40D8032}"/>
              </a:ext>
            </a:extLst>
          </p:cNvPr>
          <p:cNvPicPr>
            <a:picLocks noChangeAspect="1"/>
          </p:cNvPicPr>
          <p:nvPr/>
        </p:nvPicPr>
        <p:blipFill>
          <a:blip r:embed="rId2"/>
          <a:stretch>
            <a:fillRect/>
          </a:stretch>
        </p:blipFill>
        <p:spPr>
          <a:xfrm>
            <a:off x="923245" y="1582044"/>
            <a:ext cx="6699745" cy="4997222"/>
          </a:xfrm>
          <a:prstGeom prst="rect">
            <a:avLst/>
          </a:prstGeom>
        </p:spPr>
      </p:pic>
      <p:grpSp>
        <p:nvGrpSpPr>
          <p:cNvPr id="2" name="群組 1">
            <a:extLst>
              <a:ext uri="{FF2B5EF4-FFF2-40B4-BE49-F238E27FC236}">
                <a16:creationId xmlns:a16="http://schemas.microsoft.com/office/drawing/2014/main" id="{6A93C5AB-C621-F129-159A-54B2C7EA208F}"/>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41169329-BFC1-4CA9-2311-8D607B2655C5}"/>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四</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5701A587-BD8D-F533-7223-C20AC610C284}"/>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更改密碼實作</a:t>
              </a:r>
            </a:p>
          </p:txBody>
        </p:sp>
      </p:grpSp>
      <p:sp>
        <p:nvSpPr>
          <p:cNvPr id="7" name="文字方塊 6">
            <a:extLst>
              <a:ext uri="{FF2B5EF4-FFF2-40B4-BE49-F238E27FC236}">
                <a16:creationId xmlns:a16="http://schemas.microsoft.com/office/drawing/2014/main" id="{B60C94AB-8E17-6909-247F-006EAA476FC5}"/>
              </a:ext>
            </a:extLst>
          </p:cNvPr>
          <p:cNvSpPr txBox="1"/>
          <p:nvPr/>
        </p:nvSpPr>
        <p:spPr>
          <a:xfrm>
            <a:off x="898308" y="1100535"/>
            <a:ext cx="7021602" cy="369332"/>
          </a:xfrm>
          <a:prstGeom prst="rect">
            <a:avLst/>
          </a:prstGeom>
          <a:noFill/>
        </p:spPr>
        <p:txBody>
          <a:bodyPr wrap="none" rtlCol="0">
            <a:spAutoFit/>
          </a:bodyPr>
          <a:lstStyle/>
          <a:p>
            <a:r>
              <a:rPr lang="zh-TW" altLang="en-US" dirty="0"/>
              <a:t>後端</a:t>
            </a:r>
            <a:r>
              <a:rPr lang="en-US" altLang="zh-TW" dirty="0">
                <a:solidFill>
                  <a:srgbClr val="FFC000"/>
                </a:solidFill>
              </a:rPr>
              <a:t>server.py</a:t>
            </a:r>
            <a:r>
              <a:rPr lang="zh-TW" altLang="en-US" dirty="0"/>
              <a:t>，這次傳送變數給前端時，我刻意沒有用字典的方式</a:t>
            </a:r>
          </a:p>
        </p:txBody>
      </p:sp>
      <p:cxnSp>
        <p:nvCxnSpPr>
          <p:cNvPr id="9" name="直線單箭頭接點 8">
            <a:extLst>
              <a:ext uri="{FF2B5EF4-FFF2-40B4-BE49-F238E27FC236}">
                <a16:creationId xmlns:a16="http://schemas.microsoft.com/office/drawing/2014/main" id="{47F1B59D-4755-B611-C664-EE807DAFD959}"/>
              </a:ext>
            </a:extLst>
          </p:cNvPr>
          <p:cNvCxnSpPr>
            <a:cxnSpLocks/>
            <a:endCxn id="10" idx="1"/>
          </p:cNvCxnSpPr>
          <p:nvPr/>
        </p:nvCxnSpPr>
        <p:spPr>
          <a:xfrm flipV="1">
            <a:off x="5996354" y="2226069"/>
            <a:ext cx="1650185" cy="137282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 name="文字方塊 9">
            <a:extLst>
              <a:ext uri="{FF2B5EF4-FFF2-40B4-BE49-F238E27FC236}">
                <a16:creationId xmlns:a16="http://schemas.microsoft.com/office/drawing/2014/main" id="{F30546B2-4239-FF3C-2DCB-A29166FA9EF4}"/>
              </a:ext>
            </a:extLst>
          </p:cNvPr>
          <p:cNvSpPr txBox="1"/>
          <p:nvPr/>
        </p:nvSpPr>
        <p:spPr>
          <a:xfrm>
            <a:off x="7646539" y="2072180"/>
            <a:ext cx="4219425" cy="307777"/>
          </a:xfrm>
          <a:prstGeom prst="rect">
            <a:avLst/>
          </a:prstGeom>
          <a:noFill/>
        </p:spPr>
        <p:txBody>
          <a:bodyPr wrap="none" rtlCol="0">
            <a:spAutoFit/>
          </a:bodyPr>
          <a:lstStyle/>
          <a:p>
            <a:r>
              <a:rPr lang="zh-TW" altLang="en-US" sz="1400" dirty="0"/>
              <a:t>使用</a:t>
            </a:r>
            <a:r>
              <a:rPr lang="en-US" altLang="zh-TW" sz="1400" dirty="0"/>
              <a:t>where</a:t>
            </a:r>
            <a:r>
              <a:rPr lang="zh-TW" altLang="en-US" sz="1400" dirty="0"/>
              <a:t>篩選出</a:t>
            </a:r>
            <a:r>
              <a:rPr lang="en-US" altLang="zh-TW" sz="1400" dirty="0"/>
              <a:t>client</a:t>
            </a:r>
            <a:r>
              <a:rPr lang="zh-TW" altLang="en-US" sz="1400" dirty="0"/>
              <a:t>資料表中目前登入者的舊密碼</a:t>
            </a:r>
          </a:p>
        </p:txBody>
      </p:sp>
      <p:sp>
        <p:nvSpPr>
          <p:cNvPr id="14" name="文字方塊 13">
            <a:extLst>
              <a:ext uri="{FF2B5EF4-FFF2-40B4-BE49-F238E27FC236}">
                <a16:creationId xmlns:a16="http://schemas.microsoft.com/office/drawing/2014/main" id="{65702CE2-854C-B627-1114-BB1A5F33E79C}"/>
              </a:ext>
            </a:extLst>
          </p:cNvPr>
          <p:cNvSpPr txBox="1"/>
          <p:nvPr/>
        </p:nvSpPr>
        <p:spPr>
          <a:xfrm>
            <a:off x="7646539" y="2481950"/>
            <a:ext cx="3247129" cy="738664"/>
          </a:xfrm>
          <a:prstGeom prst="rect">
            <a:avLst/>
          </a:prstGeom>
          <a:noFill/>
        </p:spPr>
        <p:txBody>
          <a:bodyPr wrap="square" rtlCol="0">
            <a:spAutoFit/>
          </a:bodyPr>
          <a:lstStyle/>
          <a:p>
            <a:r>
              <a:rPr lang="zh-TW" altLang="en-US" sz="1400" dirty="0"/>
              <a:t>取出篩選的資料存入變數中，</a:t>
            </a:r>
            <a:endParaRPr lang="en-US" altLang="zh-TW" sz="1400" dirty="0"/>
          </a:p>
          <a:p>
            <a:r>
              <a:rPr lang="zh-TW" altLang="en-US" sz="1400" dirty="0"/>
              <a:t>變數內容會是</a:t>
            </a:r>
            <a:r>
              <a:rPr lang="zh-TW" altLang="en-US" sz="1400" dirty="0">
                <a:solidFill>
                  <a:srgbClr val="FFC000"/>
                </a:solidFill>
              </a:rPr>
              <a:t>元組</a:t>
            </a:r>
            <a:r>
              <a:rPr lang="zh-TW" altLang="en-US" sz="1400" dirty="0"/>
              <a:t>包</a:t>
            </a:r>
            <a:r>
              <a:rPr lang="zh-TW" altLang="en-US" sz="1400" dirty="0">
                <a:solidFill>
                  <a:srgbClr val="92D050"/>
                </a:solidFill>
              </a:rPr>
              <a:t>字串</a:t>
            </a:r>
            <a:r>
              <a:rPr lang="zh-TW" altLang="en-US" sz="1400" dirty="0"/>
              <a:t>，</a:t>
            </a:r>
            <a:endParaRPr lang="en-US" altLang="zh-TW" sz="1400" dirty="0"/>
          </a:p>
          <a:p>
            <a:r>
              <a:rPr lang="zh-TW" altLang="en-US" sz="1400" dirty="0"/>
              <a:t>如果使用者的舊密碼是</a:t>
            </a:r>
            <a:r>
              <a:rPr lang="en-US" altLang="zh-TW" sz="1400" dirty="0"/>
              <a:t>123</a:t>
            </a:r>
            <a:r>
              <a:rPr lang="zh-TW" altLang="en-US" sz="1400" dirty="0"/>
              <a:t>，值就會是</a:t>
            </a:r>
            <a:endParaRPr lang="en-US" altLang="zh-TW" sz="1400" dirty="0"/>
          </a:p>
        </p:txBody>
      </p:sp>
      <p:pic>
        <p:nvPicPr>
          <p:cNvPr id="20" name="圖片 19">
            <a:extLst>
              <a:ext uri="{FF2B5EF4-FFF2-40B4-BE49-F238E27FC236}">
                <a16:creationId xmlns:a16="http://schemas.microsoft.com/office/drawing/2014/main" id="{EADBE428-08FB-336A-30B3-FDBF719DD845}"/>
              </a:ext>
            </a:extLst>
          </p:cNvPr>
          <p:cNvPicPr>
            <a:picLocks noChangeAspect="1"/>
          </p:cNvPicPr>
          <p:nvPr/>
        </p:nvPicPr>
        <p:blipFill>
          <a:blip r:embed="rId3"/>
          <a:stretch>
            <a:fillRect/>
          </a:stretch>
        </p:blipFill>
        <p:spPr>
          <a:xfrm>
            <a:off x="10754910" y="2965593"/>
            <a:ext cx="609685" cy="219106"/>
          </a:xfrm>
          <a:prstGeom prst="rect">
            <a:avLst/>
          </a:prstGeom>
        </p:spPr>
      </p:pic>
      <p:cxnSp>
        <p:nvCxnSpPr>
          <p:cNvPr id="26" name="接點: 肘形 25">
            <a:extLst>
              <a:ext uri="{FF2B5EF4-FFF2-40B4-BE49-F238E27FC236}">
                <a16:creationId xmlns:a16="http://schemas.microsoft.com/office/drawing/2014/main" id="{CE9DE7DF-6F06-789C-F63B-B06081C871D3}"/>
              </a:ext>
            </a:extLst>
          </p:cNvPr>
          <p:cNvCxnSpPr>
            <a:cxnSpLocks/>
            <a:endCxn id="14" idx="1"/>
          </p:cNvCxnSpPr>
          <p:nvPr/>
        </p:nvCxnSpPr>
        <p:spPr>
          <a:xfrm flipV="1">
            <a:off x="2852815" y="2851282"/>
            <a:ext cx="4793724" cy="936389"/>
          </a:xfrm>
          <a:prstGeom prst="bentConnector3">
            <a:avLst>
              <a:gd name="adj1" fmla="val 94936"/>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2" name="直線單箭頭接點 31">
            <a:extLst>
              <a:ext uri="{FF2B5EF4-FFF2-40B4-BE49-F238E27FC236}">
                <a16:creationId xmlns:a16="http://schemas.microsoft.com/office/drawing/2014/main" id="{A7D2FE4D-03A6-FF88-5B36-1095E308424C}"/>
              </a:ext>
            </a:extLst>
          </p:cNvPr>
          <p:cNvCxnSpPr>
            <a:cxnSpLocks/>
            <a:endCxn id="33" idx="1"/>
          </p:cNvCxnSpPr>
          <p:nvPr/>
        </p:nvCxnSpPr>
        <p:spPr>
          <a:xfrm flipV="1">
            <a:off x="7579970" y="3716107"/>
            <a:ext cx="531036" cy="78089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3" name="文字方塊 32">
            <a:extLst>
              <a:ext uri="{FF2B5EF4-FFF2-40B4-BE49-F238E27FC236}">
                <a16:creationId xmlns:a16="http://schemas.microsoft.com/office/drawing/2014/main" id="{8BCD2C10-079E-A505-36D5-9FB91CFB763D}"/>
              </a:ext>
            </a:extLst>
          </p:cNvPr>
          <p:cNvSpPr txBox="1"/>
          <p:nvPr/>
        </p:nvSpPr>
        <p:spPr>
          <a:xfrm>
            <a:off x="8111006" y="3346775"/>
            <a:ext cx="3898824" cy="738664"/>
          </a:xfrm>
          <a:prstGeom prst="rect">
            <a:avLst/>
          </a:prstGeom>
          <a:noFill/>
        </p:spPr>
        <p:txBody>
          <a:bodyPr wrap="none" rtlCol="0">
            <a:spAutoFit/>
          </a:bodyPr>
          <a:lstStyle/>
          <a:p>
            <a:r>
              <a:rPr lang="zh-TW" altLang="en-US" sz="1400" dirty="0"/>
              <a:t>一確定舊密碼錯誤就直接</a:t>
            </a:r>
            <a:r>
              <a:rPr lang="en-US" altLang="zh-TW" sz="1400" dirty="0"/>
              <a:t>return</a:t>
            </a:r>
            <a:r>
              <a:rPr lang="zh-TW" altLang="en-US" sz="1400" dirty="0"/>
              <a:t>頁面，</a:t>
            </a:r>
            <a:endParaRPr lang="en-US" altLang="zh-TW" sz="1400" dirty="0"/>
          </a:p>
          <a:p>
            <a:r>
              <a:rPr lang="zh-TW" altLang="en-US" sz="1400" dirty="0"/>
              <a:t>不管新密碼與密碼確認。</a:t>
            </a:r>
            <a:endParaRPr lang="en-US" altLang="zh-TW" sz="1400" dirty="0"/>
          </a:p>
          <a:p>
            <a:r>
              <a:rPr lang="zh-TW" altLang="en-US" sz="1400" dirty="0"/>
              <a:t>這次變數採直接加在</a:t>
            </a:r>
            <a:r>
              <a:rPr lang="en-US" altLang="zh-TW" sz="1400" dirty="0" err="1"/>
              <a:t>render_template</a:t>
            </a:r>
            <a:r>
              <a:rPr lang="zh-TW" altLang="en-US" sz="1400" dirty="0"/>
              <a:t>末端的方式</a:t>
            </a:r>
          </a:p>
        </p:txBody>
      </p:sp>
      <p:cxnSp>
        <p:nvCxnSpPr>
          <p:cNvPr id="38" name="直線單箭頭接點 37">
            <a:extLst>
              <a:ext uri="{FF2B5EF4-FFF2-40B4-BE49-F238E27FC236}">
                <a16:creationId xmlns:a16="http://schemas.microsoft.com/office/drawing/2014/main" id="{F5081331-089F-4F65-C2E6-A062049FEAF1}"/>
              </a:ext>
            </a:extLst>
          </p:cNvPr>
          <p:cNvCxnSpPr>
            <a:cxnSpLocks/>
            <a:endCxn id="40" idx="1"/>
          </p:cNvCxnSpPr>
          <p:nvPr/>
        </p:nvCxnSpPr>
        <p:spPr>
          <a:xfrm flipV="1">
            <a:off x="7552811" y="4415242"/>
            <a:ext cx="503005" cy="3693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0" name="文字方塊 39">
            <a:extLst>
              <a:ext uri="{FF2B5EF4-FFF2-40B4-BE49-F238E27FC236}">
                <a16:creationId xmlns:a16="http://schemas.microsoft.com/office/drawing/2014/main" id="{2AE1CB00-B449-9E72-EA74-52600394BD7F}"/>
              </a:ext>
            </a:extLst>
          </p:cNvPr>
          <p:cNvSpPr txBox="1"/>
          <p:nvPr/>
        </p:nvSpPr>
        <p:spPr>
          <a:xfrm>
            <a:off x="8055816" y="4261353"/>
            <a:ext cx="3416320" cy="307777"/>
          </a:xfrm>
          <a:prstGeom prst="rect">
            <a:avLst/>
          </a:prstGeom>
          <a:noFill/>
        </p:spPr>
        <p:txBody>
          <a:bodyPr wrap="none" rtlCol="0">
            <a:spAutoFit/>
          </a:bodyPr>
          <a:lstStyle/>
          <a:p>
            <a:r>
              <a:rPr lang="zh-TW" altLang="en-US" sz="1400" dirty="0"/>
              <a:t>若舊密碼正確，但新密碼與密碼確認不同</a:t>
            </a:r>
          </a:p>
        </p:txBody>
      </p:sp>
      <p:cxnSp>
        <p:nvCxnSpPr>
          <p:cNvPr id="45" name="直線單箭頭接點 44">
            <a:extLst>
              <a:ext uri="{FF2B5EF4-FFF2-40B4-BE49-F238E27FC236}">
                <a16:creationId xmlns:a16="http://schemas.microsoft.com/office/drawing/2014/main" id="{930C3DF3-149D-74DB-8DE0-40AD4BE1433A}"/>
              </a:ext>
            </a:extLst>
          </p:cNvPr>
          <p:cNvCxnSpPr>
            <a:cxnSpLocks/>
            <a:endCxn id="46" idx="1"/>
          </p:cNvCxnSpPr>
          <p:nvPr/>
        </p:nvCxnSpPr>
        <p:spPr>
          <a:xfrm flipV="1">
            <a:off x="3903785" y="5046185"/>
            <a:ext cx="3703344" cy="22977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6" name="文字方塊 45">
            <a:extLst>
              <a:ext uri="{FF2B5EF4-FFF2-40B4-BE49-F238E27FC236}">
                <a16:creationId xmlns:a16="http://schemas.microsoft.com/office/drawing/2014/main" id="{E04B1BED-30CF-79B8-5B75-0F899F5F17F3}"/>
              </a:ext>
            </a:extLst>
          </p:cNvPr>
          <p:cNvSpPr txBox="1"/>
          <p:nvPr/>
        </p:nvSpPr>
        <p:spPr>
          <a:xfrm>
            <a:off x="7607129" y="4784575"/>
            <a:ext cx="4192558" cy="523220"/>
          </a:xfrm>
          <a:prstGeom prst="rect">
            <a:avLst/>
          </a:prstGeom>
          <a:noFill/>
        </p:spPr>
        <p:txBody>
          <a:bodyPr wrap="none" rtlCol="0">
            <a:spAutoFit/>
          </a:bodyPr>
          <a:lstStyle/>
          <a:p>
            <a:r>
              <a:rPr lang="zh-TW" altLang="en-US" sz="1400" dirty="0"/>
              <a:t>若程式來到這裡，沒有被上面的考驗</a:t>
            </a:r>
            <a:r>
              <a:rPr lang="en-US" altLang="zh-TW" sz="1400" dirty="0"/>
              <a:t>return</a:t>
            </a:r>
            <a:r>
              <a:rPr lang="zh-TW" altLang="en-US" sz="1400" dirty="0"/>
              <a:t>掉的話，</a:t>
            </a:r>
            <a:endParaRPr lang="en-US" altLang="zh-TW" sz="1400" dirty="0"/>
          </a:p>
          <a:p>
            <a:r>
              <a:rPr lang="zh-TW" altLang="en-US" sz="1400" dirty="0"/>
              <a:t>就代表可以將資料庫的舊密碼改為新密碼了</a:t>
            </a:r>
          </a:p>
        </p:txBody>
      </p:sp>
      <p:sp>
        <p:nvSpPr>
          <p:cNvPr id="49" name="文字方塊 48">
            <a:extLst>
              <a:ext uri="{FF2B5EF4-FFF2-40B4-BE49-F238E27FC236}">
                <a16:creationId xmlns:a16="http://schemas.microsoft.com/office/drawing/2014/main" id="{EBF25244-C5AE-486D-A52E-3A21EB78D395}"/>
              </a:ext>
            </a:extLst>
          </p:cNvPr>
          <p:cNvSpPr txBox="1"/>
          <p:nvPr/>
        </p:nvSpPr>
        <p:spPr>
          <a:xfrm>
            <a:off x="7607129" y="5406762"/>
            <a:ext cx="3846181" cy="276999"/>
          </a:xfrm>
          <a:prstGeom prst="rect">
            <a:avLst/>
          </a:prstGeom>
          <a:noFill/>
        </p:spPr>
        <p:txBody>
          <a:bodyPr wrap="none" rtlCol="0">
            <a:spAutoFit/>
          </a:bodyPr>
          <a:lstStyle/>
          <a:p>
            <a:r>
              <a:rPr lang="en-US" altLang="zh-TW" sz="1200" dirty="0"/>
              <a:t>update </a:t>
            </a:r>
            <a:r>
              <a:rPr lang="en-US" altLang="zh-TW" sz="1200" dirty="0">
                <a:solidFill>
                  <a:srgbClr val="FFC000"/>
                </a:solidFill>
              </a:rPr>
              <a:t>client</a:t>
            </a:r>
            <a:r>
              <a:rPr lang="zh-TW" altLang="en-US" sz="1200" i="1" dirty="0">
                <a:solidFill>
                  <a:srgbClr val="FFC000"/>
                </a:solidFill>
              </a:rPr>
              <a:t>資料表 </a:t>
            </a:r>
            <a:r>
              <a:rPr lang="en-US" altLang="zh-TW" sz="1200" dirty="0"/>
              <a:t>set </a:t>
            </a:r>
            <a:r>
              <a:rPr lang="en-US" altLang="zh-TW" sz="1200" dirty="0">
                <a:solidFill>
                  <a:srgbClr val="FFC000"/>
                </a:solidFill>
              </a:rPr>
              <a:t>password</a:t>
            </a:r>
            <a:r>
              <a:rPr lang="zh-TW" altLang="en-US" sz="1200" i="1" dirty="0">
                <a:solidFill>
                  <a:srgbClr val="FFC000"/>
                </a:solidFill>
              </a:rPr>
              <a:t>欄位 </a:t>
            </a:r>
            <a:r>
              <a:rPr lang="en-US" altLang="zh-TW" sz="1200" dirty="0"/>
              <a:t>=</a:t>
            </a:r>
            <a:r>
              <a:rPr lang="zh-TW" altLang="en-US" sz="1200" dirty="0"/>
              <a:t> </a:t>
            </a:r>
            <a:r>
              <a:rPr lang="zh-TW" altLang="en-US" sz="1200" i="1" dirty="0">
                <a:solidFill>
                  <a:srgbClr val="FFC000"/>
                </a:solidFill>
              </a:rPr>
              <a:t>新值</a:t>
            </a:r>
            <a:r>
              <a:rPr lang="zh-TW" altLang="en-US" sz="1200" i="1" dirty="0"/>
              <a:t> </a:t>
            </a:r>
            <a:r>
              <a:rPr lang="en-US" altLang="zh-TW" sz="1200" dirty="0"/>
              <a:t>where </a:t>
            </a:r>
            <a:r>
              <a:rPr lang="zh-TW" altLang="en-US" sz="1200" i="1" dirty="0">
                <a:solidFill>
                  <a:srgbClr val="FFC000"/>
                </a:solidFill>
              </a:rPr>
              <a:t>條件</a:t>
            </a:r>
          </a:p>
        </p:txBody>
      </p:sp>
      <p:cxnSp>
        <p:nvCxnSpPr>
          <p:cNvPr id="50" name="直線單箭頭接點 49">
            <a:extLst>
              <a:ext uri="{FF2B5EF4-FFF2-40B4-BE49-F238E27FC236}">
                <a16:creationId xmlns:a16="http://schemas.microsoft.com/office/drawing/2014/main" id="{E5E5FD56-E900-6A35-9044-2A04CE622B37}"/>
              </a:ext>
            </a:extLst>
          </p:cNvPr>
          <p:cNvCxnSpPr>
            <a:cxnSpLocks/>
            <a:endCxn id="49" idx="1"/>
          </p:cNvCxnSpPr>
          <p:nvPr/>
        </p:nvCxnSpPr>
        <p:spPr>
          <a:xfrm>
            <a:off x="6488723" y="5545262"/>
            <a:ext cx="111840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2" name="直線單箭頭接點 51">
            <a:extLst>
              <a:ext uri="{FF2B5EF4-FFF2-40B4-BE49-F238E27FC236}">
                <a16:creationId xmlns:a16="http://schemas.microsoft.com/office/drawing/2014/main" id="{7B9802B6-628D-6E88-56B8-6612671A4350}"/>
              </a:ext>
            </a:extLst>
          </p:cNvPr>
          <p:cNvCxnSpPr>
            <a:cxnSpLocks/>
            <a:endCxn id="53" idx="1"/>
          </p:cNvCxnSpPr>
          <p:nvPr/>
        </p:nvCxnSpPr>
        <p:spPr>
          <a:xfrm flipV="1">
            <a:off x="7401599" y="6006931"/>
            <a:ext cx="399241" cy="1486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3" name="文字方塊 52">
            <a:extLst>
              <a:ext uri="{FF2B5EF4-FFF2-40B4-BE49-F238E27FC236}">
                <a16:creationId xmlns:a16="http://schemas.microsoft.com/office/drawing/2014/main" id="{DB3F1054-4B90-0DED-CCFC-EA28E4AFBE76}"/>
              </a:ext>
            </a:extLst>
          </p:cNvPr>
          <p:cNvSpPr txBox="1"/>
          <p:nvPr/>
        </p:nvSpPr>
        <p:spPr>
          <a:xfrm>
            <a:off x="7800840" y="5853042"/>
            <a:ext cx="1261884" cy="307777"/>
          </a:xfrm>
          <a:prstGeom prst="rect">
            <a:avLst/>
          </a:prstGeom>
          <a:noFill/>
        </p:spPr>
        <p:txBody>
          <a:bodyPr wrap="none" rtlCol="0">
            <a:spAutoFit/>
          </a:bodyPr>
          <a:lstStyle/>
          <a:p>
            <a:r>
              <a:rPr lang="zh-TW" altLang="en-US" sz="1400" dirty="0"/>
              <a:t>密碼修改成功</a:t>
            </a:r>
          </a:p>
        </p:txBody>
      </p:sp>
      <p:cxnSp>
        <p:nvCxnSpPr>
          <p:cNvPr id="55" name="直線單箭頭接點 54">
            <a:extLst>
              <a:ext uri="{FF2B5EF4-FFF2-40B4-BE49-F238E27FC236}">
                <a16:creationId xmlns:a16="http://schemas.microsoft.com/office/drawing/2014/main" id="{FA3F526B-8579-BDCB-8AAD-9B4FEA3B7B4C}"/>
              </a:ext>
            </a:extLst>
          </p:cNvPr>
          <p:cNvCxnSpPr>
            <a:cxnSpLocks/>
            <a:endCxn id="56" idx="1"/>
          </p:cNvCxnSpPr>
          <p:nvPr/>
        </p:nvCxnSpPr>
        <p:spPr>
          <a:xfrm>
            <a:off x="7183315" y="6474595"/>
            <a:ext cx="61177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6" name="文字方塊 55">
            <a:extLst>
              <a:ext uri="{FF2B5EF4-FFF2-40B4-BE49-F238E27FC236}">
                <a16:creationId xmlns:a16="http://schemas.microsoft.com/office/drawing/2014/main" id="{FC8319BA-6AFB-DDC4-5ECD-C88C4F3A7E5A}"/>
              </a:ext>
            </a:extLst>
          </p:cNvPr>
          <p:cNvSpPr txBox="1"/>
          <p:nvPr/>
        </p:nvSpPr>
        <p:spPr>
          <a:xfrm>
            <a:off x="7795091" y="6243762"/>
            <a:ext cx="3416320" cy="461665"/>
          </a:xfrm>
          <a:prstGeom prst="rect">
            <a:avLst/>
          </a:prstGeom>
          <a:noFill/>
        </p:spPr>
        <p:txBody>
          <a:bodyPr wrap="none" rtlCol="0">
            <a:spAutoFit/>
          </a:bodyPr>
          <a:lstStyle/>
          <a:p>
            <a:r>
              <a:rPr lang="zh-TW" altLang="en-US" sz="1200" dirty="0"/>
              <a:t>非</a:t>
            </a:r>
            <a:r>
              <a:rPr lang="en-US" altLang="zh-TW" sz="1200" dirty="0"/>
              <a:t>POST</a:t>
            </a:r>
            <a:r>
              <a:rPr lang="zh-TW" altLang="en-US" sz="1200" dirty="0"/>
              <a:t>方法時的</a:t>
            </a:r>
            <a:r>
              <a:rPr lang="en-US" altLang="zh-TW" sz="1200" dirty="0"/>
              <a:t>return</a:t>
            </a:r>
            <a:r>
              <a:rPr lang="zh-TW" altLang="en-US" sz="1200" dirty="0"/>
              <a:t>：</a:t>
            </a:r>
            <a:endParaRPr lang="en-US" altLang="zh-TW" sz="1200" dirty="0"/>
          </a:p>
          <a:p>
            <a:r>
              <a:rPr lang="zh-TW" altLang="en-US" sz="1200" dirty="0"/>
              <a:t>就是開啟更改密碼頁面，但尚未按下確認按鈕時</a:t>
            </a:r>
          </a:p>
        </p:txBody>
      </p:sp>
      <p:sp>
        <p:nvSpPr>
          <p:cNvPr id="75" name="矩形 74">
            <a:extLst>
              <a:ext uri="{FF2B5EF4-FFF2-40B4-BE49-F238E27FC236}">
                <a16:creationId xmlns:a16="http://schemas.microsoft.com/office/drawing/2014/main" id="{B1AAB333-500D-35A1-AD4D-77A78F530581}"/>
              </a:ext>
            </a:extLst>
          </p:cNvPr>
          <p:cNvSpPr/>
          <p:nvPr/>
        </p:nvSpPr>
        <p:spPr>
          <a:xfrm>
            <a:off x="1195754" y="1890346"/>
            <a:ext cx="2514600" cy="3333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6" name="直線單箭頭接點 75">
            <a:extLst>
              <a:ext uri="{FF2B5EF4-FFF2-40B4-BE49-F238E27FC236}">
                <a16:creationId xmlns:a16="http://schemas.microsoft.com/office/drawing/2014/main" id="{509C2A48-C152-BD5E-CB70-C88D0551DCA2}"/>
              </a:ext>
            </a:extLst>
          </p:cNvPr>
          <p:cNvCxnSpPr>
            <a:cxnSpLocks/>
            <a:stCxn id="75" idx="3"/>
            <a:endCxn id="77" idx="1"/>
          </p:cNvCxnSpPr>
          <p:nvPr/>
        </p:nvCxnSpPr>
        <p:spPr>
          <a:xfrm flipV="1">
            <a:off x="3710354" y="1833470"/>
            <a:ext cx="2273467" cy="2235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7" name="文字方塊 76">
            <a:extLst>
              <a:ext uri="{FF2B5EF4-FFF2-40B4-BE49-F238E27FC236}">
                <a16:creationId xmlns:a16="http://schemas.microsoft.com/office/drawing/2014/main" id="{5A855A8E-3334-0B8A-6C79-45FEE8EA60EF}"/>
              </a:ext>
            </a:extLst>
          </p:cNvPr>
          <p:cNvSpPr txBox="1"/>
          <p:nvPr/>
        </p:nvSpPr>
        <p:spPr>
          <a:xfrm>
            <a:off x="5983821" y="1571860"/>
            <a:ext cx="6026009" cy="523220"/>
          </a:xfrm>
          <a:prstGeom prst="rect">
            <a:avLst/>
          </a:prstGeom>
          <a:noFill/>
        </p:spPr>
        <p:txBody>
          <a:bodyPr wrap="none" rtlCol="0">
            <a:spAutoFit/>
          </a:bodyPr>
          <a:lstStyle/>
          <a:p>
            <a:r>
              <a:rPr lang="zh-TW" altLang="en-US" sz="1400" dirty="0"/>
              <a:t>如果未登入，重導向至登入頁面</a:t>
            </a:r>
            <a:endParaRPr lang="en-US" altLang="zh-TW" sz="1400" dirty="0"/>
          </a:p>
          <a:p>
            <a:r>
              <a:rPr lang="en-US" altLang="zh-TW" sz="1400" dirty="0"/>
              <a:t>(</a:t>
            </a:r>
            <a:r>
              <a:rPr lang="zh-TW" altLang="en-US" sz="1400" dirty="0"/>
              <a:t>防止使用者在未登入的情況下直接輸入網址到更改密碼頁面然後出現錯誤</a:t>
            </a:r>
            <a:r>
              <a:rPr lang="en-US" altLang="zh-TW" sz="1400" dirty="0"/>
              <a:t>)</a:t>
            </a:r>
            <a:endParaRPr lang="zh-TW" altLang="en-US" sz="1400" dirty="0"/>
          </a:p>
        </p:txBody>
      </p:sp>
    </p:spTree>
    <p:extLst>
      <p:ext uri="{BB962C8B-B14F-4D97-AF65-F5344CB8AC3E}">
        <p14:creationId xmlns:p14="http://schemas.microsoft.com/office/powerpoint/2010/main" val="1009555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B46A5616-09AE-2889-F2CB-F6DAD6401D7E}"/>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2EE29F6E-7507-D100-E42F-3DF3D71133CC}"/>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四</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81B20660-9403-6B4A-7AB8-0D954A2B0AAA}"/>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更改密碼實作</a:t>
              </a:r>
            </a:p>
          </p:txBody>
        </p:sp>
      </p:grpSp>
      <p:pic>
        <p:nvPicPr>
          <p:cNvPr id="6" name="圖片 5">
            <a:extLst>
              <a:ext uri="{FF2B5EF4-FFF2-40B4-BE49-F238E27FC236}">
                <a16:creationId xmlns:a16="http://schemas.microsoft.com/office/drawing/2014/main" id="{E9311CA9-3410-2CD8-6B97-F3D6BB38E1A7}"/>
              </a:ext>
            </a:extLst>
          </p:cNvPr>
          <p:cNvPicPr>
            <a:picLocks noChangeAspect="1"/>
          </p:cNvPicPr>
          <p:nvPr/>
        </p:nvPicPr>
        <p:blipFill>
          <a:blip r:embed="rId2"/>
          <a:stretch>
            <a:fillRect/>
          </a:stretch>
        </p:blipFill>
        <p:spPr>
          <a:xfrm>
            <a:off x="898308" y="1552537"/>
            <a:ext cx="4550072" cy="1088845"/>
          </a:xfrm>
          <a:prstGeom prst="rect">
            <a:avLst/>
          </a:prstGeom>
        </p:spPr>
      </p:pic>
      <p:sp>
        <p:nvSpPr>
          <p:cNvPr id="7" name="文字方塊 6">
            <a:extLst>
              <a:ext uri="{FF2B5EF4-FFF2-40B4-BE49-F238E27FC236}">
                <a16:creationId xmlns:a16="http://schemas.microsoft.com/office/drawing/2014/main" id="{4C7376E4-76F4-3630-391F-BEF6876590D9}"/>
              </a:ext>
            </a:extLst>
          </p:cNvPr>
          <p:cNvSpPr txBox="1"/>
          <p:nvPr/>
        </p:nvSpPr>
        <p:spPr>
          <a:xfrm>
            <a:off x="898308" y="1183205"/>
            <a:ext cx="5402376" cy="369332"/>
          </a:xfrm>
          <a:prstGeom prst="rect">
            <a:avLst/>
          </a:prstGeom>
          <a:noFill/>
        </p:spPr>
        <p:txBody>
          <a:bodyPr wrap="none" rtlCol="0">
            <a:spAutoFit/>
          </a:bodyPr>
          <a:lstStyle/>
          <a:p>
            <a:r>
              <a:rPr lang="en-US" altLang="zh-TW" dirty="0">
                <a:solidFill>
                  <a:srgbClr val="FFC000"/>
                </a:solidFill>
              </a:rPr>
              <a:t>navbar.html</a:t>
            </a:r>
            <a:r>
              <a:rPr lang="zh-TW" altLang="en-US" dirty="0"/>
              <a:t>做了點小修改，把更改密碼的連結加上去</a:t>
            </a:r>
          </a:p>
        </p:txBody>
      </p:sp>
      <p:sp>
        <p:nvSpPr>
          <p:cNvPr id="8" name="矩形 7">
            <a:extLst>
              <a:ext uri="{FF2B5EF4-FFF2-40B4-BE49-F238E27FC236}">
                <a16:creationId xmlns:a16="http://schemas.microsoft.com/office/drawing/2014/main" id="{72EDC75C-56DD-88D9-BBF6-94F71476BF3E}"/>
              </a:ext>
            </a:extLst>
          </p:cNvPr>
          <p:cNvSpPr/>
          <p:nvPr/>
        </p:nvSpPr>
        <p:spPr>
          <a:xfrm>
            <a:off x="3006969" y="1652954"/>
            <a:ext cx="1468316" cy="1934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C23F6C5C-DFC7-DA8F-B8AF-A4A9A2D3295D}"/>
              </a:ext>
            </a:extLst>
          </p:cNvPr>
          <p:cNvPicPr>
            <a:picLocks noChangeAspect="1"/>
          </p:cNvPicPr>
          <p:nvPr/>
        </p:nvPicPr>
        <p:blipFill>
          <a:blip r:embed="rId3"/>
          <a:stretch>
            <a:fillRect/>
          </a:stretch>
        </p:blipFill>
        <p:spPr>
          <a:xfrm>
            <a:off x="918845" y="3564306"/>
            <a:ext cx="1149277" cy="2662610"/>
          </a:xfrm>
          <a:prstGeom prst="rect">
            <a:avLst/>
          </a:prstGeom>
        </p:spPr>
      </p:pic>
      <p:pic>
        <p:nvPicPr>
          <p:cNvPr id="12" name="圖片 11">
            <a:extLst>
              <a:ext uri="{FF2B5EF4-FFF2-40B4-BE49-F238E27FC236}">
                <a16:creationId xmlns:a16="http://schemas.microsoft.com/office/drawing/2014/main" id="{39A6E2ED-EA25-89E5-33E7-346DC8B6E237}"/>
              </a:ext>
            </a:extLst>
          </p:cNvPr>
          <p:cNvPicPr>
            <a:picLocks noChangeAspect="1"/>
          </p:cNvPicPr>
          <p:nvPr/>
        </p:nvPicPr>
        <p:blipFill>
          <a:blip r:embed="rId4"/>
          <a:stretch>
            <a:fillRect/>
          </a:stretch>
        </p:blipFill>
        <p:spPr>
          <a:xfrm>
            <a:off x="2195031" y="3564306"/>
            <a:ext cx="1222148" cy="2664683"/>
          </a:xfrm>
          <a:prstGeom prst="rect">
            <a:avLst/>
          </a:prstGeom>
        </p:spPr>
      </p:pic>
      <p:pic>
        <p:nvPicPr>
          <p:cNvPr id="14" name="圖片 13">
            <a:extLst>
              <a:ext uri="{FF2B5EF4-FFF2-40B4-BE49-F238E27FC236}">
                <a16:creationId xmlns:a16="http://schemas.microsoft.com/office/drawing/2014/main" id="{D6606086-3BFF-3800-2D62-E70B21BFD9EA}"/>
              </a:ext>
            </a:extLst>
          </p:cNvPr>
          <p:cNvPicPr>
            <a:picLocks noChangeAspect="1"/>
          </p:cNvPicPr>
          <p:nvPr/>
        </p:nvPicPr>
        <p:blipFill>
          <a:blip r:embed="rId5"/>
          <a:stretch>
            <a:fillRect/>
          </a:stretch>
        </p:blipFill>
        <p:spPr>
          <a:xfrm>
            <a:off x="4703885" y="3526659"/>
            <a:ext cx="1104651" cy="2700258"/>
          </a:xfrm>
          <a:prstGeom prst="rect">
            <a:avLst/>
          </a:prstGeom>
        </p:spPr>
      </p:pic>
      <p:pic>
        <p:nvPicPr>
          <p:cNvPr id="16" name="圖片 15">
            <a:extLst>
              <a:ext uri="{FF2B5EF4-FFF2-40B4-BE49-F238E27FC236}">
                <a16:creationId xmlns:a16="http://schemas.microsoft.com/office/drawing/2014/main" id="{1D096884-EB98-6660-D5E9-D286C30C7D00}"/>
              </a:ext>
            </a:extLst>
          </p:cNvPr>
          <p:cNvPicPr>
            <a:picLocks noChangeAspect="1"/>
          </p:cNvPicPr>
          <p:nvPr/>
        </p:nvPicPr>
        <p:blipFill>
          <a:blip r:embed="rId6"/>
          <a:stretch>
            <a:fillRect/>
          </a:stretch>
        </p:blipFill>
        <p:spPr>
          <a:xfrm>
            <a:off x="5988384" y="3527513"/>
            <a:ext cx="1158835" cy="2699404"/>
          </a:xfrm>
          <a:prstGeom prst="rect">
            <a:avLst/>
          </a:prstGeom>
        </p:spPr>
      </p:pic>
      <p:pic>
        <p:nvPicPr>
          <p:cNvPr id="18" name="圖片 17">
            <a:extLst>
              <a:ext uri="{FF2B5EF4-FFF2-40B4-BE49-F238E27FC236}">
                <a16:creationId xmlns:a16="http://schemas.microsoft.com/office/drawing/2014/main" id="{E17F6121-EBDB-FF67-78D2-5CF4E49469AD}"/>
              </a:ext>
            </a:extLst>
          </p:cNvPr>
          <p:cNvPicPr>
            <a:picLocks noChangeAspect="1"/>
          </p:cNvPicPr>
          <p:nvPr/>
        </p:nvPicPr>
        <p:blipFill>
          <a:blip r:embed="rId7"/>
          <a:stretch>
            <a:fillRect/>
          </a:stretch>
        </p:blipFill>
        <p:spPr>
          <a:xfrm>
            <a:off x="8123118" y="3508747"/>
            <a:ext cx="1158835" cy="2773727"/>
          </a:xfrm>
          <a:prstGeom prst="rect">
            <a:avLst/>
          </a:prstGeom>
        </p:spPr>
      </p:pic>
      <p:pic>
        <p:nvPicPr>
          <p:cNvPr id="20" name="圖片 19">
            <a:extLst>
              <a:ext uri="{FF2B5EF4-FFF2-40B4-BE49-F238E27FC236}">
                <a16:creationId xmlns:a16="http://schemas.microsoft.com/office/drawing/2014/main" id="{604FEDD7-28B2-C25D-A880-0D09AB4ED008}"/>
              </a:ext>
            </a:extLst>
          </p:cNvPr>
          <p:cNvPicPr>
            <a:picLocks noChangeAspect="1"/>
          </p:cNvPicPr>
          <p:nvPr/>
        </p:nvPicPr>
        <p:blipFill>
          <a:blip r:embed="rId8"/>
          <a:stretch>
            <a:fillRect/>
          </a:stretch>
        </p:blipFill>
        <p:spPr>
          <a:xfrm>
            <a:off x="9355119" y="3489924"/>
            <a:ext cx="1159356" cy="2773727"/>
          </a:xfrm>
          <a:prstGeom prst="rect">
            <a:avLst/>
          </a:prstGeom>
        </p:spPr>
      </p:pic>
      <p:sp>
        <p:nvSpPr>
          <p:cNvPr id="21" name="文字方塊 20">
            <a:extLst>
              <a:ext uri="{FF2B5EF4-FFF2-40B4-BE49-F238E27FC236}">
                <a16:creationId xmlns:a16="http://schemas.microsoft.com/office/drawing/2014/main" id="{41DB4590-4337-06DA-E27B-FC7F3031F02E}"/>
              </a:ext>
            </a:extLst>
          </p:cNvPr>
          <p:cNvSpPr txBox="1"/>
          <p:nvPr/>
        </p:nvSpPr>
        <p:spPr>
          <a:xfrm>
            <a:off x="898308" y="3139128"/>
            <a:ext cx="2685351" cy="369332"/>
          </a:xfrm>
          <a:prstGeom prst="rect">
            <a:avLst/>
          </a:prstGeom>
          <a:noFill/>
        </p:spPr>
        <p:txBody>
          <a:bodyPr wrap="none" rtlCol="0">
            <a:spAutoFit/>
          </a:bodyPr>
          <a:lstStyle/>
          <a:p>
            <a:r>
              <a:rPr lang="zh-TW" altLang="en-US" dirty="0"/>
              <a:t>執行結果   不同情況演示</a:t>
            </a:r>
          </a:p>
        </p:txBody>
      </p:sp>
    </p:spTree>
    <p:extLst>
      <p:ext uri="{BB962C8B-B14F-4D97-AF65-F5344CB8AC3E}">
        <p14:creationId xmlns:p14="http://schemas.microsoft.com/office/powerpoint/2010/main" val="1425301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8335B83F-2D35-8B0C-90BD-BDD2A743B76C}"/>
              </a:ext>
            </a:extLst>
          </p:cNvPr>
          <p:cNvGrpSpPr/>
          <p:nvPr/>
        </p:nvGrpSpPr>
        <p:grpSpPr>
          <a:xfrm>
            <a:off x="2483141" y="2778908"/>
            <a:ext cx="7225718" cy="1300184"/>
            <a:chOff x="3717165" y="905825"/>
            <a:chExt cx="3606424" cy="648933"/>
          </a:xfrm>
        </p:grpSpPr>
        <p:sp>
          <p:nvSpPr>
            <p:cNvPr id="3" name="矩形: 圓角 2">
              <a:extLst>
                <a:ext uri="{FF2B5EF4-FFF2-40B4-BE49-F238E27FC236}">
                  <a16:creationId xmlns:a16="http://schemas.microsoft.com/office/drawing/2014/main" id="{C4373BED-DC5D-A482-AC3C-8D5C9C57313B}"/>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4800" b="1" dirty="0">
                  <a:latin typeface="+mn-ea"/>
                </a:rPr>
                <a:t>(</a:t>
              </a:r>
              <a:r>
                <a:rPr lang="zh-TW" altLang="en-US" sz="4800" b="1" dirty="0">
                  <a:latin typeface="+mn-ea"/>
                </a:rPr>
                <a:t>五</a:t>
              </a:r>
              <a:r>
                <a:rPr lang="en-US" altLang="zh-TW" sz="4800" b="1" dirty="0">
                  <a:latin typeface="+mn-ea"/>
                </a:rPr>
                <a:t>)</a:t>
              </a:r>
              <a:endParaRPr lang="zh-TW" altLang="en-US" sz="4800" b="1" dirty="0">
                <a:latin typeface="+mn-ea"/>
              </a:endParaRPr>
            </a:p>
          </p:txBody>
        </p:sp>
        <p:sp>
          <p:nvSpPr>
            <p:cNvPr id="4" name="文字方塊 3">
              <a:extLst>
                <a:ext uri="{FF2B5EF4-FFF2-40B4-BE49-F238E27FC236}">
                  <a16:creationId xmlns:a16="http://schemas.microsoft.com/office/drawing/2014/main" id="{F9DA4565-40FF-189A-7D85-C436E9E622BD}"/>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4800" dirty="0"/>
                <a:t>購物車實作</a:t>
              </a:r>
            </a:p>
          </p:txBody>
        </p:sp>
      </p:grpSp>
    </p:spTree>
    <p:extLst>
      <p:ext uri="{BB962C8B-B14F-4D97-AF65-F5344CB8AC3E}">
        <p14:creationId xmlns:p14="http://schemas.microsoft.com/office/powerpoint/2010/main" val="3062054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BDF54E39-4EBA-3169-307E-8392564552BF}"/>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9F69484F-DEDA-464D-FE96-404B003F4B5D}"/>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五</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4589291A-7A4B-FCFF-B3D3-CC9C24854F37}"/>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購物車實作</a:t>
              </a:r>
            </a:p>
          </p:txBody>
        </p:sp>
      </p:grpSp>
      <p:pic>
        <p:nvPicPr>
          <p:cNvPr id="6" name="圖片 5">
            <a:extLst>
              <a:ext uri="{FF2B5EF4-FFF2-40B4-BE49-F238E27FC236}">
                <a16:creationId xmlns:a16="http://schemas.microsoft.com/office/drawing/2014/main" id="{F2141A90-2906-36CC-5891-A258A9A97CB3}"/>
              </a:ext>
            </a:extLst>
          </p:cNvPr>
          <p:cNvPicPr>
            <a:picLocks noChangeAspect="1"/>
          </p:cNvPicPr>
          <p:nvPr/>
        </p:nvPicPr>
        <p:blipFill>
          <a:blip r:embed="rId3"/>
          <a:stretch>
            <a:fillRect/>
          </a:stretch>
        </p:blipFill>
        <p:spPr>
          <a:xfrm>
            <a:off x="905012" y="1668813"/>
            <a:ext cx="2886478" cy="771633"/>
          </a:xfrm>
          <a:prstGeom prst="rect">
            <a:avLst/>
          </a:prstGeom>
        </p:spPr>
      </p:pic>
      <p:sp>
        <p:nvSpPr>
          <p:cNvPr id="7" name="文字方塊 6">
            <a:extLst>
              <a:ext uri="{FF2B5EF4-FFF2-40B4-BE49-F238E27FC236}">
                <a16:creationId xmlns:a16="http://schemas.microsoft.com/office/drawing/2014/main" id="{6961A049-0D10-03C9-8FF1-AF07318B6617}"/>
              </a:ext>
            </a:extLst>
          </p:cNvPr>
          <p:cNvSpPr txBox="1"/>
          <p:nvPr/>
        </p:nvSpPr>
        <p:spPr>
          <a:xfrm>
            <a:off x="898308" y="1341760"/>
            <a:ext cx="5506444" cy="369332"/>
          </a:xfrm>
          <a:prstGeom prst="rect">
            <a:avLst/>
          </a:prstGeom>
          <a:noFill/>
        </p:spPr>
        <p:txBody>
          <a:bodyPr wrap="none" rtlCol="0">
            <a:spAutoFit/>
          </a:bodyPr>
          <a:lstStyle/>
          <a:p>
            <a:r>
              <a:rPr lang="zh-TW" altLang="en-US" dirty="0"/>
              <a:t>先在路徑</a:t>
            </a:r>
            <a:r>
              <a:rPr lang="en-US" altLang="zh-TW" dirty="0"/>
              <a:t>static/</a:t>
            </a:r>
            <a:r>
              <a:rPr lang="en-US" altLang="zh-TW" dirty="0" err="1"/>
              <a:t>js</a:t>
            </a:r>
            <a:r>
              <a:rPr lang="zh-TW" altLang="en-US" dirty="0"/>
              <a:t>新增</a:t>
            </a:r>
            <a:r>
              <a:rPr lang="en-US" altLang="zh-TW" dirty="0">
                <a:solidFill>
                  <a:srgbClr val="FFC000"/>
                </a:solidFill>
              </a:rPr>
              <a:t>alert.js</a:t>
            </a:r>
            <a:r>
              <a:rPr lang="zh-TW" altLang="en-US" dirty="0"/>
              <a:t>，然後寫一個</a:t>
            </a:r>
            <a:r>
              <a:rPr lang="en-US" altLang="zh-TW" dirty="0" err="1"/>
              <a:t>display_alert</a:t>
            </a:r>
            <a:endParaRPr lang="zh-TW" altLang="en-US" dirty="0"/>
          </a:p>
        </p:txBody>
      </p:sp>
      <p:pic>
        <p:nvPicPr>
          <p:cNvPr id="9" name="圖片 8">
            <a:extLst>
              <a:ext uri="{FF2B5EF4-FFF2-40B4-BE49-F238E27FC236}">
                <a16:creationId xmlns:a16="http://schemas.microsoft.com/office/drawing/2014/main" id="{DE16A54B-65F2-9A6F-EB03-CB4DD6959B05}"/>
              </a:ext>
            </a:extLst>
          </p:cNvPr>
          <p:cNvPicPr>
            <a:picLocks noChangeAspect="1"/>
          </p:cNvPicPr>
          <p:nvPr/>
        </p:nvPicPr>
        <p:blipFill>
          <a:blip r:embed="rId4"/>
          <a:stretch>
            <a:fillRect/>
          </a:stretch>
        </p:blipFill>
        <p:spPr>
          <a:xfrm>
            <a:off x="8220808" y="1108033"/>
            <a:ext cx="3334215" cy="1981477"/>
          </a:xfrm>
          <a:prstGeom prst="rect">
            <a:avLst/>
          </a:prstGeom>
        </p:spPr>
      </p:pic>
      <p:sp>
        <p:nvSpPr>
          <p:cNvPr id="10" name="文字方塊 9">
            <a:extLst>
              <a:ext uri="{FF2B5EF4-FFF2-40B4-BE49-F238E27FC236}">
                <a16:creationId xmlns:a16="http://schemas.microsoft.com/office/drawing/2014/main" id="{33D72E52-5C0F-9419-2926-2B7BE48D20D6}"/>
              </a:ext>
            </a:extLst>
          </p:cNvPr>
          <p:cNvSpPr txBox="1"/>
          <p:nvPr/>
        </p:nvSpPr>
        <p:spPr>
          <a:xfrm>
            <a:off x="4020156" y="2041110"/>
            <a:ext cx="3971985" cy="338554"/>
          </a:xfrm>
          <a:prstGeom prst="rect">
            <a:avLst/>
          </a:prstGeom>
          <a:noFill/>
        </p:spPr>
        <p:txBody>
          <a:bodyPr wrap="none" rtlCol="0">
            <a:spAutoFit/>
          </a:bodyPr>
          <a:lstStyle/>
          <a:p>
            <a:r>
              <a:rPr lang="zh-TW" altLang="en-US" sz="1600" dirty="0"/>
              <a:t>然後在</a:t>
            </a:r>
            <a:r>
              <a:rPr lang="en-US" altLang="zh-TW" sz="1600" dirty="0">
                <a:solidFill>
                  <a:srgbClr val="FFC000"/>
                </a:solidFill>
              </a:rPr>
              <a:t>master.html</a:t>
            </a:r>
            <a:r>
              <a:rPr lang="zh-TW" altLang="en-US" sz="1600" dirty="0"/>
              <a:t>的</a:t>
            </a:r>
            <a:r>
              <a:rPr lang="en-US" altLang="zh-TW" sz="1600" dirty="0"/>
              <a:t>&lt;head&gt;</a:t>
            </a:r>
            <a:r>
              <a:rPr lang="zh-TW" altLang="en-US" sz="1600" dirty="0"/>
              <a:t>中導入</a:t>
            </a:r>
            <a:r>
              <a:rPr lang="en-US" altLang="zh-TW" sz="1600" dirty="0"/>
              <a:t>alert.js</a:t>
            </a:r>
            <a:r>
              <a:rPr lang="zh-TW" altLang="en-US" sz="1600" dirty="0"/>
              <a:t>檔</a:t>
            </a:r>
          </a:p>
        </p:txBody>
      </p:sp>
      <p:sp>
        <p:nvSpPr>
          <p:cNvPr id="11" name="矩形 10">
            <a:extLst>
              <a:ext uri="{FF2B5EF4-FFF2-40B4-BE49-F238E27FC236}">
                <a16:creationId xmlns:a16="http://schemas.microsoft.com/office/drawing/2014/main" id="{827CB1F2-0A67-065D-A4E4-E6E7DB3554D0}"/>
              </a:ext>
            </a:extLst>
          </p:cNvPr>
          <p:cNvSpPr/>
          <p:nvPr/>
        </p:nvSpPr>
        <p:spPr>
          <a:xfrm>
            <a:off x="8370873" y="2379664"/>
            <a:ext cx="3174023" cy="1758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a:extLst>
              <a:ext uri="{FF2B5EF4-FFF2-40B4-BE49-F238E27FC236}">
                <a16:creationId xmlns:a16="http://schemas.microsoft.com/office/drawing/2014/main" id="{9C699C48-4562-2BF1-5A57-29DDF33BD592}"/>
              </a:ext>
            </a:extLst>
          </p:cNvPr>
          <p:cNvPicPr>
            <a:picLocks noChangeAspect="1"/>
          </p:cNvPicPr>
          <p:nvPr/>
        </p:nvPicPr>
        <p:blipFill>
          <a:blip r:embed="rId5"/>
          <a:stretch>
            <a:fillRect/>
          </a:stretch>
        </p:blipFill>
        <p:spPr>
          <a:xfrm>
            <a:off x="898308" y="3569297"/>
            <a:ext cx="7322500" cy="2718615"/>
          </a:xfrm>
          <a:prstGeom prst="rect">
            <a:avLst/>
          </a:prstGeom>
        </p:spPr>
      </p:pic>
      <p:cxnSp>
        <p:nvCxnSpPr>
          <p:cNvPr id="15" name="直線單箭頭接點 14">
            <a:extLst>
              <a:ext uri="{FF2B5EF4-FFF2-40B4-BE49-F238E27FC236}">
                <a16:creationId xmlns:a16="http://schemas.microsoft.com/office/drawing/2014/main" id="{9A943FA2-A7EC-9E04-132E-832482B1FD9B}"/>
              </a:ext>
            </a:extLst>
          </p:cNvPr>
          <p:cNvCxnSpPr>
            <a:cxnSpLocks/>
            <a:stCxn id="11" idx="1"/>
            <a:endCxn id="10" idx="3"/>
          </p:cNvCxnSpPr>
          <p:nvPr/>
        </p:nvCxnSpPr>
        <p:spPr>
          <a:xfrm flipH="1" flipV="1">
            <a:off x="7992141" y="2210387"/>
            <a:ext cx="378732" cy="2572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2" name="文字方塊 21">
            <a:extLst>
              <a:ext uri="{FF2B5EF4-FFF2-40B4-BE49-F238E27FC236}">
                <a16:creationId xmlns:a16="http://schemas.microsoft.com/office/drawing/2014/main" id="{E715DF43-DF94-8A10-DD90-1389F8E45581}"/>
              </a:ext>
            </a:extLst>
          </p:cNvPr>
          <p:cNvSpPr txBox="1"/>
          <p:nvPr/>
        </p:nvSpPr>
        <p:spPr>
          <a:xfrm>
            <a:off x="898308" y="3251738"/>
            <a:ext cx="6711004" cy="338554"/>
          </a:xfrm>
          <a:prstGeom prst="rect">
            <a:avLst/>
          </a:prstGeom>
          <a:noFill/>
        </p:spPr>
        <p:txBody>
          <a:bodyPr wrap="none" rtlCol="0">
            <a:spAutoFit/>
          </a:bodyPr>
          <a:lstStyle/>
          <a:p>
            <a:r>
              <a:rPr lang="en-US" altLang="zh-TW" sz="1600" dirty="0">
                <a:solidFill>
                  <a:srgbClr val="FFC000"/>
                </a:solidFill>
              </a:rPr>
              <a:t>home.html</a:t>
            </a:r>
            <a:r>
              <a:rPr lang="zh-TW" altLang="en-US" sz="1600" dirty="0"/>
              <a:t>加入會根據是否登入而有不同</a:t>
            </a:r>
            <a:r>
              <a:rPr lang="en-US" altLang="zh-TW" sz="1600" dirty="0"/>
              <a:t>alert</a:t>
            </a:r>
            <a:r>
              <a:rPr lang="zh-TW" altLang="en-US" sz="1600" dirty="0"/>
              <a:t>內文的「加入購物車」按鈕</a:t>
            </a:r>
          </a:p>
        </p:txBody>
      </p:sp>
      <p:sp>
        <p:nvSpPr>
          <p:cNvPr id="23" name="矩形 22">
            <a:extLst>
              <a:ext uri="{FF2B5EF4-FFF2-40B4-BE49-F238E27FC236}">
                <a16:creationId xmlns:a16="http://schemas.microsoft.com/office/drawing/2014/main" id="{FB6823BE-8BB9-5BE3-88DC-A0394DC52048}"/>
              </a:ext>
            </a:extLst>
          </p:cNvPr>
          <p:cNvSpPr/>
          <p:nvPr/>
        </p:nvSpPr>
        <p:spPr>
          <a:xfrm>
            <a:off x="1556238" y="5099538"/>
            <a:ext cx="6664570" cy="6504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7" name="直線單箭頭接點 26">
            <a:extLst>
              <a:ext uri="{FF2B5EF4-FFF2-40B4-BE49-F238E27FC236}">
                <a16:creationId xmlns:a16="http://schemas.microsoft.com/office/drawing/2014/main" id="{EFFCC86F-5109-767B-4AAE-70DE8443B079}"/>
              </a:ext>
            </a:extLst>
          </p:cNvPr>
          <p:cNvCxnSpPr>
            <a:cxnSpLocks/>
            <a:stCxn id="23" idx="0"/>
            <a:endCxn id="29" idx="1"/>
          </p:cNvCxnSpPr>
          <p:nvPr/>
        </p:nvCxnSpPr>
        <p:spPr>
          <a:xfrm flipV="1">
            <a:off x="4888523" y="4099625"/>
            <a:ext cx="3482350" cy="99991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9" name="文字方塊 28">
            <a:extLst>
              <a:ext uri="{FF2B5EF4-FFF2-40B4-BE49-F238E27FC236}">
                <a16:creationId xmlns:a16="http://schemas.microsoft.com/office/drawing/2014/main" id="{0CFA34D4-A0FA-713A-89ED-435044A63606}"/>
              </a:ext>
            </a:extLst>
          </p:cNvPr>
          <p:cNvSpPr txBox="1"/>
          <p:nvPr/>
        </p:nvSpPr>
        <p:spPr>
          <a:xfrm>
            <a:off x="8370873" y="3591793"/>
            <a:ext cx="3570208" cy="1015663"/>
          </a:xfrm>
          <a:prstGeom prst="rect">
            <a:avLst/>
          </a:prstGeom>
          <a:noFill/>
        </p:spPr>
        <p:txBody>
          <a:bodyPr wrap="none" rtlCol="0">
            <a:spAutoFit/>
          </a:bodyPr>
          <a:lstStyle/>
          <a:p>
            <a:r>
              <a:rPr lang="zh-TW" altLang="en-US" sz="1200" dirty="0"/>
              <a:t>這裡的</a:t>
            </a:r>
            <a:r>
              <a:rPr lang="en-US" altLang="zh-TW" sz="1200" dirty="0" err="1"/>
              <a:t>url_for</a:t>
            </a:r>
            <a:r>
              <a:rPr lang="zh-TW" altLang="en-US" sz="1200" dirty="0"/>
              <a:t>在後面多了</a:t>
            </a:r>
            <a:r>
              <a:rPr lang="en-US" altLang="zh-TW" sz="1200" dirty="0"/>
              <a:t>name=</a:t>
            </a:r>
            <a:r>
              <a:rPr lang="en-US" altLang="zh-TW" sz="1200" dirty="0" err="1"/>
              <a:t>goodName</a:t>
            </a:r>
            <a:r>
              <a:rPr lang="en-US" altLang="zh-TW" sz="1200" dirty="0"/>
              <a:t>[</a:t>
            </a:r>
            <a:r>
              <a:rPr lang="en-US" altLang="zh-TW" sz="1200" dirty="0" err="1"/>
              <a:t>i</a:t>
            </a:r>
            <a:r>
              <a:rPr lang="en-US" altLang="zh-TW" sz="1200" dirty="0"/>
              <a:t>]</a:t>
            </a:r>
          </a:p>
          <a:p>
            <a:r>
              <a:rPr lang="zh-TW" altLang="en-US" sz="1200" dirty="0"/>
              <a:t>是因為我在後端</a:t>
            </a:r>
            <a:r>
              <a:rPr lang="en-US" altLang="zh-TW" sz="1200" dirty="0" err="1"/>
              <a:t>cartAdd</a:t>
            </a:r>
            <a:r>
              <a:rPr lang="zh-TW" altLang="en-US" sz="1200" dirty="0"/>
              <a:t>有要求須在網址後傳值</a:t>
            </a:r>
            <a:endParaRPr lang="en-US" altLang="zh-TW" sz="1200" dirty="0"/>
          </a:p>
          <a:p>
            <a:endParaRPr lang="en-US" altLang="zh-TW" sz="1200" dirty="0"/>
          </a:p>
          <a:p>
            <a:r>
              <a:rPr lang="en-US" altLang="zh-TW" sz="1200" dirty="0"/>
              <a:t>home.html</a:t>
            </a:r>
            <a:r>
              <a:rPr lang="zh-TW" altLang="en-US" sz="1200" dirty="0"/>
              <a:t>在產生商品時將每個商品的</a:t>
            </a:r>
            <a:endParaRPr lang="en-US" altLang="zh-TW" sz="1200" dirty="0"/>
          </a:p>
          <a:p>
            <a:r>
              <a:rPr lang="zh-TW" altLang="en-US" sz="1200" dirty="0"/>
              <a:t>「加入購物車」按鈕的連結後都加上了該商品名稱</a:t>
            </a:r>
            <a:endParaRPr lang="en-US" altLang="zh-TW" sz="1200" dirty="0"/>
          </a:p>
        </p:txBody>
      </p:sp>
      <p:pic>
        <p:nvPicPr>
          <p:cNvPr id="36" name="圖片 35">
            <a:extLst>
              <a:ext uri="{FF2B5EF4-FFF2-40B4-BE49-F238E27FC236}">
                <a16:creationId xmlns:a16="http://schemas.microsoft.com/office/drawing/2014/main" id="{53C083D2-AD37-C363-FB13-42B6B7CAAA1F}"/>
              </a:ext>
            </a:extLst>
          </p:cNvPr>
          <p:cNvPicPr>
            <a:picLocks noChangeAspect="1"/>
          </p:cNvPicPr>
          <p:nvPr/>
        </p:nvPicPr>
        <p:blipFill>
          <a:blip r:embed="rId6"/>
          <a:stretch>
            <a:fillRect/>
          </a:stretch>
        </p:blipFill>
        <p:spPr>
          <a:xfrm>
            <a:off x="8443374" y="4607456"/>
            <a:ext cx="3425206" cy="2024198"/>
          </a:xfrm>
          <a:prstGeom prst="rect">
            <a:avLst/>
          </a:prstGeom>
        </p:spPr>
      </p:pic>
    </p:spTree>
    <p:extLst>
      <p:ext uri="{BB962C8B-B14F-4D97-AF65-F5344CB8AC3E}">
        <p14:creationId xmlns:p14="http://schemas.microsoft.com/office/powerpoint/2010/main" val="3117050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CCC6E78E-3138-C810-E2F2-9C091DAAA2AC}"/>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E9076471-1F9F-53BA-A9FC-DFDBA9AC3E16}"/>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五</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927A772F-D0B4-0F55-7C44-FC551D8F600E}"/>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購物車實作</a:t>
              </a:r>
            </a:p>
          </p:txBody>
        </p:sp>
      </p:grpSp>
      <p:sp>
        <p:nvSpPr>
          <p:cNvPr id="5" name="文字方塊 4">
            <a:extLst>
              <a:ext uri="{FF2B5EF4-FFF2-40B4-BE49-F238E27FC236}">
                <a16:creationId xmlns:a16="http://schemas.microsoft.com/office/drawing/2014/main" id="{B7CBAA2C-53C4-D350-B792-55B91F524C90}"/>
              </a:ext>
            </a:extLst>
          </p:cNvPr>
          <p:cNvSpPr txBox="1"/>
          <p:nvPr/>
        </p:nvSpPr>
        <p:spPr>
          <a:xfrm>
            <a:off x="898308" y="1204546"/>
            <a:ext cx="5530809" cy="369332"/>
          </a:xfrm>
          <a:prstGeom prst="rect">
            <a:avLst/>
          </a:prstGeom>
          <a:noFill/>
        </p:spPr>
        <p:txBody>
          <a:bodyPr wrap="none" rtlCol="0">
            <a:spAutoFit/>
          </a:bodyPr>
          <a:lstStyle/>
          <a:p>
            <a:r>
              <a:rPr lang="zh-TW" altLang="en-US" dirty="0"/>
              <a:t>再來是「加入購物車」按鈕的後端功能實現</a:t>
            </a:r>
            <a:r>
              <a:rPr lang="en-US" altLang="zh-TW" dirty="0"/>
              <a:t>(</a:t>
            </a:r>
            <a:r>
              <a:rPr lang="en-US" altLang="zh-TW" dirty="0">
                <a:solidFill>
                  <a:srgbClr val="FFC000"/>
                </a:solidFill>
              </a:rPr>
              <a:t>server.py</a:t>
            </a:r>
            <a:r>
              <a:rPr lang="en-US" altLang="zh-TW" dirty="0"/>
              <a:t>)</a:t>
            </a:r>
            <a:endParaRPr lang="zh-TW" altLang="en-US" dirty="0"/>
          </a:p>
        </p:txBody>
      </p:sp>
      <p:pic>
        <p:nvPicPr>
          <p:cNvPr id="7" name="圖片 6">
            <a:extLst>
              <a:ext uri="{FF2B5EF4-FFF2-40B4-BE49-F238E27FC236}">
                <a16:creationId xmlns:a16="http://schemas.microsoft.com/office/drawing/2014/main" id="{C9E5F71E-2B11-4149-4032-69C80F715C56}"/>
              </a:ext>
            </a:extLst>
          </p:cNvPr>
          <p:cNvPicPr>
            <a:picLocks noChangeAspect="1"/>
          </p:cNvPicPr>
          <p:nvPr/>
        </p:nvPicPr>
        <p:blipFill>
          <a:blip r:embed="rId2"/>
          <a:stretch>
            <a:fillRect/>
          </a:stretch>
        </p:blipFill>
        <p:spPr>
          <a:xfrm>
            <a:off x="898308" y="1661866"/>
            <a:ext cx="6477904" cy="3534268"/>
          </a:xfrm>
          <a:prstGeom prst="rect">
            <a:avLst/>
          </a:prstGeom>
        </p:spPr>
      </p:pic>
      <p:sp>
        <p:nvSpPr>
          <p:cNvPr id="8" name="矩形 7">
            <a:extLst>
              <a:ext uri="{FF2B5EF4-FFF2-40B4-BE49-F238E27FC236}">
                <a16:creationId xmlns:a16="http://schemas.microsoft.com/office/drawing/2014/main" id="{AA6763A9-9A8E-2B29-1DA2-FA09BD51FBA4}"/>
              </a:ext>
            </a:extLst>
          </p:cNvPr>
          <p:cNvSpPr/>
          <p:nvPr/>
        </p:nvSpPr>
        <p:spPr>
          <a:xfrm>
            <a:off x="2488223" y="1661866"/>
            <a:ext cx="430823" cy="2963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9588FA40-05F1-CF59-FD0F-EC652A725E9D}"/>
              </a:ext>
            </a:extLst>
          </p:cNvPr>
          <p:cNvSpPr txBox="1"/>
          <p:nvPr/>
        </p:nvSpPr>
        <p:spPr>
          <a:xfrm>
            <a:off x="3183549" y="1600375"/>
            <a:ext cx="5958682" cy="307777"/>
          </a:xfrm>
          <a:prstGeom prst="rect">
            <a:avLst/>
          </a:prstGeom>
          <a:noFill/>
        </p:spPr>
        <p:txBody>
          <a:bodyPr wrap="none" rtlCol="0">
            <a:spAutoFit/>
          </a:bodyPr>
          <a:lstStyle/>
          <a:p>
            <a:r>
              <a:rPr lang="zh-TW" altLang="en-US" sz="1400" dirty="0"/>
              <a:t>就是此處要求須在網址後傳送值，並將前端傳來的商品名稱取名為</a:t>
            </a:r>
            <a:r>
              <a:rPr lang="en-US" altLang="zh-TW" sz="1400" dirty="0"/>
              <a:t>name</a:t>
            </a:r>
            <a:endParaRPr lang="zh-TW" altLang="en-US" sz="1400" dirty="0"/>
          </a:p>
        </p:txBody>
      </p:sp>
      <p:cxnSp>
        <p:nvCxnSpPr>
          <p:cNvPr id="11" name="直線單箭頭接點 10">
            <a:extLst>
              <a:ext uri="{FF2B5EF4-FFF2-40B4-BE49-F238E27FC236}">
                <a16:creationId xmlns:a16="http://schemas.microsoft.com/office/drawing/2014/main" id="{F5E75687-B23B-9366-5235-C8EDE6A2A8CD}"/>
              </a:ext>
            </a:extLst>
          </p:cNvPr>
          <p:cNvCxnSpPr>
            <a:cxnSpLocks/>
            <a:stCxn id="8" idx="3"/>
            <a:endCxn id="9" idx="1"/>
          </p:cNvCxnSpPr>
          <p:nvPr/>
        </p:nvCxnSpPr>
        <p:spPr>
          <a:xfrm flipV="1">
            <a:off x="2919046" y="1754264"/>
            <a:ext cx="264503" cy="557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矩形 14">
            <a:extLst>
              <a:ext uri="{FF2B5EF4-FFF2-40B4-BE49-F238E27FC236}">
                <a16:creationId xmlns:a16="http://schemas.microsoft.com/office/drawing/2014/main" id="{4EEEB033-4B3C-8846-78ED-1225A22B4871}"/>
              </a:ext>
            </a:extLst>
          </p:cNvPr>
          <p:cNvSpPr/>
          <p:nvPr/>
        </p:nvSpPr>
        <p:spPr>
          <a:xfrm>
            <a:off x="1782191" y="1903076"/>
            <a:ext cx="398301" cy="1807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92F92C8D-EA39-929D-2999-BB57167BF834}"/>
              </a:ext>
            </a:extLst>
          </p:cNvPr>
          <p:cNvSpPr txBox="1"/>
          <p:nvPr/>
        </p:nvSpPr>
        <p:spPr>
          <a:xfrm>
            <a:off x="3598596" y="1812813"/>
            <a:ext cx="1620957" cy="307777"/>
          </a:xfrm>
          <a:prstGeom prst="rect">
            <a:avLst/>
          </a:prstGeom>
          <a:noFill/>
        </p:spPr>
        <p:txBody>
          <a:bodyPr wrap="none" rtlCol="0">
            <a:spAutoFit/>
          </a:bodyPr>
          <a:lstStyle/>
          <a:p>
            <a:r>
              <a:rPr lang="zh-TW" altLang="en-US" sz="1400" dirty="0"/>
              <a:t>函數也要將值傳入</a:t>
            </a:r>
          </a:p>
        </p:txBody>
      </p:sp>
      <p:cxnSp>
        <p:nvCxnSpPr>
          <p:cNvPr id="17" name="直線單箭頭接點 16">
            <a:extLst>
              <a:ext uri="{FF2B5EF4-FFF2-40B4-BE49-F238E27FC236}">
                <a16:creationId xmlns:a16="http://schemas.microsoft.com/office/drawing/2014/main" id="{F8917917-6B75-121A-CA3B-55483BA5E99F}"/>
              </a:ext>
            </a:extLst>
          </p:cNvPr>
          <p:cNvCxnSpPr>
            <a:cxnSpLocks/>
            <a:stCxn id="15" idx="3"/>
            <a:endCxn id="16" idx="1"/>
          </p:cNvCxnSpPr>
          <p:nvPr/>
        </p:nvCxnSpPr>
        <p:spPr>
          <a:xfrm flipV="1">
            <a:off x="2180492" y="1966702"/>
            <a:ext cx="1418104" cy="2672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0" name="矩形 19">
            <a:extLst>
              <a:ext uri="{FF2B5EF4-FFF2-40B4-BE49-F238E27FC236}">
                <a16:creationId xmlns:a16="http://schemas.microsoft.com/office/drawing/2014/main" id="{823B35E5-A094-A3CF-FEC8-1C4714C14A36}"/>
              </a:ext>
            </a:extLst>
          </p:cNvPr>
          <p:cNvSpPr/>
          <p:nvPr/>
        </p:nvSpPr>
        <p:spPr>
          <a:xfrm>
            <a:off x="1230923" y="2091533"/>
            <a:ext cx="3042139" cy="3735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A51F521F-634F-9F55-461F-9CCA9D049354}"/>
              </a:ext>
            </a:extLst>
          </p:cNvPr>
          <p:cNvSpPr txBox="1"/>
          <p:nvPr/>
        </p:nvSpPr>
        <p:spPr>
          <a:xfrm>
            <a:off x="4605677" y="2144289"/>
            <a:ext cx="7247369" cy="276999"/>
          </a:xfrm>
          <a:prstGeom prst="rect">
            <a:avLst/>
          </a:prstGeom>
          <a:noFill/>
        </p:spPr>
        <p:txBody>
          <a:bodyPr wrap="none" rtlCol="0">
            <a:spAutoFit/>
          </a:bodyPr>
          <a:lstStyle/>
          <a:p>
            <a:r>
              <a:rPr lang="zh-TW" altLang="en-US" sz="1200" dirty="0"/>
              <a:t>如果是為登入的狀態按下「加入購物車」，會在前端</a:t>
            </a:r>
            <a:r>
              <a:rPr lang="en-US" altLang="zh-TW" sz="1200" dirty="0"/>
              <a:t>alert</a:t>
            </a:r>
            <a:r>
              <a:rPr lang="zh-TW" altLang="en-US" sz="1200" dirty="0"/>
              <a:t>完之後，進到後端的此處，重新導向至登入頁面</a:t>
            </a:r>
          </a:p>
        </p:txBody>
      </p:sp>
      <p:cxnSp>
        <p:nvCxnSpPr>
          <p:cNvPr id="22" name="直線單箭頭接點 21">
            <a:extLst>
              <a:ext uri="{FF2B5EF4-FFF2-40B4-BE49-F238E27FC236}">
                <a16:creationId xmlns:a16="http://schemas.microsoft.com/office/drawing/2014/main" id="{5FBF541F-A707-727B-9207-7E5D154328BF}"/>
              </a:ext>
            </a:extLst>
          </p:cNvPr>
          <p:cNvCxnSpPr>
            <a:cxnSpLocks/>
            <a:stCxn id="20" idx="3"/>
            <a:endCxn id="21" idx="1"/>
          </p:cNvCxnSpPr>
          <p:nvPr/>
        </p:nvCxnSpPr>
        <p:spPr>
          <a:xfrm>
            <a:off x="4273062" y="2278288"/>
            <a:ext cx="332615" cy="450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8" name="矩形 27">
            <a:extLst>
              <a:ext uri="{FF2B5EF4-FFF2-40B4-BE49-F238E27FC236}">
                <a16:creationId xmlns:a16="http://schemas.microsoft.com/office/drawing/2014/main" id="{B93024CC-EC7C-0364-AFA3-61E1C9C168F4}"/>
              </a:ext>
            </a:extLst>
          </p:cNvPr>
          <p:cNvSpPr/>
          <p:nvPr/>
        </p:nvSpPr>
        <p:spPr>
          <a:xfrm>
            <a:off x="1230923" y="3147433"/>
            <a:ext cx="5257800" cy="3735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9" name="直線單箭頭接點 28">
            <a:extLst>
              <a:ext uri="{FF2B5EF4-FFF2-40B4-BE49-F238E27FC236}">
                <a16:creationId xmlns:a16="http://schemas.microsoft.com/office/drawing/2014/main" id="{5200C753-1E65-2F06-8E86-0AA33461930A}"/>
              </a:ext>
            </a:extLst>
          </p:cNvPr>
          <p:cNvCxnSpPr>
            <a:cxnSpLocks/>
            <a:stCxn id="28" idx="3"/>
            <a:endCxn id="33" idx="1"/>
          </p:cNvCxnSpPr>
          <p:nvPr/>
        </p:nvCxnSpPr>
        <p:spPr>
          <a:xfrm flipV="1">
            <a:off x="6488723" y="3147433"/>
            <a:ext cx="1037682" cy="18675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3" name="文字方塊 32">
            <a:extLst>
              <a:ext uri="{FF2B5EF4-FFF2-40B4-BE49-F238E27FC236}">
                <a16:creationId xmlns:a16="http://schemas.microsoft.com/office/drawing/2014/main" id="{69CCE5E1-9730-D115-6BD7-E64C9E3860FA}"/>
              </a:ext>
            </a:extLst>
          </p:cNvPr>
          <p:cNvSpPr txBox="1"/>
          <p:nvPr/>
        </p:nvSpPr>
        <p:spPr>
          <a:xfrm>
            <a:off x="7526405" y="3008933"/>
            <a:ext cx="3722237" cy="276999"/>
          </a:xfrm>
          <a:prstGeom prst="rect">
            <a:avLst/>
          </a:prstGeom>
          <a:noFill/>
        </p:spPr>
        <p:txBody>
          <a:bodyPr wrap="none" rtlCol="0">
            <a:spAutoFit/>
          </a:bodyPr>
          <a:lstStyle/>
          <a:p>
            <a:r>
              <a:rPr lang="zh-TW" altLang="en-US" sz="1200" dirty="0"/>
              <a:t>將資料庫中的</a:t>
            </a:r>
            <a:r>
              <a:rPr lang="en-US" altLang="zh-TW" sz="1200" dirty="0"/>
              <a:t>cart</a:t>
            </a:r>
            <a:r>
              <a:rPr lang="zh-TW" altLang="en-US" sz="1200" dirty="0"/>
              <a:t>購物車資料取出並存在</a:t>
            </a:r>
            <a:r>
              <a:rPr lang="en-US" altLang="zh-TW" sz="1200" dirty="0" err="1"/>
              <a:t>dbOldCart</a:t>
            </a:r>
            <a:r>
              <a:rPr lang="zh-TW" altLang="en-US" sz="1200" dirty="0"/>
              <a:t>中</a:t>
            </a:r>
          </a:p>
        </p:txBody>
      </p:sp>
      <p:sp>
        <p:nvSpPr>
          <p:cNvPr id="37" name="矩形 36">
            <a:extLst>
              <a:ext uri="{FF2B5EF4-FFF2-40B4-BE49-F238E27FC236}">
                <a16:creationId xmlns:a16="http://schemas.microsoft.com/office/drawing/2014/main" id="{6ECE2E09-2816-4B45-9E8F-4ACDDB8A61DA}"/>
              </a:ext>
            </a:extLst>
          </p:cNvPr>
          <p:cNvSpPr/>
          <p:nvPr/>
        </p:nvSpPr>
        <p:spPr>
          <a:xfrm>
            <a:off x="1230923" y="3526057"/>
            <a:ext cx="5257800" cy="721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8" name="直線單箭頭接點 37">
            <a:extLst>
              <a:ext uri="{FF2B5EF4-FFF2-40B4-BE49-F238E27FC236}">
                <a16:creationId xmlns:a16="http://schemas.microsoft.com/office/drawing/2014/main" id="{B9FADD36-1552-1719-3CBB-52D88CD67128}"/>
              </a:ext>
            </a:extLst>
          </p:cNvPr>
          <p:cNvCxnSpPr>
            <a:cxnSpLocks/>
            <a:stCxn id="37" idx="3"/>
            <a:endCxn id="39" idx="1"/>
          </p:cNvCxnSpPr>
          <p:nvPr/>
        </p:nvCxnSpPr>
        <p:spPr>
          <a:xfrm>
            <a:off x="6488723" y="3886572"/>
            <a:ext cx="1037681" cy="373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9" name="文字方塊 38">
            <a:extLst>
              <a:ext uri="{FF2B5EF4-FFF2-40B4-BE49-F238E27FC236}">
                <a16:creationId xmlns:a16="http://schemas.microsoft.com/office/drawing/2014/main" id="{0467D6E5-D97C-BCCB-1AF8-31935ED7D267}"/>
              </a:ext>
            </a:extLst>
          </p:cNvPr>
          <p:cNvSpPr txBox="1"/>
          <p:nvPr/>
        </p:nvSpPr>
        <p:spPr>
          <a:xfrm>
            <a:off x="7526404" y="3416090"/>
            <a:ext cx="4326642" cy="1015663"/>
          </a:xfrm>
          <a:prstGeom prst="rect">
            <a:avLst/>
          </a:prstGeom>
          <a:noFill/>
        </p:spPr>
        <p:txBody>
          <a:bodyPr wrap="square" rtlCol="0">
            <a:spAutoFit/>
          </a:bodyPr>
          <a:lstStyle/>
          <a:p>
            <a:r>
              <a:rPr lang="zh-TW" altLang="en-US" sz="1200" dirty="0"/>
              <a:t>如果取出的購物車資料沒有東西，</a:t>
            </a:r>
            <a:endParaRPr lang="en-US" altLang="zh-TW" sz="1200" dirty="0"/>
          </a:p>
          <a:p>
            <a:r>
              <a:rPr lang="zh-TW" altLang="en-US" sz="1200" dirty="0"/>
              <a:t>就將</a:t>
            </a:r>
            <a:r>
              <a:rPr lang="en-US" altLang="zh-TW" sz="1200" dirty="0" err="1"/>
              <a:t>newCart</a:t>
            </a:r>
            <a:r>
              <a:rPr lang="zh-TW" altLang="en-US" sz="1200" dirty="0"/>
              <a:t>設為前端用網址傳進來的</a:t>
            </a:r>
            <a:r>
              <a:rPr lang="en-US" altLang="zh-TW" sz="1200" dirty="0"/>
              <a:t>name(</a:t>
            </a:r>
            <a:r>
              <a:rPr lang="zh-TW" altLang="en-US" sz="1200" dirty="0"/>
              <a:t>商品名稱</a:t>
            </a:r>
            <a:r>
              <a:rPr lang="en-US" altLang="zh-TW" sz="1200" dirty="0"/>
              <a:t>)</a:t>
            </a:r>
            <a:r>
              <a:rPr lang="zh-TW" altLang="en-US" sz="1200" dirty="0"/>
              <a:t>；</a:t>
            </a:r>
            <a:endParaRPr lang="en-US" altLang="zh-TW" sz="1200" dirty="0"/>
          </a:p>
          <a:p>
            <a:r>
              <a:rPr lang="zh-TW" altLang="en-US" sz="1200" dirty="0"/>
              <a:t>反之，如果原本購物車就有東西，</a:t>
            </a:r>
            <a:endParaRPr lang="en-US" altLang="zh-TW" sz="1200" dirty="0"/>
          </a:p>
          <a:p>
            <a:r>
              <a:rPr lang="zh-TW" altLang="en-US" sz="1200" dirty="0"/>
              <a:t>就將</a:t>
            </a:r>
            <a:r>
              <a:rPr lang="en-US" altLang="zh-TW" sz="1200" dirty="0" err="1"/>
              <a:t>newCart</a:t>
            </a:r>
            <a:r>
              <a:rPr lang="zh-TW" altLang="en-US" sz="1200" dirty="0"/>
              <a:t>設為</a:t>
            </a:r>
            <a:r>
              <a:rPr lang="zh-TW" altLang="en-US" sz="1200" dirty="0">
                <a:solidFill>
                  <a:srgbClr val="FFC000"/>
                </a:solidFill>
              </a:rPr>
              <a:t>舊購物車的東西</a:t>
            </a:r>
            <a:r>
              <a:rPr lang="en-US" altLang="zh-TW" sz="1200" dirty="0"/>
              <a:t>+</a:t>
            </a:r>
            <a:r>
              <a:rPr lang="en-US" altLang="zh-TW" sz="1200" dirty="0">
                <a:solidFill>
                  <a:srgbClr val="FFC000"/>
                </a:solidFill>
              </a:rPr>
              <a:t>”,”</a:t>
            </a:r>
            <a:r>
              <a:rPr lang="en-US" altLang="zh-TW" sz="1200" dirty="0"/>
              <a:t>+</a:t>
            </a:r>
            <a:r>
              <a:rPr lang="en-US" altLang="zh-TW" sz="1200" dirty="0">
                <a:solidFill>
                  <a:srgbClr val="FFC000"/>
                </a:solidFill>
              </a:rPr>
              <a:t>name</a:t>
            </a:r>
          </a:p>
          <a:p>
            <a:endParaRPr lang="en-US" altLang="zh-TW" sz="1200" dirty="0">
              <a:solidFill>
                <a:srgbClr val="FFC000"/>
              </a:solidFill>
            </a:endParaRPr>
          </a:p>
        </p:txBody>
      </p:sp>
      <p:pic>
        <p:nvPicPr>
          <p:cNvPr id="49" name="圖片 48">
            <a:extLst>
              <a:ext uri="{FF2B5EF4-FFF2-40B4-BE49-F238E27FC236}">
                <a16:creationId xmlns:a16="http://schemas.microsoft.com/office/drawing/2014/main" id="{5C2DD506-8E85-103C-B659-3B8604D97234}"/>
              </a:ext>
            </a:extLst>
          </p:cNvPr>
          <p:cNvPicPr>
            <a:picLocks noChangeAspect="1"/>
          </p:cNvPicPr>
          <p:nvPr/>
        </p:nvPicPr>
        <p:blipFill>
          <a:blip r:embed="rId3"/>
          <a:stretch>
            <a:fillRect/>
          </a:stretch>
        </p:blipFill>
        <p:spPr>
          <a:xfrm>
            <a:off x="9712887" y="4556660"/>
            <a:ext cx="2000529" cy="228632"/>
          </a:xfrm>
          <a:prstGeom prst="rect">
            <a:avLst/>
          </a:prstGeom>
        </p:spPr>
      </p:pic>
      <p:cxnSp>
        <p:nvCxnSpPr>
          <p:cNvPr id="50" name="直線單箭頭接點 49">
            <a:extLst>
              <a:ext uri="{FF2B5EF4-FFF2-40B4-BE49-F238E27FC236}">
                <a16:creationId xmlns:a16="http://schemas.microsoft.com/office/drawing/2014/main" id="{C173293E-1364-95BE-49F1-285B699B60D5}"/>
              </a:ext>
            </a:extLst>
          </p:cNvPr>
          <p:cNvCxnSpPr>
            <a:cxnSpLocks/>
            <a:endCxn id="52" idx="1"/>
          </p:cNvCxnSpPr>
          <p:nvPr/>
        </p:nvCxnSpPr>
        <p:spPr>
          <a:xfrm>
            <a:off x="7350369" y="4352192"/>
            <a:ext cx="414619" cy="3453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2" name="文字方塊 51">
            <a:extLst>
              <a:ext uri="{FF2B5EF4-FFF2-40B4-BE49-F238E27FC236}">
                <a16:creationId xmlns:a16="http://schemas.microsoft.com/office/drawing/2014/main" id="{3AFF6D39-99D9-4245-2603-7E065CB18FE1}"/>
              </a:ext>
            </a:extLst>
          </p:cNvPr>
          <p:cNvSpPr txBox="1"/>
          <p:nvPr/>
        </p:nvSpPr>
        <p:spPr>
          <a:xfrm>
            <a:off x="7764988" y="4248231"/>
            <a:ext cx="1779654" cy="276999"/>
          </a:xfrm>
          <a:prstGeom prst="rect">
            <a:avLst/>
          </a:prstGeom>
          <a:noFill/>
        </p:spPr>
        <p:txBody>
          <a:bodyPr wrap="none" rtlCol="0">
            <a:spAutoFit/>
          </a:bodyPr>
          <a:lstStyle/>
          <a:p>
            <a:r>
              <a:rPr lang="zh-TW" altLang="en-US" sz="1200" dirty="0"/>
              <a:t>把</a:t>
            </a:r>
            <a:r>
              <a:rPr lang="en-US" altLang="zh-TW" sz="1200" dirty="0" err="1"/>
              <a:t>newCart</a:t>
            </a:r>
            <a:r>
              <a:rPr lang="zh-TW" altLang="en-US" sz="1200" dirty="0"/>
              <a:t>更新入資料庫</a:t>
            </a:r>
          </a:p>
        </p:txBody>
      </p:sp>
      <p:sp>
        <p:nvSpPr>
          <p:cNvPr id="55" name="文字方塊 54">
            <a:extLst>
              <a:ext uri="{FF2B5EF4-FFF2-40B4-BE49-F238E27FC236}">
                <a16:creationId xmlns:a16="http://schemas.microsoft.com/office/drawing/2014/main" id="{93F6293D-13A7-7B3C-8E6E-980FEFC38DAA}"/>
              </a:ext>
            </a:extLst>
          </p:cNvPr>
          <p:cNvSpPr txBox="1"/>
          <p:nvPr/>
        </p:nvSpPr>
        <p:spPr>
          <a:xfrm>
            <a:off x="7764988" y="4532476"/>
            <a:ext cx="4031873" cy="646331"/>
          </a:xfrm>
          <a:prstGeom prst="rect">
            <a:avLst/>
          </a:prstGeom>
          <a:noFill/>
        </p:spPr>
        <p:txBody>
          <a:bodyPr wrap="none" rtlCol="0">
            <a:spAutoFit/>
          </a:bodyPr>
          <a:lstStyle/>
          <a:p>
            <a:r>
              <a:rPr lang="zh-TW" altLang="en-US" sz="1200" dirty="0"/>
              <a:t>購物車在資料庫中會長這樣</a:t>
            </a:r>
            <a:endParaRPr lang="en-US" altLang="zh-TW" sz="1200" dirty="0"/>
          </a:p>
          <a:p>
            <a:r>
              <a:rPr lang="zh-TW" altLang="en-US" sz="1200" dirty="0"/>
              <a:t>每次按下「加入購物車」，就會把該商品名稱加在最後，</a:t>
            </a:r>
            <a:endParaRPr lang="en-US" altLang="zh-TW" sz="1200" dirty="0"/>
          </a:p>
          <a:p>
            <a:r>
              <a:rPr lang="zh-TW" altLang="en-US" sz="1200" dirty="0"/>
              <a:t>且用逗號分隔</a:t>
            </a:r>
          </a:p>
        </p:txBody>
      </p:sp>
      <p:sp>
        <p:nvSpPr>
          <p:cNvPr id="61" name="矩形 60">
            <a:extLst>
              <a:ext uri="{FF2B5EF4-FFF2-40B4-BE49-F238E27FC236}">
                <a16:creationId xmlns:a16="http://schemas.microsoft.com/office/drawing/2014/main" id="{E22375A5-FAA2-9AD1-592C-B88F21CAACC2}"/>
              </a:ext>
            </a:extLst>
          </p:cNvPr>
          <p:cNvSpPr/>
          <p:nvPr/>
        </p:nvSpPr>
        <p:spPr>
          <a:xfrm>
            <a:off x="1230923" y="4946820"/>
            <a:ext cx="2367673" cy="2319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62" name="直線單箭頭接點 61">
            <a:extLst>
              <a:ext uri="{FF2B5EF4-FFF2-40B4-BE49-F238E27FC236}">
                <a16:creationId xmlns:a16="http://schemas.microsoft.com/office/drawing/2014/main" id="{E6169BC0-6116-6094-DB81-D016CD8DA702}"/>
              </a:ext>
            </a:extLst>
          </p:cNvPr>
          <p:cNvCxnSpPr>
            <a:cxnSpLocks/>
            <a:stCxn id="61" idx="3"/>
            <a:endCxn id="63" idx="1"/>
          </p:cNvCxnSpPr>
          <p:nvPr/>
        </p:nvCxnSpPr>
        <p:spPr>
          <a:xfrm>
            <a:off x="3598596" y="5062814"/>
            <a:ext cx="397543" cy="667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3" name="文字方塊 62">
            <a:extLst>
              <a:ext uri="{FF2B5EF4-FFF2-40B4-BE49-F238E27FC236}">
                <a16:creationId xmlns:a16="http://schemas.microsoft.com/office/drawing/2014/main" id="{08575799-9D39-8D9A-8A57-E6BC1F02C47D}"/>
              </a:ext>
            </a:extLst>
          </p:cNvPr>
          <p:cNvSpPr txBox="1"/>
          <p:nvPr/>
        </p:nvSpPr>
        <p:spPr>
          <a:xfrm>
            <a:off x="3996139" y="4930984"/>
            <a:ext cx="1569660" cy="276999"/>
          </a:xfrm>
          <a:prstGeom prst="rect">
            <a:avLst/>
          </a:prstGeom>
          <a:noFill/>
        </p:spPr>
        <p:txBody>
          <a:bodyPr wrap="none" rtlCol="0">
            <a:spAutoFit/>
          </a:bodyPr>
          <a:lstStyle/>
          <a:p>
            <a:r>
              <a:rPr lang="zh-TW" altLang="en-US" sz="1200" dirty="0"/>
              <a:t>最後再重導向回首頁</a:t>
            </a:r>
          </a:p>
        </p:txBody>
      </p:sp>
    </p:spTree>
    <p:extLst>
      <p:ext uri="{BB962C8B-B14F-4D97-AF65-F5344CB8AC3E}">
        <p14:creationId xmlns:p14="http://schemas.microsoft.com/office/powerpoint/2010/main" val="1327533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FC3FFF75-C67B-E8AD-7FF6-05B22A97FEA1}"/>
              </a:ext>
            </a:extLst>
          </p:cNvPr>
          <p:cNvSpPr txBox="1"/>
          <p:nvPr/>
        </p:nvSpPr>
        <p:spPr>
          <a:xfrm>
            <a:off x="898308" y="1266092"/>
            <a:ext cx="8170635" cy="369332"/>
          </a:xfrm>
          <a:prstGeom prst="rect">
            <a:avLst/>
          </a:prstGeom>
          <a:noFill/>
        </p:spPr>
        <p:txBody>
          <a:bodyPr wrap="none" rtlCol="0">
            <a:spAutoFit/>
          </a:bodyPr>
          <a:lstStyle/>
          <a:p>
            <a:r>
              <a:rPr lang="zh-TW" altLang="en-US" dirty="0"/>
              <a:t>剛剛完成了「加入購物車」再來要做</a:t>
            </a:r>
            <a:r>
              <a:rPr lang="en-US" altLang="zh-TW" dirty="0">
                <a:solidFill>
                  <a:srgbClr val="FFC000"/>
                </a:solidFill>
              </a:rPr>
              <a:t>cart.html</a:t>
            </a:r>
            <a:r>
              <a:rPr lang="zh-TW" altLang="en-US" dirty="0"/>
              <a:t>，讓使用者能查看他自己的購物車</a:t>
            </a:r>
          </a:p>
        </p:txBody>
      </p:sp>
      <p:grpSp>
        <p:nvGrpSpPr>
          <p:cNvPr id="3" name="群組 2">
            <a:extLst>
              <a:ext uri="{FF2B5EF4-FFF2-40B4-BE49-F238E27FC236}">
                <a16:creationId xmlns:a16="http://schemas.microsoft.com/office/drawing/2014/main" id="{8DE114E2-04D1-8C07-D786-78D9DB7B96C0}"/>
              </a:ext>
            </a:extLst>
          </p:cNvPr>
          <p:cNvGrpSpPr/>
          <p:nvPr/>
        </p:nvGrpSpPr>
        <p:grpSpPr>
          <a:xfrm>
            <a:off x="185066" y="171266"/>
            <a:ext cx="3606424" cy="648933"/>
            <a:chOff x="3717165" y="905825"/>
            <a:chExt cx="3606424" cy="648933"/>
          </a:xfrm>
        </p:grpSpPr>
        <p:sp>
          <p:nvSpPr>
            <p:cNvPr id="4" name="矩形: 圓角 3">
              <a:extLst>
                <a:ext uri="{FF2B5EF4-FFF2-40B4-BE49-F238E27FC236}">
                  <a16:creationId xmlns:a16="http://schemas.microsoft.com/office/drawing/2014/main" id="{FDF8A2BB-D853-2CD4-D8B2-7A42328F85BB}"/>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五</a:t>
              </a:r>
              <a:r>
                <a:rPr lang="en-US" altLang="zh-TW" sz="2400" b="1" dirty="0">
                  <a:latin typeface="+mn-ea"/>
                </a:rPr>
                <a:t>	)</a:t>
              </a:r>
              <a:endParaRPr lang="zh-TW" altLang="en-US" sz="2400" b="1" dirty="0">
                <a:latin typeface="+mn-ea"/>
              </a:endParaRPr>
            </a:p>
          </p:txBody>
        </p:sp>
        <p:sp>
          <p:nvSpPr>
            <p:cNvPr id="5" name="文字方塊 4">
              <a:extLst>
                <a:ext uri="{FF2B5EF4-FFF2-40B4-BE49-F238E27FC236}">
                  <a16:creationId xmlns:a16="http://schemas.microsoft.com/office/drawing/2014/main" id="{0C449602-2494-5598-BB12-682397A4EB32}"/>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購物車實作</a:t>
              </a:r>
            </a:p>
          </p:txBody>
        </p:sp>
      </p:grpSp>
      <p:pic>
        <p:nvPicPr>
          <p:cNvPr id="7" name="圖片 6">
            <a:extLst>
              <a:ext uri="{FF2B5EF4-FFF2-40B4-BE49-F238E27FC236}">
                <a16:creationId xmlns:a16="http://schemas.microsoft.com/office/drawing/2014/main" id="{B297506D-FA2B-BB80-1445-8AC969CF3A6C}"/>
              </a:ext>
            </a:extLst>
          </p:cNvPr>
          <p:cNvPicPr>
            <a:picLocks noChangeAspect="1"/>
          </p:cNvPicPr>
          <p:nvPr/>
        </p:nvPicPr>
        <p:blipFill>
          <a:blip r:embed="rId2"/>
          <a:stretch>
            <a:fillRect/>
          </a:stretch>
        </p:blipFill>
        <p:spPr>
          <a:xfrm>
            <a:off x="898308" y="1779254"/>
            <a:ext cx="6036646" cy="3299491"/>
          </a:xfrm>
          <a:prstGeom prst="rect">
            <a:avLst/>
          </a:prstGeom>
        </p:spPr>
      </p:pic>
      <p:pic>
        <p:nvPicPr>
          <p:cNvPr id="9" name="圖片 8">
            <a:extLst>
              <a:ext uri="{FF2B5EF4-FFF2-40B4-BE49-F238E27FC236}">
                <a16:creationId xmlns:a16="http://schemas.microsoft.com/office/drawing/2014/main" id="{6D074CCF-359F-557F-6B77-20FB1D279D83}"/>
              </a:ext>
            </a:extLst>
          </p:cNvPr>
          <p:cNvPicPr>
            <a:picLocks noChangeAspect="1"/>
          </p:cNvPicPr>
          <p:nvPr/>
        </p:nvPicPr>
        <p:blipFill>
          <a:blip r:embed="rId3"/>
          <a:stretch>
            <a:fillRect/>
          </a:stretch>
        </p:blipFill>
        <p:spPr>
          <a:xfrm>
            <a:off x="7124119" y="2494265"/>
            <a:ext cx="4898883" cy="2584480"/>
          </a:xfrm>
          <a:prstGeom prst="rect">
            <a:avLst/>
          </a:prstGeom>
        </p:spPr>
      </p:pic>
      <p:sp>
        <p:nvSpPr>
          <p:cNvPr id="11" name="文字方塊 10">
            <a:extLst>
              <a:ext uri="{FF2B5EF4-FFF2-40B4-BE49-F238E27FC236}">
                <a16:creationId xmlns:a16="http://schemas.microsoft.com/office/drawing/2014/main" id="{C3E8F490-9AF6-0705-BF63-8D94C555EB12}"/>
              </a:ext>
            </a:extLst>
          </p:cNvPr>
          <p:cNvSpPr txBox="1"/>
          <p:nvPr/>
        </p:nvSpPr>
        <p:spPr>
          <a:xfrm>
            <a:off x="7124119" y="2128134"/>
            <a:ext cx="1107996" cy="369332"/>
          </a:xfrm>
          <a:prstGeom prst="rect">
            <a:avLst/>
          </a:prstGeom>
          <a:noFill/>
        </p:spPr>
        <p:txBody>
          <a:bodyPr wrap="none" rtlCol="0">
            <a:spAutoFit/>
          </a:bodyPr>
          <a:lstStyle/>
          <a:p>
            <a:r>
              <a:rPr lang="zh-TW" altLang="en-US" dirty="0"/>
              <a:t>執行結果</a:t>
            </a:r>
          </a:p>
        </p:txBody>
      </p:sp>
      <p:sp>
        <p:nvSpPr>
          <p:cNvPr id="12" name="文字方塊 11">
            <a:extLst>
              <a:ext uri="{FF2B5EF4-FFF2-40B4-BE49-F238E27FC236}">
                <a16:creationId xmlns:a16="http://schemas.microsoft.com/office/drawing/2014/main" id="{346FACE2-DD50-78FB-A826-827AA24026D3}"/>
              </a:ext>
            </a:extLst>
          </p:cNvPr>
          <p:cNvSpPr txBox="1"/>
          <p:nvPr/>
        </p:nvSpPr>
        <p:spPr>
          <a:xfrm>
            <a:off x="1057771" y="5359404"/>
            <a:ext cx="3857531" cy="1169551"/>
          </a:xfrm>
          <a:prstGeom prst="rect">
            <a:avLst/>
          </a:prstGeom>
          <a:noFill/>
        </p:spPr>
        <p:txBody>
          <a:bodyPr wrap="none" rtlCol="0">
            <a:spAutoFit/>
          </a:bodyPr>
          <a:lstStyle/>
          <a:p>
            <a:r>
              <a:rPr lang="zh-TW" altLang="en-US" sz="1400" dirty="0"/>
              <a:t>到時候後端傳來的</a:t>
            </a:r>
            <a:r>
              <a:rPr lang="en-US" altLang="zh-TW" sz="1400" dirty="0" err="1"/>
              <a:t>cartGoodDetialList</a:t>
            </a:r>
            <a:r>
              <a:rPr lang="zh-TW" altLang="en-US" sz="1400" dirty="0"/>
              <a:t>會長這樣：</a:t>
            </a:r>
            <a:endParaRPr lang="en-US" altLang="zh-TW" sz="1400" dirty="0"/>
          </a:p>
          <a:p>
            <a:r>
              <a:rPr lang="zh-TW" altLang="en-US" sz="1400" dirty="0"/>
              <a:t>所以</a:t>
            </a:r>
            <a:endParaRPr lang="en-US" altLang="zh-TW" sz="1400" dirty="0"/>
          </a:p>
          <a:p>
            <a:r>
              <a:rPr lang="en-US" altLang="zh-TW" sz="1400" dirty="0" err="1"/>
              <a:t>cartGoodDeatial</a:t>
            </a:r>
            <a:r>
              <a:rPr lang="en-US" altLang="zh-TW" sz="1400" dirty="0"/>
              <a:t>[0]</a:t>
            </a:r>
            <a:r>
              <a:rPr lang="zh-TW" altLang="en-US" sz="1400" dirty="0"/>
              <a:t>會是商品名稱</a:t>
            </a:r>
            <a:endParaRPr lang="en-US" altLang="zh-TW" sz="1400" dirty="0"/>
          </a:p>
          <a:p>
            <a:r>
              <a:rPr lang="en-US" altLang="zh-TW" sz="1400" dirty="0" err="1"/>
              <a:t>cartGoodDeatial</a:t>
            </a:r>
            <a:r>
              <a:rPr lang="en-US" altLang="zh-TW" sz="1400" dirty="0"/>
              <a:t>[1]</a:t>
            </a:r>
            <a:r>
              <a:rPr lang="zh-TW" altLang="en-US" sz="1400" dirty="0"/>
              <a:t>會是商品價格</a:t>
            </a:r>
            <a:endParaRPr lang="en-US" altLang="zh-TW" sz="1400" dirty="0"/>
          </a:p>
          <a:p>
            <a:r>
              <a:rPr lang="en-US" altLang="zh-TW" sz="1400" dirty="0" err="1"/>
              <a:t>cartGoodDeatial</a:t>
            </a:r>
            <a:r>
              <a:rPr lang="en-US" altLang="zh-TW" sz="1400" dirty="0"/>
              <a:t>[2]</a:t>
            </a:r>
            <a:r>
              <a:rPr lang="zh-TW" altLang="en-US" sz="1400" dirty="0"/>
              <a:t>會是商品圖片檔名</a:t>
            </a:r>
          </a:p>
        </p:txBody>
      </p:sp>
      <p:sp>
        <p:nvSpPr>
          <p:cNvPr id="13" name="矩形 12">
            <a:extLst>
              <a:ext uri="{FF2B5EF4-FFF2-40B4-BE49-F238E27FC236}">
                <a16:creationId xmlns:a16="http://schemas.microsoft.com/office/drawing/2014/main" id="{1F28F954-2ED3-C9C0-F1AD-1689363F8B25}"/>
              </a:ext>
            </a:extLst>
          </p:cNvPr>
          <p:cNvSpPr/>
          <p:nvPr/>
        </p:nvSpPr>
        <p:spPr>
          <a:xfrm>
            <a:off x="3367889" y="2942376"/>
            <a:ext cx="1113576" cy="199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B4121B46-7AF7-2A72-1EC8-2ABF0AFBB980}"/>
              </a:ext>
            </a:extLst>
          </p:cNvPr>
          <p:cNvSpPr/>
          <p:nvPr/>
        </p:nvSpPr>
        <p:spPr>
          <a:xfrm>
            <a:off x="3359843" y="3486736"/>
            <a:ext cx="1113576" cy="1208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A3E4BC5C-0C03-C522-48AA-CDCDCEAD18FF}"/>
              </a:ext>
            </a:extLst>
          </p:cNvPr>
          <p:cNvSpPr/>
          <p:nvPr/>
        </p:nvSpPr>
        <p:spPr>
          <a:xfrm>
            <a:off x="3269356" y="3624849"/>
            <a:ext cx="1113576" cy="1208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A841E338-DBE8-8F1A-EA54-40460801AF52}"/>
              </a:ext>
            </a:extLst>
          </p:cNvPr>
          <p:cNvSpPr/>
          <p:nvPr/>
        </p:nvSpPr>
        <p:spPr>
          <a:xfrm>
            <a:off x="3883718" y="3758199"/>
            <a:ext cx="1113576" cy="1208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00F9F549-29CA-FFDE-723E-6FAF0FE71ADC}"/>
              </a:ext>
            </a:extLst>
          </p:cNvPr>
          <p:cNvSpPr/>
          <p:nvPr/>
        </p:nvSpPr>
        <p:spPr>
          <a:xfrm>
            <a:off x="3745606" y="4263024"/>
            <a:ext cx="940694" cy="99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a:extLst>
              <a:ext uri="{FF2B5EF4-FFF2-40B4-BE49-F238E27FC236}">
                <a16:creationId xmlns:a16="http://schemas.microsoft.com/office/drawing/2014/main" id="{591A703E-FED0-67C0-054E-794ECC92F67B}"/>
              </a:ext>
            </a:extLst>
          </p:cNvPr>
          <p:cNvPicPr>
            <a:picLocks noChangeAspect="1"/>
          </p:cNvPicPr>
          <p:nvPr/>
        </p:nvPicPr>
        <p:blipFill>
          <a:blip r:embed="rId4"/>
          <a:stretch>
            <a:fillRect/>
          </a:stretch>
        </p:blipFill>
        <p:spPr>
          <a:xfrm>
            <a:off x="4762122" y="5434112"/>
            <a:ext cx="7222752" cy="154723"/>
          </a:xfrm>
          <a:prstGeom prst="rect">
            <a:avLst/>
          </a:prstGeom>
        </p:spPr>
      </p:pic>
      <p:sp>
        <p:nvSpPr>
          <p:cNvPr id="20" name="矩形 19">
            <a:extLst>
              <a:ext uri="{FF2B5EF4-FFF2-40B4-BE49-F238E27FC236}">
                <a16:creationId xmlns:a16="http://schemas.microsoft.com/office/drawing/2014/main" id="{313DD9D2-8EE6-58F3-71F5-5B612A0185F0}"/>
              </a:ext>
            </a:extLst>
          </p:cNvPr>
          <p:cNvSpPr/>
          <p:nvPr/>
        </p:nvSpPr>
        <p:spPr>
          <a:xfrm>
            <a:off x="2634558" y="2453488"/>
            <a:ext cx="986828" cy="126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A5433D5A-BA8E-E880-8035-C93046161FC2}"/>
              </a:ext>
            </a:extLst>
          </p:cNvPr>
          <p:cNvSpPr/>
          <p:nvPr/>
        </p:nvSpPr>
        <p:spPr>
          <a:xfrm>
            <a:off x="1692998" y="2458016"/>
            <a:ext cx="778598" cy="1403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74393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B53F566C-A654-7DE8-B5CF-49483B281A3F}"/>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4824F4ED-4737-FD9A-1ED7-EB3C15E9C988}"/>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五</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2A7A5F98-9DE1-9281-E8DD-49B2E89DE5FE}"/>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購物車實作</a:t>
              </a:r>
            </a:p>
          </p:txBody>
        </p:sp>
      </p:grpSp>
      <p:sp>
        <p:nvSpPr>
          <p:cNvPr id="5" name="文字方塊 4">
            <a:extLst>
              <a:ext uri="{FF2B5EF4-FFF2-40B4-BE49-F238E27FC236}">
                <a16:creationId xmlns:a16="http://schemas.microsoft.com/office/drawing/2014/main" id="{CA792997-EE42-3CB8-92E4-14F4AEE7E633}"/>
              </a:ext>
            </a:extLst>
          </p:cNvPr>
          <p:cNvSpPr txBox="1"/>
          <p:nvPr/>
        </p:nvSpPr>
        <p:spPr>
          <a:xfrm>
            <a:off x="898308" y="1099039"/>
            <a:ext cx="2635786" cy="369332"/>
          </a:xfrm>
          <a:prstGeom prst="rect">
            <a:avLst/>
          </a:prstGeom>
          <a:noFill/>
        </p:spPr>
        <p:txBody>
          <a:bodyPr wrap="none" rtlCol="0">
            <a:spAutoFit/>
          </a:bodyPr>
          <a:lstStyle/>
          <a:p>
            <a:r>
              <a:rPr lang="zh-TW" altLang="en-US" dirty="0"/>
              <a:t>購物車頁面</a:t>
            </a:r>
            <a:r>
              <a:rPr lang="en-US" altLang="zh-TW" dirty="0">
                <a:solidFill>
                  <a:srgbClr val="FFC000"/>
                </a:solidFill>
              </a:rPr>
              <a:t>server.py</a:t>
            </a:r>
            <a:r>
              <a:rPr lang="zh-TW" altLang="en-US" dirty="0"/>
              <a:t>實作</a:t>
            </a:r>
          </a:p>
        </p:txBody>
      </p:sp>
      <p:pic>
        <p:nvPicPr>
          <p:cNvPr id="7" name="圖片 6">
            <a:extLst>
              <a:ext uri="{FF2B5EF4-FFF2-40B4-BE49-F238E27FC236}">
                <a16:creationId xmlns:a16="http://schemas.microsoft.com/office/drawing/2014/main" id="{795A73C0-2F8A-E62E-85F5-4F59DB39586D}"/>
              </a:ext>
            </a:extLst>
          </p:cNvPr>
          <p:cNvPicPr>
            <a:picLocks noChangeAspect="1"/>
          </p:cNvPicPr>
          <p:nvPr/>
        </p:nvPicPr>
        <p:blipFill>
          <a:blip r:embed="rId2"/>
          <a:stretch>
            <a:fillRect/>
          </a:stretch>
        </p:blipFill>
        <p:spPr>
          <a:xfrm>
            <a:off x="898308" y="1530308"/>
            <a:ext cx="5782482" cy="4096322"/>
          </a:xfrm>
          <a:prstGeom prst="rect">
            <a:avLst/>
          </a:prstGeom>
        </p:spPr>
      </p:pic>
      <p:cxnSp>
        <p:nvCxnSpPr>
          <p:cNvPr id="11" name="直線單箭頭接點 10">
            <a:extLst>
              <a:ext uri="{FF2B5EF4-FFF2-40B4-BE49-F238E27FC236}">
                <a16:creationId xmlns:a16="http://schemas.microsoft.com/office/drawing/2014/main" id="{BABC2582-E0FA-A7B4-1421-C0324696043B}"/>
              </a:ext>
            </a:extLst>
          </p:cNvPr>
          <p:cNvCxnSpPr>
            <a:cxnSpLocks/>
            <a:endCxn id="12" idx="1"/>
          </p:cNvCxnSpPr>
          <p:nvPr/>
        </p:nvCxnSpPr>
        <p:spPr>
          <a:xfrm>
            <a:off x="2892669" y="2536606"/>
            <a:ext cx="89882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文字方塊 11">
            <a:extLst>
              <a:ext uri="{FF2B5EF4-FFF2-40B4-BE49-F238E27FC236}">
                <a16:creationId xmlns:a16="http://schemas.microsoft.com/office/drawing/2014/main" id="{315A23F3-6297-257E-7448-6C0D1C783CF5}"/>
              </a:ext>
            </a:extLst>
          </p:cNvPr>
          <p:cNvSpPr txBox="1"/>
          <p:nvPr/>
        </p:nvSpPr>
        <p:spPr>
          <a:xfrm>
            <a:off x="3791490" y="2382717"/>
            <a:ext cx="3954929" cy="307777"/>
          </a:xfrm>
          <a:prstGeom prst="rect">
            <a:avLst/>
          </a:prstGeom>
          <a:noFill/>
        </p:spPr>
        <p:txBody>
          <a:bodyPr wrap="none" rtlCol="0">
            <a:spAutoFit/>
          </a:bodyPr>
          <a:lstStyle/>
          <a:p>
            <a:r>
              <a:rPr lang="zh-TW" altLang="en-US" sz="1400" dirty="0"/>
              <a:t>建立一個陣列準備存放資料庫取出的各商品資訊</a:t>
            </a:r>
          </a:p>
        </p:txBody>
      </p:sp>
      <p:cxnSp>
        <p:nvCxnSpPr>
          <p:cNvPr id="17" name="直線單箭頭接點 16">
            <a:extLst>
              <a:ext uri="{FF2B5EF4-FFF2-40B4-BE49-F238E27FC236}">
                <a16:creationId xmlns:a16="http://schemas.microsoft.com/office/drawing/2014/main" id="{B1ED04D6-AEC6-16B1-5442-FCEB601F6F0D}"/>
              </a:ext>
            </a:extLst>
          </p:cNvPr>
          <p:cNvCxnSpPr>
            <a:cxnSpLocks/>
            <a:stCxn id="19" idx="3"/>
            <a:endCxn id="18" idx="1"/>
          </p:cNvCxnSpPr>
          <p:nvPr/>
        </p:nvCxnSpPr>
        <p:spPr>
          <a:xfrm flipV="1">
            <a:off x="6541477" y="3362858"/>
            <a:ext cx="498305"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8" name="文字方塊 17">
            <a:extLst>
              <a:ext uri="{FF2B5EF4-FFF2-40B4-BE49-F238E27FC236}">
                <a16:creationId xmlns:a16="http://schemas.microsoft.com/office/drawing/2014/main" id="{5261402D-E143-9FA5-40B2-3983265DB858}"/>
              </a:ext>
            </a:extLst>
          </p:cNvPr>
          <p:cNvSpPr txBox="1"/>
          <p:nvPr/>
        </p:nvSpPr>
        <p:spPr>
          <a:xfrm>
            <a:off x="7039782" y="3208969"/>
            <a:ext cx="3395866" cy="307777"/>
          </a:xfrm>
          <a:prstGeom prst="rect">
            <a:avLst/>
          </a:prstGeom>
          <a:noFill/>
        </p:spPr>
        <p:txBody>
          <a:bodyPr wrap="none" rtlCol="0">
            <a:spAutoFit/>
          </a:bodyPr>
          <a:lstStyle/>
          <a:p>
            <a:r>
              <a:rPr lang="zh-TW" altLang="en-US" sz="1400" dirty="0"/>
              <a:t>先取出使用者購物車內容，並存至</a:t>
            </a:r>
            <a:r>
              <a:rPr lang="en-US" altLang="zh-TW" sz="1400" dirty="0" err="1"/>
              <a:t>dbCart</a:t>
            </a:r>
            <a:endParaRPr lang="zh-TW" altLang="en-US" sz="1400" dirty="0"/>
          </a:p>
        </p:txBody>
      </p:sp>
      <p:sp>
        <p:nvSpPr>
          <p:cNvPr id="19" name="矩形 18">
            <a:extLst>
              <a:ext uri="{FF2B5EF4-FFF2-40B4-BE49-F238E27FC236}">
                <a16:creationId xmlns:a16="http://schemas.microsoft.com/office/drawing/2014/main" id="{C948CC15-013E-E973-C591-86749B2006D5}"/>
              </a:ext>
            </a:extLst>
          </p:cNvPr>
          <p:cNvSpPr/>
          <p:nvPr/>
        </p:nvSpPr>
        <p:spPr>
          <a:xfrm>
            <a:off x="1257300" y="3182815"/>
            <a:ext cx="5284177" cy="3600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D59C7DDF-2FE2-79B2-A508-8A63471925DD}"/>
              </a:ext>
            </a:extLst>
          </p:cNvPr>
          <p:cNvSpPr/>
          <p:nvPr/>
        </p:nvSpPr>
        <p:spPr>
          <a:xfrm>
            <a:off x="1257300" y="3722945"/>
            <a:ext cx="2417885" cy="3600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單箭頭接點 23">
            <a:extLst>
              <a:ext uri="{FF2B5EF4-FFF2-40B4-BE49-F238E27FC236}">
                <a16:creationId xmlns:a16="http://schemas.microsoft.com/office/drawing/2014/main" id="{84C10673-F235-9482-EA64-B75088E04628}"/>
              </a:ext>
            </a:extLst>
          </p:cNvPr>
          <p:cNvCxnSpPr>
            <a:cxnSpLocks/>
            <a:stCxn id="23" idx="3"/>
            <a:endCxn id="25" idx="1"/>
          </p:cNvCxnSpPr>
          <p:nvPr/>
        </p:nvCxnSpPr>
        <p:spPr>
          <a:xfrm flipV="1">
            <a:off x="3675185" y="3798102"/>
            <a:ext cx="606159" cy="1048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5" name="文字方塊 24">
            <a:extLst>
              <a:ext uri="{FF2B5EF4-FFF2-40B4-BE49-F238E27FC236}">
                <a16:creationId xmlns:a16="http://schemas.microsoft.com/office/drawing/2014/main" id="{C0024EDE-7EAB-248D-FBA7-CD63657C21DC}"/>
              </a:ext>
            </a:extLst>
          </p:cNvPr>
          <p:cNvSpPr txBox="1"/>
          <p:nvPr/>
        </p:nvSpPr>
        <p:spPr>
          <a:xfrm>
            <a:off x="4281344" y="3644213"/>
            <a:ext cx="6653356" cy="307777"/>
          </a:xfrm>
          <a:prstGeom prst="rect">
            <a:avLst/>
          </a:prstGeom>
          <a:noFill/>
        </p:spPr>
        <p:txBody>
          <a:bodyPr wrap="square" rtlCol="0">
            <a:spAutoFit/>
          </a:bodyPr>
          <a:lstStyle/>
          <a:p>
            <a:r>
              <a:rPr lang="zh-TW" altLang="en-US" sz="1400" dirty="0"/>
              <a:t>將取出的購物車字串用逗號為斷點變成陣列，然後排序，為了將相同商品排在一起</a:t>
            </a:r>
          </a:p>
        </p:txBody>
      </p:sp>
      <p:pic>
        <p:nvPicPr>
          <p:cNvPr id="33" name="圖片 32">
            <a:extLst>
              <a:ext uri="{FF2B5EF4-FFF2-40B4-BE49-F238E27FC236}">
                <a16:creationId xmlns:a16="http://schemas.microsoft.com/office/drawing/2014/main" id="{24F35B2E-ACA0-711D-D487-FA06D4FF1BFD}"/>
              </a:ext>
            </a:extLst>
          </p:cNvPr>
          <p:cNvPicPr>
            <a:picLocks noChangeAspect="1"/>
          </p:cNvPicPr>
          <p:nvPr/>
        </p:nvPicPr>
        <p:blipFill>
          <a:blip r:embed="rId3"/>
          <a:stretch>
            <a:fillRect/>
          </a:stretch>
        </p:blipFill>
        <p:spPr>
          <a:xfrm>
            <a:off x="8154612" y="3973479"/>
            <a:ext cx="3620005" cy="219106"/>
          </a:xfrm>
          <a:prstGeom prst="rect">
            <a:avLst/>
          </a:prstGeom>
        </p:spPr>
      </p:pic>
      <p:sp>
        <p:nvSpPr>
          <p:cNvPr id="34" name="文字方塊 33">
            <a:extLst>
              <a:ext uri="{FF2B5EF4-FFF2-40B4-BE49-F238E27FC236}">
                <a16:creationId xmlns:a16="http://schemas.microsoft.com/office/drawing/2014/main" id="{AAC31B7D-DB88-89B7-2141-6867AB921737}"/>
              </a:ext>
            </a:extLst>
          </p:cNvPr>
          <p:cNvSpPr txBox="1"/>
          <p:nvPr/>
        </p:nvSpPr>
        <p:spPr>
          <a:xfrm>
            <a:off x="6680790" y="3924770"/>
            <a:ext cx="1621341" cy="307777"/>
          </a:xfrm>
          <a:prstGeom prst="rect">
            <a:avLst/>
          </a:prstGeom>
          <a:noFill/>
        </p:spPr>
        <p:txBody>
          <a:bodyPr wrap="none" rtlCol="0">
            <a:spAutoFit/>
          </a:bodyPr>
          <a:lstStyle/>
          <a:p>
            <a:r>
              <a:rPr lang="en-US" altLang="zh-TW" sz="1400" dirty="0"/>
              <a:t>print(</a:t>
            </a:r>
            <a:r>
              <a:rPr lang="en-US" altLang="zh-TW" sz="1400" dirty="0" err="1"/>
              <a:t>dbCartSplit</a:t>
            </a:r>
            <a:r>
              <a:rPr lang="en-US" altLang="zh-TW" sz="1400" dirty="0"/>
              <a:t>)</a:t>
            </a:r>
            <a:r>
              <a:rPr lang="zh-TW" altLang="en-US" sz="1400" dirty="0"/>
              <a:t>：</a:t>
            </a:r>
          </a:p>
        </p:txBody>
      </p:sp>
      <p:cxnSp>
        <p:nvCxnSpPr>
          <p:cNvPr id="35" name="直線單箭頭接點 34">
            <a:extLst>
              <a:ext uri="{FF2B5EF4-FFF2-40B4-BE49-F238E27FC236}">
                <a16:creationId xmlns:a16="http://schemas.microsoft.com/office/drawing/2014/main" id="{41F37BFE-FF62-251D-14C3-0FDCA5016E39}"/>
              </a:ext>
            </a:extLst>
          </p:cNvPr>
          <p:cNvCxnSpPr>
            <a:cxnSpLocks/>
            <a:stCxn id="37" idx="3"/>
            <a:endCxn id="36" idx="1"/>
          </p:cNvCxnSpPr>
          <p:nvPr/>
        </p:nvCxnSpPr>
        <p:spPr>
          <a:xfrm>
            <a:off x="6163409" y="4642536"/>
            <a:ext cx="627220" cy="21544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6" name="文字方塊 35">
            <a:extLst>
              <a:ext uri="{FF2B5EF4-FFF2-40B4-BE49-F238E27FC236}">
                <a16:creationId xmlns:a16="http://schemas.microsoft.com/office/drawing/2014/main" id="{C6DBE46D-10AB-346D-6A3F-4F372BF70D5A}"/>
              </a:ext>
            </a:extLst>
          </p:cNvPr>
          <p:cNvSpPr txBox="1"/>
          <p:nvPr/>
        </p:nvSpPr>
        <p:spPr>
          <a:xfrm>
            <a:off x="6790629" y="4380925"/>
            <a:ext cx="5110694" cy="954107"/>
          </a:xfrm>
          <a:prstGeom prst="rect">
            <a:avLst/>
          </a:prstGeom>
          <a:noFill/>
        </p:spPr>
        <p:txBody>
          <a:bodyPr wrap="none" rtlCol="0">
            <a:spAutoFit/>
          </a:bodyPr>
          <a:lstStyle/>
          <a:p>
            <a:r>
              <a:rPr lang="zh-TW" altLang="en-US" sz="1400" dirty="0"/>
              <a:t>遍歷</a:t>
            </a:r>
            <a:r>
              <a:rPr lang="en-US" altLang="zh-TW" sz="1400" dirty="0" err="1"/>
              <a:t>dbCartSplit</a:t>
            </a:r>
            <a:r>
              <a:rPr lang="zh-TW" altLang="en-US" sz="1400" dirty="0"/>
              <a:t>中的每個商品名稱，</a:t>
            </a:r>
            <a:endParaRPr lang="en-US" altLang="zh-TW" sz="1400" dirty="0"/>
          </a:p>
          <a:p>
            <a:r>
              <a:rPr lang="zh-TW" altLang="en-US" sz="1400" dirty="0"/>
              <a:t>每個商品名稱都拿去查詢</a:t>
            </a:r>
            <a:r>
              <a:rPr lang="en-US" altLang="zh-TW" sz="1400" dirty="0"/>
              <a:t>goods</a:t>
            </a:r>
            <a:r>
              <a:rPr lang="zh-TW" altLang="en-US" sz="1400" dirty="0"/>
              <a:t>資料表中，每個商品的商品資訊</a:t>
            </a:r>
            <a:endParaRPr lang="en-US" altLang="zh-TW" sz="1400" dirty="0"/>
          </a:p>
          <a:p>
            <a:r>
              <a:rPr lang="zh-TW" altLang="en-US" sz="1400" dirty="0"/>
              <a:t>將取得的商品資訊存入</a:t>
            </a:r>
            <a:r>
              <a:rPr lang="en-US" altLang="zh-TW" sz="1400" dirty="0" err="1"/>
              <a:t>dbCatGoodDetial</a:t>
            </a:r>
            <a:r>
              <a:rPr lang="zh-TW" altLang="en-US" sz="1400" dirty="0"/>
              <a:t>，</a:t>
            </a:r>
            <a:endParaRPr lang="en-US" altLang="zh-TW" sz="1400" dirty="0"/>
          </a:p>
          <a:p>
            <a:r>
              <a:rPr lang="zh-TW" altLang="en-US" sz="1400" dirty="0"/>
              <a:t>後再將</a:t>
            </a:r>
            <a:r>
              <a:rPr lang="en-US" altLang="zh-TW" sz="1400" dirty="0" err="1"/>
              <a:t>dbCatGoodDetial</a:t>
            </a:r>
            <a:r>
              <a:rPr lang="zh-TW" altLang="en-US" sz="1400" dirty="0"/>
              <a:t>存入我們一開始準備的</a:t>
            </a:r>
            <a:r>
              <a:rPr lang="en-US" altLang="zh-TW" sz="1400" dirty="0" err="1"/>
              <a:t>cartGoodDetialList</a:t>
            </a:r>
            <a:endParaRPr lang="zh-TW" altLang="en-US" sz="1400" dirty="0"/>
          </a:p>
        </p:txBody>
      </p:sp>
      <p:sp>
        <p:nvSpPr>
          <p:cNvPr id="37" name="矩形 36">
            <a:extLst>
              <a:ext uri="{FF2B5EF4-FFF2-40B4-BE49-F238E27FC236}">
                <a16:creationId xmlns:a16="http://schemas.microsoft.com/office/drawing/2014/main" id="{FD8BB3A5-CB0B-8DE9-C045-6EA170BF9647}"/>
              </a:ext>
            </a:extLst>
          </p:cNvPr>
          <p:cNvSpPr/>
          <p:nvPr/>
        </p:nvSpPr>
        <p:spPr>
          <a:xfrm>
            <a:off x="1257301" y="4273456"/>
            <a:ext cx="4906108" cy="7381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文字方塊 44">
            <a:extLst>
              <a:ext uri="{FF2B5EF4-FFF2-40B4-BE49-F238E27FC236}">
                <a16:creationId xmlns:a16="http://schemas.microsoft.com/office/drawing/2014/main" id="{0E6CB135-3ED0-40FE-A7F0-574127B74023}"/>
              </a:ext>
            </a:extLst>
          </p:cNvPr>
          <p:cNvSpPr txBox="1"/>
          <p:nvPr/>
        </p:nvSpPr>
        <p:spPr>
          <a:xfrm>
            <a:off x="6790629" y="5349996"/>
            <a:ext cx="2147126" cy="307777"/>
          </a:xfrm>
          <a:prstGeom prst="rect">
            <a:avLst/>
          </a:prstGeom>
          <a:noFill/>
        </p:spPr>
        <p:txBody>
          <a:bodyPr wrap="none" rtlCol="0">
            <a:spAutoFit/>
          </a:bodyPr>
          <a:lstStyle/>
          <a:p>
            <a:r>
              <a:rPr lang="en-US" altLang="zh-TW" sz="1400" dirty="0"/>
              <a:t>print(</a:t>
            </a:r>
            <a:r>
              <a:rPr lang="en-US" altLang="zh-TW" sz="1400" dirty="0" err="1"/>
              <a:t>dbCartGoodDetial</a:t>
            </a:r>
            <a:r>
              <a:rPr lang="en-US" altLang="zh-TW" sz="1400" dirty="0"/>
              <a:t>)</a:t>
            </a:r>
            <a:r>
              <a:rPr lang="zh-TW" altLang="en-US" sz="1400" dirty="0"/>
              <a:t>：</a:t>
            </a:r>
          </a:p>
        </p:txBody>
      </p:sp>
      <p:pic>
        <p:nvPicPr>
          <p:cNvPr id="47" name="圖片 46">
            <a:extLst>
              <a:ext uri="{FF2B5EF4-FFF2-40B4-BE49-F238E27FC236}">
                <a16:creationId xmlns:a16="http://schemas.microsoft.com/office/drawing/2014/main" id="{89B8E9C2-2897-145D-08A1-91F2585679BC}"/>
              </a:ext>
            </a:extLst>
          </p:cNvPr>
          <p:cNvPicPr>
            <a:picLocks noChangeAspect="1"/>
          </p:cNvPicPr>
          <p:nvPr/>
        </p:nvPicPr>
        <p:blipFill>
          <a:blip r:embed="rId4"/>
          <a:stretch>
            <a:fillRect/>
          </a:stretch>
        </p:blipFill>
        <p:spPr>
          <a:xfrm>
            <a:off x="8863804" y="5349996"/>
            <a:ext cx="1203388" cy="751206"/>
          </a:xfrm>
          <a:prstGeom prst="rect">
            <a:avLst/>
          </a:prstGeom>
        </p:spPr>
      </p:pic>
      <p:pic>
        <p:nvPicPr>
          <p:cNvPr id="48" name="圖片 47">
            <a:extLst>
              <a:ext uri="{FF2B5EF4-FFF2-40B4-BE49-F238E27FC236}">
                <a16:creationId xmlns:a16="http://schemas.microsoft.com/office/drawing/2014/main" id="{B9A096E9-B490-3D11-061E-04D70B841E53}"/>
              </a:ext>
            </a:extLst>
          </p:cNvPr>
          <p:cNvPicPr>
            <a:picLocks noChangeAspect="1"/>
          </p:cNvPicPr>
          <p:nvPr/>
        </p:nvPicPr>
        <p:blipFill>
          <a:blip r:embed="rId5"/>
          <a:stretch>
            <a:fillRect/>
          </a:stretch>
        </p:blipFill>
        <p:spPr>
          <a:xfrm>
            <a:off x="4868388" y="6287715"/>
            <a:ext cx="7222752" cy="154723"/>
          </a:xfrm>
          <a:prstGeom prst="rect">
            <a:avLst/>
          </a:prstGeom>
        </p:spPr>
      </p:pic>
      <p:sp>
        <p:nvSpPr>
          <p:cNvPr id="49" name="文字方塊 48">
            <a:extLst>
              <a:ext uri="{FF2B5EF4-FFF2-40B4-BE49-F238E27FC236}">
                <a16:creationId xmlns:a16="http://schemas.microsoft.com/office/drawing/2014/main" id="{189F7713-FF4A-FBE8-3263-09B30CC22826}"/>
              </a:ext>
            </a:extLst>
          </p:cNvPr>
          <p:cNvSpPr txBox="1"/>
          <p:nvPr/>
        </p:nvSpPr>
        <p:spPr>
          <a:xfrm>
            <a:off x="2892669" y="6211187"/>
            <a:ext cx="2124684" cy="307777"/>
          </a:xfrm>
          <a:prstGeom prst="rect">
            <a:avLst/>
          </a:prstGeom>
          <a:noFill/>
        </p:spPr>
        <p:txBody>
          <a:bodyPr wrap="none" rtlCol="0">
            <a:spAutoFit/>
          </a:bodyPr>
          <a:lstStyle/>
          <a:p>
            <a:r>
              <a:rPr lang="en-US" altLang="zh-TW" sz="1400" dirty="0"/>
              <a:t>print(</a:t>
            </a:r>
            <a:r>
              <a:rPr lang="en-US" altLang="zh-TW" sz="1400" dirty="0" err="1"/>
              <a:t>cartGoodDetialList</a:t>
            </a:r>
            <a:r>
              <a:rPr lang="en-US" altLang="zh-TW" sz="1400" dirty="0"/>
              <a:t>)</a:t>
            </a:r>
            <a:r>
              <a:rPr lang="zh-TW" altLang="en-US" sz="1400" dirty="0"/>
              <a:t>：</a:t>
            </a:r>
          </a:p>
        </p:txBody>
      </p:sp>
    </p:spTree>
    <p:extLst>
      <p:ext uri="{BB962C8B-B14F-4D97-AF65-F5344CB8AC3E}">
        <p14:creationId xmlns:p14="http://schemas.microsoft.com/office/powerpoint/2010/main" val="746537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A22AA379-7180-3528-2AAC-D597D5E072C4}"/>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BC75BDEB-2C63-E1C5-81CD-A2FCE6A69A46}"/>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五</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5163E2EC-6CED-624C-CAA1-723528E1F2EC}"/>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購物車實作</a:t>
              </a:r>
            </a:p>
          </p:txBody>
        </p:sp>
      </p:grpSp>
      <p:sp>
        <p:nvSpPr>
          <p:cNvPr id="5" name="文字方塊 4">
            <a:extLst>
              <a:ext uri="{FF2B5EF4-FFF2-40B4-BE49-F238E27FC236}">
                <a16:creationId xmlns:a16="http://schemas.microsoft.com/office/drawing/2014/main" id="{8B4242B6-46A7-1A5E-03EC-F7A844B2F8ED}"/>
              </a:ext>
            </a:extLst>
          </p:cNvPr>
          <p:cNvSpPr txBox="1"/>
          <p:nvPr/>
        </p:nvSpPr>
        <p:spPr>
          <a:xfrm>
            <a:off x="898308" y="1107831"/>
            <a:ext cx="5530809" cy="369332"/>
          </a:xfrm>
          <a:prstGeom prst="rect">
            <a:avLst/>
          </a:prstGeom>
          <a:noFill/>
        </p:spPr>
        <p:txBody>
          <a:bodyPr wrap="none" rtlCol="0">
            <a:spAutoFit/>
          </a:bodyPr>
          <a:lstStyle/>
          <a:p>
            <a:r>
              <a:rPr lang="zh-TW" altLang="en-US" dirty="0"/>
              <a:t>再來要做「自購物車刪除」的按鈕功能實現</a:t>
            </a:r>
            <a:r>
              <a:rPr lang="en-US" altLang="zh-TW" dirty="0"/>
              <a:t>(</a:t>
            </a:r>
            <a:r>
              <a:rPr lang="en-US" altLang="zh-TW" dirty="0">
                <a:solidFill>
                  <a:srgbClr val="FFC000"/>
                </a:solidFill>
              </a:rPr>
              <a:t>server.py</a:t>
            </a:r>
            <a:r>
              <a:rPr lang="en-US" altLang="zh-TW" dirty="0"/>
              <a:t>)</a:t>
            </a:r>
            <a:endParaRPr lang="zh-TW" altLang="en-US" dirty="0"/>
          </a:p>
        </p:txBody>
      </p:sp>
      <p:pic>
        <p:nvPicPr>
          <p:cNvPr id="15" name="圖片 14">
            <a:extLst>
              <a:ext uri="{FF2B5EF4-FFF2-40B4-BE49-F238E27FC236}">
                <a16:creationId xmlns:a16="http://schemas.microsoft.com/office/drawing/2014/main" id="{B708F5DE-4F53-A2CD-0A89-8B9069658A7A}"/>
              </a:ext>
            </a:extLst>
          </p:cNvPr>
          <p:cNvPicPr>
            <a:picLocks noChangeAspect="1"/>
          </p:cNvPicPr>
          <p:nvPr/>
        </p:nvPicPr>
        <p:blipFill>
          <a:blip r:embed="rId2"/>
          <a:stretch>
            <a:fillRect/>
          </a:stretch>
        </p:blipFill>
        <p:spPr>
          <a:xfrm>
            <a:off x="898308" y="1477163"/>
            <a:ext cx="5643169" cy="2726289"/>
          </a:xfrm>
          <a:prstGeom prst="rect">
            <a:avLst/>
          </a:prstGeom>
        </p:spPr>
      </p:pic>
      <p:sp>
        <p:nvSpPr>
          <p:cNvPr id="16" name="矩形 15">
            <a:extLst>
              <a:ext uri="{FF2B5EF4-FFF2-40B4-BE49-F238E27FC236}">
                <a16:creationId xmlns:a16="http://schemas.microsoft.com/office/drawing/2014/main" id="{2535759C-D91E-FFAA-D606-99649D206FD0}"/>
              </a:ext>
            </a:extLst>
          </p:cNvPr>
          <p:cNvSpPr/>
          <p:nvPr/>
        </p:nvSpPr>
        <p:spPr>
          <a:xfrm>
            <a:off x="1195754" y="2286000"/>
            <a:ext cx="4589584" cy="3341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 name="直線單箭頭接點 17">
            <a:extLst>
              <a:ext uri="{FF2B5EF4-FFF2-40B4-BE49-F238E27FC236}">
                <a16:creationId xmlns:a16="http://schemas.microsoft.com/office/drawing/2014/main" id="{8EBCA9DB-8F71-1DAA-3645-8C486E772CC8}"/>
              </a:ext>
            </a:extLst>
          </p:cNvPr>
          <p:cNvCxnSpPr>
            <a:cxnSpLocks/>
            <a:stCxn id="16" idx="3"/>
            <a:endCxn id="20" idx="1"/>
          </p:cNvCxnSpPr>
          <p:nvPr/>
        </p:nvCxnSpPr>
        <p:spPr>
          <a:xfrm>
            <a:off x="5785338" y="2453054"/>
            <a:ext cx="955505"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0" name="文字方塊 19">
            <a:extLst>
              <a:ext uri="{FF2B5EF4-FFF2-40B4-BE49-F238E27FC236}">
                <a16:creationId xmlns:a16="http://schemas.microsoft.com/office/drawing/2014/main" id="{3F0F5C0B-2E97-B26C-A167-AFF8501B39EA}"/>
              </a:ext>
            </a:extLst>
          </p:cNvPr>
          <p:cNvSpPr txBox="1"/>
          <p:nvPr/>
        </p:nvSpPr>
        <p:spPr>
          <a:xfrm>
            <a:off x="6740843" y="2299165"/>
            <a:ext cx="3673185" cy="307777"/>
          </a:xfrm>
          <a:prstGeom prst="rect">
            <a:avLst/>
          </a:prstGeom>
          <a:noFill/>
        </p:spPr>
        <p:txBody>
          <a:bodyPr wrap="none" rtlCol="0">
            <a:spAutoFit/>
          </a:bodyPr>
          <a:lstStyle/>
          <a:p>
            <a:r>
              <a:rPr lang="zh-TW" altLang="en-US" sz="1400" dirty="0"/>
              <a:t>先取出使用者購物車內容，並存至</a:t>
            </a:r>
            <a:r>
              <a:rPr lang="en-US" altLang="zh-TW" sz="1400" dirty="0" err="1"/>
              <a:t>dbOldCart</a:t>
            </a:r>
            <a:endParaRPr lang="zh-TW" altLang="en-US" sz="1400" dirty="0"/>
          </a:p>
        </p:txBody>
      </p:sp>
      <p:sp>
        <p:nvSpPr>
          <p:cNvPr id="23" name="矩形 22">
            <a:extLst>
              <a:ext uri="{FF2B5EF4-FFF2-40B4-BE49-F238E27FC236}">
                <a16:creationId xmlns:a16="http://schemas.microsoft.com/office/drawing/2014/main" id="{3BAC5557-C7BB-B97E-9E9F-27DC045BD90F}"/>
              </a:ext>
            </a:extLst>
          </p:cNvPr>
          <p:cNvSpPr/>
          <p:nvPr/>
        </p:nvSpPr>
        <p:spPr>
          <a:xfrm>
            <a:off x="1195754" y="2747666"/>
            <a:ext cx="4589584" cy="5054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單箭頭接點 23">
            <a:extLst>
              <a:ext uri="{FF2B5EF4-FFF2-40B4-BE49-F238E27FC236}">
                <a16:creationId xmlns:a16="http://schemas.microsoft.com/office/drawing/2014/main" id="{76519865-46C9-81A3-AEC8-4DEF20A634C5}"/>
              </a:ext>
            </a:extLst>
          </p:cNvPr>
          <p:cNvCxnSpPr>
            <a:cxnSpLocks/>
            <a:stCxn id="23" idx="3"/>
            <a:endCxn id="28" idx="1"/>
          </p:cNvCxnSpPr>
          <p:nvPr/>
        </p:nvCxnSpPr>
        <p:spPr>
          <a:xfrm>
            <a:off x="5785338" y="3000410"/>
            <a:ext cx="898894" cy="110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8" name="文字方塊 27">
            <a:extLst>
              <a:ext uri="{FF2B5EF4-FFF2-40B4-BE49-F238E27FC236}">
                <a16:creationId xmlns:a16="http://schemas.microsoft.com/office/drawing/2014/main" id="{BB8CD5DB-8A9A-1EF9-AB92-F38472D7E02B}"/>
              </a:ext>
            </a:extLst>
          </p:cNvPr>
          <p:cNvSpPr txBox="1"/>
          <p:nvPr/>
        </p:nvSpPr>
        <p:spPr>
          <a:xfrm>
            <a:off x="6684232" y="2642162"/>
            <a:ext cx="3673185" cy="738664"/>
          </a:xfrm>
          <a:prstGeom prst="rect">
            <a:avLst/>
          </a:prstGeom>
          <a:noFill/>
        </p:spPr>
        <p:txBody>
          <a:bodyPr wrap="square" rtlCol="0">
            <a:spAutoFit/>
          </a:bodyPr>
          <a:lstStyle/>
          <a:p>
            <a:r>
              <a:rPr lang="zh-TW" altLang="en-US" sz="1400" dirty="0"/>
              <a:t>將</a:t>
            </a:r>
            <a:r>
              <a:rPr lang="en-US" altLang="zh-TW" sz="1400" dirty="0" err="1"/>
              <a:t>dbOldCart</a:t>
            </a:r>
            <a:r>
              <a:rPr lang="zh-TW" altLang="en-US" sz="1400" dirty="0"/>
              <a:t>用逗號分割成陣列，</a:t>
            </a:r>
            <a:endParaRPr lang="en-US" altLang="zh-TW" sz="1400" dirty="0"/>
          </a:p>
          <a:p>
            <a:r>
              <a:rPr lang="zh-TW" altLang="en-US" sz="1400" dirty="0"/>
              <a:t>後移除一個商品名稱為</a:t>
            </a:r>
            <a:r>
              <a:rPr lang="en-US" altLang="zh-TW" sz="1400" dirty="0"/>
              <a:t>name</a:t>
            </a:r>
            <a:r>
              <a:rPr lang="zh-TW" altLang="en-US" sz="1400" dirty="0"/>
              <a:t>值的，</a:t>
            </a:r>
            <a:endParaRPr lang="en-US" altLang="zh-TW" sz="1400" dirty="0"/>
          </a:p>
          <a:p>
            <a:r>
              <a:rPr lang="zh-TW" altLang="en-US" sz="1400" dirty="0"/>
              <a:t>再將移除好的陣列用逗號分隔回字串</a:t>
            </a:r>
            <a:r>
              <a:rPr lang="en-US" altLang="zh-TW" sz="1400" dirty="0" err="1"/>
              <a:t>newCart</a:t>
            </a:r>
            <a:endParaRPr lang="zh-TW" altLang="en-US" sz="1400" dirty="0"/>
          </a:p>
        </p:txBody>
      </p:sp>
      <p:cxnSp>
        <p:nvCxnSpPr>
          <p:cNvPr id="34" name="直線單箭頭接點 33">
            <a:extLst>
              <a:ext uri="{FF2B5EF4-FFF2-40B4-BE49-F238E27FC236}">
                <a16:creationId xmlns:a16="http://schemas.microsoft.com/office/drawing/2014/main" id="{D527F161-C589-7CC6-5975-296DC001B553}"/>
              </a:ext>
            </a:extLst>
          </p:cNvPr>
          <p:cNvCxnSpPr>
            <a:cxnSpLocks/>
            <a:endCxn id="35" idx="1"/>
          </p:cNvCxnSpPr>
          <p:nvPr/>
        </p:nvCxnSpPr>
        <p:spPr>
          <a:xfrm>
            <a:off x="6497515" y="3494967"/>
            <a:ext cx="33125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5" name="文字方塊 34">
            <a:extLst>
              <a:ext uri="{FF2B5EF4-FFF2-40B4-BE49-F238E27FC236}">
                <a16:creationId xmlns:a16="http://schemas.microsoft.com/office/drawing/2014/main" id="{5DE93187-0C49-9169-9BD4-D813564CAC9C}"/>
              </a:ext>
            </a:extLst>
          </p:cNvPr>
          <p:cNvSpPr txBox="1"/>
          <p:nvPr/>
        </p:nvSpPr>
        <p:spPr>
          <a:xfrm>
            <a:off x="6828766" y="3341078"/>
            <a:ext cx="2045753" cy="307777"/>
          </a:xfrm>
          <a:prstGeom prst="rect">
            <a:avLst/>
          </a:prstGeom>
          <a:noFill/>
        </p:spPr>
        <p:txBody>
          <a:bodyPr wrap="none" rtlCol="0">
            <a:spAutoFit/>
          </a:bodyPr>
          <a:lstStyle/>
          <a:p>
            <a:r>
              <a:rPr lang="zh-TW" altLang="en-US" sz="1400" dirty="0"/>
              <a:t>將</a:t>
            </a:r>
            <a:r>
              <a:rPr lang="en-US" altLang="zh-TW" sz="1400" dirty="0" err="1"/>
              <a:t>newCart</a:t>
            </a:r>
            <a:r>
              <a:rPr lang="zh-TW" altLang="en-US" sz="1400" dirty="0"/>
              <a:t>更新入資料庫</a:t>
            </a:r>
          </a:p>
        </p:txBody>
      </p:sp>
      <p:sp>
        <p:nvSpPr>
          <p:cNvPr id="39" name="矩形 38">
            <a:extLst>
              <a:ext uri="{FF2B5EF4-FFF2-40B4-BE49-F238E27FC236}">
                <a16:creationId xmlns:a16="http://schemas.microsoft.com/office/drawing/2014/main" id="{B6DB04CD-8762-A3FF-7882-AA840B630883}"/>
              </a:ext>
            </a:extLst>
          </p:cNvPr>
          <p:cNvSpPr/>
          <p:nvPr/>
        </p:nvSpPr>
        <p:spPr>
          <a:xfrm>
            <a:off x="1195754" y="3979666"/>
            <a:ext cx="2367673" cy="2319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40" name="直線單箭頭接點 39">
            <a:extLst>
              <a:ext uri="{FF2B5EF4-FFF2-40B4-BE49-F238E27FC236}">
                <a16:creationId xmlns:a16="http://schemas.microsoft.com/office/drawing/2014/main" id="{2F546BDF-5C20-FA4C-9FEF-1CA6A1E3B18D}"/>
              </a:ext>
            </a:extLst>
          </p:cNvPr>
          <p:cNvCxnSpPr>
            <a:cxnSpLocks/>
            <a:stCxn id="39" idx="3"/>
            <a:endCxn id="41" idx="1"/>
          </p:cNvCxnSpPr>
          <p:nvPr/>
        </p:nvCxnSpPr>
        <p:spPr>
          <a:xfrm>
            <a:off x="3563427" y="4095660"/>
            <a:ext cx="397543" cy="667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1" name="文字方塊 40">
            <a:extLst>
              <a:ext uri="{FF2B5EF4-FFF2-40B4-BE49-F238E27FC236}">
                <a16:creationId xmlns:a16="http://schemas.microsoft.com/office/drawing/2014/main" id="{D98C36FA-E92A-8E83-4BF2-51587151C868}"/>
              </a:ext>
            </a:extLst>
          </p:cNvPr>
          <p:cNvSpPr txBox="1"/>
          <p:nvPr/>
        </p:nvSpPr>
        <p:spPr>
          <a:xfrm>
            <a:off x="3960970" y="3963830"/>
            <a:ext cx="2031325" cy="276999"/>
          </a:xfrm>
          <a:prstGeom prst="rect">
            <a:avLst/>
          </a:prstGeom>
          <a:noFill/>
        </p:spPr>
        <p:txBody>
          <a:bodyPr wrap="none" rtlCol="0">
            <a:spAutoFit/>
          </a:bodyPr>
          <a:lstStyle/>
          <a:p>
            <a:r>
              <a:rPr lang="zh-TW" altLang="en-US" sz="1200" dirty="0"/>
              <a:t>最後再重導向回購物車頁面</a:t>
            </a:r>
          </a:p>
        </p:txBody>
      </p:sp>
    </p:spTree>
    <p:extLst>
      <p:ext uri="{BB962C8B-B14F-4D97-AF65-F5344CB8AC3E}">
        <p14:creationId xmlns:p14="http://schemas.microsoft.com/office/powerpoint/2010/main" val="159165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701C8A48-63A6-9DA0-DFE2-F12FAE6C53A5}"/>
              </a:ext>
            </a:extLst>
          </p:cNvPr>
          <p:cNvGrpSpPr/>
          <p:nvPr/>
        </p:nvGrpSpPr>
        <p:grpSpPr>
          <a:xfrm>
            <a:off x="2483141" y="2778908"/>
            <a:ext cx="7225718" cy="1300184"/>
            <a:chOff x="3717165" y="905825"/>
            <a:chExt cx="3606424" cy="648933"/>
          </a:xfrm>
        </p:grpSpPr>
        <p:sp>
          <p:nvSpPr>
            <p:cNvPr id="3" name="矩形: 圓角 2">
              <a:extLst>
                <a:ext uri="{FF2B5EF4-FFF2-40B4-BE49-F238E27FC236}">
                  <a16:creationId xmlns:a16="http://schemas.microsoft.com/office/drawing/2014/main" id="{8B4686AF-C8EB-C135-A518-55A5C866ED8F}"/>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4800" b="1" dirty="0">
                  <a:latin typeface="+mn-ea"/>
                </a:rPr>
                <a:t>(</a:t>
              </a:r>
              <a:r>
                <a:rPr lang="zh-TW" altLang="en-US" sz="4800" b="1" dirty="0">
                  <a:latin typeface="+mn-ea"/>
                </a:rPr>
                <a:t>六</a:t>
              </a:r>
              <a:r>
                <a:rPr lang="en-US" altLang="zh-TW" sz="4800" b="1" dirty="0">
                  <a:latin typeface="+mn-ea"/>
                </a:rPr>
                <a:t>)</a:t>
              </a:r>
              <a:endParaRPr lang="zh-TW" altLang="en-US" sz="4800" b="1" dirty="0">
                <a:latin typeface="+mn-ea"/>
              </a:endParaRPr>
            </a:p>
          </p:txBody>
        </p:sp>
        <p:sp>
          <p:nvSpPr>
            <p:cNvPr id="4" name="文字方塊 3">
              <a:extLst>
                <a:ext uri="{FF2B5EF4-FFF2-40B4-BE49-F238E27FC236}">
                  <a16:creationId xmlns:a16="http://schemas.microsoft.com/office/drawing/2014/main" id="{33C07D55-EC3C-FF77-2BBE-A99CD39B1C13}"/>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4800" dirty="0"/>
                <a:t>商品搜尋實作</a:t>
              </a:r>
            </a:p>
          </p:txBody>
        </p:sp>
      </p:grpSp>
    </p:spTree>
    <p:extLst>
      <p:ext uri="{BB962C8B-B14F-4D97-AF65-F5344CB8AC3E}">
        <p14:creationId xmlns:p14="http://schemas.microsoft.com/office/powerpoint/2010/main" val="303122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a:extLst>
              <a:ext uri="{FF2B5EF4-FFF2-40B4-BE49-F238E27FC236}">
                <a16:creationId xmlns:a16="http://schemas.microsoft.com/office/drawing/2014/main" id="{489F256C-8678-6C35-9871-0261316719EE}"/>
              </a:ext>
            </a:extLst>
          </p:cNvPr>
          <p:cNvGrpSpPr/>
          <p:nvPr/>
        </p:nvGrpSpPr>
        <p:grpSpPr>
          <a:xfrm>
            <a:off x="185066" y="171266"/>
            <a:ext cx="3606424" cy="648933"/>
            <a:chOff x="3717165" y="905825"/>
            <a:chExt cx="3606424" cy="648933"/>
          </a:xfrm>
        </p:grpSpPr>
        <p:sp>
          <p:nvSpPr>
            <p:cNvPr id="7" name="矩形: 圓角 6">
              <a:extLst>
                <a:ext uri="{FF2B5EF4-FFF2-40B4-BE49-F238E27FC236}">
                  <a16:creationId xmlns:a16="http://schemas.microsoft.com/office/drawing/2014/main" id="{39F74AA7-E824-4E72-CCCC-4EFF7CE7058F}"/>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零</a:t>
              </a:r>
              <a:r>
                <a:rPr lang="en-US" altLang="zh-TW" sz="2400" b="1" dirty="0">
                  <a:latin typeface="+mn-ea"/>
                </a:rPr>
                <a:t>)</a:t>
              </a:r>
              <a:endParaRPr lang="zh-TW" altLang="en-US" sz="2400" b="1" dirty="0">
                <a:latin typeface="+mn-ea"/>
              </a:endParaRPr>
            </a:p>
          </p:txBody>
        </p:sp>
        <p:sp>
          <p:nvSpPr>
            <p:cNvPr id="8" name="文字方塊 7">
              <a:extLst>
                <a:ext uri="{FF2B5EF4-FFF2-40B4-BE49-F238E27FC236}">
                  <a16:creationId xmlns:a16="http://schemas.microsoft.com/office/drawing/2014/main" id="{FEA01383-42DA-6836-5B83-568C6469E1C9}"/>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前置作業</a:t>
              </a:r>
            </a:p>
          </p:txBody>
        </p:sp>
      </p:grpSp>
      <p:pic>
        <p:nvPicPr>
          <p:cNvPr id="13" name="圖片 12">
            <a:extLst>
              <a:ext uri="{FF2B5EF4-FFF2-40B4-BE49-F238E27FC236}">
                <a16:creationId xmlns:a16="http://schemas.microsoft.com/office/drawing/2014/main" id="{CEF32E98-9208-E8D9-C0C0-A79E453BB6FA}"/>
              </a:ext>
            </a:extLst>
          </p:cNvPr>
          <p:cNvPicPr>
            <a:picLocks noChangeAspect="1"/>
          </p:cNvPicPr>
          <p:nvPr/>
        </p:nvPicPr>
        <p:blipFill>
          <a:blip r:embed="rId2"/>
          <a:stretch>
            <a:fillRect/>
          </a:stretch>
        </p:blipFill>
        <p:spPr>
          <a:xfrm>
            <a:off x="1268995" y="2861743"/>
            <a:ext cx="990738" cy="800212"/>
          </a:xfrm>
          <a:prstGeom prst="rect">
            <a:avLst/>
          </a:prstGeom>
        </p:spPr>
      </p:pic>
      <p:pic>
        <p:nvPicPr>
          <p:cNvPr id="17" name="圖片 16">
            <a:extLst>
              <a:ext uri="{FF2B5EF4-FFF2-40B4-BE49-F238E27FC236}">
                <a16:creationId xmlns:a16="http://schemas.microsoft.com/office/drawing/2014/main" id="{1402DFED-F62B-192C-9F41-A2DBF6315EF1}"/>
              </a:ext>
            </a:extLst>
          </p:cNvPr>
          <p:cNvPicPr>
            <a:picLocks noChangeAspect="1"/>
          </p:cNvPicPr>
          <p:nvPr/>
        </p:nvPicPr>
        <p:blipFill>
          <a:blip r:embed="rId3"/>
          <a:stretch>
            <a:fillRect/>
          </a:stretch>
        </p:blipFill>
        <p:spPr>
          <a:xfrm>
            <a:off x="986104" y="5613478"/>
            <a:ext cx="1514686" cy="619211"/>
          </a:xfrm>
          <a:prstGeom prst="rect">
            <a:avLst/>
          </a:prstGeom>
        </p:spPr>
      </p:pic>
      <p:pic>
        <p:nvPicPr>
          <p:cNvPr id="19" name="圖片 18">
            <a:extLst>
              <a:ext uri="{FF2B5EF4-FFF2-40B4-BE49-F238E27FC236}">
                <a16:creationId xmlns:a16="http://schemas.microsoft.com/office/drawing/2014/main" id="{3EF146F8-18EE-4E17-E808-855B871FC697}"/>
              </a:ext>
            </a:extLst>
          </p:cNvPr>
          <p:cNvPicPr>
            <a:picLocks noChangeAspect="1"/>
          </p:cNvPicPr>
          <p:nvPr/>
        </p:nvPicPr>
        <p:blipFill>
          <a:blip r:embed="rId4"/>
          <a:stretch>
            <a:fillRect/>
          </a:stretch>
        </p:blipFill>
        <p:spPr>
          <a:xfrm>
            <a:off x="7007099" y="5376240"/>
            <a:ext cx="2429214" cy="695422"/>
          </a:xfrm>
          <a:prstGeom prst="rect">
            <a:avLst/>
          </a:prstGeom>
        </p:spPr>
      </p:pic>
      <p:sp>
        <p:nvSpPr>
          <p:cNvPr id="20" name="文字方塊 19">
            <a:extLst>
              <a:ext uri="{FF2B5EF4-FFF2-40B4-BE49-F238E27FC236}">
                <a16:creationId xmlns:a16="http://schemas.microsoft.com/office/drawing/2014/main" id="{27AB470C-1B12-8FB1-3F52-A0B6CEBD1BC6}"/>
              </a:ext>
            </a:extLst>
          </p:cNvPr>
          <p:cNvSpPr txBox="1"/>
          <p:nvPr/>
        </p:nvSpPr>
        <p:spPr>
          <a:xfrm>
            <a:off x="2469088" y="1903028"/>
            <a:ext cx="2954655" cy="646331"/>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新增一個資料夾，</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裡面新增這些檔案和資料夾</a:t>
            </a:r>
          </a:p>
        </p:txBody>
      </p:sp>
      <p:sp>
        <p:nvSpPr>
          <p:cNvPr id="21" name="文字方塊 20">
            <a:extLst>
              <a:ext uri="{FF2B5EF4-FFF2-40B4-BE49-F238E27FC236}">
                <a16:creationId xmlns:a16="http://schemas.microsoft.com/office/drawing/2014/main" id="{C38BCA94-CE95-9178-96F0-5A8600D1EAF9}"/>
              </a:ext>
            </a:extLst>
          </p:cNvPr>
          <p:cNvSpPr txBox="1"/>
          <p:nvPr/>
        </p:nvSpPr>
        <p:spPr>
          <a:xfrm>
            <a:off x="2391416" y="3011091"/>
            <a:ext cx="3297698"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static</a:t>
            </a:r>
            <a:r>
              <a:rPr lang="zh-TW" altLang="en-US" dirty="0">
                <a:latin typeface="微軟正黑體" panose="020B0604030504040204" pitchFamily="34" charset="-120"/>
                <a:ea typeface="微軟正黑體" panose="020B0604030504040204" pitchFamily="34" charset="-120"/>
              </a:rPr>
              <a:t>資料夾中新增這些資料夾</a:t>
            </a:r>
          </a:p>
        </p:txBody>
      </p:sp>
      <p:sp>
        <p:nvSpPr>
          <p:cNvPr id="22" name="文字方塊 21">
            <a:extLst>
              <a:ext uri="{FF2B5EF4-FFF2-40B4-BE49-F238E27FC236}">
                <a16:creationId xmlns:a16="http://schemas.microsoft.com/office/drawing/2014/main" id="{D61ADD35-2B37-86ED-7BCA-957F92CA91DC}"/>
              </a:ext>
            </a:extLst>
          </p:cNvPr>
          <p:cNvSpPr txBox="1"/>
          <p:nvPr/>
        </p:nvSpPr>
        <p:spPr>
          <a:xfrm>
            <a:off x="2544995" y="4662928"/>
            <a:ext cx="2492990" cy="646331"/>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templates</a:t>
            </a:r>
            <a:r>
              <a:rPr lang="zh-TW" altLang="en-US" dirty="0">
                <a:latin typeface="微軟正黑體" panose="020B0604030504040204" pitchFamily="34" charset="-120"/>
                <a:ea typeface="微軟正黑體" panose="020B0604030504040204" pitchFamily="34" charset="-120"/>
              </a:rPr>
              <a:t>資料夾中，</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新增這些檔案和資料夾</a:t>
            </a:r>
          </a:p>
        </p:txBody>
      </p:sp>
      <p:sp>
        <p:nvSpPr>
          <p:cNvPr id="23" name="文字方塊 22">
            <a:extLst>
              <a:ext uri="{FF2B5EF4-FFF2-40B4-BE49-F238E27FC236}">
                <a16:creationId xmlns:a16="http://schemas.microsoft.com/office/drawing/2014/main" id="{8F81C135-4E68-B3C9-E935-0E5AE6C583CD}"/>
              </a:ext>
            </a:extLst>
          </p:cNvPr>
          <p:cNvSpPr txBox="1"/>
          <p:nvPr/>
        </p:nvSpPr>
        <p:spPr>
          <a:xfrm>
            <a:off x="2520874" y="5686740"/>
            <a:ext cx="3168240"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layout</a:t>
            </a:r>
            <a:r>
              <a:rPr lang="zh-TW" altLang="en-US" dirty="0">
                <a:latin typeface="微軟正黑體" panose="020B0604030504040204" pitchFamily="34" charset="-120"/>
                <a:ea typeface="微軟正黑體" panose="020B0604030504040204" pitchFamily="34" charset="-120"/>
              </a:rPr>
              <a:t>資料夾中新增這些檔案</a:t>
            </a:r>
          </a:p>
        </p:txBody>
      </p:sp>
      <p:sp>
        <p:nvSpPr>
          <p:cNvPr id="24" name="文字方塊 23">
            <a:extLst>
              <a:ext uri="{FF2B5EF4-FFF2-40B4-BE49-F238E27FC236}">
                <a16:creationId xmlns:a16="http://schemas.microsoft.com/office/drawing/2014/main" id="{BC034D63-3EEF-BD50-B51D-7C73D9EC316E}"/>
              </a:ext>
            </a:extLst>
          </p:cNvPr>
          <p:cNvSpPr txBox="1"/>
          <p:nvPr/>
        </p:nvSpPr>
        <p:spPr>
          <a:xfrm>
            <a:off x="1204567" y="1279405"/>
            <a:ext cx="2262158" cy="369332"/>
          </a:xfrm>
          <a:prstGeom prst="rect">
            <a:avLst/>
          </a:prstGeom>
          <a:noFill/>
        </p:spPr>
        <p:txBody>
          <a:bodyPr wrap="none" rtlCol="0">
            <a:spAutoFit/>
          </a:bodyPr>
          <a:lstStyle/>
          <a:p>
            <a:r>
              <a:rPr lang="zh-TW" altLang="en-US" b="1" dirty="0">
                <a:latin typeface="微軟正黑體" panose="020B0604030504040204" pitchFamily="34" charset="-120"/>
                <a:ea typeface="微軟正黑體" panose="020B0604030504040204" pitchFamily="34" charset="-120"/>
              </a:rPr>
              <a:t>先來做一些前置作業</a:t>
            </a:r>
            <a:endParaRPr lang="en-US" altLang="zh-TW" b="1" dirty="0">
              <a:latin typeface="微軟正黑體" panose="020B0604030504040204" pitchFamily="34" charset="-120"/>
              <a:ea typeface="微軟正黑體" panose="020B0604030504040204" pitchFamily="34" charset="-120"/>
            </a:endParaRPr>
          </a:p>
        </p:txBody>
      </p:sp>
      <p:sp>
        <p:nvSpPr>
          <p:cNvPr id="25" name="文字方塊 24">
            <a:extLst>
              <a:ext uri="{FF2B5EF4-FFF2-40B4-BE49-F238E27FC236}">
                <a16:creationId xmlns:a16="http://schemas.microsoft.com/office/drawing/2014/main" id="{9052A746-AF85-BA36-F55A-1922C81CC614}"/>
              </a:ext>
            </a:extLst>
          </p:cNvPr>
          <p:cNvSpPr txBox="1"/>
          <p:nvPr/>
        </p:nvSpPr>
        <p:spPr>
          <a:xfrm>
            <a:off x="6768258" y="1425732"/>
            <a:ext cx="3360215" cy="646331"/>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server.py</a:t>
            </a:r>
            <a:r>
              <a:rPr lang="zh-TW" altLang="en-US" dirty="0">
                <a:latin typeface="微軟正黑體" panose="020B0604030504040204" pitchFamily="34" charset="-120"/>
                <a:ea typeface="微軟正黑體" panose="020B0604030504040204" pitchFamily="34" charset="-120"/>
              </a:rPr>
              <a:t>與</a:t>
            </a:r>
            <a:r>
              <a:rPr lang="en-US" altLang="zh-TW" dirty="0">
                <a:latin typeface="微軟正黑體" panose="020B0604030504040204" pitchFamily="34" charset="-120"/>
                <a:ea typeface="微軟正黑體" panose="020B0604030504040204" pitchFamily="34" charset="-120"/>
              </a:rPr>
              <a:t>config.py</a:t>
            </a:r>
            <a:r>
              <a:rPr lang="zh-TW" altLang="en-US" dirty="0">
                <a:latin typeface="微軟正黑體" panose="020B0604030504040204" pitchFamily="34" charset="-120"/>
                <a:ea typeface="微軟正黑體" panose="020B0604030504040204" pitchFamily="34" charset="-120"/>
              </a:rPr>
              <a:t>內容</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不懂可以看</a:t>
            </a:r>
            <a:r>
              <a:rPr lang="en-US" altLang="zh-TW" dirty="0">
                <a:latin typeface="微軟正黑體" panose="020B0604030504040204" pitchFamily="34" charset="-120"/>
                <a:ea typeface="微軟正黑體" panose="020B0604030504040204" pitchFamily="34" charset="-120"/>
              </a:rPr>
              <a:t>flask</a:t>
            </a:r>
            <a:r>
              <a:rPr lang="zh-TW" altLang="en-US" dirty="0">
                <a:latin typeface="微軟正黑體" panose="020B0604030504040204" pitchFamily="34" charset="-120"/>
                <a:ea typeface="微軟正黑體" panose="020B0604030504040204" pitchFamily="34" charset="-120"/>
              </a:rPr>
              <a:t>基本教學的</a:t>
            </a:r>
            <a:r>
              <a:rPr lang="en-US" altLang="zh-TW" dirty="0">
                <a:latin typeface="微軟正黑體" panose="020B0604030504040204" pitchFamily="34" charset="-120"/>
                <a:ea typeface="微軟正黑體" panose="020B0604030504040204" pitchFamily="34" charset="-120"/>
              </a:rPr>
              <a:t>ppt</a:t>
            </a:r>
            <a:endParaRPr lang="zh-TW" altLang="en-US" dirty="0">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3D65D5C9-E2F2-8228-924E-D457A0C807A7}"/>
              </a:ext>
            </a:extLst>
          </p:cNvPr>
          <p:cNvPicPr>
            <a:picLocks noChangeAspect="1"/>
          </p:cNvPicPr>
          <p:nvPr/>
        </p:nvPicPr>
        <p:blipFill>
          <a:blip r:embed="rId5"/>
          <a:stretch>
            <a:fillRect/>
          </a:stretch>
        </p:blipFill>
        <p:spPr>
          <a:xfrm>
            <a:off x="6998857" y="2072063"/>
            <a:ext cx="3038899" cy="2657846"/>
          </a:xfrm>
          <a:prstGeom prst="rect">
            <a:avLst/>
          </a:prstGeom>
        </p:spPr>
      </p:pic>
      <p:pic>
        <p:nvPicPr>
          <p:cNvPr id="5" name="圖片 4">
            <a:extLst>
              <a:ext uri="{FF2B5EF4-FFF2-40B4-BE49-F238E27FC236}">
                <a16:creationId xmlns:a16="http://schemas.microsoft.com/office/drawing/2014/main" id="{094992EA-5530-6563-4C8E-FC1E01FAA139}"/>
              </a:ext>
            </a:extLst>
          </p:cNvPr>
          <p:cNvPicPr>
            <a:picLocks noChangeAspect="1"/>
          </p:cNvPicPr>
          <p:nvPr/>
        </p:nvPicPr>
        <p:blipFill>
          <a:blip r:embed="rId6"/>
          <a:stretch>
            <a:fillRect/>
          </a:stretch>
        </p:blipFill>
        <p:spPr>
          <a:xfrm>
            <a:off x="1245609" y="1678897"/>
            <a:ext cx="1047896" cy="1152686"/>
          </a:xfrm>
          <a:prstGeom prst="rect">
            <a:avLst/>
          </a:prstGeom>
        </p:spPr>
      </p:pic>
      <p:pic>
        <p:nvPicPr>
          <p:cNvPr id="12" name="圖片 11">
            <a:extLst>
              <a:ext uri="{FF2B5EF4-FFF2-40B4-BE49-F238E27FC236}">
                <a16:creationId xmlns:a16="http://schemas.microsoft.com/office/drawing/2014/main" id="{E7B71820-317A-BDAD-5B2A-12AE3761490D}"/>
              </a:ext>
            </a:extLst>
          </p:cNvPr>
          <p:cNvPicPr>
            <a:picLocks noChangeAspect="1"/>
          </p:cNvPicPr>
          <p:nvPr/>
        </p:nvPicPr>
        <p:blipFill>
          <a:blip r:embed="rId7"/>
          <a:stretch>
            <a:fillRect/>
          </a:stretch>
        </p:blipFill>
        <p:spPr>
          <a:xfrm>
            <a:off x="1357631" y="3694242"/>
            <a:ext cx="771633" cy="533474"/>
          </a:xfrm>
          <a:prstGeom prst="rect">
            <a:avLst/>
          </a:prstGeom>
        </p:spPr>
      </p:pic>
      <p:pic>
        <p:nvPicPr>
          <p:cNvPr id="16" name="圖片 15">
            <a:extLst>
              <a:ext uri="{FF2B5EF4-FFF2-40B4-BE49-F238E27FC236}">
                <a16:creationId xmlns:a16="http://schemas.microsoft.com/office/drawing/2014/main" id="{533CBBD4-9B71-7B0B-4734-9F69E05A2E82}"/>
              </a:ext>
            </a:extLst>
          </p:cNvPr>
          <p:cNvPicPr>
            <a:picLocks noChangeAspect="1"/>
          </p:cNvPicPr>
          <p:nvPr/>
        </p:nvPicPr>
        <p:blipFill>
          <a:blip r:embed="rId8"/>
          <a:stretch>
            <a:fillRect/>
          </a:stretch>
        </p:blipFill>
        <p:spPr>
          <a:xfrm>
            <a:off x="1278109" y="4282561"/>
            <a:ext cx="990739" cy="1276072"/>
          </a:xfrm>
          <a:prstGeom prst="rect">
            <a:avLst/>
          </a:prstGeom>
        </p:spPr>
      </p:pic>
      <p:sp>
        <p:nvSpPr>
          <p:cNvPr id="26" name="文字方塊 25">
            <a:extLst>
              <a:ext uri="{FF2B5EF4-FFF2-40B4-BE49-F238E27FC236}">
                <a16:creationId xmlns:a16="http://schemas.microsoft.com/office/drawing/2014/main" id="{A83B6571-3DED-1DAB-55DB-D30980965A64}"/>
              </a:ext>
            </a:extLst>
          </p:cNvPr>
          <p:cNvSpPr txBox="1"/>
          <p:nvPr/>
        </p:nvSpPr>
        <p:spPr>
          <a:xfrm>
            <a:off x="2469088" y="3720618"/>
            <a:ext cx="3142207" cy="369332"/>
          </a:xfrm>
          <a:prstGeom prst="rect">
            <a:avLst/>
          </a:prstGeom>
          <a:noFill/>
        </p:spPr>
        <p:txBody>
          <a:bodyPr wrap="none" rtlCol="0">
            <a:spAutoFit/>
          </a:bodyPr>
          <a:lstStyle/>
          <a:p>
            <a:r>
              <a:rPr lang="en-US" altLang="zh-TW" dirty="0" err="1">
                <a:latin typeface="微軟正黑體" panose="020B0604030504040204" pitchFamily="34" charset="-120"/>
                <a:ea typeface="微軟正黑體" panose="020B0604030504040204" pitchFamily="34" charset="-120"/>
              </a:rPr>
              <a:t>img</a:t>
            </a:r>
            <a:r>
              <a:rPr lang="zh-TW" altLang="en-US" dirty="0">
                <a:latin typeface="微軟正黑體" panose="020B0604030504040204" pitchFamily="34" charset="-120"/>
                <a:ea typeface="微軟正黑體" panose="020B0604030504040204" pitchFamily="34" charset="-120"/>
              </a:rPr>
              <a:t>資料夾中新增這些資料夾</a:t>
            </a:r>
          </a:p>
        </p:txBody>
      </p:sp>
      <p:sp>
        <p:nvSpPr>
          <p:cNvPr id="18" name="文字方塊 17">
            <a:extLst>
              <a:ext uri="{FF2B5EF4-FFF2-40B4-BE49-F238E27FC236}">
                <a16:creationId xmlns:a16="http://schemas.microsoft.com/office/drawing/2014/main" id="{D0DC169A-EECE-8265-0DC5-08CD875A4D3B}"/>
              </a:ext>
            </a:extLst>
          </p:cNvPr>
          <p:cNvSpPr txBox="1"/>
          <p:nvPr/>
        </p:nvSpPr>
        <p:spPr>
          <a:xfrm>
            <a:off x="9472457" y="3840800"/>
            <a:ext cx="2723823" cy="369332"/>
          </a:xfrm>
          <a:prstGeom prst="rect">
            <a:avLst/>
          </a:prstGeom>
          <a:noFill/>
        </p:spPr>
        <p:txBody>
          <a:bodyPr wrap="none" rtlCol="0">
            <a:spAutoFit/>
          </a:bodyPr>
          <a:lstStyle/>
          <a:p>
            <a:r>
              <a:rPr lang="zh-TW" altLang="en-US" dirty="0"/>
              <a:t>這是暫時的，等下會改掉</a:t>
            </a:r>
          </a:p>
        </p:txBody>
      </p:sp>
      <p:cxnSp>
        <p:nvCxnSpPr>
          <p:cNvPr id="28" name="直線單箭頭接點 27">
            <a:extLst>
              <a:ext uri="{FF2B5EF4-FFF2-40B4-BE49-F238E27FC236}">
                <a16:creationId xmlns:a16="http://schemas.microsoft.com/office/drawing/2014/main" id="{7F44C0B7-FB4D-B2C1-24EC-3D590B425D42}"/>
              </a:ext>
            </a:extLst>
          </p:cNvPr>
          <p:cNvCxnSpPr>
            <a:cxnSpLocks/>
            <a:stCxn id="29" idx="3"/>
            <a:endCxn id="18" idx="1"/>
          </p:cNvCxnSpPr>
          <p:nvPr/>
        </p:nvCxnSpPr>
        <p:spPr>
          <a:xfrm flipV="1">
            <a:off x="8827476" y="4025466"/>
            <a:ext cx="644981" cy="65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9" name="矩形 28">
            <a:extLst>
              <a:ext uri="{FF2B5EF4-FFF2-40B4-BE49-F238E27FC236}">
                <a16:creationId xmlns:a16="http://schemas.microsoft.com/office/drawing/2014/main" id="{41CA6009-35BD-5621-6849-5913568D3CC8}"/>
              </a:ext>
            </a:extLst>
          </p:cNvPr>
          <p:cNvSpPr/>
          <p:nvPr/>
        </p:nvSpPr>
        <p:spPr>
          <a:xfrm>
            <a:off x="7833945" y="3931659"/>
            <a:ext cx="993531" cy="200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0421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0653FD4C-45CC-63FF-129D-89A4587DF04F}"/>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A4349BBA-897A-B5C5-37AA-598099E6EF7F}"/>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六</a:t>
              </a:r>
              <a:r>
                <a:rPr lang="en-US" altLang="zh-TW" sz="2400" b="1" dirty="0">
                  <a:latin typeface="+mn-ea"/>
                </a:rPr>
                <a:t>)</a:t>
              </a:r>
              <a:endParaRPr lang="zh-TW" altLang="en-US" sz="2400" b="1" dirty="0">
                <a:latin typeface="+mn-ea"/>
              </a:endParaRPr>
            </a:p>
          </p:txBody>
        </p:sp>
        <p:sp>
          <p:nvSpPr>
            <p:cNvPr id="4" name="文字方塊 3">
              <a:extLst>
                <a:ext uri="{FF2B5EF4-FFF2-40B4-BE49-F238E27FC236}">
                  <a16:creationId xmlns:a16="http://schemas.microsoft.com/office/drawing/2014/main" id="{2B83BE87-97EE-49D3-3AD4-8A5007F73D2A}"/>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商品搜尋實作</a:t>
              </a:r>
            </a:p>
          </p:txBody>
        </p:sp>
      </p:grpSp>
      <p:pic>
        <p:nvPicPr>
          <p:cNvPr id="6" name="圖片 5">
            <a:extLst>
              <a:ext uri="{FF2B5EF4-FFF2-40B4-BE49-F238E27FC236}">
                <a16:creationId xmlns:a16="http://schemas.microsoft.com/office/drawing/2014/main" id="{1DC9FF5B-3F47-2984-A412-09455DA55D0B}"/>
              </a:ext>
            </a:extLst>
          </p:cNvPr>
          <p:cNvPicPr>
            <a:picLocks noChangeAspect="1"/>
          </p:cNvPicPr>
          <p:nvPr/>
        </p:nvPicPr>
        <p:blipFill>
          <a:blip r:embed="rId2"/>
          <a:stretch>
            <a:fillRect/>
          </a:stretch>
        </p:blipFill>
        <p:spPr>
          <a:xfrm>
            <a:off x="898308" y="1959641"/>
            <a:ext cx="7853020" cy="3553871"/>
          </a:xfrm>
          <a:prstGeom prst="rect">
            <a:avLst/>
          </a:prstGeom>
        </p:spPr>
      </p:pic>
      <p:sp>
        <p:nvSpPr>
          <p:cNvPr id="7" name="文字方塊 6">
            <a:extLst>
              <a:ext uri="{FF2B5EF4-FFF2-40B4-BE49-F238E27FC236}">
                <a16:creationId xmlns:a16="http://schemas.microsoft.com/office/drawing/2014/main" id="{BC26E552-C7D6-005B-C3A8-3CBAF5222F1E}"/>
              </a:ext>
            </a:extLst>
          </p:cNvPr>
          <p:cNvSpPr txBox="1"/>
          <p:nvPr/>
        </p:nvSpPr>
        <p:spPr>
          <a:xfrm>
            <a:off x="898308" y="1133108"/>
            <a:ext cx="7129069" cy="646331"/>
          </a:xfrm>
          <a:prstGeom prst="rect">
            <a:avLst/>
          </a:prstGeom>
          <a:noFill/>
        </p:spPr>
        <p:txBody>
          <a:bodyPr wrap="square" rtlCol="0">
            <a:spAutoFit/>
          </a:bodyPr>
          <a:lstStyle/>
          <a:p>
            <a:r>
              <a:rPr lang="en-US" altLang="zh-TW" dirty="0">
                <a:solidFill>
                  <a:srgbClr val="FFC000"/>
                </a:solidFill>
              </a:rPr>
              <a:t>search.html</a:t>
            </a:r>
            <a:r>
              <a:rPr lang="zh-TW" altLang="en-US" dirty="0"/>
              <a:t>用來顯示搜尋結果，跟</a:t>
            </a:r>
            <a:r>
              <a:rPr lang="en-US" altLang="zh-TW" dirty="0"/>
              <a:t>hom.html</a:t>
            </a:r>
            <a:r>
              <a:rPr lang="zh-TW" altLang="en-US" dirty="0"/>
              <a:t>下半部一樣都是要陳列商品，</a:t>
            </a:r>
            <a:endParaRPr lang="en-US" altLang="zh-TW" dirty="0"/>
          </a:p>
          <a:p>
            <a:r>
              <a:rPr lang="zh-TW" altLang="en-US" dirty="0"/>
              <a:t>可以從</a:t>
            </a:r>
            <a:r>
              <a:rPr lang="en-US" altLang="zh-TW" dirty="0"/>
              <a:t>home.html</a:t>
            </a:r>
            <a:r>
              <a:rPr lang="zh-TW" altLang="en-US" dirty="0"/>
              <a:t>複製過來微改一下</a:t>
            </a:r>
          </a:p>
        </p:txBody>
      </p:sp>
      <p:sp>
        <p:nvSpPr>
          <p:cNvPr id="9" name="矩形 8">
            <a:extLst>
              <a:ext uri="{FF2B5EF4-FFF2-40B4-BE49-F238E27FC236}">
                <a16:creationId xmlns:a16="http://schemas.microsoft.com/office/drawing/2014/main" id="{14D8D9B3-25C0-239E-2461-9CDA0E31BD9C}"/>
              </a:ext>
            </a:extLst>
          </p:cNvPr>
          <p:cNvSpPr/>
          <p:nvPr/>
        </p:nvSpPr>
        <p:spPr>
          <a:xfrm>
            <a:off x="1336431" y="2497016"/>
            <a:ext cx="888023" cy="1406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EFCDA91F-F83C-F3D9-0B96-55402BFE36DD}"/>
              </a:ext>
            </a:extLst>
          </p:cNvPr>
          <p:cNvSpPr/>
          <p:nvPr/>
        </p:nvSpPr>
        <p:spPr>
          <a:xfrm>
            <a:off x="2528888" y="2786064"/>
            <a:ext cx="608784" cy="1034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39661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F31464CF-D547-6D85-FA60-445E66557891}"/>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C1677274-3BE7-073A-8771-0A3572959DDE}"/>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六</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0B60314E-8CD4-33DA-50DB-D66B38E59A88}"/>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商品搜尋實作</a:t>
              </a:r>
              <a:r>
                <a:rPr lang="en-US" altLang="zh-TW" sz="2000" dirty="0"/>
                <a:t>-POST</a:t>
              </a:r>
              <a:endParaRPr lang="zh-TW" altLang="en-US" sz="2000" dirty="0"/>
            </a:p>
          </p:txBody>
        </p:sp>
      </p:grpSp>
      <p:pic>
        <p:nvPicPr>
          <p:cNvPr id="6" name="圖片 5">
            <a:extLst>
              <a:ext uri="{FF2B5EF4-FFF2-40B4-BE49-F238E27FC236}">
                <a16:creationId xmlns:a16="http://schemas.microsoft.com/office/drawing/2014/main" id="{01FF16FF-5BF7-2BA7-FF81-EF8FAFF096B3}"/>
              </a:ext>
            </a:extLst>
          </p:cNvPr>
          <p:cNvPicPr>
            <a:picLocks noChangeAspect="1"/>
          </p:cNvPicPr>
          <p:nvPr/>
        </p:nvPicPr>
        <p:blipFill>
          <a:blip r:embed="rId2"/>
          <a:stretch>
            <a:fillRect/>
          </a:stretch>
        </p:blipFill>
        <p:spPr>
          <a:xfrm>
            <a:off x="898308" y="1877188"/>
            <a:ext cx="5068007" cy="4791744"/>
          </a:xfrm>
          <a:prstGeom prst="rect">
            <a:avLst/>
          </a:prstGeom>
        </p:spPr>
      </p:pic>
      <p:sp>
        <p:nvSpPr>
          <p:cNvPr id="7" name="文字方塊 6">
            <a:extLst>
              <a:ext uri="{FF2B5EF4-FFF2-40B4-BE49-F238E27FC236}">
                <a16:creationId xmlns:a16="http://schemas.microsoft.com/office/drawing/2014/main" id="{D5F4E98E-7C34-AB6E-75B9-A361FA432294}"/>
              </a:ext>
            </a:extLst>
          </p:cNvPr>
          <p:cNvSpPr txBox="1"/>
          <p:nvPr/>
        </p:nvSpPr>
        <p:spPr>
          <a:xfrm>
            <a:off x="898308" y="1226503"/>
            <a:ext cx="6247351" cy="369332"/>
          </a:xfrm>
          <a:prstGeom prst="rect">
            <a:avLst/>
          </a:prstGeom>
          <a:noFill/>
        </p:spPr>
        <p:txBody>
          <a:bodyPr wrap="none" rtlCol="0">
            <a:spAutoFit/>
          </a:bodyPr>
          <a:lstStyle/>
          <a:p>
            <a:r>
              <a:rPr lang="zh-TW" altLang="en-US" dirty="0"/>
              <a:t>搜尋功能的後端部分</a:t>
            </a:r>
            <a:r>
              <a:rPr lang="en-US" altLang="zh-TW" dirty="0"/>
              <a:t>(</a:t>
            </a:r>
            <a:r>
              <a:rPr lang="en-US" altLang="zh-TW" dirty="0">
                <a:solidFill>
                  <a:srgbClr val="FFC000"/>
                </a:solidFill>
              </a:rPr>
              <a:t>server.py</a:t>
            </a:r>
            <a:r>
              <a:rPr lang="en-US" altLang="zh-TW" dirty="0"/>
              <a:t>)</a:t>
            </a:r>
            <a:r>
              <a:rPr lang="zh-TW" altLang="en-US" dirty="0"/>
              <a:t>，也與</a:t>
            </a:r>
            <a:r>
              <a:rPr lang="en-US" altLang="zh-TW" dirty="0"/>
              <a:t>home</a:t>
            </a:r>
            <a:r>
              <a:rPr lang="zh-TW" altLang="en-US" dirty="0"/>
              <a:t>的後端大致相同</a:t>
            </a:r>
          </a:p>
        </p:txBody>
      </p:sp>
      <p:sp>
        <p:nvSpPr>
          <p:cNvPr id="8" name="矩形 7">
            <a:extLst>
              <a:ext uri="{FF2B5EF4-FFF2-40B4-BE49-F238E27FC236}">
                <a16:creationId xmlns:a16="http://schemas.microsoft.com/office/drawing/2014/main" id="{2E6A62E1-CC79-D382-29D6-FFF1242C9700}"/>
              </a:ext>
            </a:extLst>
          </p:cNvPr>
          <p:cNvSpPr/>
          <p:nvPr/>
        </p:nvSpPr>
        <p:spPr>
          <a:xfrm>
            <a:off x="2523392" y="1929942"/>
            <a:ext cx="1195754" cy="1714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36153D8F-0C57-2AAB-5601-ECD16061E039}"/>
              </a:ext>
            </a:extLst>
          </p:cNvPr>
          <p:cNvSpPr/>
          <p:nvPr/>
        </p:nvSpPr>
        <p:spPr>
          <a:xfrm>
            <a:off x="1213338" y="2292286"/>
            <a:ext cx="2681654" cy="187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D79295D0-AE40-B611-5231-626D4AFB67B1}"/>
              </a:ext>
            </a:extLst>
          </p:cNvPr>
          <p:cNvSpPr/>
          <p:nvPr/>
        </p:nvSpPr>
        <p:spPr>
          <a:xfrm>
            <a:off x="1186960" y="3549585"/>
            <a:ext cx="4747847" cy="2047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a:extLst>
              <a:ext uri="{FF2B5EF4-FFF2-40B4-BE49-F238E27FC236}">
                <a16:creationId xmlns:a16="http://schemas.microsoft.com/office/drawing/2014/main" id="{ACA0B507-F0BB-E3E5-F16E-D90E28ECA33E}"/>
              </a:ext>
            </a:extLst>
          </p:cNvPr>
          <p:cNvCxnSpPr>
            <a:cxnSpLocks/>
            <a:stCxn id="8" idx="3"/>
            <a:endCxn id="13" idx="1"/>
          </p:cNvCxnSpPr>
          <p:nvPr/>
        </p:nvCxnSpPr>
        <p:spPr>
          <a:xfrm flipV="1">
            <a:off x="3719146" y="1839296"/>
            <a:ext cx="1155804" cy="1763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3" name="文字方塊 12">
            <a:extLst>
              <a:ext uri="{FF2B5EF4-FFF2-40B4-BE49-F238E27FC236}">
                <a16:creationId xmlns:a16="http://schemas.microsoft.com/office/drawing/2014/main" id="{965E61A7-98AC-74AC-BB65-4850FBD403BC}"/>
              </a:ext>
            </a:extLst>
          </p:cNvPr>
          <p:cNvSpPr txBox="1"/>
          <p:nvPr/>
        </p:nvSpPr>
        <p:spPr>
          <a:xfrm>
            <a:off x="4874950" y="1670019"/>
            <a:ext cx="5432898" cy="338554"/>
          </a:xfrm>
          <a:prstGeom prst="rect">
            <a:avLst/>
          </a:prstGeom>
          <a:noFill/>
        </p:spPr>
        <p:txBody>
          <a:bodyPr wrap="none" rtlCol="0">
            <a:spAutoFit/>
          </a:bodyPr>
          <a:lstStyle/>
          <a:p>
            <a:r>
              <a:rPr lang="zh-TW" altLang="en-US" sz="1600" dirty="0"/>
              <a:t>因為搜尋框那邊是用</a:t>
            </a:r>
            <a:r>
              <a:rPr lang="en-US" altLang="zh-TW" sz="1600" dirty="0"/>
              <a:t>form</a:t>
            </a:r>
            <a:r>
              <a:rPr lang="zh-TW" altLang="en-US" sz="1600" dirty="0"/>
              <a:t> </a:t>
            </a:r>
            <a:r>
              <a:rPr lang="en-US" altLang="zh-TW" sz="1600" dirty="0"/>
              <a:t>method=post</a:t>
            </a:r>
            <a:r>
              <a:rPr lang="zh-TW" altLang="en-US" sz="1600" dirty="0"/>
              <a:t>所以這邊用</a:t>
            </a:r>
            <a:r>
              <a:rPr lang="en-US" altLang="zh-TW" sz="1600" dirty="0"/>
              <a:t>POST</a:t>
            </a:r>
            <a:r>
              <a:rPr lang="zh-TW" altLang="en-US" sz="1600" dirty="0"/>
              <a:t>方法</a:t>
            </a:r>
          </a:p>
        </p:txBody>
      </p:sp>
      <p:pic>
        <p:nvPicPr>
          <p:cNvPr id="18" name="圖片 17">
            <a:extLst>
              <a:ext uri="{FF2B5EF4-FFF2-40B4-BE49-F238E27FC236}">
                <a16:creationId xmlns:a16="http://schemas.microsoft.com/office/drawing/2014/main" id="{9425BA88-E695-9D8E-8C6F-1C70D7006C36}"/>
              </a:ext>
            </a:extLst>
          </p:cNvPr>
          <p:cNvPicPr>
            <a:picLocks noChangeAspect="1"/>
          </p:cNvPicPr>
          <p:nvPr/>
        </p:nvPicPr>
        <p:blipFill>
          <a:blip r:embed="rId3"/>
          <a:stretch>
            <a:fillRect/>
          </a:stretch>
        </p:blipFill>
        <p:spPr>
          <a:xfrm>
            <a:off x="5064370" y="2145531"/>
            <a:ext cx="6629277" cy="577715"/>
          </a:xfrm>
          <a:prstGeom prst="rect">
            <a:avLst/>
          </a:prstGeom>
        </p:spPr>
      </p:pic>
      <p:cxnSp>
        <p:nvCxnSpPr>
          <p:cNvPr id="19" name="直線單箭頭接點 18">
            <a:extLst>
              <a:ext uri="{FF2B5EF4-FFF2-40B4-BE49-F238E27FC236}">
                <a16:creationId xmlns:a16="http://schemas.microsoft.com/office/drawing/2014/main" id="{2CE80D31-0626-BC20-1816-15F07C121294}"/>
              </a:ext>
            </a:extLst>
          </p:cNvPr>
          <p:cNvCxnSpPr>
            <a:cxnSpLocks/>
            <a:stCxn id="20" idx="1"/>
            <a:endCxn id="9" idx="3"/>
          </p:cNvCxnSpPr>
          <p:nvPr/>
        </p:nvCxnSpPr>
        <p:spPr>
          <a:xfrm flipH="1" flipV="1">
            <a:off x="3894992" y="2385858"/>
            <a:ext cx="2201008" cy="75055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0" name="文字方塊 19">
            <a:extLst>
              <a:ext uri="{FF2B5EF4-FFF2-40B4-BE49-F238E27FC236}">
                <a16:creationId xmlns:a16="http://schemas.microsoft.com/office/drawing/2014/main" id="{4326693E-DC47-0906-9C7D-8E12BF786269}"/>
              </a:ext>
            </a:extLst>
          </p:cNvPr>
          <p:cNvSpPr txBox="1"/>
          <p:nvPr/>
        </p:nvSpPr>
        <p:spPr>
          <a:xfrm>
            <a:off x="6096000" y="2967138"/>
            <a:ext cx="3327154" cy="338554"/>
          </a:xfrm>
          <a:prstGeom prst="rect">
            <a:avLst/>
          </a:prstGeom>
          <a:noFill/>
        </p:spPr>
        <p:txBody>
          <a:bodyPr wrap="square" rtlCol="0">
            <a:spAutoFit/>
          </a:bodyPr>
          <a:lstStyle/>
          <a:p>
            <a:r>
              <a:rPr lang="zh-TW" altLang="en-US" sz="1600" dirty="0"/>
              <a:t>從前端取得搜尋框的值取名</a:t>
            </a:r>
            <a:r>
              <a:rPr lang="en-US" altLang="zh-TW" sz="1600" dirty="0"/>
              <a:t>keyword</a:t>
            </a:r>
            <a:endParaRPr lang="zh-TW" altLang="en-US" sz="1600" dirty="0"/>
          </a:p>
        </p:txBody>
      </p:sp>
      <p:cxnSp>
        <p:nvCxnSpPr>
          <p:cNvPr id="26" name="直線單箭頭接點 25">
            <a:extLst>
              <a:ext uri="{FF2B5EF4-FFF2-40B4-BE49-F238E27FC236}">
                <a16:creationId xmlns:a16="http://schemas.microsoft.com/office/drawing/2014/main" id="{9BBA8B2F-28FE-AFC1-20FA-B43723E6AED9}"/>
              </a:ext>
            </a:extLst>
          </p:cNvPr>
          <p:cNvCxnSpPr>
            <a:cxnSpLocks/>
            <a:stCxn id="10" idx="3"/>
            <a:endCxn id="31" idx="1"/>
          </p:cNvCxnSpPr>
          <p:nvPr/>
        </p:nvCxnSpPr>
        <p:spPr>
          <a:xfrm>
            <a:off x="5934807" y="3651950"/>
            <a:ext cx="482082" cy="4858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1" name="文字方塊 30">
            <a:extLst>
              <a:ext uri="{FF2B5EF4-FFF2-40B4-BE49-F238E27FC236}">
                <a16:creationId xmlns:a16="http://schemas.microsoft.com/office/drawing/2014/main" id="{E80D0FB7-2B84-77AF-B774-6F0376837608}"/>
              </a:ext>
            </a:extLst>
          </p:cNvPr>
          <p:cNvSpPr txBox="1"/>
          <p:nvPr/>
        </p:nvSpPr>
        <p:spPr>
          <a:xfrm>
            <a:off x="6416889" y="3599195"/>
            <a:ext cx="5698523" cy="1077218"/>
          </a:xfrm>
          <a:prstGeom prst="rect">
            <a:avLst/>
          </a:prstGeom>
          <a:noFill/>
        </p:spPr>
        <p:txBody>
          <a:bodyPr wrap="square" rtlCol="0">
            <a:spAutoFit/>
          </a:bodyPr>
          <a:lstStyle/>
          <a:p>
            <a:r>
              <a:rPr lang="en-US" altLang="zh-TW" sz="1600" dirty="0"/>
              <a:t>like ‘%</a:t>
            </a:r>
            <a:r>
              <a:rPr lang="zh-TW" altLang="en-US" sz="1600" dirty="0">
                <a:solidFill>
                  <a:srgbClr val="FFC000"/>
                </a:solidFill>
              </a:rPr>
              <a:t>關鍵字</a:t>
            </a:r>
            <a:r>
              <a:rPr lang="en-US" altLang="zh-TW" sz="1600" dirty="0"/>
              <a:t>%’</a:t>
            </a:r>
            <a:r>
              <a:rPr lang="zh-TW" altLang="en-US" sz="1600" dirty="0"/>
              <a:t>，這段是搜尋功能的核心</a:t>
            </a:r>
            <a:r>
              <a:rPr lang="en-US" altLang="zh-TW" sz="1200" b="1" dirty="0">
                <a:hlinkClick r:id="rId4">
                  <a:extLst>
                    <a:ext uri="{A12FA001-AC4F-418D-AE19-62706E023703}">
                      <ahyp:hlinkClr xmlns:ahyp="http://schemas.microsoft.com/office/drawing/2018/hyperlinkcolor" val="tx"/>
                    </a:ext>
                  </a:extLst>
                </a:hlinkClick>
              </a:rPr>
              <a:t>(</a:t>
            </a:r>
            <a:r>
              <a:rPr lang="en-US" altLang="zh-TW" sz="1200" b="1" dirty="0">
                <a:solidFill>
                  <a:schemeClr val="tx2">
                    <a:lumMod val="75000"/>
                  </a:schemeClr>
                </a:solidFill>
                <a:hlinkClick r:id="rId4">
                  <a:extLst>
                    <a:ext uri="{A12FA001-AC4F-418D-AE19-62706E023703}">
                      <ahyp:hlinkClr xmlns:ahyp="http://schemas.microsoft.com/office/drawing/2018/hyperlinkcolor" val="tx"/>
                    </a:ext>
                  </a:extLst>
                </a:hlinkClick>
              </a:rPr>
              <a:t>SQLite Like </a:t>
            </a:r>
            <a:r>
              <a:rPr lang="zh-TW" altLang="en-US" sz="1200" b="1" dirty="0">
                <a:solidFill>
                  <a:schemeClr val="tx2">
                    <a:lumMod val="75000"/>
                  </a:schemeClr>
                </a:solidFill>
                <a:hlinkClick r:id="rId4">
                  <a:extLst>
                    <a:ext uri="{A12FA001-AC4F-418D-AE19-62706E023703}">
                      <ahyp:hlinkClr xmlns:ahyp="http://schemas.microsoft.com/office/drawing/2018/hyperlinkcolor" val="tx"/>
                    </a:ext>
                  </a:extLst>
                </a:hlinkClick>
              </a:rPr>
              <a:t>子句</a:t>
            </a:r>
            <a:r>
              <a:rPr lang="en-US" altLang="zh-TW" sz="1200" b="1" dirty="0"/>
              <a:t>)</a:t>
            </a:r>
            <a:endParaRPr lang="en-US" altLang="zh-TW" sz="1600" dirty="0"/>
          </a:p>
          <a:p>
            <a:pPr marL="285750" indent="-285750">
              <a:buFont typeface="Arial" panose="020B0604020202020204" pitchFamily="34" charset="0"/>
              <a:buChar char="•"/>
            </a:pPr>
            <a:r>
              <a:rPr lang="en-US" altLang="zh-TW" sz="1600" dirty="0"/>
              <a:t>%</a:t>
            </a:r>
            <a:r>
              <a:rPr lang="zh-TW" altLang="en-US" sz="1600" dirty="0"/>
              <a:t>代表</a:t>
            </a:r>
            <a:r>
              <a:rPr lang="en-US" altLang="zh-TW" sz="1600" dirty="0"/>
              <a:t>0</a:t>
            </a:r>
            <a:r>
              <a:rPr lang="zh-TW" altLang="en-US" sz="1600" dirty="0"/>
              <a:t>個、</a:t>
            </a:r>
            <a:r>
              <a:rPr lang="en-US" altLang="zh-TW" sz="1600" dirty="0"/>
              <a:t>1</a:t>
            </a:r>
            <a:r>
              <a:rPr lang="zh-TW" altLang="en-US" sz="1600" dirty="0"/>
              <a:t>個或多個字符</a:t>
            </a:r>
            <a:endParaRPr lang="en-US" altLang="zh-TW" sz="1600" dirty="0"/>
          </a:p>
          <a:p>
            <a:pPr marL="285750" indent="-285750">
              <a:buFont typeface="Arial" panose="020B0604020202020204" pitchFamily="34" charset="0"/>
              <a:buChar char="•"/>
            </a:pPr>
            <a:r>
              <a:rPr lang="en-US" altLang="zh-TW" sz="1600" dirty="0"/>
              <a:t>_</a:t>
            </a:r>
            <a:r>
              <a:rPr lang="zh-TW" altLang="en-US" sz="1600" dirty="0"/>
              <a:t>代表</a:t>
            </a:r>
            <a:r>
              <a:rPr lang="en-US" altLang="zh-TW" sz="1600" dirty="0"/>
              <a:t>1</a:t>
            </a:r>
            <a:r>
              <a:rPr lang="zh-TW" altLang="en-US" sz="1600" dirty="0"/>
              <a:t>個字符</a:t>
            </a:r>
            <a:endParaRPr lang="en-US" altLang="zh-TW" sz="1600" dirty="0"/>
          </a:p>
          <a:p>
            <a:r>
              <a:rPr lang="zh-TW" altLang="en-US" sz="1600" dirty="0"/>
              <a:t>因此</a:t>
            </a:r>
            <a:r>
              <a:rPr lang="en-US" altLang="zh-TW" sz="1600" dirty="0"/>
              <a:t>%</a:t>
            </a:r>
            <a:r>
              <a:rPr lang="zh-TW" altLang="en-US" sz="1600" dirty="0">
                <a:solidFill>
                  <a:srgbClr val="FFC000"/>
                </a:solidFill>
              </a:rPr>
              <a:t>關鍵字</a:t>
            </a:r>
            <a:r>
              <a:rPr lang="en-US" altLang="zh-TW" sz="1600" dirty="0"/>
              <a:t>%</a:t>
            </a:r>
            <a:r>
              <a:rPr lang="zh-TW" altLang="en-US" sz="1600" dirty="0"/>
              <a:t>代表任何有包含關鍵字的內容都會被篩選出來</a:t>
            </a:r>
          </a:p>
        </p:txBody>
      </p:sp>
      <p:sp>
        <p:nvSpPr>
          <p:cNvPr id="21" name="文字方塊 20">
            <a:extLst>
              <a:ext uri="{FF2B5EF4-FFF2-40B4-BE49-F238E27FC236}">
                <a16:creationId xmlns:a16="http://schemas.microsoft.com/office/drawing/2014/main" id="{715568E5-46C9-C659-7676-2BAD94E9EB98}"/>
              </a:ext>
            </a:extLst>
          </p:cNvPr>
          <p:cNvSpPr txBox="1"/>
          <p:nvPr/>
        </p:nvSpPr>
        <p:spPr>
          <a:xfrm>
            <a:off x="5035062" y="1927219"/>
            <a:ext cx="1060938" cy="338554"/>
          </a:xfrm>
          <a:prstGeom prst="rect">
            <a:avLst/>
          </a:prstGeom>
          <a:noFill/>
        </p:spPr>
        <p:txBody>
          <a:bodyPr wrap="square" rtlCol="0">
            <a:spAutoFit/>
          </a:bodyPr>
          <a:lstStyle/>
          <a:p>
            <a:r>
              <a:rPr lang="en-US" altLang="zh-TW" sz="1600" dirty="0">
                <a:solidFill>
                  <a:srgbClr val="FFC000"/>
                </a:solidFill>
              </a:rPr>
              <a:t>navbar.py</a:t>
            </a:r>
            <a:endParaRPr lang="zh-TW" altLang="en-US" sz="1600" dirty="0">
              <a:solidFill>
                <a:srgbClr val="FFC000"/>
              </a:solidFill>
            </a:endParaRPr>
          </a:p>
        </p:txBody>
      </p:sp>
      <p:sp>
        <p:nvSpPr>
          <p:cNvPr id="22" name="矩形 21">
            <a:extLst>
              <a:ext uri="{FF2B5EF4-FFF2-40B4-BE49-F238E27FC236}">
                <a16:creationId xmlns:a16="http://schemas.microsoft.com/office/drawing/2014/main" id="{CB36740C-90E9-95F9-191F-51F9F96A407E}"/>
              </a:ext>
            </a:extLst>
          </p:cNvPr>
          <p:cNvSpPr/>
          <p:nvPr/>
        </p:nvSpPr>
        <p:spPr>
          <a:xfrm>
            <a:off x="10506685" y="2290078"/>
            <a:ext cx="1195754" cy="1714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ECB41540-4D55-400A-BCFF-F71FB3A43EB0}"/>
              </a:ext>
            </a:extLst>
          </p:cNvPr>
          <p:cNvSpPr/>
          <p:nvPr/>
        </p:nvSpPr>
        <p:spPr>
          <a:xfrm>
            <a:off x="6251208" y="2149401"/>
            <a:ext cx="747469" cy="1453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單箭頭接點 23">
            <a:extLst>
              <a:ext uri="{FF2B5EF4-FFF2-40B4-BE49-F238E27FC236}">
                <a16:creationId xmlns:a16="http://schemas.microsoft.com/office/drawing/2014/main" id="{48A081B1-ADC2-769A-EB8B-4EA6DF4547D4}"/>
              </a:ext>
            </a:extLst>
          </p:cNvPr>
          <p:cNvCxnSpPr>
            <a:cxnSpLocks/>
            <a:stCxn id="22" idx="2"/>
            <a:endCxn id="20" idx="3"/>
          </p:cNvCxnSpPr>
          <p:nvPr/>
        </p:nvCxnSpPr>
        <p:spPr>
          <a:xfrm flipH="1">
            <a:off x="9423154" y="2461498"/>
            <a:ext cx="1681408" cy="67491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77893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613B28E4-59A6-A1E0-02ED-75E50DFD758A}"/>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F68DD24A-8286-1FBE-EA41-10E8E09C527D}"/>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六</a:t>
              </a:r>
              <a:r>
                <a:rPr lang="en-US" altLang="zh-TW" sz="2400" b="1" dirty="0">
                  <a:latin typeface="+mn-ea"/>
                </a:rPr>
                <a:t>	)</a:t>
              </a:r>
              <a:endParaRPr lang="zh-TW" altLang="en-US" sz="2400" b="1" dirty="0">
                <a:latin typeface="+mn-ea"/>
              </a:endParaRPr>
            </a:p>
          </p:txBody>
        </p:sp>
        <p:sp>
          <p:nvSpPr>
            <p:cNvPr id="4" name="文字方塊 3">
              <a:extLst>
                <a:ext uri="{FF2B5EF4-FFF2-40B4-BE49-F238E27FC236}">
                  <a16:creationId xmlns:a16="http://schemas.microsoft.com/office/drawing/2014/main" id="{6C210E07-642A-CDE0-0A43-E693CAC20D48}"/>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商品搜尋實作</a:t>
              </a:r>
              <a:r>
                <a:rPr lang="en-US" altLang="zh-TW" sz="2000" dirty="0"/>
                <a:t>-GET</a:t>
              </a:r>
              <a:endParaRPr lang="zh-TW" altLang="en-US" sz="2000" dirty="0"/>
            </a:p>
          </p:txBody>
        </p:sp>
      </p:grpSp>
      <p:pic>
        <p:nvPicPr>
          <p:cNvPr id="9" name="圖片 8">
            <a:extLst>
              <a:ext uri="{FF2B5EF4-FFF2-40B4-BE49-F238E27FC236}">
                <a16:creationId xmlns:a16="http://schemas.microsoft.com/office/drawing/2014/main" id="{1EC15111-DC60-D297-DA70-B2EFC890DA50}"/>
              </a:ext>
            </a:extLst>
          </p:cNvPr>
          <p:cNvPicPr>
            <a:picLocks noChangeAspect="1"/>
          </p:cNvPicPr>
          <p:nvPr/>
        </p:nvPicPr>
        <p:blipFill>
          <a:blip r:embed="rId2"/>
          <a:stretch>
            <a:fillRect/>
          </a:stretch>
        </p:blipFill>
        <p:spPr>
          <a:xfrm>
            <a:off x="541686" y="1666822"/>
            <a:ext cx="5115639" cy="4782217"/>
          </a:xfrm>
          <a:prstGeom prst="rect">
            <a:avLst/>
          </a:prstGeom>
        </p:spPr>
      </p:pic>
      <p:pic>
        <p:nvPicPr>
          <p:cNvPr id="7" name="圖片 6">
            <a:extLst>
              <a:ext uri="{FF2B5EF4-FFF2-40B4-BE49-F238E27FC236}">
                <a16:creationId xmlns:a16="http://schemas.microsoft.com/office/drawing/2014/main" id="{46FF715D-BCAF-4258-E890-452DAABB69B6}"/>
              </a:ext>
            </a:extLst>
          </p:cNvPr>
          <p:cNvPicPr>
            <a:picLocks noChangeAspect="1"/>
          </p:cNvPicPr>
          <p:nvPr/>
        </p:nvPicPr>
        <p:blipFill>
          <a:blip r:embed="rId3"/>
          <a:stretch>
            <a:fillRect/>
          </a:stretch>
        </p:blipFill>
        <p:spPr>
          <a:xfrm>
            <a:off x="5755288" y="2309441"/>
            <a:ext cx="6316551" cy="562386"/>
          </a:xfrm>
          <a:prstGeom prst="rect">
            <a:avLst/>
          </a:prstGeom>
        </p:spPr>
      </p:pic>
      <p:sp>
        <p:nvSpPr>
          <p:cNvPr id="10" name="文字方塊 9">
            <a:extLst>
              <a:ext uri="{FF2B5EF4-FFF2-40B4-BE49-F238E27FC236}">
                <a16:creationId xmlns:a16="http://schemas.microsoft.com/office/drawing/2014/main" id="{FCF2A154-42E5-4097-5E94-D3C1F51ADDE4}"/>
              </a:ext>
            </a:extLst>
          </p:cNvPr>
          <p:cNvSpPr txBox="1"/>
          <p:nvPr/>
        </p:nvSpPr>
        <p:spPr>
          <a:xfrm>
            <a:off x="541686" y="1087537"/>
            <a:ext cx="6109365" cy="307777"/>
          </a:xfrm>
          <a:prstGeom prst="rect">
            <a:avLst/>
          </a:prstGeom>
          <a:noFill/>
        </p:spPr>
        <p:txBody>
          <a:bodyPr wrap="none" rtlCol="0">
            <a:spAutoFit/>
          </a:bodyPr>
          <a:lstStyle/>
          <a:p>
            <a:r>
              <a:rPr lang="zh-TW" altLang="en-US" sz="1400" dirty="0"/>
              <a:t>常常看到市面上網站的搜尋頁面在按下搜尋後網址列會出現類似這樣的東西</a:t>
            </a:r>
          </a:p>
        </p:txBody>
      </p:sp>
      <p:pic>
        <p:nvPicPr>
          <p:cNvPr id="12" name="圖片 11">
            <a:extLst>
              <a:ext uri="{FF2B5EF4-FFF2-40B4-BE49-F238E27FC236}">
                <a16:creationId xmlns:a16="http://schemas.microsoft.com/office/drawing/2014/main" id="{5490D0C2-922A-C277-ABC3-D7BD0ED1CEB4}"/>
              </a:ext>
            </a:extLst>
          </p:cNvPr>
          <p:cNvPicPr>
            <a:picLocks noChangeAspect="1"/>
          </p:cNvPicPr>
          <p:nvPr/>
        </p:nvPicPr>
        <p:blipFill rotWithShape="1">
          <a:blip r:embed="rId4"/>
          <a:srcRect l="10991" t="1" b="3295"/>
          <a:stretch/>
        </p:blipFill>
        <p:spPr>
          <a:xfrm>
            <a:off x="6515100" y="1137368"/>
            <a:ext cx="2594667" cy="257946"/>
          </a:xfrm>
          <a:prstGeom prst="rect">
            <a:avLst/>
          </a:prstGeom>
        </p:spPr>
      </p:pic>
      <p:sp>
        <p:nvSpPr>
          <p:cNvPr id="13" name="矩形 12">
            <a:extLst>
              <a:ext uri="{FF2B5EF4-FFF2-40B4-BE49-F238E27FC236}">
                <a16:creationId xmlns:a16="http://schemas.microsoft.com/office/drawing/2014/main" id="{ED396DDC-F13C-74AF-7DFB-E111A56E2427}"/>
              </a:ext>
            </a:extLst>
          </p:cNvPr>
          <p:cNvSpPr/>
          <p:nvPr/>
        </p:nvSpPr>
        <p:spPr>
          <a:xfrm>
            <a:off x="6884377" y="2309441"/>
            <a:ext cx="659423" cy="169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F743EB56-D98E-7122-B3D8-8E9CB009E284}"/>
              </a:ext>
            </a:extLst>
          </p:cNvPr>
          <p:cNvSpPr txBox="1"/>
          <p:nvPr/>
        </p:nvSpPr>
        <p:spPr>
          <a:xfrm>
            <a:off x="5692747" y="2043577"/>
            <a:ext cx="1060938" cy="338554"/>
          </a:xfrm>
          <a:prstGeom prst="rect">
            <a:avLst/>
          </a:prstGeom>
          <a:noFill/>
        </p:spPr>
        <p:txBody>
          <a:bodyPr wrap="square" rtlCol="0">
            <a:spAutoFit/>
          </a:bodyPr>
          <a:lstStyle/>
          <a:p>
            <a:r>
              <a:rPr lang="en-US" altLang="zh-TW" sz="1600" dirty="0">
                <a:solidFill>
                  <a:srgbClr val="FFC000"/>
                </a:solidFill>
              </a:rPr>
              <a:t>navbar.py</a:t>
            </a:r>
            <a:endParaRPr lang="zh-TW" altLang="en-US" sz="1600" dirty="0">
              <a:solidFill>
                <a:srgbClr val="FFC000"/>
              </a:solidFill>
            </a:endParaRPr>
          </a:p>
        </p:txBody>
      </p:sp>
      <p:sp>
        <p:nvSpPr>
          <p:cNvPr id="15" name="文字方塊 14">
            <a:extLst>
              <a:ext uri="{FF2B5EF4-FFF2-40B4-BE49-F238E27FC236}">
                <a16:creationId xmlns:a16="http://schemas.microsoft.com/office/drawing/2014/main" id="{67B8470C-2298-7AF6-4947-63C4AACD6C65}"/>
              </a:ext>
            </a:extLst>
          </p:cNvPr>
          <p:cNvSpPr txBox="1"/>
          <p:nvPr/>
        </p:nvSpPr>
        <p:spPr>
          <a:xfrm>
            <a:off x="536432" y="1445318"/>
            <a:ext cx="1060938" cy="338554"/>
          </a:xfrm>
          <a:prstGeom prst="rect">
            <a:avLst/>
          </a:prstGeom>
          <a:noFill/>
        </p:spPr>
        <p:txBody>
          <a:bodyPr wrap="square" rtlCol="0">
            <a:spAutoFit/>
          </a:bodyPr>
          <a:lstStyle/>
          <a:p>
            <a:r>
              <a:rPr lang="en-US" altLang="zh-TW" sz="1600" dirty="0">
                <a:solidFill>
                  <a:srgbClr val="FFC000"/>
                </a:solidFill>
              </a:rPr>
              <a:t>server.py</a:t>
            </a:r>
            <a:endParaRPr lang="zh-TW" altLang="en-US" sz="1600" dirty="0">
              <a:solidFill>
                <a:srgbClr val="FFC000"/>
              </a:solidFill>
            </a:endParaRPr>
          </a:p>
        </p:txBody>
      </p:sp>
      <p:sp>
        <p:nvSpPr>
          <p:cNvPr id="16" name="矩形 15">
            <a:extLst>
              <a:ext uri="{FF2B5EF4-FFF2-40B4-BE49-F238E27FC236}">
                <a16:creationId xmlns:a16="http://schemas.microsoft.com/office/drawing/2014/main" id="{7803992B-9D40-6270-1195-1B09FC9A105B}"/>
              </a:ext>
            </a:extLst>
          </p:cNvPr>
          <p:cNvSpPr/>
          <p:nvPr/>
        </p:nvSpPr>
        <p:spPr>
          <a:xfrm>
            <a:off x="898308" y="2055380"/>
            <a:ext cx="2961515" cy="1866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 name="直線單箭頭接點 17">
            <a:extLst>
              <a:ext uri="{FF2B5EF4-FFF2-40B4-BE49-F238E27FC236}">
                <a16:creationId xmlns:a16="http://schemas.microsoft.com/office/drawing/2014/main" id="{39A3C9E4-8207-B200-21FA-B96D289AED05}"/>
              </a:ext>
            </a:extLst>
          </p:cNvPr>
          <p:cNvCxnSpPr>
            <a:cxnSpLocks/>
            <a:endCxn id="19" idx="1"/>
          </p:cNvCxnSpPr>
          <p:nvPr/>
        </p:nvCxnSpPr>
        <p:spPr>
          <a:xfrm flipV="1">
            <a:off x="2162908" y="1770513"/>
            <a:ext cx="1547446" cy="133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9" name="文字方塊 18">
            <a:extLst>
              <a:ext uri="{FF2B5EF4-FFF2-40B4-BE49-F238E27FC236}">
                <a16:creationId xmlns:a16="http://schemas.microsoft.com/office/drawing/2014/main" id="{1C4F4105-CFAD-4E7F-132E-3A7E37C143B1}"/>
              </a:ext>
            </a:extLst>
          </p:cNvPr>
          <p:cNvSpPr txBox="1"/>
          <p:nvPr/>
        </p:nvSpPr>
        <p:spPr>
          <a:xfrm>
            <a:off x="3710354" y="1616624"/>
            <a:ext cx="3072892" cy="307777"/>
          </a:xfrm>
          <a:prstGeom prst="rect">
            <a:avLst/>
          </a:prstGeom>
          <a:noFill/>
        </p:spPr>
        <p:txBody>
          <a:bodyPr wrap="none" rtlCol="0">
            <a:spAutoFit/>
          </a:bodyPr>
          <a:lstStyle/>
          <a:p>
            <a:r>
              <a:rPr lang="zh-TW" altLang="en-US" sz="1400" dirty="0"/>
              <a:t>刪掉</a:t>
            </a:r>
            <a:r>
              <a:rPr lang="en-US" altLang="zh-TW" sz="1400" dirty="0"/>
              <a:t>method=[‘POST’]</a:t>
            </a:r>
            <a:r>
              <a:rPr lang="zh-TW" altLang="en-US" sz="1400" dirty="0"/>
              <a:t>，變回預設的</a:t>
            </a:r>
            <a:r>
              <a:rPr lang="en-US" altLang="zh-TW" sz="1400" dirty="0"/>
              <a:t>get</a:t>
            </a:r>
          </a:p>
        </p:txBody>
      </p:sp>
      <p:sp>
        <p:nvSpPr>
          <p:cNvPr id="24" name="文字方塊 23">
            <a:extLst>
              <a:ext uri="{FF2B5EF4-FFF2-40B4-BE49-F238E27FC236}">
                <a16:creationId xmlns:a16="http://schemas.microsoft.com/office/drawing/2014/main" id="{7CC2C3BB-A70E-C358-814D-BFD525D3E0A9}"/>
              </a:ext>
            </a:extLst>
          </p:cNvPr>
          <p:cNvSpPr txBox="1"/>
          <p:nvPr/>
        </p:nvSpPr>
        <p:spPr>
          <a:xfrm>
            <a:off x="5755288" y="3024225"/>
            <a:ext cx="3716274" cy="369332"/>
          </a:xfrm>
          <a:prstGeom prst="rect">
            <a:avLst/>
          </a:prstGeom>
          <a:noFill/>
        </p:spPr>
        <p:txBody>
          <a:bodyPr wrap="none" rtlCol="0">
            <a:spAutoFit/>
          </a:bodyPr>
          <a:lstStyle/>
          <a:p>
            <a:r>
              <a:rPr lang="zh-TW" altLang="en-US" dirty="0"/>
              <a:t>紅框部分改完就是</a:t>
            </a:r>
            <a:r>
              <a:rPr lang="en-US" altLang="zh-TW" dirty="0"/>
              <a:t>get</a:t>
            </a:r>
            <a:r>
              <a:rPr lang="zh-TW" altLang="en-US" dirty="0"/>
              <a:t>方法的搜尋了</a:t>
            </a:r>
          </a:p>
        </p:txBody>
      </p:sp>
      <p:cxnSp>
        <p:nvCxnSpPr>
          <p:cNvPr id="25" name="直線單箭頭接點 24">
            <a:extLst>
              <a:ext uri="{FF2B5EF4-FFF2-40B4-BE49-F238E27FC236}">
                <a16:creationId xmlns:a16="http://schemas.microsoft.com/office/drawing/2014/main" id="{DD28A5FA-C3C0-B57F-866E-995CA501695B}"/>
              </a:ext>
            </a:extLst>
          </p:cNvPr>
          <p:cNvCxnSpPr>
            <a:cxnSpLocks/>
            <a:stCxn id="16" idx="3"/>
            <a:endCxn id="24" idx="1"/>
          </p:cNvCxnSpPr>
          <p:nvPr/>
        </p:nvCxnSpPr>
        <p:spPr>
          <a:xfrm>
            <a:off x="3859823" y="2148709"/>
            <a:ext cx="1895465" cy="10601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9" name="直線單箭頭接點 28">
            <a:extLst>
              <a:ext uri="{FF2B5EF4-FFF2-40B4-BE49-F238E27FC236}">
                <a16:creationId xmlns:a16="http://schemas.microsoft.com/office/drawing/2014/main" id="{82C38AB3-6EEB-07BB-29D9-BA2264EA01EE}"/>
              </a:ext>
            </a:extLst>
          </p:cNvPr>
          <p:cNvCxnSpPr>
            <a:cxnSpLocks/>
            <a:stCxn id="13" idx="2"/>
          </p:cNvCxnSpPr>
          <p:nvPr/>
        </p:nvCxnSpPr>
        <p:spPr>
          <a:xfrm>
            <a:off x="7214089" y="2479430"/>
            <a:ext cx="0" cy="55312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36" name="圖片 35">
            <a:extLst>
              <a:ext uri="{FF2B5EF4-FFF2-40B4-BE49-F238E27FC236}">
                <a16:creationId xmlns:a16="http://schemas.microsoft.com/office/drawing/2014/main" id="{79DFAEA2-ED15-8671-3FF2-065AA8882CB6}"/>
              </a:ext>
            </a:extLst>
          </p:cNvPr>
          <p:cNvPicPr>
            <a:picLocks noChangeAspect="1"/>
          </p:cNvPicPr>
          <p:nvPr/>
        </p:nvPicPr>
        <p:blipFill>
          <a:blip r:embed="rId5"/>
          <a:stretch>
            <a:fillRect/>
          </a:stretch>
        </p:blipFill>
        <p:spPr>
          <a:xfrm>
            <a:off x="6394931" y="3920122"/>
            <a:ext cx="1985982" cy="332104"/>
          </a:xfrm>
          <a:prstGeom prst="rect">
            <a:avLst/>
          </a:prstGeom>
        </p:spPr>
      </p:pic>
      <p:pic>
        <p:nvPicPr>
          <p:cNvPr id="38" name="圖片 37">
            <a:extLst>
              <a:ext uri="{FF2B5EF4-FFF2-40B4-BE49-F238E27FC236}">
                <a16:creationId xmlns:a16="http://schemas.microsoft.com/office/drawing/2014/main" id="{3A436331-F194-0D93-58F3-FCD3AD3B249C}"/>
              </a:ext>
            </a:extLst>
          </p:cNvPr>
          <p:cNvPicPr>
            <a:picLocks noChangeAspect="1"/>
          </p:cNvPicPr>
          <p:nvPr/>
        </p:nvPicPr>
        <p:blipFill>
          <a:blip r:embed="rId6"/>
          <a:stretch>
            <a:fillRect/>
          </a:stretch>
        </p:blipFill>
        <p:spPr>
          <a:xfrm>
            <a:off x="5904067" y="4446826"/>
            <a:ext cx="2476846" cy="295316"/>
          </a:xfrm>
          <a:prstGeom prst="rect">
            <a:avLst/>
          </a:prstGeom>
        </p:spPr>
      </p:pic>
      <p:sp>
        <p:nvSpPr>
          <p:cNvPr id="39" name="文字方塊 38">
            <a:extLst>
              <a:ext uri="{FF2B5EF4-FFF2-40B4-BE49-F238E27FC236}">
                <a16:creationId xmlns:a16="http://schemas.microsoft.com/office/drawing/2014/main" id="{C3E7C10E-78D9-F45E-A1A0-475549C390BB}"/>
              </a:ext>
            </a:extLst>
          </p:cNvPr>
          <p:cNvSpPr txBox="1"/>
          <p:nvPr/>
        </p:nvSpPr>
        <p:spPr>
          <a:xfrm>
            <a:off x="8380913" y="3901398"/>
            <a:ext cx="1696298" cy="369332"/>
          </a:xfrm>
          <a:prstGeom prst="rect">
            <a:avLst/>
          </a:prstGeom>
          <a:noFill/>
        </p:spPr>
        <p:txBody>
          <a:bodyPr wrap="none" rtlCol="0">
            <a:spAutoFit/>
          </a:bodyPr>
          <a:lstStyle/>
          <a:p>
            <a:r>
              <a:rPr lang="zh-TW" altLang="en-US" dirty="0"/>
              <a:t>搜尋「</a:t>
            </a:r>
            <a:r>
              <a:rPr lang="en-US" altLang="zh-TW" dirty="0"/>
              <a:t>1</a:t>
            </a:r>
            <a:r>
              <a:rPr lang="zh-TW" altLang="en-US" dirty="0"/>
              <a:t>」之後</a:t>
            </a:r>
          </a:p>
        </p:txBody>
      </p:sp>
      <p:sp>
        <p:nvSpPr>
          <p:cNvPr id="40" name="文字方塊 39">
            <a:extLst>
              <a:ext uri="{FF2B5EF4-FFF2-40B4-BE49-F238E27FC236}">
                <a16:creationId xmlns:a16="http://schemas.microsoft.com/office/drawing/2014/main" id="{6A0FC6F3-4D8A-83D0-3C19-C05F37584565}"/>
              </a:ext>
            </a:extLst>
          </p:cNvPr>
          <p:cNvSpPr txBox="1"/>
          <p:nvPr/>
        </p:nvSpPr>
        <p:spPr>
          <a:xfrm>
            <a:off x="8380913" y="4409818"/>
            <a:ext cx="3567002" cy="369332"/>
          </a:xfrm>
          <a:prstGeom prst="rect">
            <a:avLst/>
          </a:prstGeom>
          <a:noFill/>
        </p:spPr>
        <p:txBody>
          <a:bodyPr wrap="none" rtlCol="0">
            <a:spAutoFit/>
          </a:bodyPr>
          <a:lstStyle/>
          <a:p>
            <a:r>
              <a:rPr lang="zh-TW" altLang="en-US" dirty="0"/>
              <a:t>網址後面就會出現 </a:t>
            </a:r>
            <a:r>
              <a:rPr lang="en-US" altLang="zh-TW" dirty="0">
                <a:latin typeface="Arial" panose="020B0604020202020204" pitchFamily="34" charset="0"/>
                <a:cs typeface="Arial" panose="020B0604020202020204" pitchFamily="34" charset="0"/>
              </a:rPr>
              <a:t>?</a:t>
            </a:r>
            <a:r>
              <a:rPr lang="en-US" altLang="zh-TW" dirty="0">
                <a:solidFill>
                  <a:srgbClr val="FFC000"/>
                </a:solidFill>
              </a:rPr>
              <a:t>name</a:t>
            </a:r>
            <a:r>
              <a:rPr lang="en-US" altLang="zh-TW" dirty="0"/>
              <a:t>=</a:t>
            </a:r>
            <a:r>
              <a:rPr lang="zh-TW" altLang="en-US" dirty="0">
                <a:solidFill>
                  <a:srgbClr val="FFC000"/>
                </a:solidFill>
              </a:rPr>
              <a:t>搜尋值</a:t>
            </a:r>
          </a:p>
        </p:txBody>
      </p:sp>
      <p:cxnSp>
        <p:nvCxnSpPr>
          <p:cNvPr id="41" name="直線單箭頭接點 40">
            <a:extLst>
              <a:ext uri="{FF2B5EF4-FFF2-40B4-BE49-F238E27FC236}">
                <a16:creationId xmlns:a16="http://schemas.microsoft.com/office/drawing/2014/main" id="{F5EBBB49-76D9-A62F-2B13-9491662EE780}"/>
              </a:ext>
            </a:extLst>
          </p:cNvPr>
          <p:cNvCxnSpPr>
            <a:cxnSpLocks/>
          </p:cNvCxnSpPr>
          <p:nvPr/>
        </p:nvCxnSpPr>
        <p:spPr>
          <a:xfrm flipH="1">
            <a:off x="10752992" y="2590634"/>
            <a:ext cx="729762" cy="191102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653042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2E58BD2D-F774-281F-07E7-88FAC5D1C07F}"/>
              </a:ext>
            </a:extLst>
          </p:cNvPr>
          <p:cNvPicPr>
            <a:picLocks noChangeAspect="1"/>
          </p:cNvPicPr>
          <p:nvPr/>
        </p:nvPicPr>
        <p:blipFill>
          <a:blip r:embed="rId2"/>
          <a:stretch>
            <a:fillRect/>
          </a:stretch>
        </p:blipFill>
        <p:spPr>
          <a:xfrm>
            <a:off x="1615627" y="1758430"/>
            <a:ext cx="2867425" cy="476316"/>
          </a:xfrm>
          <a:prstGeom prst="rect">
            <a:avLst/>
          </a:prstGeom>
        </p:spPr>
      </p:pic>
      <p:pic>
        <p:nvPicPr>
          <p:cNvPr id="9" name="圖片 8">
            <a:extLst>
              <a:ext uri="{FF2B5EF4-FFF2-40B4-BE49-F238E27FC236}">
                <a16:creationId xmlns:a16="http://schemas.microsoft.com/office/drawing/2014/main" id="{44DFFD0B-AE18-AD75-E1AE-19474E342FE4}"/>
              </a:ext>
            </a:extLst>
          </p:cNvPr>
          <p:cNvPicPr>
            <a:picLocks noChangeAspect="1"/>
          </p:cNvPicPr>
          <p:nvPr/>
        </p:nvPicPr>
        <p:blipFill>
          <a:blip r:embed="rId3"/>
          <a:stretch>
            <a:fillRect/>
          </a:stretch>
        </p:blipFill>
        <p:spPr>
          <a:xfrm>
            <a:off x="351692" y="2347545"/>
            <a:ext cx="5395297" cy="2690447"/>
          </a:xfrm>
          <a:prstGeom prst="rect">
            <a:avLst/>
          </a:prstGeom>
        </p:spPr>
      </p:pic>
      <p:pic>
        <p:nvPicPr>
          <p:cNvPr id="11" name="圖片 10">
            <a:extLst>
              <a:ext uri="{FF2B5EF4-FFF2-40B4-BE49-F238E27FC236}">
                <a16:creationId xmlns:a16="http://schemas.microsoft.com/office/drawing/2014/main" id="{5D816115-B6C0-3B48-8197-88135DF240F5}"/>
              </a:ext>
            </a:extLst>
          </p:cNvPr>
          <p:cNvPicPr>
            <a:picLocks noChangeAspect="1"/>
          </p:cNvPicPr>
          <p:nvPr/>
        </p:nvPicPr>
        <p:blipFill>
          <a:blip r:embed="rId4"/>
          <a:stretch>
            <a:fillRect/>
          </a:stretch>
        </p:blipFill>
        <p:spPr>
          <a:xfrm>
            <a:off x="7229882" y="2741700"/>
            <a:ext cx="2857899" cy="495369"/>
          </a:xfrm>
          <a:prstGeom prst="rect">
            <a:avLst/>
          </a:prstGeom>
        </p:spPr>
      </p:pic>
      <p:pic>
        <p:nvPicPr>
          <p:cNvPr id="13" name="圖片 12">
            <a:extLst>
              <a:ext uri="{FF2B5EF4-FFF2-40B4-BE49-F238E27FC236}">
                <a16:creationId xmlns:a16="http://schemas.microsoft.com/office/drawing/2014/main" id="{41D40EC8-2B99-CBBE-A0EE-6C88E823AF79}"/>
              </a:ext>
            </a:extLst>
          </p:cNvPr>
          <p:cNvPicPr>
            <a:picLocks noChangeAspect="1"/>
          </p:cNvPicPr>
          <p:nvPr/>
        </p:nvPicPr>
        <p:blipFill>
          <a:blip r:embed="rId5"/>
          <a:stretch>
            <a:fillRect/>
          </a:stretch>
        </p:blipFill>
        <p:spPr>
          <a:xfrm>
            <a:off x="5961184" y="3349868"/>
            <a:ext cx="5395297" cy="2689002"/>
          </a:xfrm>
          <a:prstGeom prst="rect">
            <a:avLst/>
          </a:prstGeom>
        </p:spPr>
      </p:pic>
      <p:grpSp>
        <p:nvGrpSpPr>
          <p:cNvPr id="14" name="群組 13">
            <a:extLst>
              <a:ext uri="{FF2B5EF4-FFF2-40B4-BE49-F238E27FC236}">
                <a16:creationId xmlns:a16="http://schemas.microsoft.com/office/drawing/2014/main" id="{8BABEBF3-866D-463D-71AB-14CA25A44348}"/>
              </a:ext>
            </a:extLst>
          </p:cNvPr>
          <p:cNvGrpSpPr/>
          <p:nvPr/>
        </p:nvGrpSpPr>
        <p:grpSpPr>
          <a:xfrm>
            <a:off x="185066" y="171266"/>
            <a:ext cx="3606424" cy="648933"/>
            <a:chOff x="3717165" y="905825"/>
            <a:chExt cx="3606424" cy="648933"/>
          </a:xfrm>
        </p:grpSpPr>
        <p:sp>
          <p:nvSpPr>
            <p:cNvPr id="15" name="矩形: 圓角 14">
              <a:extLst>
                <a:ext uri="{FF2B5EF4-FFF2-40B4-BE49-F238E27FC236}">
                  <a16:creationId xmlns:a16="http://schemas.microsoft.com/office/drawing/2014/main" id="{FBBED866-BEC2-028F-606F-CBB030E2116D}"/>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六</a:t>
              </a:r>
              <a:r>
                <a:rPr lang="en-US" altLang="zh-TW" sz="2400" b="1" dirty="0">
                  <a:latin typeface="+mn-ea"/>
                </a:rPr>
                <a:t>	)</a:t>
              </a:r>
              <a:endParaRPr lang="zh-TW" altLang="en-US" sz="2400" b="1" dirty="0">
                <a:latin typeface="+mn-ea"/>
              </a:endParaRPr>
            </a:p>
          </p:txBody>
        </p:sp>
        <p:sp>
          <p:nvSpPr>
            <p:cNvPr id="16" name="文字方塊 15">
              <a:extLst>
                <a:ext uri="{FF2B5EF4-FFF2-40B4-BE49-F238E27FC236}">
                  <a16:creationId xmlns:a16="http://schemas.microsoft.com/office/drawing/2014/main" id="{DFD80B78-5FD0-C33D-54B4-2C2B6C78C966}"/>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800" dirty="0"/>
                <a:t>商品搜尋實作</a:t>
              </a:r>
            </a:p>
          </p:txBody>
        </p:sp>
      </p:grpSp>
      <p:sp>
        <p:nvSpPr>
          <p:cNvPr id="17" name="文字方塊 16">
            <a:extLst>
              <a:ext uri="{FF2B5EF4-FFF2-40B4-BE49-F238E27FC236}">
                <a16:creationId xmlns:a16="http://schemas.microsoft.com/office/drawing/2014/main" id="{5CC3F902-6357-105E-E28F-B78B19C3D6FD}"/>
              </a:ext>
            </a:extLst>
          </p:cNvPr>
          <p:cNvSpPr txBox="1"/>
          <p:nvPr/>
        </p:nvSpPr>
        <p:spPr>
          <a:xfrm>
            <a:off x="898308" y="1126587"/>
            <a:ext cx="1107996" cy="369332"/>
          </a:xfrm>
          <a:prstGeom prst="rect">
            <a:avLst/>
          </a:prstGeom>
          <a:noFill/>
        </p:spPr>
        <p:txBody>
          <a:bodyPr wrap="none" rtlCol="0">
            <a:spAutoFit/>
          </a:bodyPr>
          <a:lstStyle/>
          <a:p>
            <a:r>
              <a:rPr lang="zh-TW" altLang="en-US" dirty="0"/>
              <a:t>執行結果</a:t>
            </a:r>
          </a:p>
        </p:txBody>
      </p:sp>
    </p:spTree>
    <p:extLst>
      <p:ext uri="{BB962C8B-B14F-4D97-AF65-F5344CB8AC3E}">
        <p14:creationId xmlns:p14="http://schemas.microsoft.com/office/powerpoint/2010/main" val="205542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圖片 32">
            <a:extLst>
              <a:ext uri="{FF2B5EF4-FFF2-40B4-BE49-F238E27FC236}">
                <a16:creationId xmlns:a16="http://schemas.microsoft.com/office/drawing/2014/main" id="{C2F35866-2D95-D7E5-0638-0A00FB57B942}"/>
              </a:ext>
            </a:extLst>
          </p:cNvPr>
          <p:cNvPicPr>
            <a:picLocks noChangeAspect="1"/>
          </p:cNvPicPr>
          <p:nvPr/>
        </p:nvPicPr>
        <p:blipFill rotWithShape="1">
          <a:blip r:embed="rId2"/>
          <a:srcRect r="55113" b="67662"/>
          <a:stretch/>
        </p:blipFill>
        <p:spPr>
          <a:xfrm>
            <a:off x="995327" y="2714808"/>
            <a:ext cx="4250546" cy="2001227"/>
          </a:xfrm>
          <a:prstGeom prst="rect">
            <a:avLst/>
          </a:prstGeom>
        </p:spPr>
      </p:pic>
      <p:sp>
        <p:nvSpPr>
          <p:cNvPr id="5" name="文字方塊 4">
            <a:extLst>
              <a:ext uri="{FF2B5EF4-FFF2-40B4-BE49-F238E27FC236}">
                <a16:creationId xmlns:a16="http://schemas.microsoft.com/office/drawing/2014/main" id="{0370AF6C-F65B-C4E4-F886-657E85482C2D}"/>
              </a:ext>
            </a:extLst>
          </p:cNvPr>
          <p:cNvSpPr txBox="1"/>
          <p:nvPr/>
        </p:nvSpPr>
        <p:spPr>
          <a:xfrm>
            <a:off x="898308" y="1222131"/>
            <a:ext cx="6372642" cy="1477328"/>
          </a:xfrm>
          <a:prstGeom prst="rect">
            <a:avLst/>
          </a:prstGeom>
          <a:noFill/>
        </p:spPr>
        <p:txBody>
          <a:bodyPr wrap="none" rtlCol="0">
            <a:spAutoFit/>
          </a:bodyPr>
          <a:lstStyle/>
          <a:p>
            <a:r>
              <a:rPr lang="zh-TW" altLang="en-US" dirty="0"/>
              <a:t>檔案建立好後我們來建立資料庫</a:t>
            </a:r>
            <a:endParaRPr lang="en-US" altLang="zh-TW" dirty="0"/>
          </a:p>
          <a:p>
            <a:r>
              <a:rPr lang="zh-TW" altLang="en-US" dirty="0"/>
              <a:t>本教學使用</a:t>
            </a:r>
            <a:r>
              <a:rPr lang="en-US" altLang="zh-TW" dirty="0"/>
              <a:t>SQLite</a:t>
            </a:r>
            <a:r>
              <a:rPr lang="zh-TW" altLang="en-US" dirty="0"/>
              <a:t>，先至</a:t>
            </a:r>
            <a:r>
              <a:rPr lang="en-US" altLang="zh-TW" b="1" dirty="0">
                <a:solidFill>
                  <a:schemeClr val="tx2">
                    <a:lumMod val="75000"/>
                  </a:schemeClr>
                </a:solidFill>
                <a:hlinkClick r:id="rId3">
                  <a:extLst>
                    <a:ext uri="{A12FA001-AC4F-418D-AE19-62706E023703}">
                      <ahyp:hlinkClr xmlns:ahyp="http://schemas.microsoft.com/office/drawing/2018/hyperlinkcolor" val="tx"/>
                    </a:ext>
                  </a:extLst>
                </a:hlinkClick>
              </a:rPr>
              <a:t>sqlitebrowser.org</a:t>
            </a:r>
            <a:r>
              <a:rPr lang="zh-TW" altLang="en-US" b="1" dirty="0">
                <a:solidFill>
                  <a:schemeClr val="tx2">
                    <a:lumMod val="75000"/>
                  </a:schemeClr>
                </a:solidFill>
                <a:hlinkClick r:id="rId3">
                  <a:extLst>
                    <a:ext uri="{A12FA001-AC4F-418D-AE19-62706E023703}">
                      <ahyp:hlinkClr xmlns:ahyp="http://schemas.microsoft.com/office/drawing/2018/hyperlinkcolor" val="tx"/>
                    </a:ext>
                  </a:extLst>
                </a:hlinkClick>
              </a:rPr>
              <a:t>載點</a:t>
            </a:r>
            <a:r>
              <a:rPr lang="zh-TW" altLang="en-US" dirty="0"/>
              <a:t>下載資料庫工具</a:t>
            </a:r>
            <a:endParaRPr lang="en-US" altLang="zh-TW" dirty="0"/>
          </a:p>
          <a:p>
            <a:r>
              <a:rPr lang="zh-TW" altLang="en-US" dirty="0"/>
              <a:t>可依個人情況選擇要下載哪一種</a:t>
            </a:r>
            <a:endParaRPr lang="en-US" altLang="zh-TW" dirty="0"/>
          </a:p>
          <a:p>
            <a:endParaRPr lang="en-US" altLang="zh-TW" dirty="0"/>
          </a:p>
          <a:p>
            <a:r>
              <a:rPr lang="zh-TW" altLang="en-US" dirty="0"/>
              <a:t>好了之後執行我們的資料庫工具</a:t>
            </a:r>
            <a:endParaRPr lang="en-US" altLang="zh-TW" dirty="0"/>
          </a:p>
        </p:txBody>
      </p:sp>
      <p:sp>
        <p:nvSpPr>
          <p:cNvPr id="18" name="文字方塊 17">
            <a:extLst>
              <a:ext uri="{FF2B5EF4-FFF2-40B4-BE49-F238E27FC236}">
                <a16:creationId xmlns:a16="http://schemas.microsoft.com/office/drawing/2014/main" id="{317F7BA2-CDB3-C3AA-E06A-B39F9BC36137}"/>
              </a:ext>
            </a:extLst>
          </p:cNvPr>
          <p:cNvSpPr txBox="1"/>
          <p:nvPr/>
        </p:nvSpPr>
        <p:spPr>
          <a:xfrm>
            <a:off x="5677598" y="2699459"/>
            <a:ext cx="5519075" cy="646331"/>
          </a:xfrm>
          <a:prstGeom prst="rect">
            <a:avLst/>
          </a:prstGeom>
          <a:noFill/>
        </p:spPr>
        <p:txBody>
          <a:bodyPr wrap="none" rtlCol="0">
            <a:spAutoFit/>
          </a:bodyPr>
          <a:lstStyle/>
          <a:p>
            <a:pPr marL="342900" indent="-342900">
              <a:buFont typeface="+mj-lt"/>
              <a:buAutoNum type="arabicPeriod"/>
            </a:pPr>
            <a:r>
              <a:rPr lang="zh-TW" altLang="en-US" dirty="0"/>
              <a:t>點擊「打開資料庫」開啟我們專案的</a:t>
            </a:r>
            <a:r>
              <a:rPr lang="en-US" altLang="zh-TW" dirty="0"/>
              <a:t>schoolflask.db</a:t>
            </a:r>
          </a:p>
          <a:p>
            <a:pPr marL="342900" indent="-342900">
              <a:buFont typeface="+mj-lt"/>
              <a:buAutoNum type="arabicPeriod"/>
            </a:pPr>
            <a:r>
              <a:rPr lang="zh-TW" altLang="en-US" dirty="0"/>
              <a:t>點擊「</a:t>
            </a:r>
            <a:r>
              <a:rPr lang="en-US" altLang="zh-TW" dirty="0"/>
              <a:t>Create Table</a:t>
            </a:r>
            <a:r>
              <a:rPr lang="zh-TW" altLang="en-US" dirty="0"/>
              <a:t>」建立資料表</a:t>
            </a:r>
          </a:p>
        </p:txBody>
      </p:sp>
      <p:pic>
        <p:nvPicPr>
          <p:cNvPr id="22" name="圖片 21">
            <a:extLst>
              <a:ext uri="{FF2B5EF4-FFF2-40B4-BE49-F238E27FC236}">
                <a16:creationId xmlns:a16="http://schemas.microsoft.com/office/drawing/2014/main" id="{35AFF87A-5D3C-D70C-EFEE-3500BBEF5862}"/>
              </a:ext>
            </a:extLst>
          </p:cNvPr>
          <p:cNvPicPr>
            <a:picLocks noChangeAspect="1"/>
          </p:cNvPicPr>
          <p:nvPr/>
        </p:nvPicPr>
        <p:blipFill rotWithShape="1">
          <a:blip r:embed="rId4"/>
          <a:srcRect r="30713" b="55987"/>
          <a:stretch/>
        </p:blipFill>
        <p:spPr>
          <a:xfrm>
            <a:off x="5422830" y="3571769"/>
            <a:ext cx="4250547" cy="2609223"/>
          </a:xfrm>
          <a:prstGeom prst="rect">
            <a:avLst/>
          </a:prstGeom>
        </p:spPr>
      </p:pic>
      <p:cxnSp>
        <p:nvCxnSpPr>
          <p:cNvPr id="24" name="直線單箭頭接點 23">
            <a:extLst>
              <a:ext uri="{FF2B5EF4-FFF2-40B4-BE49-F238E27FC236}">
                <a16:creationId xmlns:a16="http://schemas.microsoft.com/office/drawing/2014/main" id="{29B9FAEA-D0EA-0985-F87F-B3E02DD64F98}"/>
              </a:ext>
            </a:extLst>
          </p:cNvPr>
          <p:cNvCxnSpPr>
            <a:cxnSpLocks/>
          </p:cNvCxnSpPr>
          <p:nvPr/>
        </p:nvCxnSpPr>
        <p:spPr>
          <a:xfrm flipV="1">
            <a:off x="3120600" y="2875085"/>
            <a:ext cx="2556998" cy="47070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 name="直線單箭頭接點 27">
            <a:extLst>
              <a:ext uri="{FF2B5EF4-FFF2-40B4-BE49-F238E27FC236}">
                <a16:creationId xmlns:a16="http://schemas.microsoft.com/office/drawing/2014/main" id="{CB669178-13C7-3713-F0E3-5ABFA47560A4}"/>
              </a:ext>
            </a:extLst>
          </p:cNvPr>
          <p:cNvCxnSpPr>
            <a:cxnSpLocks/>
            <a:stCxn id="18" idx="2"/>
          </p:cNvCxnSpPr>
          <p:nvPr/>
        </p:nvCxnSpPr>
        <p:spPr>
          <a:xfrm flipH="1">
            <a:off x="8437135" y="3345790"/>
            <a:ext cx="1" cy="22597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0" name="文字方塊 29">
            <a:extLst>
              <a:ext uri="{FF2B5EF4-FFF2-40B4-BE49-F238E27FC236}">
                <a16:creationId xmlns:a16="http://schemas.microsoft.com/office/drawing/2014/main" id="{A9324141-277A-6F22-09A2-B3EE546CBF44}"/>
              </a:ext>
            </a:extLst>
          </p:cNvPr>
          <p:cNvSpPr txBox="1"/>
          <p:nvPr/>
        </p:nvSpPr>
        <p:spPr>
          <a:xfrm>
            <a:off x="9827891" y="3571769"/>
            <a:ext cx="2470548" cy="1200329"/>
          </a:xfrm>
          <a:prstGeom prst="rect">
            <a:avLst/>
          </a:prstGeom>
          <a:noFill/>
        </p:spPr>
        <p:txBody>
          <a:bodyPr wrap="none" rtlCol="0">
            <a:spAutoFit/>
          </a:bodyPr>
          <a:lstStyle/>
          <a:p>
            <a:pPr marL="342900" indent="-342900">
              <a:buFont typeface="+mj-lt"/>
              <a:buAutoNum type="arabicPeriod"/>
            </a:pPr>
            <a:r>
              <a:rPr lang="zh-TW" altLang="en-US" dirty="0"/>
              <a:t>資料表命名</a:t>
            </a:r>
            <a:r>
              <a:rPr lang="en-US" altLang="zh-TW" dirty="0"/>
              <a:t>client</a:t>
            </a:r>
          </a:p>
          <a:p>
            <a:pPr marL="342900" indent="-342900">
              <a:buFont typeface="+mj-lt"/>
              <a:buAutoNum type="arabicPeriod"/>
            </a:pPr>
            <a:r>
              <a:rPr lang="zh-TW" altLang="en-US" dirty="0"/>
              <a:t>點擊</a:t>
            </a:r>
            <a:r>
              <a:rPr lang="en-US" altLang="zh-TW" dirty="0"/>
              <a:t>Add</a:t>
            </a:r>
            <a:r>
              <a:rPr lang="zh-TW" altLang="en-US" dirty="0"/>
              <a:t>新增欄位</a:t>
            </a:r>
            <a:br>
              <a:rPr lang="en-US" altLang="zh-TW" dirty="0"/>
            </a:br>
            <a:r>
              <a:rPr lang="en-US" altLang="zh-TW" dirty="0"/>
              <a:t>email,password,cart</a:t>
            </a:r>
            <a:br>
              <a:rPr lang="en-US" altLang="zh-TW" dirty="0"/>
            </a:br>
            <a:r>
              <a:rPr lang="zh-TW" altLang="en-US" dirty="0"/>
              <a:t>都是</a:t>
            </a:r>
            <a:r>
              <a:rPr lang="en-US" altLang="zh-TW" dirty="0"/>
              <a:t>TEXT(</a:t>
            </a:r>
            <a:r>
              <a:rPr lang="zh-TW" altLang="en-US" dirty="0"/>
              <a:t>文字</a:t>
            </a:r>
            <a:r>
              <a:rPr lang="en-US" altLang="zh-TW" dirty="0"/>
              <a:t>)</a:t>
            </a:r>
            <a:r>
              <a:rPr lang="zh-TW" altLang="en-US" dirty="0"/>
              <a:t>類型</a:t>
            </a:r>
            <a:endParaRPr lang="en-US" altLang="zh-TW" dirty="0"/>
          </a:p>
        </p:txBody>
      </p:sp>
      <p:cxnSp>
        <p:nvCxnSpPr>
          <p:cNvPr id="36" name="直線單箭頭接點 35">
            <a:extLst>
              <a:ext uri="{FF2B5EF4-FFF2-40B4-BE49-F238E27FC236}">
                <a16:creationId xmlns:a16="http://schemas.microsoft.com/office/drawing/2014/main" id="{4428FEF3-C2E1-EDE1-852A-55181B3180C0}"/>
              </a:ext>
            </a:extLst>
          </p:cNvPr>
          <p:cNvCxnSpPr>
            <a:cxnSpLocks/>
            <a:endCxn id="30" idx="1"/>
          </p:cNvCxnSpPr>
          <p:nvPr/>
        </p:nvCxnSpPr>
        <p:spPr>
          <a:xfrm flipV="1">
            <a:off x="6031523" y="4171934"/>
            <a:ext cx="3796368" cy="100673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9" name="文字方塊 38">
            <a:extLst>
              <a:ext uri="{FF2B5EF4-FFF2-40B4-BE49-F238E27FC236}">
                <a16:creationId xmlns:a16="http://schemas.microsoft.com/office/drawing/2014/main" id="{947CE4B2-36C0-3218-D1D2-1D62EA891565}"/>
              </a:ext>
            </a:extLst>
          </p:cNvPr>
          <p:cNvSpPr txBox="1"/>
          <p:nvPr/>
        </p:nvSpPr>
        <p:spPr>
          <a:xfrm>
            <a:off x="9840425" y="5084945"/>
            <a:ext cx="2462534" cy="1323439"/>
          </a:xfrm>
          <a:prstGeom prst="rect">
            <a:avLst/>
          </a:prstGeom>
          <a:noFill/>
        </p:spPr>
        <p:txBody>
          <a:bodyPr wrap="none" rtlCol="0">
            <a:spAutoFit/>
          </a:bodyPr>
          <a:lstStyle/>
          <a:p>
            <a:r>
              <a:rPr lang="en-US" altLang="zh-TW" sz="1600" dirty="0"/>
              <a:t>NN:not null(</a:t>
            </a:r>
            <a:r>
              <a:rPr lang="zh-TW" altLang="en-US" sz="1600" dirty="0"/>
              <a:t>不能為空</a:t>
            </a:r>
            <a:r>
              <a:rPr lang="en-US" altLang="zh-TW" sz="1600" dirty="0"/>
              <a:t>)</a:t>
            </a:r>
          </a:p>
          <a:p>
            <a:r>
              <a:rPr lang="en-US" altLang="zh-TW" sz="1600" dirty="0"/>
              <a:t>PK:primary key(</a:t>
            </a:r>
            <a:r>
              <a:rPr lang="zh-TW" altLang="en-US" sz="1600" dirty="0"/>
              <a:t>主鍵</a:t>
            </a:r>
            <a:r>
              <a:rPr lang="en-US" altLang="zh-TW" sz="1600" dirty="0"/>
              <a:t>)</a:t>
            </a:r>
          </a:p>
          <a:p>
            <a:r>
              <a:rPr lang="en-US" altLang="zh-TW" sz="1600" dirty="0"/>
              <a:t>AI:autoincrement(</a:t>
            </a:r>
            <a:r>
              <a:rPr lang="zh-TW" altLang="en-US" sz="1600" dirty="0"/>
              <a:t>自動遞增</a:t>
            </a:r>
            <a:r>
              <a:rPr lang="en-US" altLang="zh-TW" sz="1600" dirty="0"/>
              <a:t>)</a:t>
            </a:r>
          </a:p>
          <a:p>
            <a:r>
              <a:rPr lang="en-US" altLang="zh-TW" sz="1600" dirty="0"/>
              <a:t>U:unique</a:t>
            </a:r>
            <a:br>
              <a:rPr lang="en-US" altLang="zh-TW" sz="1600" dirty="0"/>
            </a:br>
            <a:r>
              <a:rPr lang="en-US" altLang="zh-TW" sz="1600" dirty="0"/>
              <a:t>(</a:t>
            </a:r>
            <a:r>
              <a:rPr lang="zh-TW" altLang="en-US" sz="1600" dirty="0"/>
              <a:t>不得與其他資料重複</a:t>
            </a:r>
            <a:r>
              <a:rPr lang="en-US" altLang="zh-TW" sz="1600" dirty="0"/>
              <a:t>)</a:t>
            </a:r>
            <a:endParaRPr lang="zh-TW" altLang="en-US" sz="1600" dirty="0"/>
          </a:p>
        </p:txBody>
      </p:sp>
      <p:grpSp>
        <p:nvGrpSpPr>
          <p:cNvPr id="14" name="群組 13">
            <a:extLst>
              <a:ext uri="{FF2B5EF4-FFF2-40B4-BE49-F238E27FC236}">
                <a16:creationId xmlns:a16="http://schemas.microsoft.com/office/drawing/2014/main" id="{1A920A1F-A904-D03A-5AEB-4C6FEC41029E}"/>
              </a:ext>
            </a:extLst>
          </p:cNvPr>
          <p:cNvGrpSpPr/>
          <p:nvPr/>
        </p:nvGrpSpPr>
        <p:grpSpPr>
          <a:xfrm>
            <a:off x="185066" y="171266"/>
            <a:ext cx="3606424" cy="648933"/>
            <a:chOff x="3717165" y="905825"/>
            <a:chExt cx="3606424" cy="648933"/>
          </a:xfrm>
        </p:grpSpPr>
        <p:sp>
          <p:nvSpPr>
            <p:cNvPr id="15" name="矩形: 圓角 14">
              <a:extLst>
                <a:ext uri="{FF2B5EF4-FFF2-40B4-BE49-F238E27FC236}">
                  <a16:creationId xmlns:a16="http://schemas.microsoft.com/office/drawing/2014/main" id="{A609290E-6464-414F-69D7-69E64FCC98C3}"/>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零</a:t>
              </a:r>
              <a:r>
                <a:rPr lang="en-US" altLang="zh-TW" sz="2400" b="1" dirty="0">
                  <a:latin typeface="+mn-ea"/>
                </a:rPr>
                <a:t>)</a:t>
              </a:r>
              <a:endParaRPr lang="zh-TW" altLang="en-US" sz="2400" b="1" dirty="0">
                <a:latin typeface="+mn-ea"/>
              </a:endParaRPr>
            </a:p>
          </p:txBody>
        </p:sp>
        <p:sp>
          <p:nvSpPr>
            <p:cNvPr id="16" name="文字方塊 15">
              <a:extLst>
                <a:ext uri="{FF2B5EF4-FFF2-40B4-BE49-F238E27FC236}">
                  <a16:creationId xmlns:a16="http://schemas.microsoft.com/office/drawing/2014/main" id="{0C846F8E-6685-D2AC-1C1E-6547DEA5784B}"/>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前置作業</a:t>
              </a:r>
            </a:p>
          </p:txBody>
        </p:sp>
      </p:grpSp>
      <p:sp>
        <p:nvSpPr>
          <p:cNvPr id="6" name="矩形 5">
            <a:extLst>
              <a:ext uri="{FF2B5EF4-FFF2-40B4-BE49-F238E27FC236}">
                <a16:creationId xmlns:a16="http://schemas.microsoft.com/office/drawing/2014/main" id="{4D74F58D-B32E-AF63-0D4E-DF1194302D3A}"/>
              </a:ext>
            </a:extLst>
          </p:cNvPr>
          <p:cNvSpPr/>
          <p:nvPr/>
        </p:nvSpPr>
        <p:spPr>
          <a:xfrm>
            <a:off x="2180492" y="3182815"/>
            <a:ext cx="940108" cy="2461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E4F67CA4-1875-98D2-BA6C-E283C917BCCF}"/>
              </a:ext>
            </a:extLst>
          </p:cNvPr>
          <p:cNvSpPr/>
          <p:nvPr/>
        </p:nvSpPr>
        <p:spPr>
          <a:xfrm>
            <a:off x="1012911" y="3733006"/>
            <a:ext cx="940108" cy="2461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單箭頭接點 19">
            <a:extLst>
              <a:ext uri="{FF2B5EF4-FFF2-40B4-BE49-F238E27FC236}">
                <a16:creationId xmlns:a16="http://schemas.microsoft.com/office/drawing/2014/main" id="{D07631FD-D47F-578A-FF84-2ECC373E26E0}"/>
              </a:ext>
            </a:extLst>
          </p:cNvPr>
          <p:cNvCxnSpPr>
            <a:cxnSpLocks/>
            <a:stCxn id="19" idx="3"/>
          </p:cNvCxnSpPr>
          <p:nvPr/>
        </p:nvCxnSpPr>
        <p:spPr>
          <a:xfrm flipV="1">
            <a:off x="1953019" y="3167466"/>
            <a:ext cx="3742163" cy="6886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6645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DD2BAB9F-1230-5F57-3989-18E275500B2A}"/>
              </a:ext>
            </a:extLst>
          </p:cNvPr>
          <p:cNvGrpSpPr/>
          <p:nvPr/>
        </p:nvGrpSpPr>
        <p:grpSpPr>
          <a:xfrm>
            <a:off x="185066" y="171266"/>
            <a:ext cx="3606424" cy="648933"/>
            <a:chOff x="3717165" y="905825"/>
            <a:chExt cx="3606424" cy="648933"/>
          </a:xfrm>
        </p:grpSpPr>
        <p:sp>
          <p:nvSpPr>
            <p:cNvPr id="3" name="矩形: 圓角 2">
              <a:extLst>
                <a:ext uri="{FF2B5EF4-FFF2-40B4-BE49-F238E27FC236}">
                  <a16:creationId xmlns:a16="http://schemas.microsoft.com/office/drawing/2014/main" id="{4069BF4C-79F7-243E-9AE0-8785CBBC556D}"/>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零</a:t>
              </a:r>
              <a:r>
                <a:rPr lang="en-US" altLang="zh-TW" sz="2400" b="1" dirty="0">
                  <a:latin typeface="+mn-ea"/>
                </a:rPr>
                <a:t>)</a:t>
              </a:r>
              <a:endParaRPr lang="zh-TW" altLang="en-US" sz="2400" b="1" dirty="0">
                <a:latin typeface="+mn-ea"/>
              </a:endParaRPr>
            </a:p>
          </p:txBody>
        </p:sp>
        <p:sp>
          <p:nvSpPr>
            <p:cNvPr id="4" name="文字方塊 3">
              <a:extLst>
                <a:ext uri="{FF2B5EF4-FFF2-40B4-BE49-F238E27FC236}">
                  <a16:creationId xmlns:a16="http://schemas.microsoft.com/office/drawing/2014/main" id="{77A29985-B2B2-2AEA-5E81-7DD653E6A56F}"/>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前置作業</a:t>
              </a:r>
            </a:p>
          </p:txBody>
        </p:sp>
      </p:grpSp>
      <p:pic>
        <p:nvPicPr>
          <p:cNvPr id="6" name="圖片 5">
            <a:extLst>
              <a:ext uri="{FF2B5EF4-FFF2-40B4-BE49-F238E27FC236}">
                <a16:creationId xmlns:a16="http://schemas.microsoft.com/office/drawing/2014/main" id="{F831CE59-E2D8-08A3-2D5A-2FE8A67123AE}"/>
              </a:ext>
            </a:extLst>
          </p:cNvPr>
          <p:cNvPicPr>
            <a:picLocks noChangeAspect="1"/>
          </p:cNvPicPr>
          <p:nvPr/>
        </p:nvPicPr>
        <p:blipFill rotWithShape="1">
          <a:blip r:embed="rId2"/>
          <a:srcRect b="55111"/>
          <a:stretch/>
        </p:blipFill>
        <p:spPr>
          <a:xfrm>
            <a:off x="898308" y="1492202"/>
            <a:ext cx="5591611" cy="2425569"/>
          </a:xfrm>
          <a:prstGeom prst="rect">
            <a:avLst/>
          </a:prstGeom>
        </p:spPr>
      </p:pic>
      <p:pic>
        <p:nvPicPr>
          <p:cNvPr id="8" name="圖片 7">
            <a:extLst>
              <a:ext uri="{FF2B5EF4-FFF2-40B4-BE49-F238E27FC236}">
                <a16:creationId xmlns:a16="http://schemas.microsoft.com/office/drawing/2014/main" id="{DCC41EE0-0299-F478-960C-95D0463673DE}"/>
              </a:ext>
            </a:extLst>
          </p:cNvPr>
          <p:cNvPicPr>
            <a:picLocks noChangeAspect="1"/>
          </p:cNvPicPr>
          <p:nvPr/>
        </p:nvPicPr>
        <p:blipFill rotWithShape="1">
          <a:blip r:embed="rId3"/>
          <a:srcRect r="29685"/>
          <a:stretch/>
        </p:blipFill>
        <p:spPr>
          <a:xfrm>
            <a:off x="5750569" y="1937844"/>
            <a:ext cx="3320292" cy="4698518"/>
          </a:xfrm>
          <a:prstGeom prst="rect">
            <a:avLst/>
          </a:prstGeom>
        </p:spPr>
      </p:pic>
      <p:sp>
        <p:nvSpPr>
          <p:cNvPr id="10" name="文字方塊 9">
            <a:extLst>
              <a:ext uri="{FF2B5EF4-FFF2-40B4-BE49-F238E27FC236}">
                <a16:creationId xmlns:a16="http://schemas.microsoft.com/office/drawing/2014/main" id="{F49BF748-A3EC-80B9-8FCB-C6B362B488EA}"/>
              </a:ext>
            </a:extLst>
          </p:cNvPr>
          <p:cNvSpPr txBox="1"/>
          <p:nvPr/>
        </p:nvSpPr>
        <p:spPr>
          <a:xfrm>
            <a:off x="898308" y="1122870"/>
            <a:ext cx="2770310" cy="369332"/>
          </a:xfrm>
          <a:prstGeom prst="rect">
            <a:avLst/>
          </a:prstGeom>
          <a:noFill/>
        </p:spPr>
        <p:txBody>
          <a:bodyPr wrap="none" rtlCol="0">
            <a:spAutoFit/>
          </a:bodyPr>
          <a:lstStyle/>
          <a:p>
            <a:r>
              <a:rPr lang="en-US" altLang="zh-TW" dirty="0"/>
              <a:t>1.</a:t>
            </a:r>
            <a:r>
              <a:rPr lang="zh-TW" altLang="en-US" dirty="0"/>
              <a:t>再建立一個</a:t>
            </a:r>
            <a:r>
              <a:rPr lang="en-US" altLang="zh-TW" dirty="0"/>
              <a:t>goods</a:t>
            </a:r>
            <a:r>
              <a:rPr lang="zh-TW" altLang="en-US" dirty="0"/>
              <a:t>資料表</a:t>
            </a:r>
            <a:endParaRPr lang="en-US" altLang="zh-TW" dirty="0"/>
          </a:p>
        </p:txBody>
      </p:sp>
      <p:sp>
        <p:nvSpPr>
          <p:cNvPr id="11" name="矩形 10">
            <a:extLst>
              <a:ext uri="{FF2B5EF4-FFF2-40B4-BE49-F238E27FC236}">
                <a16:creationId xmlns:a16="http://schemas.microsoft.com/office/drawing/2014/main" id="{8653B219-1C95-FE5C-BAA6-56D41E4C203F}"/>
              </a:ext>
            </a:extLst>
          </p:cNvPr>
          <p:cNvSpPr/>
          <p:nvPr/>
        </p:nvSpPr>
        <p:spPr>
          <a:xfrm>
            <a:off x="1072662" y="3244362"/>
            <a:ext cx="3499338" cy="5802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C51D6547-8389-7A02-C99F-D8AC04EB98AE}"/>
              </a:ext>
            </a:extLst>
          </p:cNvPr>
          <p:cNvSpPr txBox="1"/>
          <p:nvPr/>
        </p:nvSpPr>
        <p:spPr>
          <a:xfrm>
            <a:off x="4572000" y="3138744"/>
            <a:ext cx="1261884" cy="738664"/>
          </a:xfrm>
          <a:prstGeom prst="rect">
            <a:avLst/>
          </a:prstGeom>
          <a:noFill/>
        </p:spPr>
        <p:txBody>
          <a:bodyPr wrap="none" rtlCol="0">
            <a:spAutoFit/>
          </a:bodyPr>
          <a:lstStyle/>
          <a:p>
            <a:r>
              <a:rPr lang="zh-TW" altLang="en-US" sz="1400" b="1" dirty="0">
                <a:solidFill>
                  <a:srgbClr val="FF0000"/>
                </a:solidFill>
              </a:rPr>
              <a:t>商品名稱</a:t>
            </a:r>
            <a:endParaRPr lang="en-US" altLang="zh-TW" sz="1400" b="1" dirty="0">
              <a:solidFill>
                <a:srgbClr val="FF0000"/>
              </a:solidFill>
            </a:endParaRPr>
          </a:p>
          <a:p>
            <a:r>
              <a:rPr lang="zh-TW" altLang="en-US" sz="1400" b="1" dirty="0">
                <a:solidFill>
                  <a:srgbClr val="FF0000"/>
                </a:solidFill>
              </a:rPr>
              <a:t>商品價格</a:t>
            </a:r>
            <a:endParaRPr lang="en-US" altLang="zh-TW" sz="1400" b="1" dirty="0">
              <a:solidFill>
                <a:srgbClr val="FF0000"/>
              </a:solidFill>
            </a:endParaRPr>
          </a:p>
          <a:p>
            <a:r>
              <a:rPr lang="zh-TW" altLang="en-US" sz="1400" b="1" dirty="0">
                <a:solidFill>
                  <a:srgbClr val="FF0000"/>
                </a:solidFill>
              </a:rPr>
              <a:t>商品圖片檔名</a:t>
            </a:r>
          </a:p>
        </p:txBody>
      </p:sp>
      <p:sp>
        <p:nvSpPr>
          <p:cNvPr id="13" name="文字方塊 12">
            <a:extLst>
              <a:ext uri="{FF2B5EF4-FFF2-40B4-BE49-F238E27FC236}">
                <a16:creationId xmlns:a16="http://schemas.microsoft.com/office/drawing/2014/main" id="{46E3008E-29A1-1233-C410-19DABE904DAC}"/>
              </a:ext>
            </a:extLst>
          </p:cNvPr>
          <p:cNvSpPr txBox="1"/>
          <p:nvPr/>
        </p:nvSpPr>
        <p:spPr>
          <a:xfrm>
            <a:off x="5976038" y="864308"/>
            <a:ext cx="3371179" cy="369332"/>
          </a:xfrm>
          <a:prstGeom prst="rect">
            <a:avLst/>
          </a:prstGeom>
          <a:noFill/>
        </p:spPr>
        <p:txBody>
          <a:bodyPr wrap="none" rtlCol="0">
            <a:spAutoFit/>
          </a:bodyPr>
          <a:lstStyle/>
          <a:p>
            <a:r>
              <a:rPr lang="en-US" altLang="zh-TW" dirty="0"/>
              <a:t>2.</a:t>
            </a:r>
            <a:r>
              <a:rPr lang="zh-TW" altLang="en-US" dirty="0"/>
              <a:t>建好資料表後切到</a:t>
            </a:r>
            <a:r>
              <a:rPr lang="en-US" altLang="zh-TW" dirty="0"/>
              <a:t>Browse Data</a:t>
            </a:r>
            <a:endParaRPr lang="zh-TW" altLang="en-US" dirty="0"/>
          </a:p>
        </p:txBody>
      </p:sp>
      <p:sp>
        <p:nvSpPr>
          <p:cNvPr id="14" name="矩形 13">
            <a:extLst>
              <a:ext uri="{FF2B5EF4-FFF2-40B4-BE49-F238E27FC236}">
                <a16:creationId xmlns:a16="http://schemas.microsoft.com/office/drawing/2014/main" id="{D28958BA-3032-FC8A-BE11-4EAB8B7D828F}"/>
              </a:ext>
            </a:extLst>
          </p:cNvPr>
          <p:cNvSpPr/>
          <p:nvPr/>
        </p:nvSpPr>
        <p:spPr>
          <a:xfrm>
            <a:off x="6595423" y="2212951"/>
            <a:ext cx="702189" cy="1785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6" name="直線單箭頭接點 15">
            <a:extLst>
              <a:ext uri="{FF2B5EF4-FFF2-40B4-BE49-F238E27FC236}">
                <a16:creationId xmlns:a16="http://schemas.microsoft.com/office/drawing/2014/main" id="{DC823CBD-0A19-ACAC-1341-565A5929D211}"/>
              </a:ext>
            </a:extLst>
          </p:cNvPr>
          <p:cNvCxnSpPr>
            <a:stCxn id="14" idx="0"/>
            <a:endCxn id="13" idx="2"/>
          </p:cNvCxnSpPr>
          <p:nvPr/>
        </p:nvCxnSpPr>
        <p:spPr>
          <a:xfrm flipV="1">
            <a:off x="6946518" y="1233640"/>
            <a:ext cx="715110" cy="97931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8" name="矩形 17">
            <a:extLst>
              <a:ext uri="{FF2B5EF4-FFF2-40B4-BE49-F238E27FC236}">
                <a16:creationId xmlns:a16="http://schemas.microsoft.com/office/drawing/2014/main" id="{CC37CDFF-0201-3A54-F1B6-B9BAF924712C}"/>
              </a:ext>
            </a:extLst>
          </p:cNvPr>
          <p:cNvSpPr/>
          <p:nvPr/>
        </p:nvSpPr>
        <p:spPr>
          <a:xfrm>
            <a:off x="5763759" y="2444703"/>
            <a:ext cx="1533855" cy="2219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單箭頭接點 20">
            <a:extLst>
              <a:ext uri="{FF2B5EF4-FFF2-40B4-BE49-F238E27FC236}">
                <a16:creationId xmlns:a16="http://schemas.microsoft.com/office/drawing/2014/main" id="{81D60FA9-046E-65F2-CC64-36A62109A8B6}"/>
              </a:ext>
            </a:extLst>
          </p:cNvPr>
          <p:cNvCxnSpPr>
            <a:cxnSpLocks/>
            <a:stCxn id="18" idx="3"/>
            <a:endCxn id="26" idx="1"/>
          </p:cNvCxnSpPr>
          <p:nvPr/>
        </p:nvCxnSpPr>
        <p:spPr>
          <a:xfrm flipV="1">
            <a:off x="7297614" y="1533908"/>
            <a:ext cx="469153" cy="10217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6" name="文字方塊 25">
            <a:extLst>
              <a:ext uri="{FF2B5EF4-FFF2-40B4-BE49-F238E27FC236}">
                <a16:creationId xmlns:a16="http://schemas.microsoft.com/office/drawing/2014/main" id="{73570DB1-C86F-3695-8CD3-A4E245D1566E}"/>
              </a:ext>
            </a:extLst>
          </p:cNvPr>
          <p:cNvSpPr txBox="1"/>
          <p:nvPr/>
        </p:nvSpPr>
        <p:spPr>
          <a:xfrm>
            <a:off x="7766767" y="1349242"/>
            <a:ext cx="1385316" cy="369332"/>
          </a:xfrm>
          <a:prstGeom prst="rect">
            <a:avLst/>
          </a:prstGeom>
          <a:noFill/>
        </p:spPr>
        <p:txBody>
          <a:bodyPr wrap="none" rtlCol="0">
            <a:spAutoFit/>
          </a:bodyPr>
          <a:lstStyle/>
          <a:p>
            <a:r>
              <a:rPr lang="en-US" altLang="zh-TW" dirty="0"/>
              <a:t>3.</a:t>
            </a:r>
            <a:r>
              <a:rPr lang="zh-TW" altLang="en-US" dirty="0"/>
              <a:t>切到</a:t>
            </a:r>
            <a:r>
              <a:rPr lang="en-US" altLang="zh-TW" dirty="0"/>
              <a:t>goods</a:t>
            </a:r>
            <a:endParaRPr lang="zh-TW" altLang="en-US" dirty="0"/>
          </a:p>
        </p:txBody>
      </p:sp>
      <p:sp>
        <p:nvSpPr>
          <p:cNvPr id="29" name="矩形 28">
            <a:extLst>
              <a:ext uri="{FF2B5EF4-FFF2-40B4-BE49-F238E27FC236}">
                <a16:creationId xmlns:a16="http://schemas.microsoft.com/office/drawing/2014/main" id="{39CE39D3-B7C2-089A-AF06-9D07A4A72FBB}"/>
              </a:ext>
            </a:extLst>
          </p:cNvPr>
          <p:cNvSpPr/>
          <p:nvPr/>
        </p:nvSpPr>
        <p:spPr>
          <a:xfrm>
            <a:off x="8582887" y="2467164"/>
            <a:ext cx="244586" cy="1762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0" name="直線單箭頭接點 29">
            <a:extLst>
              <a:ext uri="{FF2B5EF4-FFF2-40B4-BE49-F238E27FC236}">
                <a16:creationId xmlns:a16="http://schemas.microsoft.com/office/drawing/2014/main" id="{EDC92334-905C-CD60-FCEA-BEC92FAAA37A}"/>
              </a:ext>
            </a:extLst>
          </p:cNvPr>
          <p:cNvCxnSpPr>
            <a:cxnSpLocks/>
            <a:stCxn id="29" idx="3"/>
            <a:endCxn id="34" idx="1"/>
          </p:cNvCxnSpPr>
          <p:nvPr/>
        </p:nvCxnSpPr>
        <p:spPr>
          <a:xfrm flipV="1">
            <a:off x="8827473" y="2115910"/>
            <a:ext cx="341811" cy="43936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4" name="文字方塊 33">
            <a:extLst>
              <a:ext uri="{FF2B5EF4-FFF2-40B4-BE49-F238E27FC236}">
                <a16:creationId xmlns:a16="http://schemas.microsoft.com/office/drawing/2014/main" id="{C1BF3D02-B4E1-AE61-9F00-5960182397A9}"/>
              </a:ext>
            </a:extLst>
          </p:cNvPr>
          <p:cNvSpPr txBox="1"/>
          <p:nvPr/>
        </p:nvSpPr>
        <p:spPr>
          <a:xfrm>
            <a:off x="9169284" y="1946633"/>
            <a:ext cx="3010761" cy="338554"/>
          </a:xfrm>
          <a:prstGeom prst="rect">
            <a:avLst/>
          </a:prstGeom>
          <a:noFill/>
        </p:spPr>
        <p:txBody>
          <a:bodyPr wrap="none" rtlCol="0">
            <a:spAutoFit/>
          </a:bodyPr>
          <a:lstStyle/>
          <a:p>
            <a:r>
              <a:rPr lang="en-US" altLang="zh-TW" sz="1600" dirty="0"/>
              <a:t>4.</a:t>
            </a:r>
            <a:r>
              <a:rPr lang="zh-TW" altLang="en-US" sz="1600" dirty="0"/>
              <a:t>按下這個開始一筆筆新增商品</a:t>
            </a:r>
          </a:p>
        </p:txBody>
      </p:sp>
      <p:sp>
        <p:nvSpPr>
          <p:cNvPr id="41" name="矩形 40">
            <a:extLst>
              <a:ext uri="{FF2B5EF4-FFF2-40B4-BE49-F238E27FC236}">
                <a16:creationId xmlns:a16="http://schemas.microsoft.com/office/drawing/2014/main" id="{CD40F686-BC4F-5A06-99D1-BD75DD5BBE7D}"/>
              </a:ext>
            </a:extLst>
          </p:cNvPr>
          <p:cNvSpPr/>
          <p:nvPr/>
        </p:nvSpPr>
        <p:spPr>
          <a:xfrm>
            <a:off x="7686498" y="2003363"/>
            <a:ext cx="846603" cy="209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42" name="直線單箭頭接點 41">
            <a:extLst>
              <a:ext uri="{FF2B5EF4-FFF2-40B4-BE49-F238E27FC236}">
                <a16:creationId xmlns:a16="http://schemas.microsoft.com/office/drawing/2014/main" id="{CCF8C733-2CAC-F2FF-1FA5-E3ED64F590C1}"/>
              </a:ext>
            </a:extLst>
          </p:cNvPr>
          <p:cNvCxnSpPr>
            <a:cxnSpLocks/>
            <a:stCxn id="41" idx="2"/>
            <a:endCxn id="43" idx="1"/>
          </p:cNvCxnSpPr>
          <p:nvPr/>
        </p:nvCxnSpPr>
        <p:spPr>
          <a:xfrm>
            <a:off x="8109800" y="2212951"/>
            <a:ext cx="1042283" cy="108190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3" name="文字方塊 42">
            <a:extLst>
              <a:ext uri="{FF2B5EF4-FFF2-40B4-BE49-F238E27FC236}">
                <a16:creationId xmlns:a16="http://schemas.microsoft.com/office/drawing/2014/main" id="{9B437A72-7E06-969B-1717-3B2695DAF36B}"/>
              </a:ext>
            </a:extLst>
          </p:cNvPr>
          <p:cNvSpPr txBox="1"/>
          <p:nvPr/>
        </p:nvSpPr>
        <p:spPr>
          <a:xfrm>
            <a:off x="9152083" y="3140970"/>
            <a:ext cx="2924583" cy="307777"/>
          </a:xfrm>
          <a:prstGeom prst="rect">
            <a:avLst/>
          </a:prstGeom>
          <a:noFill/>
        </p:spPr>
        <p:txBody>
          <a:bodyPr wrap="none" rtlCol="0">
            <a:spAutoFit/>
          </a:bodyPr>
          <a:lstStyle/>
          <a:p>
            <a:r>
              <a:rPr lang="en-US" altLang="zh-TW" sz="1400" dirty="0"/>
              <a:t>5.</a:t>
            </a:r>
            <a:r>
              <a:rPr lang="zh-TW" altLang="en-US" sz="1400" dirty="0"/>
              <a:t>新增完資料記得按下</a:t>
            </a:r>
            <a:r>
              <a:rPr lang="en-US" altLang="zh-TW" sz="1400" dirty="0"/>
              <a:t>write changes</a:t>
            </a:r>
            <a:endParaRPr lang="zh-TW" altLang="en-US" sz="1400" dirty="0"/>
          </a:p>
        </p:txBody>
      </p:sp>
    </p:spTree>
    <p:extLst>
      <p:ext uri="{BB962C8B-B14F-4D97-AF65-F5344CB8AC3E}">
        <p14:creationId xmlns:p14="http://schemas.microsoft.com/office/powerpoint/2010/main" val="2451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0BCA6D12-E6B8-E65A-46DF-E643E89893E4}"/>
              </a:ext>
            </a:extLst>
          </p:cNvPr>
          <p:cNvGrpSpPr/>
          <p:nvPr/>
        </p:nvGrpSpPr>
        <p:grpSpPr>
          <a:xfrm>
            <a:off x="2483141" y="2778908"/>
            <a:ext cx="7225718" cy="1300184"/>
            <a:chOff x="3717165" y="905825"/>
            <a:chExt cx="3606424" cy="648933"/>
          </a:xfrm>
        </p:grpSpPr>
        <p:sp>
          <p:nvSpPr>
            <p:cNvPr id="5" name="矩形: 圓角 4">
              <a:extLst>
                <a:ext uri="{FF2B5EF4-FFF2-40B4-BE49-F238E27FC236}">
                  <a16:creationId xmlns:a16="http://schemas.microsoft.com/office/drawing/2014/main" id="{F3E975D5-D11C-6002-0B6D-1C4CF08DDD49}"/>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4800" b="1" dirty="0">
                  <a:latin typeface="+mn-ea"/>
                </a:rPr>
                <a:t>(</a:t>
              </a:r>
              <a:r>
                <a:rPr lang="zh-TW" altLang="en-US" sz="4800" b="1" dirty="0">
                  <a:latin typeface="+mn-ea"/>
                </a:rPr>
                <a:t>一</a:t>
              </a:r>
              <a:r>
                <a:rPr lang="en-US" altLang="zh-TW" sz="4800" b="1" dirty="0">
                  <a:latin typeface="+mn-ea"/>
                </a:rPr>
                <a:t>)</a:t>
              </a:r>
              <a:endParaRPr lang="zh-TW" altLang="en-US" sz="4800" b="1" dirty="0">
                <a:latin typeface="+mn-ea"/>
              </a:endParaRPr>
            </a:p>
          </p:txBody>
        </p:sp>
        <p:sp>
          <p:nvSpPr>
            <p:cNvPr id="6" name="文字方塊 5">
              <a:extLst>
                <a:ext uri="{FF2B5EF4-FFF2-40B4-BE49-F238E27FC236}">
                  <a16:creationId xmlns:a16="http://schemas.microsoft.com/office/drawing/2014/main" id="{A8F1D4B0-FC89-11BC-9E8A-BC99DD778E2B}"/>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4000" dirty="0"/>
                <a:t>頁面繼承網站主頁實作</a:t>
              </a:r>
            </a:p>
          </p:txBody>
        </p:sp>
      </p:grpSp>
    </p:spTree>
    <p:extLst>
      <p:ext uri="{BB962C8B-B14F-4D97-AF65-F5344CB8AC3E}">
        <p14:creationId xmlns:p14="http://schemas.microsoft.com/office/powerpoint/2010/main" val="23171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6B6F9DF8-92E7-0942-DFE7-04A093808BD9}"/>
              </a:ext>
            </a:extLst>
          </p:cNvPr>
          <p:cNvPicPr>
            <a:picLocks noChangeAspect="1"/>
          </p:cNvPicPr>
          <p:nvPr/>
        </p:nvPicPr>
        <p:blipFill>
          <a:blip r:embed="rId2"/>
          <a:stretch>
            <a:fillRect/>
          </a:stretch>
        </p:blipFill>
        <p:spPr>
          <a:xfrm>
            <a:off x="658611" y="2647566"/>
            <a:ext cx="4552582" cy="3213587"/>
          </a:xfrm>
          <a:prstGeom prst="rect">
            <a:avLst/>
          </a:prstGeom>
        </p:spPr>
      </p:pic>
      <p:sp>
        <p:nvSpPr>
          <p:cNvPr id="11" name="文字方塊 10">
            <a:extLst>
              <a:ext uri="{FF2B5EF4-FFF2-40B4-BE49-F238E27FC236}">
                <a16:creationId xmlns:a16="http://schemas.microsoft.com/office/drawing/2014/main" id="{93369917-8A50-796E-9C28-A166F430F581}"/>
              </a:ext>
            </a:extLst>
          </p:cNvPr>
          <p:cNvSpPr txBox="1"/>
          <p:nvPr/>
        </p:nvSpPr>
        <p:spPr>
          <a:xfrm>
            <a:off x="737724" y="1466960"/>
            <a:ext cx="4473469" cy="1200329"/>
          </a:xfrm>
          <a:prstGeom prst="rect">
            <a:avLst/>
          </a:prstGeom>
          <a:noFill/>
        </p:spPr>
        <p:txBody>
          <a:bodyPr wrap="none" rtlCol="0">
            <a:spAutoFit/>
          </a:bodyPr>
          <a:lstStyle/>
          <a:p>
            <a:r>
              <a:rPr lang="zh-TW" altLang="en-US" dirty="0"/>
              <a:t>接下來我們來做</a:t>
            </a:r>
            <a:r>
              <a:rPr lang="en-US" altLang="zh-TW" dirty="0">
                <a:solidFill>
                  <a:srgbClr val="FFC000"/>
                </a:solidFill>
              </a:rPr>
              <a:t>master.html</a:t>
            </a:r>
            <a:r>
              <a:rPr lang="zh-TW" altLang="en-US" dirty="0"/>
              <a:t>，</a:t>
            </a:r>
            <a:endParaRPr lang="en-US" altLang="zh-TW" dirty="0"/>
          </a:p>
          <a:p>
            <a:r>
              <a:rPr lang="zh-TW" altLang="en-US" dirty="0"/>
              <a:t>直接複製</a:t>
            </a:r>
            <a:r>
              <a:rPr lang="en-US" altLang="zh-TW" dirty="0"/>
              <a:t>bootstrap5.1</a:t>
            </a:r>
            <a:r>
              <a:rPr lang="zh-TW" altLang="en-US" dirty="0"/>
              <a:t>版本的</a:t>
            </a:r>
            <a:r>
              <a:rPr lang="en-US" altLang="zh-TW" dirty="0"/>
              <a:t>starter template</a:t>
            </a:r>
          </a:p>
          <a:p>
            <a:r>
              <a:rPr lang="zh-TW" altLang="en-US" dirty="0"/>
              <a:t>貼到</a:t>
            </a:r>
            <a:r>
              <a:rPr lang="en-US" altLang="zh-TW" dirty="0"/>
              <a:t>master.html</a:t>
            </a:r>
            <a:r>
              <a:rPr lang="zh-TW" altLang="en-US" dirty="0"/>
              <a:t>中</a:t>
            </a:r>
            <a:endParaRPr lang="en-US" altLang="zh-TW" dirty="0"/>
          </a:p>
          <a:p>
            <a:r>
              <a:rPr lang="en-US" altLang="zh-TW" dirty="0">
                <a:solidFill>
                  <a:schemeClr val="tx2">
                    <a:lumMod val="75000"/>
                  </a:schemeClr>
                </a:solidFill>
                <a:hlinkClick r:id="rId3">
                  <a:extLst>
                    <a:ext uri="{A12FA001-AC4F-418D-AE19-62706E023703}">
                      <ahyp:hlinkClr xmlns:ahyp="http://schemas.microsoft.com/office/drawing/2018/hyperlinkcolor" val="tx"/>
                    </a:ext>
                  </a:extLst>
                </a:hlinkClick>
              </a:rPr>
              <a:t>bootstrap5.1</a:t>
            </a:r>
            <a:r>
              <a:rPr lang="zh-TW" altLang="en-US" dirty="0">
                <a:solidFill>
                  <a:schemeClr val="tx2">
                    <a:lumMod val="75000"/>
                  </a:schemeClr>
                </a:solidFill>
                <a:hlinkClick r:id="rId3">
                  <a:extLst>
                    <a:ext uri="{A12FA001-AC4F-418D-AE19-62706E023703}">
                      <ahyp:hlinkClr xmlns:ahyp="http://schemas.microsoft.com/office/drawing/2018/hyperlinkcolor" val="tx"/>
                    </a:ext>
                  </a:extLst>
                </a:hlinkClick>
              </a:rPr>
              <a:t>連結</a:t>
            </a:r>
            <a:endParaRPr lang="en-US" altLang="zh-TW" dirty="0">
              <a:solidFill>
                <a:schemeClr val="tx2">
                  <a:lumMod val="75000"/>
                </a:schemeClr>
              </a:solidFill>
            </a:endParaRPr>
          </a:p>
        </p:txBody>
      </p:sp>
      <p:pic>
        <p:nvPicPr>
          <p:cNvPr id="13" name="圖片 12">
            <a:extLst>
              <a:ext uri="{FF2B5EF4-FFF2-40B4-BE49-F238E27FC236}">
                <a16:creationId xmlns:a16="http://schemas.microsoft.com/office/drawing/2014/main" id="{B95C22F3-CB30-D89F-654B-86F2848E9587}"/>
              </a:ext>
            </a:extLst>
          </p:cNvPr>
          <p:cNvPicPr>
            <a:picLocks noChangeAspect="1"/>
          </p:cNvPicPr>
          <p:nvPr/>
        </p:nvPicPr>
        <p:blipFill>
          <a:blip r:embed="rId4"/>
          <a:stretch>
            <a:fillRect/>
          </a:stretch>
        </p:blipFill>
        <p:spPr>
          <a:xfrm>
            <a:off x="5402792" y="1724236"/>
            <a:ext cx="6142842" cy="4136917"/>
          </a:xfrm>
          <a:prstGeom prst="rect">
            <a:avLst/>
          </a:prstGeom>
        </p:spPr>
      </p:pic>
      <p:sp>
        <p:nvSpPr>
          <p:cNvPr id="14" name="矩形 13">
            <a:extLst>
              <a:ext uri="{FF2B5EF4-FFF2-40B4-BE49-F238E27FC236}">
                <a16:creationId xmlns:a16="http://schemas.microsoft.com/office/drawing/2014/main" id="{9F900D2A-1B5D-189E-563A-E0D726D3526D}"/>
              </a:ext>
            </a:extLst>
          </p:cNvPr>
          <p:cNvSpPr/>
          <p:nvPr/>
        </p:nvSpPr>
        <p:spPr>
          <a:xfrm>
            <a:off x="10120544" y="2752078"/>
            <a:ext cx="541538" cy="4261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9" name="群組 8">
            <a:extLst>
              <a:ext uri="{FF2B5EF4-FFF2-40B4-BE49-F238E27FC236}">
                <a16:creationId xmlns:a16="http://schemas.microsoft.com/office/drawing/2014/main" id="{01F07642-E411-CF6C-6B22-A28C52FA73AA}"/>
              </a:ext>
            </a:extLst>
          </p:cNvPr>
          <p:cNvGrpSpPr/>
          <p:nvPr/>
        </p:nvGrpSpPr>
        <p:grpSpPr>
          <a:xfrm>
            <a:off x="185066" y="171266"/>
            <a:ext cx="3606424" cy="648933"/>
            <a:chOff x="3717165" y="905825"/>
            <a:chExt cx="3606424" cy="648933"/>
          </a:xfrm>
        </p:grpSpPr>
        <p:sp>
          <p:nvSpPr>
            <p:cNvPr id="12" name="矩形: 圓角 11">
              <a:extLst>
                <a:ext uri="{FF2B5EF4-FFF2-40B4-BE49-F238E27FC236}">
                  <a16:creationId xmlns:a16="http://schemas.microsoft.com/office/drawing/2014/main" id="{F9E9F75A-5CDF-77D7-9515-82282A4925BD}"/>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一</a:t>
              </a:r>
              <a:r>
                <a:rPr lang="en-US" altLang="zh-TW" sz="2400" b="1" dirty="0">
                  <a:latin typeface="+mn-ea"/>
                </a:rPr>
                <a:t>)</a:t>
              </a:r>
              <a:endParaRPr lang="zh-TW" altLang="en-US" sz="2400" b="1" dirty="0">
                <a:latin typeface="+mn-ea"/>
              </a:endParaRPr>
            </a:p>
          </p:txBody>
        </p:sp>
        <p:sp>
          <p:nvSpPr>
            <p:cNvPr id="15" name="文字方塊 14">
              <a:extLst>
                <a:ext uri="{FF2B5EF4-FFF2-40B4-BE49-F238E27FC236}">
                  <a16:creationId xmlns:a16="http://schemas.microsoft.com/office/drawing/2014/main" id="{62D98552-B1A2-04D1-4958-78C142B0240C}"/>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頁面繼承網站主頁實作</a:t>
              </a:r>
            </a:p>
          </p:txBody>
        </p:sp>
      </p:grpSp>
    </p:spTree>
    <p:extLst>
      <p:ext uri="{BB962C8B-B14F-4D97-AF65-F5344CB8AC3E}">
        <p14:creationId xmlns:p14="http://schemas.microsoft.com/office/powerpoint/2010/main" val="2435660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994E5B4D-16AC-BC08-EBB1-FDFA15B557C9}"/>
              </a:ext>
            </a:extLst>
          </p:cNvPr>
          <p:cNvSpPr txBox="1"/>
          <p:nvPr/>
        </p:nvSpPr>
        <p:spPr>
          <a:xfrm>
            <a:off x="5579131" y="1597981"/>
            <a:ext cx="5476949" cy="369332"/>
          </a:xfrm>
          <a:prstGeom prst="rect">
            <a:avLst/>
          </a:prstGeom>
          <a:noFill/>
        </p:spPr>
        <p:txBody>
          <a:bodyPr wrap="none" rtlCol="0">
            <a:spAutoFit/>
          </a:bodyPr>
          <a:lstStyle/>
          <a:p>
            <a:r>
              <a:rPr lang="en-US" altLang="zh-TW" dirty="0"/>
              <a:t>(</a:t>
            </a:r>
            <a:r>
              <a:rPr lang="zh-TW" altLang="en-US" dirty="0"/>
              <a:t>將</a:t>
            </a:r>
            <a:r>
              <a:rPr lang="en-US" altLang="zh-TW" dirty="0"/>
              <a:t>bootstrap</a:t>
            </a:r>
            <a:r>
              <a:rPr lang="zh-TW" altLang="en-US" dirty="0"/>
              <a:t> </a:t>
            </a:r>
            <a:r>
              <a:rPr lang="en-US" altLang="zh-TW" dirty="0"/>
              <a:t>starter template</a:t>
            </a:r>
            <a:r>
              <a:rPr lang="zh-TW" altLang="en-US" dirty="0"/>
              <a:t>複製過來不會有</a:t>
            </a:r>
            <a:r>
              <a:rPr lang="en-US" altLang="zh-TW" dirty="0"/>
              <a:t>15~19</a:t>
            </a:r>
            <a:r>
              <a:rPr lang="zh-TW" altLang="en-US" dirty="0"/>
              <a:t>行</a:t>
            </a:r>
            <a:r>
              <a:rPr lang="en-US" altLang="zh-TW" dirty="0"/>
              <a:t>)</a:t>
            </a:r>
            <a:endParaRPr lang="zh-TW" altLang="en-US" dirty="0"/>
          </a:p>
        </p:txBody>
      </p:sp>
      <p:sp>
        <p:nvSpPr>
          <p:cNvPr id="8" name="文字方塊 7">
            <a:extLst>
              <a:ext uri="{FF2B5EF4-FFF2-40B4-BE49-F238E27FC236}">
                <a16:creationId xmlns:a16="http://schemas.microsoft.com/office/drawing/2014/main" id="{930C462B-37B8-6A87-94F7-BE62317CC40E}"/>
              </a:ext>
            </a:extLst>
          </p:cNvPr>
          <p:cNvSpPr txBox="1"/>
          <p:nvPr/>
        </p:nvSpPr>
        <p:spPr>
          <a:xfrm>
            <a:off x="5579131" y="2130206"/>
            <a:ext cx="4807726" cy="1477328"/>
          </a:xfrm>
          <a:prstGeom prst="rect">
            <a:avLst/>
          </a:prstGeom>
          <a:noFill/>
        </p:spPr>
        <p:txBody>
          <a:bodyPr wrap="none" rtlCol="0">
            <a:spAutoFit/>
          </a:bodyPr>
          <a:lstStyle/>
          <a:p>
            <a:r>
              <a:rPr lang="zh-TW" altLang="en-US" dirty="0"/>
              <a:t>所謂的頁面繼承，是為了避免</a:t>
            </a:r>
            <a:endParaRPr lang="en-US" altLang="zh-TW" dirty="0"/>
          </a:p>
          <a:p>
            <a:r>
              <a:rPr lang="zh-TW" altLang="en-US" dirty="0"/>
              <a:t>一直重複地在不同的網頁寫相同的</a:t>
            </a:r>
            <a:r>
              <a:rPr lang="en-US" altLang="zh-TW" dirty="0"/>
              <a:t>code</a:t>
            </a:r>
            <a:r>
              <a:rPr lang="zh-TW" altLang="en-US" dirty="0"/>
              <a:t>。</a:t>
            </a:r>
            <a:endParaRPr lang="en-US" altLang="zh-TW" dirty="0"/>
          </a:p>
          <a:p>
            <a:endParaRPr lang="en-US" altLang="zh-TW" dirty="0"/>
          </a:p>
          <a:p>
            <a:r>
              <a:rPr lang="zh-TW" altLang="en-US" dirty="0"/>
              <a:t>將網站中重複的部分</a:t>
            </a:r>
            <a:r>
              <a:rPr lang="en-US" altLang="zh-TW" sz="1200" dirty="0"/>
              <a:t>(</a:t>
            </a:r>
            <a:r>
              <a:rPr lang="zh-TW" altLang="en-US" sz="1200" dirty="0"/>
              <a:t>例如：網站最上面通常會有的導覽列</a:t>
            </a:r>
            <a:r>
              <a:rPr lang="en-US" altLang="zh-TW" sz="1200" dirty="0"/>
              <a:t>)</a:t>
            </a:r>
          </a:p>
          <a:p>
            <a:r>
              <a:rPr lang="zh-TW" altLang="en-US" dirty="0"/>
              <a:t>分離出來，然後給會改變的地方留個位置。</a:t>
            </a:r>
            <a:endParaRPr lang="en-US" altLang="zh-TW" dirty="0"/>
          </a:p>
        </p:txBody>
      </p:sp>
      <p:pic>
        <p:nvPicPr>
          <p:cNvPr id="10" name="圖片 9">
            <a:extLst>
              <a:ext uri="{FF2B5EF4-FFF2-40B4-BE49-F238E27FC236}">
                <a16:creationId xmlns:a16="http://schemas.microsoft.com/office/drawing/2014/main" id="{D190592C-CF10-352D-258B-7EE6816C4C67}"/>
              </a:ext>
            </a:extLst>
          </p:cNvPr>
          <p:cNvPicPr>
            <a:picLocks noChangeAspect="1"/>
          </p:cNvPicPr>
          <p:nvPr/>
        </p:nvPicPr>
        <p:blipFill>
          <a:blip r:embed="rId2"/>
          <a:stretch>
            <a:fillRect/>
          </a:stretch>
        </p:blipFill>
        <p:spPr>
          <a:xfrm>
            <a:off x="1013088" y="1597981"/>
            <a:ext cx="4566043" cy="4341818"/>
          </a:xfrm>
          <a:prstGeom prst="rect">
            <a:avLst/>
          </a:prstGeom>
        </p:spPr>
      </p:pic>
      <p:sp>
        <p:nvSpPr>
          <p:cNvPr id="11" name="矩形 10">
            <a:extLst>
              <a:ext uri="{FF2B5EF4-FFF2-40B4-BE49-F238E27FC236}">
                <a16:creationId xmlns:a16="http://schemas.microsoft.com/office/drawing/2014/main" id="{A418388D-8222-38E8-C51E-81F1F9165C46}"/>
              </a:ext>
            </a:extLst>
          </p:cNvPr>
          <p:cNvSpPr/>
          <p:nvPr/>
        </p:nvSpPr>
        <p:spPr>
          <a:xfrm>
            <a:off x="1642369" y="3542190"/>
            <a:ext cx="3826276" cy="1775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單箭頭接點 12">
            <a:extLst>
              <a:ext uri="{FF2B5EF4-FFF2-40B4-BE49-F238E27FC236}">
                <a16:creationId xmlns:a16="http://schemas.microsoft.com/office/drawing/2014/main" id="{37B7762F-9A8B-FB9C-C2DE-080E50113DEB}"/>
              </a:ext>
            </a:extLst>
          </p:cNvPr>
          <p:cNvCxnSpPr>
            <a:cxnSpLocks/>
            <a:stCxn id="11" idx="3"/>
            <a:endCxn id="15" idx="1"/>
          </p:cNvCxnSpPr>
          <p:nvPr/>
        </p:nvCxnSpPr>
        <p:spPr>
          <a:xfrm>
            <a:off x="5468645" y="3630967"/>
            <a:ext cx="467542" cy="70672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文字方塊 14">
            <a:extLst>
              <a:ext uri="{FF2B5EF4-FFF2-40B4-BE49-F238E27FC236}">
                <a16:creationId xmlns:a16="http://schemas.microsoft.com/office/drawing/2014/main" id="{34013B45-E45F-1F2B-1938-A046F61314B3}"/>
              </a:ext>
            </a:extLst>
          </p:cNvPr>
          <p:cNvSpPr txBox="1"/>
          <p:nvPr/>
        </p:nvSpPr>
        <p:spPr>
          <a:xfrm>
            <a:off x="5936187" y="4014524"/>
            <a:ext cx="5386411" cy="646331"/>
          </a:xfrm>
          <a:prstGeom prst="rect">
            <a:avLst/>
          </a:prstGeom>
          <a:noFill/>
        </p:spPr>
        <p:txBody>
          <a:bodyPr wrap="none" rtlCol="0">
            <a:spAutoFit/>
          </a:bodyPr>
          <a:lstStyle/>
          <a:p>
            <a:r>
              <a:rPr lang="zh-TW" altLang="en-US" dirty="0"/>
              <a:t>如註解所寫，我們在這個位置</a:t>
            </a:r>
            <a:endParaRPr lang="en-US" altLang="zh-TW" dirty="0"/>
          </a:p>
          <a:p>
            <a:r>
              <a:rPr lang="zh-TW" altLang="en-US" dirty="0"/>
              <a:t>使用</a:t>
            </a:r>
            <a:r>
              <a:rPr lang="en-US" altLang="zh-TW" dirty="0">
                <a:solidFill>
                  <a:srgbClr val="FFC000"/>
                </a:solidFill>
              </a:rPr>
              <a:t>{%</a:t>
            </a:r>
            <a:r>
              <a:rPr lang="zh-TW" altLang="en-US" dirty="0">
                <a:solidFill>
                  <a:srgbClr val="FFC000"/>
                </a:solidFill>
              </a:rPr>
              <a:t> </a:t>
            </a:r>
            <a:r>
              <a:rPr lang="en-US" altLang="zh-TW" dirty="0">
                <a:solidFill>
                  <a:srgbClr val="FFC000"/>
                </a:solidFill>
              </a:rPr>
              <a:t>include “</a:t>
            </a:r>
            <a:r>
              <a:rPr lang="zh-TW" altLang="en-US" dirty="0">
                <a:solidFill>
                  <a:srgbClr val="FFFF00"/>
                </a:solidFill>
              </a:rPr>
              <a:t>網頁路徑</a:t>
            </a:r>
            <a:r>
              <a:rPr lang="en-US" altLang="zh-TW" dirty="0">
                <a:solidFill>
                  <a:srgbClr val="FFC000"/>
                </a:solidFill>
              </a:rPr>
              <a:t>”</a:t>
            </a:r>
            <a:r>
              <a:rPr lang="zh-TW" altLang="en-US" dirty="0">
                <a:solidFill>
                  <a:srgbClr val="FFC000"/>
                </a:solidFill>
              </a:rPr>
              <a:t> </a:t>
            </a:r>
            <a:r>
              <a:rPr lang="en-US" altLang="zh-TW" dirty="0">
                <a:solidFill>
                  <a:srgbClr val="FFC000"/>
                </a:solidFill>
              </a:rPr>
              <a:t>%}</a:t>
            </a:r>
            <a:r>
              <a:rPr lang="zh-TW" altLang="en-US" dirty="0"/>
              <a:t>插入網站導覽列</a:t>
            </a:r>
            <a:r>
              <a:rPr lang="en-US" altLang="zh-TW" dirty="0"/>
              <a:t>navbar</a:t>
            </a:r>
          </a:p>
        </p:txBody>
      </p:sp>
      <p:sp>
        <p:nvSpPr>
          <p:cNvPr id="19" name="矩形 18">
            <a:extLst>
              <a:ext uri="{FF2B5EF4-FFF2-40B4-BE49-F238E27FC236}">
                <a16:creationId xmlns:a16="http://schemas.microsoft.com/office/drawing/2014/main" id="{513E4FF5-9658-1D1D-CFB5-B7BF5BF95373}"/>
              </a:ext>
            </a:extLst>
          </p:cNvPr>
          <p:cNvSpPr/>
          <p:nvPr/>
        </p:nvSpPr>
        <p:spPr>
          <a:xfrm>
            <a:off x="1864310" y="3835153"/>
            <a:ext cx="2547892" cy="266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單箭頭接點 20">
            <a:extLst>
              <a:ext uri="{FF2B5EF4-FFF2-40B4-BE49-F238E27FC236}">
                <a16:creationId xmlns:a16="http://schemas.microsoft.com/office/drawing/2014/main" id="{2EFAF82B-9106-7147-E9C0-FC4D1CAF0D5B}"/>
              </a:ext>
            </a:extLst>
          </p:cNvPr>
          <p:cNvCxnSpPr>
            <a:cxnSpLocks/>
            <a:stCxn id="19" idx="3"/>
            <a:endCxn id="25" idx="1"/>
          </p:cNvCxnSpPr>
          <p:nvPr/>
        </p:nvCxnSpPr>
        <p:spPr>
          <a:xfrm>
            <a:off x="4412202" y="3968318"/>
            <a:ext cx="1584380" cy="141347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5" name="文字方塊 24">
            <a:extLst>
              <a:ext uri="{FF2B5EF4-FFF2-40B4-BE49-F238E27FC236}">
                <a16:creationId xmlns:a16="http://schemas.microsoft.com/office/drawing/2014/main" id="{1E5AFB0E-2B65-F7B6-8FC3-EC83712DB921}"/>
              </a:ext>
            </a:extLst>
          </p:cNvPr>
          <p:cNvSpPr txBox="1"/>
          <p:nvPr/>
        </p:nvSpPr>
        <p:spPr>
          <a:xfrm>
            <a:off x="5996582" y="4920125"/>
            <a:ext cx="5041380" cy="923330"/>
          </a:xfrm>
          <a:prstGeom prst="rect">
            <a:avLst/>
          </a:prstGeom>
          <a:noFill/>
        </p:spPr>
        <p:txBody>
          <a:bodyPr wrap="none" rtlCol="0">
            <a:spAutoFit/>
          </a:bodyPr>
          <a:lstStyle/>
          <a:p>
            <a:r>
              <a:rPr lang="zh-TW" altLang="en-US" dirty="0"/>
              <a:t>如註解所寫，我們使用</a:t>
            </a:r>
            <a:endParaRPr lang="en-US" altLang="zh-TW" dirty="0"/>
          </a:p>
          <a:p>
            <a:r>
              <a:rPr lang="en-US" altLang="zh-TW" dirty="0">
                <a:solidFill>
                  <a:srgbClr val="FFC000"/>
                </a:solidFill>
              </a:rPr>
              <a:t>{%</a:t>
            </a:r>
            <a:r>
              <a:rPr lang="zh-TW" altLang="en-US" dirty="0">
                <a:solidFill>
                  <a:srgbClr val="FFC000"/>
                </a:solidFill>
              </a:rPr>
              <a:t> </a:t>
            </a:r>
            <a:r>
              <a:rPr lang="en-US" altLang="zh-TW" dirty="0">
                <a:solidFill>
                  <a:srgbClr val="FFC000"/>
                </a:solidFill>
              </a:rPr>
              <a:t>block </a:t>
            </a:r>
            <a:r>
              <a:rPr lang="zh-TW" altLang="en-US" dirty="0">
                <a:solidFill>
                  <a:srgbClr val="FFFF00"/>
                </a:solidFill>
              </a:rPr>
              <a:t>取個名字</a:t>
            </a:r>
            <a:r>
              <a:rPr lang="zh-TW" altLang="en-US" dirty="0">
                <a:solidFill>
                  <a:srgbClr val="FFC000"/>
                </a:solidFill>
              </a:rPr>
              <a:t> </a:t>
            </a:r>
            <a:r>
              <a:rPr lang="en-US" altLang="zh-TW" dirty="0">
                <a:solidFill>
                  <a:srgbClr val="FFC000"/>
                </a:solidFill>
              </a:rPr>
              <a:t>%}</a:t>
            </a:r>
            <a:r>
              <a:rPr lang="zh-TW" altLang="en-US" dirty="0"/>
              <a:t>與</a:t>
            </a:r>
            <a:r>
              <a:rPr lang="en-US" altLang="zh-TW" dirty="0">
                <a:solidFill>
                  <a:srgbClr val="FFC000"/>
                </a:solidFill>
              </a:rPr>
              <a:t>{%</a:t>
            </a:r>
            <a:r>
              <a:rPr lang="zh-TW" altLang="en-US" dirty="0">
                <a:solidFill>
                  <a:srgbClr val="FFC000"/>
                </a:solidFill>
              </a:rPr>
              <a:t> </a:t>
            </a:r>
            <a:r>
              <a:rPr lang="en-US" altLang="zh-TW" dirty="0">
                <a:solidFill>
                  <a:srgbClr val="FFC000"/>
                </a:solidFill>
              </a:rPr>
              <a:t>endblock </a:t>
            </a:r>
            <a:r>
              <a:rPr lang="zh-TW" altLang="en-US" dirty="0">
                <a:solidFill>
                  <a:srgbClr val="FFFF00"/>
                </a:solidFill>
              </a:rPr>
              <a:t>取個名字</a:t>
            </a:r>
            <a:r>
              <a:rPr lang="zh-TW" altLang="en-US" dirty="0">
                <a:solidFill>
                  <a:srgbClr val="FFC000"/>
                </a:solidFill>
              </a:rPr>
              <a:t> </a:t>
            </a:r>
            <a:r>
              <a:rPr lang="en-US" altLang="zh-TW" dirty="0">
                <a:solidFill>
                  <a:srgbClr val="FFC000"/>
                </a:solidFill>
              </a:rPr>
              <a:t>%}</a:t>
            </a:r>
          </a:p>
          <a:p>
            <a:r>
              <a:rPr lang="zh-TW" altLang="en-US" dirty="0"/>
              <a:t>設定我們動態內容的位置</a:t>
            </a:r>
            <a:endParaRPr lang="en-US" altLang="zh-TW" dirty="0"/>
          </a:p>
        </p:txBody>
      </p:sp>
      <p:grpSp>
        <p:nvGrpSpPr>
          <p:cNvPr id="14" name="群組 13">
            <a:extLst>
              <a:ext uri="{FF2B5EF4-FFF2-40B4-BE49-F238E27FC236}">
                <a16:creationId xmlns:a16="http://schemas.microsoft.com/office/drawing/2014/main" id="{2758EFBD-9004-A90D-183C-EA23CEB1C494}"/>
              </a:ext>
            </a:extLst>
          </p:cNvPr>
          <p:cNvGrpSpPr/>
          <p:nvPr/>
        </p:nvGrpSpPr>
        <p:grpSpPr>
          <a:xfrm>
            <a:off x="185066" y="171266"/>
            <a:ext cx="3606424" cy="648933"/>
            <a:chOff x="3717165" y="905825"/>
            <a:chExt cx="3606424" cy="648933"/>
          </a:xfrm>
        </p:grpSpPr>
        <p:sp>
          <p:nvSpPr>
            <p:cNvPr id="16" name="矩形: 圓角 15">
              <a:extLst>
                <a:ext uri="{FF2B5EF4-FFF2-40B4-BE49-F238E27FC236}">
                  <a16:creationId xmlns:a16="http://schemas.microsoft.com/office/drawing/2014/main" id="{9EC676F1-40D2-CD8F-4DAA-C5DC832092A4}"/>
                </a:ext>
              </a:extLst>
            </p:cNvPr>
            <p:cNvSpPr/>
            <p:nvPr/>
          </p:nvSpPr>
          <p:spPr>
            <a:xfrm>
              <a:off x="3717165" y="905825"/>
              <a:ext cx="713242" cy="64893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400" b="1" dirty="0">
                  <a:latin typeface="+mn-ea"/>
                </a:rPr>
                <a:t>(</a:t>
              </a:r>
              <a:r>
                <a:rPr lang="zh-TW" altLang="en-US" sz="2400" b="1" dirty="0">
                  <a:latin typeface="+mn-ea"/>
                </a:rPr>
                <a:t>一</a:t>
              </a:r>
              <a:r>
                <a:rPr lang="en-US" altLang="zh-TW" sz="2400" b="1" dirty="0">
                  <a:latin typeface="+mn-ea"/>
                </a:rPr>
                <a:t>)</a:t>
              </a:r>
              <a:endParaRPr lang="zh-TW" altLang="en-US" sz="2400" b="1" dirty="0">
                <a:latin typeface="+mn-ea"/>
              </a:endParaRPr>
            </a:p>
          </p:txBody>
        </p:sp>
        <p:sp>
          <p:nvSpPr>
            <p:cNvPr id="17" name="文字方塊 16">
              <a:extLst>
                <a:ext uri="{FF2B5EF4-FFF2-40B4-BE49-F238E27FC236}">
                  <a16:creationId xmlns:a16="http://schemas.microsoft.com/office/drawing/2014/main" id="{DD87F5CE-8E22-6915-AFE9-6C8D949C9260}"/>
                </a:ext>
              </a:extLst>
            </p:cNvPr>
            <p:cNvSpPr txBox="1"/>
            <p:nvPr/>
          </p:nvSpPr>
          <p:spPr>
            <a:xfrm>
              <a:off x="4430407" y="952641"/>
              <a:ext cx="2893182" cy="5553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ctr">
                <a:defRPr sz="2400" b="1">
                  <a:solidFill>
                    <a:schemeClr val="lt1"/>
                  </a:solidFill>
                  <a:latin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2000" dirty="0"/>
                <a:t>頁面繼承網站主頁實作</a:t>
              </a:r>
            </a:p>
          </p:txBody>
        </p:sp>
      </p:grpSp>
    </p:spTree>
    <p:extLst>
      <p:ext uri="{BB962C8B-B14F-4D97-AF65-F5344CB8AC3E}">
        <p14:creationId xmlns:p14="http://schemas.microsoft.com/office/powerpoint/2010/main" val="3140609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電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電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電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電路</Template>
  <TotalTime>11862</TotalTime>
  <Words>3130</Words>
  <Application>Microsoft Office PowerPoint</Application>
  <PresentationFormat>寬螢幕</PresentationFormat>
  <Paragraphs>370</Paragraphs>
  <Slides>43</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43</vt:i4>
      </vt:variant>
    </vt:vector>
  </HeadingPairs>
  <TitlesOfParts>
    <vt:vector size="49" baseType="lpstr">
      <vt:lpstr>微軟正黑體</vt:lpstr>
      <vt:lpstr>新細明體</vt:lpstr>
      <vt:lpstr>Arial</vt:lpstr>
      <vt:lpstr>Calibri</vt:lpstr>
      <vt:lpstr>Tw Cen MT</vt:lpstr>
      <vt:lpstr>電路</vt:lpstr>
      <vt:lpstr>Flask實作教學</vt:lpstr>
      <vt:lpstr>目錄</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Flask實作教學</dc:title>
  <dc:creator>家偉 蘇</dc:creator>
  <cp:lastModifiedBy>家偉 蘇</cp:lastModifiedBy>
  <cp:revision>162</cp:revision>
  <dcterms:created xsi:type="dcterms:W3CDTF">2022-05-31T08:31:58Z</dcterms:created>
  <dcterms:modified xsi:type="dcterms:W3CDTF">2022-06-14T08:27:00Z</dcterms:modified>
</cp:coreProperties>
</file>