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sldIdLst>
    <p:sldId id="262" r:id="rId4"/>
    <p:sldId id="266" r:id="rId5"/>
    <p:sldId id="284" r:id="rId6"/>
    <p:sldId id="277" r:id="rId7"/>
    <p:sldId id="276" r:id="rId8"/>
    <p:sldId id="283" r:id="rId9"/>
    <p:sldId id="270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98" r:id="rId22"/>
    <p:sldId id="299" r:id="rId23"/>
    <p:sldId id="300" r:id="rId24"/>
    <p:sldId id="307" r:id="rId25"/>
  </p:sldIdLst>
  <p:sldSz cx="9144000" cy="6858000" type="screen4x3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  <a:cs typeface="+mn-cs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  <a:cs typeface="+mn-cs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  <a:cs typeface="+mn-cs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  <a:cs typeface="+mn-cs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  <a:cs typeface="+mn-cs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  <a:cs typeface="+mn-cs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  <a:cs typeface="+mn-cs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  <a:cs typeface="+mn-cs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11111"/>
    <a:srgbClr val="D0D505"/>
    <a:srgbClr val="2B7C02"/>
    <a:srgbClr val="328F03"/>
    <a:srgbClr val="4D4D4D"/>
    <a:srgbClr val="002164"/>
    <a:srgbClr val="005817"/>
    <a:srgbClr val="01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96"/>
        <p:guide pos="291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altLang="x-none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l" eaLnBrk="1" hangingPunct="1"/>
            <a:endParaRPr lang="en-US" altLang="x-none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66112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0841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66112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0841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1"/>
          <p:cNvSpPr>
            <a:spLocks noGrp="1"/>
          </p:cNvSpPr>
          <p:nvPr>
            <p:ph type="title"/>
          </p:nvPr>
        </p:nvSpPr>
        <p:spPr>
          <a:xfrm>
            <a:off x="1185863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22"/>
          <p:cNvSpPr>
            <a:spLocks noGrp="1"/>
          </p:cNvSpPr>
          <p:nvPr>
            <p:ph type="body" idx="1"/>
          </p:nvPr>
        </p:nvSpPr>
        <p:spPr>
          <a:xfrm>
            <a:off x="1058863" y="1209675"/>
            <a:ext cx="7121525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1028" name="Rectangle 24"/>
          <p:cNvSpPr>
            <a:spLocks noGrp="1"/>
          </p:cNvSpPr>
          <p:nvPr>
            <p:ph type="ftr" sz="quarter" idx="3"/>
          </p:nvPr>
        </p:nvSpPr>
        <p:spPr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600" b="1">
                <a:latin typeface="Verdana" panose="020B0604030504040204" pitchFamily="2" charset="0"/>
              </a:defRPr>
            </a:lvl1pPr>
          </a:lstStyle>
          <a:p>
            <a:pPr lvl="0" eaLnBrk="1" hangingPunct="1"/>
            <a:r>
              <a:rPr lang="en-US" altLang="zh-CN" dirty="0"/>
              <a:t>Company Logo</a:t>
            </a:r>
            <a:endParaRPr lang="en-US" altLang="zh-CN" sz="1600" b="1" dirty="0">
              <a:effectLst/>
              <a:latin typeface="Verdana" panose="020B060403050404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u"/>
        <a:defRPr sz="2000" b="1" u="none" kern="1200" baseline="0">
          <a:solidFill>
            <a:schemeClr val="folHlink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6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6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Text Box 29"/>
          <p:cNvSpPr txBox="1"/>
          <p:nvPr/>
        </p:nvSpPr>
        <p:spPr>
          <a:xfrm>
            <a:off x="7473950" y="6121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0" hangingPunct="0"/>
            <a:r>
              <a:rPr lang="en-US" altLang="zh-CN" sz="2400" b="1" dirty="0">
                <a:effectLst/>
                <a:latin typeface="Verdana" panose="020B0604030504040204" pitchFamily="2" charset="0"/>
              </a:rPr>
              <a:t>LOGO</a:t>
            </a:r>
            <a:endParaRPr lang="en-US" altLang="zh-CN" sz="2400" b="1" dirty="0">
              <a:effectLst/>
              <a:latin typeface="Verdana" panose="020B0604030504040204" pitchFamily="2" charset="0"/>
            </a:endParaRPr>
          </a:p>
        </p:txBody>
      </p:sp>
      <p:sp>
        <p:nvSpPr>
          <p:cNvPr id="2051" name="Rectangle 21"/>
          <p:cNvSpPr>
            <a:spLocks noGrp="1"/>
          </p:cNvSpPr>
          <p:nvPr>
            <p:ph type="title"/>
          </p:nvPr>
        </p:nvSpPr>
        <p:spPr>
          <a:xfrm>
            <a:off x="1185863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Rectangle 22"/>
          <p:cNvSpPr>
            <a:spLocks noGrp="1"/>
          </p:cNvSpPr>
          <p:nvPr>
            <p:ph type="body" idx="1"/>
          </p:nvPr>
        </p:nvSpPr>
        <p:spPr>
          <a:xfrm>
            <a:off x="1058863" y="1209675"/>
            <a:ext cx="7121525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2053" name="Rectangle 23"/>
          <p:cNvSpPr>
            <a:spLocks noGrp="1"/>
          </p:cNvSpPr>
          <p:nvPr>
            <p:ph type="dt" sz="quarter" idx="2"/>
          </p:nvPr>
        </p:nvSpPr>
        <p:spPr>
          <a:xfrm>
            <a:off x="457200" y="6524625"/>
            <a:ext cx="2133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2054" name="Rectangle 24"/>
          <p:cNvSpPr>
            <a:spLocks noGrp="1"/>
          </p:cNvSpPr>
          <p:nvPr>
            <p:ph type="ftr" sz="quarter" idx="3"/>
          </p:nvPr>
        </p:nvSpPr>
        <p:spPr>
          <a:xfrm>
            <a:off x="3452813" y="6494463"/>
            <a:ext cx="2895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folHlink"/>
                </a:solidFill>
              </a:defRPr>
            </a:lvl1pPr>
          </a:lstStyle>
          <a:p>
            <a:pPr lvl="0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zh-CN" dirty="0">
              <a:solidFill>
                <a:schemeClr val="folHlink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/>
  </p:transition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u"/>
        <a:defRPr sz="2000" b="1" u="none" kern="1200" baseline="0">
          <a:solidFill>
            <a:schemeClr val="folHlink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6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6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14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400" u="none" kern="1200" baseline="0">
          <a:solidFill>
            <a:schemeClr val="bg1"/>
          </a:solidFill>
          <a:latin typeface="Times New Roman" panose="02020603050405020304" pitchFamily="2" charset="0"/>
          <a:ea typeface="Gulim" pitchFamily="2" charset="-127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380"/>
          <p:cNvSpPr/>
          <p:nvPr/>
        </p:nvSpPr>
        <p:spPr>
          <a:xfrm>
            <a:off x="3630613" y="3095625"/>
            <a:ext cx="42195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en-US" altLang="zh-CN" sz="1800" b="1" dirty="0">
              <a:solidFill>
                <a:schemeClr val="folHlink"/>
              </a:solidFill>
              <a:latin typeface="Verdana" panose="020B0604030504040204" pitchFamily="2" charset="0"/>
            </a:endParaRPr>
          </a:p>
        </p:txBody>
      </p:sp>
      <p:sp>
        <p:nvSpPr>
          <p:cNvPr id="4099" name="Rectangle 382"/>
          <p:cNvSpPr>
            <a:spLocks noGrp="1"/>
          </p:cNvSpPr>
          <p:nvPr>
            <p:ph type="ctrTitle" sz="quarter" idx="4294967295"/>
          </p:nvPr>
        </p:nvSpPr>
        <p:spPr>
          <a:xfrm>
            <a:off x="767080" y="2308860"/>
            <a:ext cx="8154670" cy="485140"/>
          </a:xfrm>
          <a:ln/>
        </p:spPr>
        <p:txBody>
          <a:bodyPr vert="horz" wrap="square" anchor="ctr">
            <a:sp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>
              <a:lnSpc>
                <a:spcPct val="80000"/>
              </a:lnSpc>
            </a:pPr>
            <a:r>
              <a:rPr lang="zh-CN" altLang="en-US" sz="3200">
                <a:solidFill>
                  <a:srgbClr val="013B41"/>
                </a:solidFill>
                <a:ea typeface="Gulim" pitchFamily="2" charset="-127"/>
              </a:rPr>
              <a:t>西北师范大学毕业生就业信息管理系统</a:t>
            </a:r>
            <a:endParaRPr lang="zh-CN" altLang="en-US" sz="3200">
              <a:solidFill>
                <a:srgbClr val="013B41"/>
              </a:solidFill>
              <a:ea typeface="Gulim" pitchFamily="2" charset="-127"/>
            </a:endParaRPr>
          </a:p>
        </p:txBody>
      </p:sp>
      <p:sp>
        <p:nvSpPr>
          <p:cNvPr id="4100" name="Rectangle 3"/>
          <p:cNvSpPr txBox="1"/>
          <p:nvPr/>
        </p:nvSpPr>
        <p:spPr>
          <a:xfrm>
            <a:off x="3530600" y="4762500"/>
            <a:ext cx="5391150" cy="1082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班级：网络与信息班	</a:t>
            </a:r>
            <a:endParaRPr lang="en-US" altLang="zh-CN" sz="1800" b="1" dirty="0">
              <a:solidFill>
                <a:srgbClr val="1A2009"/>
              </a:solidFill>
              <a:effectLst/>
              <a:latin typeface="Verdana" panose="020B0604030504040204" pitchFamily="2" charset="0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学生：王海珍 狄慧 王燕 达拉草</a:t>
            </a:r>
            <a:endParaRPr lang="zh-CN" altLang="en-US" sz="2000" b="1" dirty="0">
              <a:solidFill>
                <a:schemeClr val="folHlink"/>
              </a:solidFill>
              <a:latin typeface="Verdana" panose="020B0604030504040204" pitchFamily="2" charset="0"/>
            </a:endParaRPr>
          </a:p>
        </p:txBody>
      </p:sp>
      <p:sp>
        <p:nvSpPr>
          <p:cNvPr id="4101" name="椭圆形标注 7"/>
          <p:cNvSpPr/>
          <p:nvPr/>
        </p:nvSpPr>
        <p:spPr>
          <a:xfrm>
            <a:off x="1676400" y="3200400"/>
            <a:ext cx="1066800" cy="11430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noFill/>
          </a:ln>
        </p:spPr>
        <p:txBody>
          <a:bodyPr/>
          <a:p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文档管理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0425"/>
            <a:ext cx="9144635" cy="536321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公告添加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776095"/>
            <a:ext cx="7143750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255"/>
            <a:ext cx="9143365" cy="524637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就业统计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5363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4013" y="1409383"/>
            <a:ext cx="5895975" cy="4038600"/>
          </a:xfrm>
          <a:ln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080"/>
            <a:ext cx="9144000" cy="531177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教师登陆主页面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6387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100" y="1373188"/>
            <a:ext cx="6877050" cy="4229100"/>
          </a:xfrm>
          <a:ln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055"/>
            <a:ext cx="9143365" cy="525843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毕业生信息管理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7411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8863" y="1870075"/>
            <a:ext cx="7121525" cy="3233738"/>
          </a:xfrm>
          <a:ln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580"/>
            <a:ext cx="9143365" cy="529463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添加毕业生信息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8435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8863" y="1884363"/>
            <a:ext cx="7121525" cy="3205162"/>
          </a:xfrm>
          <a:ln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745"/>
            <a:ext cx="9144635" cy="530733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学生登陆查询就业岗位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9459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9213" y="1439863"/>
            <a:ext cx="6600825" cy="4095750"/>
          </a:xfrm>
          <a:ln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062990"/>
            <a:ext cx="9145270" cy="522224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查看留言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95375"/>
            <a:ext cx="9144000" cy="517588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学生修改个人信息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6960"/>
            <a:ext cx="9144000" cy="514540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企业用户注册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003935"/>
            <a:ext cx="9144635" cy="522986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body" idx="4294967295"/>
          </p:nvPr>
        </p:nvSpPr>
        <p:spPr>
          <a:xfrm>
            <a:off x="1057275" y="492125"/>
            <a:ext cx="8086725" cy="5813425"/>
          </a:xfrm>
          <a:ln/>
        </p:spPr>
        <p:txBody>
          <a:bodyPr vert="horz" wrap="square" anchor="t"/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随着高校教育体制的改革大学生人数的不断增加，毕业生就业制度发生了根本的变化。单位和学生走向人才市场，双向选择，择优录用。因此在这样的情况下，在INTERNET上开发并运行信息管理系统就能够极大地提高工作效率，弥补了用人单位和学生在时间和空间上的不足。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本毕业设计的内容是设计并且实现一个基于web技术的毕业生就业信息系统，故而系统主要以j2EE作为开发基础,主要使用了struts2+spring+hibernate等多种框架的结合使用，用myeclipse作为开发工具，以MYSQL作为数据库，使用JAVA语言开发，页面采取JSP动态页面开发技术。该系统界面简单、操作方便，容易维护。</a:t>
            </a:r>
            <a:endParaRPr lang="zh-CN" altLang="en-US" sz="40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1800" dirty="0">
              <a:ea typeface="Gulim" pitchFamily="2" charset="-127"/>
            </a:endParaRPr>
          </a:p>
          <a:p>
            <a:pPr eaLnBrk="1" hangingPunct="1"/>
            <a:endParaRPr lang="zh-CN" altLang="en-US" dirty="0">
              <a:ea typeface="Gulim" pitchFamily="2" charset="-127"/>
            </a:endParaRPr>
          </a:p>
        </p:txBody>
      </p:sp>
      <p:sp>
        <p:nvSpPr>
          <p:cNvPr id="5123" name="标题 3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系统的背景及意义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添加新岗位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988695"/>
            <a:ext cx="9143365" cy="502158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查看应聘学生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4579" name="内容占位符 2457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8863" y="1758950"/>
            <a:ext cx="7121525" cy="3455988"/>
          </a:xfrm>
          <a:ln/>
        </p:spPr>
      </p:pic>
    </p:spTree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结束</a:t>
            </a:r>
            <a:endParaRPr lang="zh-CN" altLang="en-US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ctr"/>
            <a:r>
              <a:rPr lang="zh-CN" altLang="en-US" sz="3600" dirty="0">
                <a:ea typeface="宋体" panose="02010600030101010101" pitchFamily="2" charset="-122"/>
              </a:rPr>
              <a:t>演示到此结束，谢谢大家！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r>
              <a:rPr lang="zh-CN" altLang="en-US" dirty="0">
                <a:ea typeface="宋体" panose="02010600030101010101" pitchFamily="2" charset="-122"/>
              </a:rPr>
              <a:t>论文的结构和主要内容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058863" y="1004888"/>
            <a:ext cx="7121525" cy="4554537"/>
          </a:xfrm>
          <a:ln/>
        </p:spPr>
        <p:txBody>
          <a:bodyPr vert="horz" wrap="square" anchor="t"/>
          <a:p>
            <a:r>
              <a:rPr lang="zh-CN" altLang="en-US" sz="2400" dirty="0">
                <a:ea typeface="宋体" panose="02010600030101010101" pitchFamily="2" charset="-122"/>
              </a:rPr>
              <a:t>第一部分：绪论和系统的开发环境及技术简介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第二部分：系统总体设计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第三部分：系统详细设计与实现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第四部分：</a:t>
            </a:r>
            <a:r>
              <a:rPr lang="zh-CN" altLang="en-US" sz="2400" dirty="0">
                <a:ea typeface="宋体" panose="02010600030101010101" pitchFamily="2" charset="-122"/>
                <a:sym typeface="Arial" panose="020B0604020202020204" pitchFamily="34" charset="0"/>
              </a:rPr>
              <a:t>系统功能实现</a:t>
            </a:r>
            <a:endParaRPr lang="zh-CN" altLang="en-US" sz="24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第五部分：</a:t>
            </a:r>
            <a:r>
              <a:rPr lang="zh-CN" altLang="en-US" sz="2400" dirty="0">
                <a:ea typeface="宋体" panose="02010600030101010101" pitchFamily="2" charset="-122"/>
                <a:sym typeface="Arial" panose="020B0604020202020204" pitchFamily="34" charset="0"/>
              </a:rPr>
              <a:t>系统的调试与测试</a:t>
            </a:r>
            <a:endParaRPr lang="zh-CN" altLang="en-US" sz="24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r>
              <a:rPr lang="zh-CN" altLang="en-US" dirty="0">
                <a:ea typeface="宋体" panose="02010600030101010101" pitchFamily="2" charset="-122"/>
              </a:rPr>
              <a:t>系统需求分析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58863" y="1209675"/>
            <a:ext cx="8085137" cy="5068888"/>
          </a:xfrm>
          <a:ln/>
        </p:spPr>
        <p:txBody>
          <a:bodyPr vert="horz" wrap="square" anchor="t"/>
          <a:p>
            <a:r>
              <a:rPr lang="zh-CN" altLang="en-US" dirty="0">
                <a:ea typeface="宋体" panose="02010600030101010101" pitchFamily="2" charset="-122"/>
              </a:rPr>
              <a:t>本系统分系统管理员，教师用户，企业用户和毕业生用户4个用户角色。系统管理员主要功能有系别管理、专业管理、老师管理员管理、站内新闻管理、企业用户管理、岗位管理、文档管理、公告管理、留言管理、就业查询统计（包括就业情况查询，区域分布统计，性别分布统计，时间分布统计，从事行业统计，工作省份统计，就业月份统计）。老师用户的主要功能有毕业生用户管理、站内新闻查询、文档查询、公告查询、留言管理、就业查询统计（包括就业情况查询，区域分布统计，性别分布统计，时间分布统计，从事行业统计，工作省份统计，就业月份统计）。企业用户的主要功能有求职管理（包括岗位管理和查看应聘学生信息）、站内新闻查询、文档查询、公告查询、留言管理、个人信息管理。毕业生用户的主要功能有简历管理、求职管理（包括查询就业岗位和查看应聘信息，查看招聘单位）、站内新闻查询、文档查询、公告查询、留言管理、个人信息管理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r>
              <a:rPr lang="zh-CN" altLang="en-US" dirty="0">
                <a:ea typeface="宋体" panose="02010600030101010101" pitchFamily="2" charset="-122"/>
              </a:rPr>
              <a:t>系统功能需求分析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195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0313" y="1433513"/>
            <a:ext cx="6992937" cy="4762500"/>
          </a:xfrm>
          <a:ln/>
        </p:spPr>
      </p:pic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r>
              <a:rPr lang="zh-CN" altLang="en-US" dirty="0">
                <a:ea typeface="宋体" panose="02010600030101010101" pitchFamily="2" charset="-122"/>
              </a:rPr>
              <a:t>系统登录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1223645"/>
            <a:ext cx="8926830" cy="469138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系统管理员登录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1385"/>
            <a:ext cx="9144000" cy="493966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教师管理员管理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6460"/>
            <a:ext cx="9144635" cy="536638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新闻管理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902970"/>
            <a:ext cx="9142730" cy="519303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tags/tag1.xml><?xml version="1.0" encoding="utf-8"?>
<p:tagLst xmlns:p="http://schemas.openxmlformats.org/presentationml/2006/main">
  <p:tag name="KSO_WM_UNIT_PLACING_PICTURE_USER_VIEWPORT" val="{&quot;height&quot;:6945,&quot;width&quot;:12165}"/>
</p:tagLst>
</file>

<file path=ppt/tags/tag2.xml><?xml version="1.0" encoding="utf-8"?>
<p:tagLst xmlns:p="http://schemas.openxmlformats.org/presentationml/2006/main">
  <p:tag name="KSO_WM_UNIT_PLACING_PICTURE_USER_VIEWPORT" val="{&quot;height&quot;:8595,&quot;width&quot;:20010}"/>
</p:tagLst>
</file>

<file path=ppt/theme/theme1.xml><?xml version="1.0" encoding="utf-8"?>
<a:theme xmlns:a="http://schemas.openxmlformats.org/drawingml/2006/main" name="Conference_3">
  <a:themeElements>
    <a:clrScheme name="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14141"/>
      </a:accent4>
      <a:accent5>
        <a:srgbClr val="C6D3AD"/>
      </a:accent5>
      <a:accent6>
        <a:srgbClr val="C4D09F"/>
      </a:accent6>
      <a:hlink>
        <a:srgbClr val="BAD16F"/>
      </a:hlink>
      <a:folHlink>
        <a:srgbClr val="5078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14141"/>
        </a:accent4>
        <a:accent5>
          <a:srgbClr val="C6D3AD"/>
        </a:accent5>
        <a:accent6>
          <a:srgbClr val="C4D09F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14141"/>
        </a:accent4>
        <a:accent5>
          <a:srgbClr val="D8C9AD"/>
        </a:accent5>
        <a:accent6>
          <a:srgbClr val="D4CDBB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14141"/>
        </a:accent4>
        <a:accent5>
          <a:srgbClr val="B5B9E8"/>
        </a:accent5>
        <a:accent6>
          <a:srgbClr val="AAB8D2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ference_3">
  <a:themeElements>
    <a:clrScheme name="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14141"/>
      </a:accent4>
      <a:accent5>
        <a:srgbClr val="C6D3AD"/>
      </a:accent5>
      <a:accent6>
        <a:srgbClr val="C4D09F"/>
      </a:accent6>
      <a:hlink>
        <a:srgbClr val="BAD16F"/>
      </a:hlink>
      <a:folHlink>
        <a:srgbClr val="5078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14141"/>
        </a:accent4>
        <a:accent5>
          <a:srgbClr val="C6D3AD"/>
        </a:accent5>
        <a:accent6>
          <a:srgbClr val="C4D09F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14141"/>
        </a:accent4>
        <a:accent5>
          <a:srgbClr val="D8C9AD"/>
        </a:accent5>
        <a:accent6>
          <a:srgbClr val="D4CDBB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14141"/>
        </a:accent4>
        <a:accent5>
          <a:srgbClr val="B5B9E8"/>
        </a:accent5>
        <a:accent6>
          <a:srgbClr val="AAB8D2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Conference_3</Template>
  <TotalTime>0</TotalTime>
  <Words>932</Words>
  <Application>WPS 演示</Application>
  <PresentationFormat/>
  <Paragraphs>66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Gulim</vt:lpstr>
      <vt:lpstr>Malgun Gothic</vt:lpstr>
      <vt:lpstr>Verdana</vt:lpstr>
      <vt:lpstr>仿宋</vt:lpstr>
      <vt:lpstr>Calibri</vt:lpstr>
      <vt:lpstr>微软雅黑</vt:lpstr>
      <vt:lpstr>Arial Unicode MS</vt:lpstr>
      <vt:lpstr>Conference_3</vt:lpstr>
      <vt:lpstr>1_Conference_3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论文题目</dc:title>
  <dc:creator>bxh</dc:creator>
  <cp:lastModifiedBy>admin</cp:lastModifiedBy>
  <cp:revision>88</cp:revision>
  <dcterms:created xsi:type="dcterms:W3CDTF">2010-02-20T14:55:55Z</dcterms:created>
  <dcterms:modified xsi:type="dcterms:W3CDTF">2020-06-29T12:25:26Z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