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Dosis Light"/>
      <p:regular r:id="rId24"/>
      <p:bold r:id="rId25"/>
    </p:embeddedFont>
    <p:embeddedFont>
      <p:font typeface="Dosis"/>
      <p:regular r:id="rId26"/>
      <p:bold r:id="rId27"/>
    </p:embeddedFont>
    <p:embeddedFont>
      <p:font typeface="Titillium Web"/>
      <p:regular r:id="rId28"/>
      <p:bold r:id="rId29"/>
      <p:italic r:id="rId30"/>
      <p:boldItalic r:id="rId31"/>
    </p:embeddedFont>
    <p:embeddedFont>
      <p:font typeface="Titillium Web Light"/>
      <p:regular r:id="rId32"/>
      <p:bold r:id="rId33"/>
      <p:italic r:id="rId34"/>
      <p:boldItalic r:id="rId35"/>
    </p:embeddedFont>
    <p:embeddedFont>
      <p:font typeface="Century Gothic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72BCC3-1408-469E-A5CE-770EE3697BF7}">
  <a:tblStyle styleId="{6372BCC3-1408-469E-A5CE-770EE3697B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DosisLigh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osis-regular.fntdata"/><Relationship Id="rId25" Type="http://schemas.openxmlformats.org/officeDocument/2006/relationships/font" Target="fonts/DosisLight-bold.fntdata"/><Relationship Id="rId28" Type="http://schemas.openxmlformats.org/officeDocument/2006/relationships/font" Target="fonts/TitilliumWeb-regular.fntdata"/><Relationship Id="rId27" Type="http://schemas.openxmlformats.org/officeDocument/2006/relationships/font" Target="fonts/Dosi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itilliumWe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itilliumWeb-boldItalic.fntdata"/><Relationship Id="rId30" Type="http://schemas.openxmlformats.org/officeDocument/2006/relationships/font" Target="fonts/TitilliumWeb-italic.fntdata"/><Relationship Id="rId11" Type="http://schemas.openxmlformats.org/officeDocument/2006/relationships/slide" Target="slides/slide6.xml"/><Relationship Id="rId33" Type="http://schemas.openxmlformats.org/officeDocument/2006/relationships/font" Target="fonts/TitilliumWebLight-bold.fntdata"/><Relationship Id="rId10" Type="http://schemas.openxmlformats.org/officeDocument/2006/relationships/slide" Target="slides/slide5.xml"/><Relationship Id="rId32" Type="http://schemas.openxmlformats.org/officeDocument/2006/relationships/font" Target="fonts/TitilliumWebLight-regular.fntdata"/><Relationship Id="rId13" Type="http://schemas.openxmlformats.org/officeDocument/2006/relationships/slide" Target="slides/slide8.xml"/><Relationship Id="rId35" Type="http://schemas.openxmlformats.org/officeDocument/2006/relationships/font" Target="fonts/TitilliumWeb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TitilliumWebLight-italic.fntdata"/><Relationship Id="rId15" Type="http://schemas.openxmlformats.org/officeDocument/2006/relationships/slide" Target="slides/slide10.xml"/><Relationship Id="rId37" Type="http://schemas.openxmlformats.org/officeDocument/2006/relationships/font" Target="fonts/CenturyGothic-bold.fntdata"/><Relationship Id="rId14" Type="http://schemas.openxmlformats.org/officeDocument/2006/relationships/slide" Target="slides/slide9.xml"/><Relationship Id="rId36" Type="http://schemas.openxmlformats.org/officeDocument/2006/relationships/font" Target="fonts/CenturyGothic-regular.fntdata"/><Relationship Id="rId17" Type="http://schemas.openxmlformats.org/officeDocument/2006/relationships/slide" Target="slides/slide12.xml"/><Relationship Id="rId39" Type="http://schemas.openxmlformats.org/officeDocument/2006/relationships/font" Target="fonts/CenturyGothic-boldItalic.fntdata"/><Relationship Id="rId16" Type="http://schemas.openxmlformats.org/officeDocument/2006/relationships/slide" Target="slides/slide11.xml"/><Relationship Id="rId38" Type="http://schemas.openxmlformats.org/officeDocument/2006/relationships/font" Target="fonts/CenturyGothic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7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g262c8af176e_0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9" name="Google Shape;3899;g262c8af176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4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6" name="Google Shape;390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1" name="Shape 3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2" name="Google Shape;3912;g26d239ce923_2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3" name="Google Shape;3913;g26d239ce923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8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26d239ce923_2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26d239ce923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5" name="Shape 3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6" name="Google Shape;3926;g26d239ce923_2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7" name="Google Shape;3927;g26d239ce923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2" name="Shape 3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3" name="Google Shape;3933;g26d239df9f0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4" name="Google Shape;3934;g26d239df9f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9" name="Shape 3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0" name="Google Shape;3940;g262c8af176e_0_1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1" name="Google Shape;3941;g262c8af176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5" name="Shape 3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6" name="Google Shape;394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7" name="Google Shape;394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1" name="Shape 3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" name="Google Shape;3952;g262c8af176e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3" name="Google Shape;3953;g262c8af176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7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262c8af176e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262c8af17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4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Google Shape;3845;g26d239ce923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6" name="Google Shape;3846;g26d239ce9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1" name="Shape 3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2" name="Google Shape;3852;g26d239ce923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3" name="Google Shape;3853;g26d239ce92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8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g26d239ce923_1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0" name="Google Shape;3860;g26d239ce92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5" name="Shape 3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6" name="Google Shape;3866;g26d239df630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7" name="Google Shape;3867;g26d239df6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2" name="Shape 3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3" name="Google Shape;3873;g26d239df630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4" name="Google Shape;3874;g26d239df63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1" name="Shape 3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2" name="Google Shape;3882;g26d239df630_0_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3" name="Google Shape;3883;g26d239df63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0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g262c8af176e_0_1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2" name="Google Shape;3892;g262c8af176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rgbClr val="003B5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solidFill>
          <a:srgbClr val="1D1D1B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0B87A1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Google Shape;1562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9" name="Google Shape;2399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6" name="Google Shape;2676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3" name="Google Shape;2953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9" name="Google Shape;3229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adeolaadesina/factors-affecting-children-anemia-level/dat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410825" y="573750"/>
            <a:ext cx="5767500" cy="3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CS-584 - Machine Learning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Advanced ML Models for prediction anemia in children.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Guidance: Prof. Yan Yan	               </a:t>
            </a:r>
            <a:r>
              <a:rPr lang="en" sz="1300"/>
              <a:t>Team Members:   Rahul </a:t>
            </a:r>
            <a:r>
              <a:rPr lang="en" sz="1300"/>
              <a:t>Mansharamani</a:t>
            </a:r>
            <a:r>
              <a:rPr lang="en" sz="1300"/>
              <a:t> (</a:t>
            </a:r>
            <a:r>
              <a:rPr lang="en" sz="1300"/>
              <a:t>A20553261</a:t>
            </a:r>
            <a:r>
              <a:rPr lang="en" sz="1300"/>
              <a:t>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	   					      Kajal Dalai (A20528697)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	    					      Vedant Chaubey (A20553928)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0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p22"/>
          <p:cNvSpPr txBox="1"/>
          <p:nvPr>
            <p:ph type="title"/>
          </p:nvPr>
        </p:nvSpPr>
        <p:spPr>
          <a:xfrm>
            <a:off x="719725" y="154850"/>
            <a:ext cx="6903600" cy="5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00">
                <a:latin typeface="Century Gothic"/>
                <a:ea typeface="Century Gothic"/>
                <a:cs typeface="Century Gothic"/>
                <a:sym typeface="Century Gothic"/>
              </a:rPr>
              <a:t>Model Performance With Default Parameters</a:t>
            </a:r>
            <a:endParaRPr b="1" sz="2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02" name="Google Shape;3902;p2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03" name="Google Shape;39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206" y="741800"/>
            <a:ext cx="4678373" cy="41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7" name="Shape 3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8" name="Google Shape;3908;p23"/>
          <p:cNvSpPr txBox="1"/>
          <p:nvPr>
            <p:ph idx="4294967295" type="ctrTitle"/>
          </p:nvPr>
        </p:nvSpPr>
        <p:spPr>
          <a:xfrm>
            <a:off x="997900" y="223125"/>
            <a:ext cx="61281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200">
                <a:latin typeface="Century Gothic"/>
                <a:ea typeface="Century Gothic"/>
                <a:cs typeface="Century Gothic"/>
                <a:sym typeface="Century Gothic"/>
              </a:rPr>
              <a:t>Model Performance (Continue…)</a:t>
            </a:r>
            <a:endParaRPr b="1" sz="22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09" name="Google Shape;3909;p23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910" name="Google Shape;3910;p23"/>
          <p:cNvGraphicFramePr/>
          <p:nvPr/>
        </p:nvGraphicFramePr>
        <p:xfrm>
          <a:off x="997900" y="70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{6372BCC3-1408-469E-A5CE-770EE3697BF7}</a:tableStyleId>
              </a:tblPr>
              <a:tblGrid>
                <a:gridCol w="1184350"/>
                <a:gridCol w="916900"/>
                <a:gridCol w="773650"/>
                <a:gridCol w="830950"/>
                <a:gridCol w="916900"/>
                <a:gridCol w="1566375"/>
              </a:tblGrid>
              <a:tr h="30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B87A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 sz="1200">
                        <a:solidFill>
                          <a:srgbClr val="0B87A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B87A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b="1" sz="1200">
                        <a:solidFill>
                          <a:srgbClr val="0B87A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B87A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b="1" sz="1200">
                        <a:solidFill>
                          <a:srgbClr val="0B87A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B87A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</a:t>
                      </a:r>
                      <a:endParaRPr b="1" sz="1200">
                        <a:solidFill>
                          <a:srgbClr val="0B87A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B87A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1200">
                        <a:solidFill>
                          <a:srgbClr val="0B87A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B87A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Confusion Matrix</a:t>
                      </a:r>
                      <a:endParaRPr b="1" sz="1200">
                        <a:solidFill>
                          <a:srgbClr val="0B87A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9837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65.44%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[[153 142 225   0]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[ 97 613  34  12]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[105  30 467   0]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  0  24   0  31]]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92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100%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[[520   0   0   0]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  0 756   0   0]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  0   0 602   0]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  0   0   0  55]]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98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Naive Bayes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17.12%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[[100   6   5 409]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[ 26   8  20 702]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[ 28   5 170 399]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  0   0   2  53]]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92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98.76%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[[519   1   0   0]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  0 756   0   0]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  0   0 602   0]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  0  25   0  30]]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4" name="Shape 3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5" name="Google Shape;3915;p24"/>
          <p:cNvSpPr txBox="1"/>
          <p:nvPr>
            <p:ph type="title"/>
          </p:nvPr>
        </p:nvSpPr>
        <p:spPr>
          <a:xfrm>
            <a:off x="719725" y="311050"/>
            <a:ext cx="6903600" cy="7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latin typeface="Century Gothic"/>
                <a:ea typeface="Century Gothic"/>
                <a:cs typeface="Century Gothic"/>
                <a:sym typeface="Century Gothic"/>
              </a:rPr>
              <a:t>Hyperparameter Tuning and Dimensionality Reduction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16" name="Google Shape;3916;p2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7" name="Google Shape;3917;p24"/>
          <p:cNvSpPr txBox="1"/>
          <p:nvPr/>
        </p:nvSpPr>
        <p:spPr>
          <a:xfrm>
            <a:off x="719725" y="1573175"/>
            <a:ext cx="6426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investigated the effectiveness of PCA and UMAP techniques for dimensionality reduction, specifically setting n_components=2 for UMAP to obtain a two-dimensional representation of the data. Additionally, we utilized PCA with n_components=0.95, ensuring that it retained principal components sufficient to preserve 95% of the variance in the original data. To enhance our model's performance further, we employed GridSearchCV for hyperparameter tuning, which led to notable improvements in accuracy.</a:t>
            </a:r>
            <a:endParaRPr sz="2400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p2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3" name="Google Shape;3923;p25"/>
          <p:cNvSpPr txBox="1"/>
          <p:nvPr/>
        </p:nvSpPr>
        <p:spPr>
          <a:xfrm>
            <a:off x="0" y="0"/>
            <a:ext cx="7587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B87A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Performance with </a:t>
            </a:r>
            <a:r>
              <a:rPr b="1" lang="en" sz="1800">
                <a:solidFill>
                  <a:srgbClr val="0B87A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Hyperparameter Tuning and Dimensionality Reduction</a:t>
            </a:r>
            <a:endParaRPr b="1" sz="1800">
              <a:solidFill>
                <a:srgbClr val="0B87A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24" name="Google Shape;39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650" y="839250"/>
            <a:ext cx="5388500" cy="43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8" name="Shape 3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9" name="Google Shape;3929;p26"/>
          <p:cNvSpPr txBox="1"/>
          <p:nvPr>
            <p:ph idx="4294967295" type="ctrTitle"/>
          </p:nvPr>
        </p:nvSpPr>
        <p:spPr>
          <a:xfrm>
            <a:off x="1065000" y="216700"/>
            <a:ext cx="6128100" cy="4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00">
                <a:latin typeface="Century Gothic"/>
                <a:ea typeface="Century Gothic"/>
                <a:cs typeface="Century Gothic"/>
                <a:sym typeface="Century Gothic"/>
              </a:rPr>
              <a:t>Model Performance with PCA</a:t>
            </a:r>
            <a:endParaRPr b="1" sz="2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30" name="Google Shape;3930;p2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931" name="Google Shape;3931;p26"/>
          <p:cNvGraphicFramePr/>
          <p:nvPr/>
        </p:nvGraphicFramePr>
        <p:xfrm>
          <a:off x="826575" y="95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{6372BCC3-1408-469E-A5CE-770EE3697BF7}</a:tableStyleId>
              </a:tblPr>
              <a:tblGrid>
                <a:gridCol w="1100825"/>
                <a:gridCol w="1100825"/>
                <a:gridCol w="1100825"/>
                <a:gridCol w="1100825"/>
                <a:gridCol w="1100825"/>
                <a:gridCol w="1100825"/>
              </a:tblGrid>
              <a:tr h="62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B87A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 sz="1200">
                        <a:solidFill>
                          <a:srgbClr val="0B87A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B87A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b="1" sz="1200">
                        <a:solidFill>
                          <a:srgbClr val="0B87A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B87A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b="1" sz="1200">
                        <a:solidFill>
                          <a:srgbClr val="0B87A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B87A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</a:t>
                      </a:r>
                      <a:endParaRPr b="1" sz="1200">
                        <a:solidFill>
                          <a:srgbClr val="0B87A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B87A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1200">
                        <a:solidFill>
                          <a:srgbClr val="0B87A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B87A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Best Parameter</a:t>
                      </a:r>
                      <a:endParaRPr b="1" sz="1200">
                        <a:solidFill>
                          <a:srgbClr val="0B87A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7025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92.81%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logisticregression__C: 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58.67%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max_depth: 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9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Naive Bayes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36.63%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2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71.44%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n_estimators: 300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5" name="Shape 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6" name="Google Shape;3936;p27"/>
          <p:cNvSpPr txBox="1"/>
          <p:nvPr>
            <p:ph idx="4294967295" type="ctrTitle"/>
          </p:nvPr>
        </p:nvSpPr>
        <p:spPr>
          <a:xfrm>
            <a:off x="1065000" y="216700"/>
            <a:ext cx="6128100" cy="4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00">
                <a:latin typeface="Century Gothic"/>
                <a:ea typeface="Century Gothic"/>
                <a:cs typeface="Century Gothic"/>
                <a:sym typeface="Century Gothic"/>
              </a:rPr>
              <a:t>Model Performance with UMAP</a:t>
            </a:r>
            <a:endParaRPr b="1" sz="2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37" name="Google Shape;3937;p2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938" name="Google Shape;3938;p27"/>
          <p:cNvGraphicFramePr/>
          <p:nvPr/>
        </p:nvGraphicFramePr>
        <p:xfrm>
          <a:off x="1042950" y="94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{6372BCC3-1408-469E-A5CE-770EE3697BF7}</a:tableStyleId>
              </a:tblPr>
              <a:tblGrid>
                <a:gridCol w="1080750"/>
                <a:gridCol w="1080750"/>
                <a:gridCol w="1080750"/>
                <a:gridCol w="1080750"/>
                <a:gridCol w="870625"/>
                <a:gridCol w="1290925"/>
              </a:tblGrid>
              <a:tr h="37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B87A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b="1" sz="1200">
                        <a:solidFill>
                          <a:srgbClr val="0B87A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B87A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b="1" sz="1200">
                        <a:solidFill>
                          <a:srgbClr val="0B87A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B87A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b="1" sz="1200">
                        <a:solidFill>
                          <a:srgbClr val="0B87A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B87A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</a:t>
                      </a:r>
                      <a:endParaRPr b="1" sz="1200">
                        <a:solidFill>
                          <a:srgbClr val="0B87A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B87A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1200">
                        <a:solidFill>
                          <a:srgbClr val="0B87A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B87A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Best Parameter</a:t>
                      </a:r>
                      <a:endParaRPr b="1" sz="1200">
                        <a:solidFill>
                          <a:srgbClr val="0B87A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571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46.20%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logisticregression__C: 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8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50.65%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min_dist: 0.5, n_neighbors: 15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7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Naive Bayes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49.72%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8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51.84%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min_dist: 0.3, n_neighbors: 15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2" name="Shape 3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3" name="Google Shape;3943;p28"/>
          <p:cNvSpPr txBox="1"/>
          <p:nvPr>
            <p:ph type="ctrTitle"/>
          </p:nvPr>
        </p:nvSpPr>
        <p:spPr>
          <a:xfrm>
            <a:off x="587250" y="261450"/>
            <a:ext cx="5268900" cy="86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Calibri"/>
                <a:ea typeface="Calibri"/>
                <a:cs typeface="Calibri"/>
                <a:sym typeface="Calibri"/>
              </a:rPr>
              <a:t>Future Work/Improvements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4" name="Google Shape;3944;p28"/>
          <p:cNvSpPr txBox="1"/>
          <p:nvPr/>
        </p:nvSpPr>
        <p:spPr>
          <a:xfrm>
            <a:off x="587250" y="1191850"/>
            <a:ext cx="5641200" cy="3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B87A1"/>
              </a:buClr>
              <a:buSzPts val="2000"/>
              <a:buFont typeface="Calibri"/>
              <a:buChar char="•"/>
            </a:pPr>
            <a:r>
              <a:rPr lang="en" sz="2000">
                <a:solidFill>
                  <a:srgbClr val="0B87A1"/>
                </a:solidFill>
                <a:latin typeface="Calibri"/>
                <a:ea typeface="Calibri"/>
                <a:cs typeface="Calibri"/>
                <a:sym typeface="Calibri"/>
              </a:rPr>
              <a:t>Explore Additional Models</a:t>
            </a:r>
            <a:endParaRPr sz="2000">
              <a:solidFill>
                <a:srgbClr val="0B87A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2000"/>
              <a:buFont typeface="Calibri"/>
              <a:buChar char="•"/>
            </a:pPr>
            <a:r>
              <a:rPr lang="en" sz="2000">
                <a:solidFill>
                  <a:srgbClr val="0B87A1"/>
                </a:solidFill>
                <a:latin typeface="Calibri"/>
                <a:ea typeface="Calibri"/>
                <a:cs typeface="Calibri"/>
                <a:sym typeface="Calibri"/>
              </a:rPr>
              <a:t>Comprehensive Performance Assessment</a:t>
            </a:r>
            <a:endParaRPr sz="2000">
              <a:solidFill>
                <a:srgbClr val="0B87A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2000"/>
              <a:buFont typeface="Calibri"/>
              <a:buChar char="•"/>
            </a:pPr>
            <a:r>
              <a:rPr lang="en" sz="2000">
                <a:solidFill>
                  <a:srgbClr val="0B87A1"/>
                </a:solidFill>
                <a:latin typeface="Calibri"/>
                <a:ea typeface="Calibri"/>
                <a:cs typeface="Calibri"/>
                <a:sym typeface="Calibri"/>
              </a:rPr>
              <a:t>Refine Feature Engineering</a:t>
            </a:r>
            <a:endParaRPr sz="2000">
              <a:solidFill>
                <a:srgbClr val="0B87A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2000"/>
              <a:buFont typeface="Calibri"/>
              <a:buChar char="•"/>
            </a:pPr>
            <a:r>
              <a:rPr lang="en" sz="2000">
                <a:solidFill>
                  <a:srgbClr val="0B87A1"/>
                </a:solidFill>
                <a:latin typeface="Calibri"/>
                <a:ea typeface="Calibri"/>
                <a:cs typeface="Calibri"/>
                <a:sym typeface="Calibri"/>
              </a:rPr>
              <a:t>Enhance Ensemble Learning</a:t>
            </a:r>
            <a:endParaRPr sz="2000">
              <a:solidFill>
                <a:srgbClr val="0B87A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2000"/>
              <a:buFont typeface="Calibri"/>
              <a:buChar char="•"/>
            </a:pPr>
            <a:r>
              <a:rPr lang="en" sz="2000">
                <a:solidFill>
                  <a:srgbClr val="0B87A1"/>
                </a:solidFill>
                <a:latin typeface="Calibri"/>
                <a:ea typeface="Calibri"/>
                <a:cs typeface="Calibri"/>
                <a:sym typeface="Calibri"/>
              </a:rPr>
              <a:t>Optimize Hyperparameters</a:t>
            </a:r>
            <a:endParaRPr sz="2000">
              <a:solidFill>
                <a:srgbClr val="0B87A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2000"/>
              <a:buFont typeface="Calibri"/>
              <a:buChar char="•"/>
            </a:pPr>
            <a:r>
              <a:rPr lang="en" sz="2000">
                <a:solidFill>
                  <a:srgbClr val="0B87A1"/>
                </a:solidFill>
                <a:latin typeface="Calibri"/>
                <a:ea typeface="Calibri"/>
                <a:cs typeface="Calibri"/>
                <a:sym typeface="Calibri"/>
              </a:rPr>
              <a:t>Validate Model Performance</a:t>
            </a:r>
            <a:endParaRPr sz="2000">
              <a:solidFill>
                <a:srgbClr val="0B87A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2000"/>
              <a:buFont typeface="Calibri"/>
              <a:buChar char="•"/>
            </a:pPr>
            <a:r>
              <a:rPr lang="en" sz="2000">
                <a:solidFill>
                  <a:srgbClr val="0B87A1"/>
                </a:solidFill>
                <a:latin typeface="Calibri"/>
                <a:ea typeface="Calibri"/>
                <a:cs typeface="Calibri"/>
                <a:sym typeface="Calibri"/>
              </a:rPr>
              <a:t>Incorporate Domain Expertise</a:t>
            </a:r>
            <a:endParaRPr sz="2000">
              <a:solidFill>
                <a:srgbClr val="0B87A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2000"/>
              <a:buFont typeface="Calibri"/>
              <a:buChar char="•"/>
            </a:pPr>
            <a:r>
              <a:rPr lang="en" sz="2000">
                <a:solidFill>
                  <a:srgbClr val="0B87A1"/>
                </a:solidFill>
                <a:latin typeface="Calibri"/>
                <a:ea typeface="Calibri"/>
                <a:cs typeface="Calibri"/>
                <a:sym typeface="Calibri"/>
              </a:rPr>
              <a:t>Document and Report Findings</a:t>
            </a:r>
            <a:endParaRPr sz="2000">
              <a:solidFill>
                <a:srgbClr val="0B87A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87A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8" name="Shape 3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9" name="Google Shape;3949;p29"/>
          <p:cNvSpPr txBox="1"/>
          <p:nvPr>
            <p:ph type="ctrTitle"/>
          </p:nvPr>
        </p:nvSpPr>
        <p:spPr>
          <a:xfrm>
            <a:off x="554075" y="294600"/>
            <a:ext cx="52689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0" name="Google Shape;3950;p29"/>
          <p:cNvSpPr txBox="1"/>
          <p:nvPr/>
        </p:nvSpPr>
        <p:spPr>
          <a:xfrm>
            <a:off x="554075" y="1152600"/>
            <a:ext cx="5875800" cy="25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B87A1"/>
              </a:buClr>
              <a:buSzPts val="1300"/>
              <a:buFont typeface="Calibri"/>
              <a:buChar char="•"/>
            </a:pPr>
            <a:r>
              <a:rPr lang="en" sz="1300">
                <a:solidFill>
                  <a:srgbClr val="0B87A1"/>
                </a:solidFill>
                <a:latin typeface="Calibri"/>
                <a:ea typeface="Calibri"/>
                <a:cs typeface="Calibri"/>
                <a:sym typeface="Calibri"/>
              </a:rPr>
              <a:t>Our project has advanced the use of machine learning to address childhood anemia in developing countries.</a:t>
            </a:r>
            <a:endParaRPr sz="1300">
              <a:solidFill>
                <a:srgbClr val="0B87A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300"/>
              <a:buFont typeface="Calibri"/>
              <a:buChar char="•"/>
            </a:pPr>
            <a:r>
              <a:rPr lang="en" sz="1300">
                <a:solidFill>
                  <a:srgbClr val="0B87A1"/>
                </a:solidFill>
                <a:latin typeface="Calibri"/>
                <a:ea typeface="Calibri"/>
                <a:cs typeface="Calibri"/>
                <a:sym typeface="Calibri"/>
              </a:rPr>
              <a:t>Promising results have been achieved with models like Decision Tree and Random Forest.</a:t>
            </a:r>
            <a:endParaRPr sz="1300">
              <a:solidFill>
                <a:srgbClr val="0B87A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300"/>
              <a:buFont typeface="Calibri"/>
              <a:buChar char="•"/>
            </a:pPr>
            <a:r>
              <a:rPr lang="en" sz="1300">
                <a:solidFill>
                  <a:srgbClr val="0B87A1"/>
                </a:solidFill>
                <a:latin typeface="Calibri"/>
                <a:ea typeface="Calibri"/>
                <a:cs typeface="Calibri"/>
                <a:sym typeface="Calibri"/>
              </a:rPr>
              <a:t>Further refinement is needed to enhance model accuracy and effectiveness.</a:t>
            </a:r>
            <a:endParaRPr sz="1300">
              <a:solidFill>
                <a:srgbClr val="0B87A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300"/>
              <a:buFont typeface="Calibri"/>
              <a:buChar char="•"/>
            </a:pPr>
            <a:r>
              <a:rPr lang="en" sz="1300">
                <a:solidFill>
                  <a:srgbClr val="0B87A1"/>
                </a:solidFill>
                <a:latin typeface="Calibri"/>
                <a:ea typeface="Calibri"/>
                <a:cs typeface="Calibri"/>
                <a:sym typeface="Calibri"/>
              </a:rPr>
              <a:t>By incorporating domain expertise and refining our approach, we aim to improve public health interventions.</a:t>
            </a:r>
            <a:endParaRPr sz="1300">
              <a:solidFill>
                <a:srgbClr val="0B87A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300"/>
              <a:buFont typeface="Calibri"/>
              <a:buChar char="•"/>
            </a:pPr>
            <a:r>
              <a:rPr lang="en" sz="1300">
                <a:solidFill>
                  <a:srgbClr val="0B87A1"/>
                </a:solidFill>
                <a:latin typeface="Calibri"/>
                <a:ea typeface="Calibri"/>
                <a:cs typeface="Calibri"/>
                <a:sym typeface="Calibri"/>
              </a:rPr>
              <a:t>Thank you for your support—we're committed to continuing this important work.</a:t>
            </a:r>
            <a:endParaRPr sz="1300">
              <a:solidFill>
                <a:srgbClr val="0B87A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4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p30"/>
          <p:cNvSpPr txBox="1"/>
          <p:nvPr>
            <p:ph type="ctrTitle"/>
          </p:nvPr>
        </p:nvSpPr>
        <p:spPr>
          <a:xfrm>
            <a:off x="1184325" y="1955900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/>
          <p:nvPr>
            <p:ph type="title"/>
          </p:nvPr>
        </p:nvSpPr>
        <p:spPr>
          <a:xfrm>
            <a:off x="670325" y="309700"/>
            <a:ext cx="6903600" cy="5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Dosis"/>
                <a:ea typeface="Dosis"/>
                <a:cs typeface="Dosis"/>
                <a:sym typeface="Dosis"/>
              </a:rPr>
              <a:t>Topics</a:t>
            </a:r>
            <a:endParaRPr b="1" sz="25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42" name="Google Shape;3842;p14"/>
          <p:cNvSpPr txBox="1"/>
          <p:nvPr>
            <p:ph idx="1" type="body"/>
          </p:nvPr>
        </p:nvSpPr>
        <p:spPr>
          <a:xfrm>
            <a:off x="670325" y="1041825"/>
            <a:ext cx="4618200" cy="3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B87A1"/>
              </a:buClr>
              <a:buSzPts val="1100"/>
              <a:buFont typeface="Arial"/>
              <a:buAutoNum type="arabicPeriod"/>
            </a:pPr>
            <a:r>
              <a:rPr lang="en" sz="1200">
                <a:solidFill>
                  <a:srgbClr val="0B87A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sz="1200">
              <a:solidFill>
                <a:srgbClr val="0B87A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100"/>
              <a:buFont typeface="Arial"/>
              <a:buAutoNum type="arabicPeriod"/>
            </a:pPr>
            <a:r>
              <a:rPr lang="en" sz="1200">
                <a:solidFill>
                  <a:srgbClr val="0B87A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Previous Work</a:t>
            </a:r>
            <a:endParaRPr sz="1200">
              <a:solidFill>
                <a:srgbClr val="0B87A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Century Gothic"/>
              <a:buAutoNum type="arabicPeriod"/>
            </a:pPr>
            <a:r>
              <a:rPr lang="en" sz="1200">
                <a:solidFill>
                  <a:srgbClr val="0B87A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Proposed Work</a:t>
            </a:r>
            <a:endParaRPr sz="1200">
              <a:solidFill>
                <a:srgbClr val="0B87A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Century Gothic"/>
              <a:buAutoNum type="arabicPeriod"/>
            </a:pPr>
            <a:r>
              <a:rPr lang="en" sz="1200">
                <a:solidFill>
                  <a:srgbClr val="0B87A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Exploratory Data Analysis Results</a:t>
            </a:r>
            <a:endParaRPr sz="1200">
              <a:solidFill>
                <a:srgbClr val="0B87A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100"/>
              <a:buFont typeface="Arial"/>
              <a:buAutoNum type="arabicPeriod"/>
            </a:pPr>
            <a:r>
              <a:rPr lang="en" sz="1200">
                <a:solidFill>
                  <a:srgbClr val="0B87A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Pre-Processing Results</a:t>
            </a:r>
            <a:endParaRPr sz="1200">
              <a:solidFill>
                <a:srgbClr val="0B87A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Century Gothic"/>
              <a:buAutoNum type="arabicPeriod"/>
            </a:pPr>
            <a:r>
              <a:rPr lang="en" sz="1200">
                <a:solidFill>
                  <a:srgbClr val="0B87A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Pre-Processing Visualization</a:t>
            </a:r>
            <a:endParaRPr sz="1200">
              <a:solidFill>
                <a:srgbClr val="0B87A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Century Gothic"/>
              <a:buAutoNum type="arabicPeriod"/>
            </a:pPr>
            <a:r>
              <a:rPr lang="en" sz="1200">
                <a:solidFill>
                  <a:srgbClr val="0B87A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Selected Models</a:t>
            </a:r>
            <a:endParaRPr sz="1200">
              <a:solidFill>
                <a:srgbClr val="0B87A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B87A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Performance With Default Parameters</a:t>
            </a:r>
            <a:endParaRPr sz="1200">
              <a:solidFill>
                <a:srgbClr val="0B87A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Century Gothic"/>
              <a:buAutoNum type="arabicPeriod"/>
            </a:pPr>
            <a:r>
              <a:rPr lang="en" sz="1200">
                <a:solidFill>
                  <a:srgbClr val="0B87A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Hyperparameter Tuning and Dimensionality Reduction</a:t>
            </a:r>
            <a:endParaRPr sz="1200">
              <a:solidFill>
                <a:srgbClr val="0B87A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B87A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Performance With Hyperparameter Tuning and Dimensionality Reduction</a:t>
            </a:r>
            <a:endParaRPr sz="1200">
              <a:solidFill>
                <a:srgbClr val="0B87A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Century Gothic"/>
              <a:buAutoNum type="arabicPeriod"/>
            </a:pPr>
            <a:r>
              <a:rPr lang="en" sz="1200">
                <a:solidFill>
                  <a:srgbClr val="0B87A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Models Comparison</a:t>
            </a:r>
            <a:endParaRPr sz="1200">
              <a:solidFill>
                <a:srgbClr val="0B87A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Century Gothic"/>
              <a:buAutoNum type="arabicPeriod"/>
            </a:pPr>
            <a:r>
              <a:rPr lang="en" sz="1200">
                <a:solidFill>
                  <a:srgbClr val="0B87A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Future Work/Improvements</a:t>
            </a:r>
            <a:endParaRPr sz="1200">
              <a:solidFill>
                <a:srgbClr val="0B87A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B87A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</a:t>
            </a:r>
            <a:endParaRPr>
              <a:solidFill>
                <a:srgbClr val="0B87A1"/>
              </a:solidFill>
            </a:endParaRPr>
          </a:p>
        </p:txBody>
      </p:sp>
      <p:sp>
        <p:nvSpPr>
          <p:cNvPr id="3843" name="Google Shape;3843;p1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7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Google Shape;3848;p15"/>
          <p:cNvSpPr txBox="1"/>
          <p:nvPr>
            <p:ph type="title"/>
          </p:nvPr>
        </p:nvSpPr>
        <p:spPr>
          <a:xfrm>
            <a:off x="718300" y="245450"/>
            <a:ext cx="4157400" cy="5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Dosis"/>
                <a:ea typeface="Dosis"/>
                <a:cs typeface="Dosis"/>
                <a:sym typeface="Dosis"/>
              </a:rPr>
              <a:t>Introduction</a:t>
            </a:r>
            <a:endParaRPr b="1" sz="25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49" name="Google Shape;3849;p15"/>
          <p:cNvSpPr txBox="1"/>
          <p:nvPr>
            <p:ph idx="1" type="body"/>
          </p:nvPr>
        </p:nvSpPr>
        <p:spPr>
          <a:xfrm>
            <a:off x="718300" y="1149000"/>
            <a:ext cx="61743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Problem Statement: Childhood anemia is a critical public health concern, particularly in developing nations like Bangladesh, affecting cognitive development and disease resilience.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Traditional methods for anemia prediction are limited.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We propose leveraging advanced machine learning (ML) models to enhance prediction accuracy.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0" name="Google Shape;3850;p1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p16"/>
          <p:cNvSpPr txBox="1"/>
          <p:nvPr>
            <p:ph type="title"/>
          </p:nvPr>
        </p:nvSpPr>
        <p:spPr>
          <a:xfrm>
            <a:off x="640225" y="323550"/>
            <a:ext cx="67611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Dosis"/>
                <a:ea typeface="Dosis"/>
                <a:cs typeface="Dosis"/>
                <a:sym typeface="Dosis"/>
              </a:rPr>
              <a:t>Previous Work</a:t>
            </a:r>
            <a:endParaRPr b="1" sz="25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56" name="Google Shape;3856;p16"/>
          <p:cNvSpPr txBox="1"/>
          <p:nvPr>
            <p:ph idx="1" type="body"/>
          </p:nvPr>
        </p:nvSpPr>
        <p:spPr>
          <a:xfrm>
            <a:off x="707150" y="1416775"/>
            <a:ext cx="67611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Overview of previous studies utilizing ML algorithms for childhood anemia prediction.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Mention of algorithms used: Linear Discriminant Analysis, Classification and Regression Trees, k-Nearest Neighbors, Support Vector Machines, Random Forest, Logistic Regression.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Highlight the study achieving the best accuracy with Random Forest.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7" name="Google Shape;3857;p1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p17"/>
          <p:cNvSpPr txBox="1"/>
          <p:nvPr>
            <p:ph type="title"/>
          </p:nvPr>
        </p:nvSpPr>
        <p:spPr>
          <a:xfrm>
            <a:off x="718300" y="423950"/>
            <a:ext cx="6761100" cy="5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Dosis"/>
                <a:ea typeface="Dosis"/>
                <a:cs typeface="Dosis"/>
                <a:sym typeface="Dosis"/>
              </a:rPr>
              <a:t>Proposed Work</a:t>
            </a:r>
            <a:endParaRPr b="1" sz="25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63" name="Google Shape;3863;p17"/>
          <p:cNvSpPr txBox="1"/>
          <p:nvPr>
            <p:ph idx="1" type="body"/>
          </p:nvPr>
        </p:nvSpPr>
        <p:spPr>
          <a:xfrm>
            <a:off x="718300" y="1361000"/>
            <a:ext cx="65901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Extension of previous work with advanced ML models.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 Incorporation of additional predictive features like dietary patterns, genetics, and environment.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Aim to improve prediction accuracy and aid in more effective intervention strategies.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4" name="Google Shape;3864;p1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597F"/>
        </a:solidFill>
      </p:bgPr>
    </p:bg>
    <p:spTree>
      <p:nvGrpSpPr>
        <p:cNvPr id="3868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Google Shape;3869;p18"/>
          <p:cNvSpPr txBox="1"/>
          <p:nvPr>
            <p:ph type="title"/>
          </p:nvPr>
        </p:nvSpPr>
        <p:spPr>
          <a:xfrm>
            <a:off x="718300" y="400950"/>
            <a:ext cx="4157400" cy="5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Dataset</a:t>
            </a:r>
            <a:endParaRPr b="1" sz="27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70" name="Google Shape;3870;p18"/>
          <p:cNvSpPr txBox="1"/>
          <p:nvPr>
            <p:ph idx="1" type="body"/>
          </p:nvPr>
        </p:nvSpPr>
        <p:spPr>
          <a:xfrm>
            <a:off x="718300" y="954625"/>
            <a:ext cx="61743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Char char="▪"/>
            </a:pPr>
            <a:r>
              <a:rPr lang="en">
                <a:solidFill>
                  <a:srgbClr val="D3EBD5"/>
                </a:solidFill>
              </a:rPr>
              <a:t>The dataset consists of 33,924 records with 16 features before data cleaning</a:t>
            </a:r>
            <a:endParaRPr>
              <a:solidFill>
                <a:srgbClr val="D3EBD5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3EBD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D3EBD5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Char char="▪"/>
            </a:pPr>
            <a:r>
              <a:rPr lang="en">
                <a:solidFill>
                  <a:srgbClr val="D3EBD5"/>
                </a:solidFill>
              </a:rPr>
              <a:t>The dataset is supervised learning, since, labels are given </a:t>
            </a:r>
            <a:endParaRPr>
              <a:solidFill>
                <a:srgbClr val="D3EBD5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3EBD5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Char char="▪"/>
            </a:pPr>
            <a:r>
              <a:rPr lang="en">
                <a:solidFill>
                  <a:srgbClr val="D3EBD5"/>
                </a:solidFill>
              </a:rPr>
              <a:t>The task here is based on Multivariate classification and the target column is Anemia level.1</a:t>
            </a:r>
            <a:endParaRPr>
              <a:solidFill>
                <a:srgbClr val="D3EBD5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3EBD5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1800"/>
              <a:buChar char="▪"/>
            </a:pPr>
            <a:r>
              <a:rPr lang="en">
                <a:solidFill>
                  <a:srgbClr val="D3EBD5"/>
                </a:solidFill>
              </a:rPr>
              <a:t>Dataset Name - Factors Affecting Children Anemia Level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3EBD5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Dataset Source - </a:t>
            </a:r>
            <a:r>
              <a:rPr lang="en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https://www.kaggle.com/datasets/adeolaadesina/factors-affecting-children-anemia-level/data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3E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1" name="Google Shape;3871;p1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5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Google Shape;3876;p19"/>
          <p:cNvSpPr txBox="1"/>
          <p:nvPr>
            <p:ph type="title"/>
          </p:nvPr>
        </p:nvSpPr>
        <p:spPr>
          <a:xfrm>
            <a:off x="718300" y="423950"/>
            <a:ext cx="6761100" cy="5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Dosis"/>
                <a:ea typeface="Dosis"/>
                <a:cs typeface="Dosis"/>
                <a:sym typeface="Dosis"/>
              </a:rPr>
              <a:t>Dataset - Anemia Type Distribution</a:t>
            </a:r>
            <a:endParaRPr b="1" sz="25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77" name="Google Shape;3877;p1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8" name="Google Shape;38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25" y="1347875"/>
            <a:ext cx="3539850" cy="2637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9" name="Google Shape;3879;p19"/>
          <p:cNvCxnSpPr/>
          <p:nvPr/>
        </p:nvCxnSpPr>
        <p:spPr>
          <a:xfrm>
            <a:off x="4325125" y="1282950"/>
            <a:ext cx="0" cy="2711700"/>
          </a:xfrm>
          <a:prstGeom prst="straightConnector1">
            <a:avLst/>
          </a:prstGeom>
          <a:noFill/>
          <a:ln cap="flat" cmpd="sng" w="38100">
            <a:solidFill>
              <a:srgbClr val="57A7B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80" name="Google Shape;38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475" y="1373250"/>
            <a:ext cx="2871475" cy="23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597F"/>
        </a:solidFill>
      </p:bgPr>
    </p:bg>
    <p:spTree>
      <p:nvGrpSpPr>
        <p:cNvPr id="3884" name="Shape 3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5" name="Google Shape;3885;p2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6" name="Google Shape;3886;p20"/>
          <p:cNvSpPr txBox="1"/>
          <p:nvPr>
            <p:ph type="title"/>
          </p:nvPr>
        </p:nvSpPr>
        <p:spPr>
          <a:xfrm>
            <a:off x="718300" y="423950"/>
            <a:ext cx="6761100" cy="5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Data Preprocessing</a:t>
            </a:r>
            <a:endParaRPr b="1" sz="25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3887" name="Google Shape;3887;p20"/>
          <p:cNvCxnSpPr/>
          <p:nvPr/>
        </p:nvCxnSpPr>
        <p:spPr>
          <a:xfrm>
            <a:off x="4150175" y="1282950"/>
            <a:ext cx="0" cy="2711700"/>
          </a:xfrm>
          <a:prstGeom prst="straightConnector1">
            <a:avLst/>
          </a:prstGeom>
          <a:noFill/>
          <a:ln cap="flat" cmpd="sng" w="38100">
            <a:solidFill>
              <a:srgbClr val="57A7B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8" name="Google Shape;3888;p20"/>
          <p:cNvSpPr txBox="1"/>
          <p:nvPr/>
        </p:nvSpPr>
        <p:spPr>
          <a:xfrm>
            <a:off x="301325" y="1282950"/>
            <a:ext cx="3421200" cy="3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One Hot Encoding				</a:t>
            </a:r>
            <a:endParaRPr b="1" sz="1800">
              <a:solidFill>
                <a:srgbClr val="D3EBD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Conversion of categorical data into a binary matrix format. In this encoding scheme, each category or label is represented as a binary vector with all zeros except for the index that corresponds to the category, which is marked with a 1. </a:t>
            </a:r>
            <a:endParaRPr sz="1800">
              <a:solidFill>
                <a:srgbClr val="D3EBD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89" name="Google Shape;3889;p20"/>
          <p:cNvSpPr txBox="1"/>
          <p:nvPr/>
        </p:nvSpPr>
        <p:spPr>
          <a:xfrm>
            <a:off x="4577825" y="1282950"/>
            <a:ext cx="30324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NaN Values				</a:t>
            </a:r>
            <a:endParaRPr b="1" sz="1800">
              <a:solidFill>
                <a:srgbClr val="D3EBD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NaN (Not a Number) values represent missing or undefined data in a dataset. Dealing with NaN values is a crucial step here, as many machine learning algorithms cannot handle missing data</a:t>
            </a:r>
            <a:r>
              <a:rPr lang="en" sz="1800">
                <a:solidFill>
                  <a:srgbClr val="003B55"/>
                </a:solidFill>
                <a:highlight>
                  <a:srgbClr val="FFFFFF"/>
                </a:highlight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800">
              <a:solidFill>
                <a:srgbClr val="003B55"/>
              </a:solidFill>
              <a:highlight>
                <a:srgbClr val="FF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3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p21"/>
          <p:cNvSpPr txBox="1"/>
          <p:nvPr>
            <p:ph type="title"/>
          </p:nvPr>
        </p:nvSpPr>
        <p:spPr>
          <a:xfrm>
            <a:off x="719725" y="298650"/>
            <a:ext cx="6903600" cy="4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Dosis"/>
                <a:ea typeface="Dosis"/>
                <a:cs typeface="Dosis"/>
                <a:sym typeface="Dosis"/>
              </a:rPr>
              <a:t>Selected Models</a:t>
            </a:r>
            <a:endParaRPr b="1" sz="25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95" name="Google Shape;3895;p21"/>
          <p:cNvSpPr txBox="1"/>
          <p:nvPr>
            <p:ph idx="1" type="body"/>
          </p:nvPr>
        </p:nvSpPr>
        <p:spPr>
          <a:xfrm>
            <a:off x="831325" y="1237450"/>
            <a:ext cx="6680400" cy="23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87A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1600">
                <a:solidFill>
                  <a:srgbClr val="0B87A1"/>
                </a:solidFill>
                <a:latin typeface="Dosis"/>
                <a:ea typeface="Dosis"/>
                <a:cs typeface="Dosis"/>
                <a:sym typeface="Dosis"/>
              </a:rPr>
              <a:t>We introduced four models and also present comparisons between these models. Some of the models and techniques takes substantial computational power. We selected only those machine learning </a:t>
            </a:r>
            <a:r>
              <a:rPr lang="en" sz="1600">
                <a:solidFill>
                  <a:srgbClr val="0B87A1"/>
                </a:solidFill>
                <a:latin typeface="Dosis"/>
                <a:ea typeface="Dosis"/>
                <a:cs typeface="Dosis"/>
                <a:sym typeface="Dosis"/>
              </a:rPr>
              <a:t>models</a:t>
            </a:r>
            <a:r>
              <a:rPr lang="en" sz="1600">
                <a:solidFill>
                  <a:srgbClr val="0B87A1"/>
                </a:solidFill>
                <a:latin typeface="Dosis"/>
                <a:ea typeface="Dosis"/>
                <a:cs typeface="Dosis"/>
                <a:sym typeface="Dosis"/>
              </a:rPr>
              <a:t>  that reduces the training time and give faster predictions. </a:t>
            </a:r>
            <a:endParaRPr sz="1600">
              <a:solidFill>
                <a:srgbClr val="0B87A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87A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87A1"/>
                </a:solidFill>
                <a:latin typeface="Dosis"/>
                <a:ea typeface="Dosis"/>
                <a:cs typeface="Dosis"/>
                <a:sym typeface="Dosis"/>
              </a:rPr>
              <a:t>Below models are selected to train the dataset.</a:t>
            </a:r>
            <a:endParaRPr sz="1600">
              <a:solidFill>
                <a:srgbClr val="0B87A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914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Dosis"/>
              <a:buChar char="●"/>
            </a:pPr>
            <a:r>
              <a:rPr b="1" lang="en" sz="1200">
                <a:solidFill>
                  <a:srgbClr val="0B87A1"/>
                </a:solidFill>
                <a:latin typeface="Dosis"/>
                <a:ea typeface="Dosis"/>
                <a:cs typeface="Dosis"/>
                <a:sym typeface="Dosis"/>
              </a:rPr>
              <a:t>Logistic Regression</a:t>
            </a:r>
            <a:endParaRPr b="1" sz="1200">
              <a:solidFill>
                <a:srgbClr val="0B87A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Dosis"/>
              <a:buChar char="●"/>
            </a:pPr>
            <a:r>
              <a:rPr b="1" lang="en" sz="1200">
                <a:solidFill>
                  <a:srgbClr val="0B87A1"/>
                </a:solidFill>
                <a:latin typeface="Dosis"/>
                <a:ea typeface="Dosis"/>
                <a:cs typeface="Dosis"/>
                <a:sym typeface="Dosis"/>
              </a:rPr>
              <a:t>Naive Bayes</a:t>
            </a:r>
            <a:endParaRPr b="1" sz="1200">
              <a:solidFill>
                <a:srgbClr val="0B87A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Dosis"/>
              <a:buChar char="●"/>
            </a:pPr>
            <a:r>
              <a:rPr b="1" lang="en" sz="1200">
                <a:solidFill>
                  <a:srgbClr val="0B87A1"/>
                </a:solidFill>
                <a:latin typeface="Dosis"/>
                <a:ea typeface="Dosis"/>
                <a:cs typeface="Dosis"/>
                <a:sym typeface="Dosis"/>
              </a:rPr>
              <a:t>Decision Tree</a:t>
            </a:r>
            <a:endParaRPr b="1" sz="1200">
              <a:solidFill>
                <a:srgbClr val="0B87A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1200"/>
              <a:buFont typeface="Dosis"/>
              <a:buChar char="●"/>
            </a:pPr>
            <a:r>
              <a:rPr b="1" lang="en" sz="1200">
                <a:solidFill>
                  <a:srgbClr val="0B87A1"/>
                </a:solidFill>
                <a:latin typeface="Dosis"/>
                <a:ea typeface="Dosis"/>
                <a:cs typeface="Dosis"/>
                <a:sym typeface="Dosis"/>
              </a:rPr>
              <a:t>Random Forest Classifier</a:t>
            </a:r>
            <a:endParaRPr b="1" sz="1200">
              <a:solidFill>
                <a:srgbClr val="0B87A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87A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896" name="Google Shape;3896;p2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2596BE"/>
      </a:accent1>
      <a:accent2>
        <a:srgbClr val="D89F39"/>
      </a:accent2>
      <a:accent3>
        <a:srgbClr val="8BAB42"/>
      </a:accent3>
      <a:accent4>
        <a:srgbClr val="55555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