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5" r:id="rId11"/>
    <p:sldId id="279" r:id="rId12"/>
    <p:sldId id="272" r:id="rId13"/>
    <p:sldId id="273" r:id="rId14"/>
    <p:sldId id="278" r:id="rId15"/>
    <p:sldId id="274" r:id="rId16"/>
  </p:sldIdLst>
  <p:sldSz cx="12192000" cy="6858000"/>
  <p:notesSz cx="6858000" cy="9144000"/>
  <p:embeddedFontLst>
    <p:embeddedFont>
      <p:font typeface="Abadi" panose="020B0604020104020204" pitchFamily="34" charset="0"/>
      <p:regular r:id="rId18"/>
    </p:embeddedFont>
    <p:embeddedFont>
      <p:font typeface="Calibri" panose="020F0502020204030204" pitchFamily="34" charset="0"/>
      <p:regular r:id="rId19"/>
      <p:bold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Helvetica Neue Light" panose="020B0604020202020204" charset="0"/>
      <p:regular r:id="rId25"/>
      <p:bold r:id="rId26"/>
      <p:italic r:id="rId27"/>
      <p:boldItalic r:id="rId28"/>
    </p:embeddedFont>
    <p:embeddedFont>
      <p:font typeface="IBM Plex Sans" panose="020B0503050203000203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ource Serif Pro" panose="02040603050405020204" pitchFamily="18" charset="0"/>
      <p:regular r:id="rId37"/>
      <p:bold r:id="rId38"/>
      <p:italic r:id="rId39"/>
      <p:boldItalic r:id="rId40"/>
    </p:embeddedFont>
    <p:embeddedFont>
      <p:font typeface="Sukar-black" panose="020B0604020202020204" charset="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eO3CWcGEJJBwDt/LW1d4rv2fN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235D"/>
    <a:srgbClr val="4F2268"/>
    <a:srgbClr val="351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BB513-4009-4F2A-8CB3-2E9013D719B7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552BDD0-9529-4AFD-AF5E-A7184D5A3946}">
      <dgm:prSet phldrT="[Text]"/>
      <dgm:spPr>
        <a:solidFill>
          <a:srgbClr val="3B235D"/>
        </a:solidFill>
        <a:ln>
          <a:solidFill>
            <a:srgbClr val="4F2268"/>
          </a:solidFill>
        </a:ln>
      </dgm:spPr>
      <dgm:t>
        <a:bodyPr/>
        <a:lstStyle/>
        <a:p>
          <a:pPr>
            <a:buFont typeface="+mj-lt"/>
            <a:buAutoNum type="arabicPeriod"/>
          </a:pPr>
          <a:r>
            <a:rPr lang="en-US" b="1" i="0" dirty="0">
              <a:effectLst/>
              <a:latin typeface="Source Serif Pro" panose="020B0604020202020204" pitchFamily="18" charset="0"/>
            </a:rPr>
            <a:t>Data Collection and Preparation</a:t>
          </a:r>
          <a:endParaRPr lang="en-US" dirty="0"/>
        </a:p>
      </dgm:t>
    </dgm:pt>
    <dgm:pt modelId="{2D9191FA-66C4-4017-A75D-AB132C6EF214}" type="parTrans" cxnId="{041C8F30-939E-4069-9340-F310242E0697}">
      <dgm:prSet/>
      <dgm:spPr/>
      <dgm:t>
        <a:bodyPr/>
        <a:lstStyle/>
        <a:p>
          <a:endParaRPr lang="en-US"/>
        </a:p>
      </dgm:t>
    </dgm:pt>
    <dgm:pt modelId="{5177C370-F6F7-4B43-8952-20D16899BD9C}" type="sibTrans" cxnId="{041C8F30-939E-4069-9340-F310242E0697}">
      <dgm:prSet/>
      <dgm:spPr/>
      <dgm:t>
        <a:bodyPr/>
        <a:lstStyle/>
        <a:p>
          <a:endParaRPr lang="en-US"/>
        </a:p>
      </dgm:t>
    </dgm:pt>
    <dgm:pt modelId="{CDE3E45A-5BE7-43D4-A70F-06CDD12FE959}">
      <dgm:prSet/>
      <dgm:spPr>
        <a:solidFill>
          <a:srgbClr val="3B235D"/>
        </a:solidFill>
      </dgm:spPr>
      <dgm:t>
        <a:bodyPr/>
        <a:lstStyle/>
        <a:p>
          <a:r>
            <a:rPr lang="en-US" b="1" i="0" dirty="0">
              <a:effectLst/>
              <a:latin typeface="Source Serif Pro" panose="02040603050405020204" pitchFamily="18" charset="0"/>
            </a:rPr>
            <a:t>Training the model</a:t>
          </a:r>
          <a:endParaRPr lang="en-US" b="1" i="0" dirty="0">
            <a:effectLst/>
            <a:latin typeface="Source Serif Pro" panose="020B0604020202020204" pitchFamily="18" charset="0"/>
          </a:endParaRPr>
        </a:p>
      </dgm:t>
    </dgm:pt>
    <dgm:pt modelId="{C5B416EF-AC05-42B7-B409-C587386443A1}" type="parTrans" cxnId="{75D7B54F-2D0B-44DD-A5BB-E546E0B8AC8E}">
      <dgm:prSet/>
      <dgm:spPr/>
      <dgm:t>
        <a:bodyPr/>
        <a:lstStyle/>
        <a:p>
          <a:endParaRPr lang="en-US"/>
        </a:p>
      </dgm:t>
    </dgm:pt>
    <dgm:pt modelId="{63A2F22B-9023-4465-9F17-637AEC4111F1}" type="sibTrans" cxnId="{75D7B54F-2D0B-44DD-A5BB-E546E0B8AC8E}">
      <dgm:prSet/>
      <dgm:spPr/>
      <dgm:t>
        <a:bodyPr/>
        <a:lstStyle/>
        <a:p>
          <a:endParaRPr lang="en-US"/>
        </a:p>
      </dgm:t>
    </dgm:pt>
    <dgm:pt modelId="{5E709F4F-9863-45C2-BA9B-BA68389B28CB}">
      <dgm:prSet/>
      <dgm:spPr>
        <a:solidFill>
          <a:srgbClr val="3B235D"/>
        </a:solidFill>
      </dgm:spPr>
      <dgm:t>
        <a:bodyPr/>
        <a:lstStyle/>
        <a:p>
          <a:r>
            <a:rPr lang="en-US" b="0" i="0" dirty="0"/>
            <a:t>Model selection</a:t>
          </a:r>
          <a:endParaRPr lang="en-US" b="1" i="0" dirty="0">
            <a:effectLst/>
            <a:latin typeface="Source Serif Pro" panose="020B0604020202020204" pitchFamily="18" charset="0"/>
          </a:endParaRPr>
        </a:p>
      </dgm:t>
    </dgm:pt>
    <dgm:pt modelId="{8F2068AF-4C8B-4C58-A239-FF5D709E20E0}" type="parTrans" cxnId="{07E9A9F9-9ADF-4C30-B173-A307F2AB76F9}">
      <dgm:prSet/>
      <dgm:spPr/>
      <dgm:t>
        <a:bodyPr/>
        <a:lstStyle/>
        <a:p>
          <a:endParaRPr lang="en-US"/>
        </a:p>
      </dgm:t>
    </dgm:pt>
    <dgm:pt modelId="{523F3D3B-5A1C-4108-B58D-04B5EF25A5A3}" type="sibTrans" cxnId="{07E9A9F9-9ADF-4C30-B173-A307F2AB76F9}">
      <dgm:prSet/>
      <dgm:spPr/>
      <dgm:t>
        <a:bodyPr/>
        <a:lstStyle/>
        <a:p>
          <a:endParaRPr lang="en-US"/>
        </a:p>
      </dgm:t>
    </dgm:pt>
    <dgm:pt modelId="{EBE30BB1-6E51-4E59-ADAE-C22A34E397A0}">
      <dgm:prSet phldrT="[Text]"/>
      <dgm:spPr>
        <a:solidFill>
          <a:srgbClr val="3B235D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1" i="0" dirty="0">
              <a:effectLst/>
              <a:latin typeface="Source Serif Pro" panose="02040603050405020204" pitchFamily="18" charset="0"/>
            </a:rPr>
            <a:t>Evaluation the model</a:t>
          </a:r>
          <a:endParaRPr lang="en-US" dirty="0"/>
        </a:p>
      </dgm:t>
    </dgm:pt>
    <dgm:pt modelId="{FEFFD4E6-902C-4A21-AAC5-3460EA58F371}" type="sibTrans" cxnId="{A0BE6123-9C8F-47A7-BAC3-E54009D18B50}">
      <dgm:prSet/>
      <dgm:spPr/>
      <dgm:t>
        <a:bodyPr/>
        <a:lstStyle/>
        <a:p>
          <a:endParaRPr lang="en-US"/>
        </a:p>
      </dgm:t>
    </dgm:pt>
    <dgm:pt modelId="{403E03FA-9E23-4F5C-9B7C-B55C45D6B8F3}" type="parTrans" cxnId="{A0BE6123-9C8F-47A7-BAC3-E54009D18B50}">
      <dgm:prSet/>
      <dgm:spPr/>
      <dgm:t>
        <a:bodyPr/>
        <a:lstStyle/>
        <a:p>
          <a:endParaRPr lang="en-US"/>
        </a:p>
      </dgm:t>
    </dgm:pt>
    <dgm:pt modelId="{D25C6070-EEDC-4AEC-862C-8661667F0C6B}">
      <dgm:prSet phldrT="[Text]"/>
      <dgm:spPr>
        <a:solidFill>
          <a:srgbClr val="3B235D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b="1" i="0" dirty="0">
              <a:effectLst/>
              <a:latin typeface="Source Serif Pro" panose="02040603050405020204" pitchFamily="18" charset="0"/>
            </a:rPr>
            <a:t>Testing the model</a:t>
          </a:r>
          <a:endParaRPr lang="en-US" dirty="0"/>
        </a:p>
      </dgm:t>
    </dgm:pt>
    <dgm:pt modelId="{0865D59A-8C4A-41F9-8007-FF0654489436}" type="sibTrans" cxnId="{1C37D4E6-9E14-4CE0-B5B3-D4FADDE234DF}">
      <dgm:prSet/>
      <dgm:spPr/>
      <dgm:t>
        <a:bodyPr/>
        <a:lstStyle/>
        <a:p>
          <a:endParaRPr lang="en-US"/>
        </a:p>
      </dgm:t>
    </dgm:pt>
    <dgm:pt modelId="{A3FE7EE5-C528-44DA-8FAB-3EDA95690836}" type="parTrans" cxnId="{1C37D4E6-9E14-4CE0-B5B3-D4FADDE234DF}">
      <dgm:prSet/>
      <dgm:spPr/>
      <dgm:t>
        <a:bodyPr/>
        <a:lstStyle/>
        <a:p>
          <a:endParaRPr lang="en-US"/>
        </a:p>
      </dgm:t>
    </dgm:pt>
    <dgm:pt modelId="{E897D8D8-D985-4E4C-9299-2B8D88343740}" type="pres">
      <dgm:prSet presAssocID="{582BB513-4009-4F2A-8CB3-2E9013D719B7}" presName="Name0" presStyleCnt="0">
        <dgm:presLayoutVars>
          <dgm:dir/>
          <dgm:resizeHandles val="exact"/>
        </dgm:presLayoutVars>
      </dgm:prSet>
      <dgm:spPr/>
    </dgm:pt>
    <dgm:pt modelId="{7A97E1DE-D736-4F88-9430-F309BB40F17D}" type="pres">
      <dgm:prSet presAssocID="{D552BDD0-9529-4AFD-AF5E-A7184D5A3946}" presName="node" presStyleLbl="node1" presStyleIdx="0" presStyleCnt="5">
        <dgm:presLayoutVars>
          <dgm:bulletEnabled val="1"/>
        </dgm:presLayoutVars>
      </dgm:prSet>
      <dgm:spPr/>
    </dgm:pt>
    <dgm:pt modelId="{C8EE813E-FA31-4216-ADCA-FDB2E4E23C6B}" type="pres">
      <dgm:prSet presAssocID="{5177C370-F6F7-4B43-8952-20D16899BD9C}" presName="sibTrans" presStyleLbl="sibTrans1D1" presStyleIdx="0" presStyleCnt="4"/>
      <dgm:spPr/>
    </dgm:pt>
    <dgm:pt modelId="{89226BF0-ED77-4C07-AA1D-071437269F9D}" type="pres">
      <dgm:prSet presAssocID="{5177C370-F6F7-4B43-8952-20D16899BD9C}" presName="connectorText" presStyleLbl="sibTrans1D1" presStyleIdx="0" presStyleCnt="4"/>
      <dgm:spPr/>
    </dgm:pt>
    <dgm:pt modelId="{C88C382E-FA3F-45F7-BD5E-5816308CF3AE}" type="pres">
      <dgm:prSet presAssocID="{5E709F4F-9863-45C2-BA9B-BA68389B28CB}" presName="node" presStyleLbl="node1" presStyleIdx="1" presStyleCnt="5">
        <dgm:presLayoutVars>
          <dgm:bulletEnabled val="1"/>
        </dgm:presLayoutVars>
      </dgm:prSet>
      <dgm:spPr/>
    </dgm:pt>
    <dgm:pt modelId="{E297FB58-B869-446A-A13B-F407178B7A47}" type="pres">
      <dgm:prSet presAssocID="{523F3D3B-5A1C-4108-B58D-04B5EF25A5A3}" presName="sibTrans" presStyleLbl="sibTrans1D1" presStyleIdx="1" presStyleCnt="4"/>
      <dgm:spPr/>
    </dgm:pt>
    <dgm:pt modelId="{D1474445-5FBF-4FDF-81B0-4FCB90B03B21}" type="pres">
      <dgm:prSet presAssocID="{523F3D3B-5A1C-4108-B58D-04B5EF25A5A3}" presName="connectorText" presStyleLbl="sibTrans1D1" presStyleIdx="1" presStyleCnt="4"/>
      <dgm:spPr/>
    </dgm:pt>
    <dgm:pt modelId="{CC2BB583-1B22-430F-B1F4-226C18208011}" type="pres">
      <dgm:prSet presAssocID="{CDE3E45A-5BE7-43D4-A70F-06CDD12FE959}" presName="node" presStyleLbl="node1" presStyleIdx="2" presStyleCnt="5">
        <dgm:presLayoutVars>
          <dgm:bulletEnabled val="1"/>
        </dgm:presLayoutVars>
      </dgm:prSet>
      <dgm:spPr/>
    </dgm:pt>
    <dgm:pt modelId="{A0331402-34F1-4D5F-8C12-9B41F52D0967}" type="pres">
      <dgm:prSet presAssocID="{63A2F22B-9023-4465-9F17-637AEC4111F1}" presName="sibTrans" presStyleLbl="sibTrans1D1" presStyleIdx="2" presStyleCnt="4"/>
      <dgm:spPr/>
    </dgm:pt>
    <dgm:pt modelId="{D259DB10-5030-4493-B232-CE3F81AE1066}" type="pres">
      <dgm:prSet presAssocID="{63A2F22B-9023-4465-9F17-637AEC4111F1}" presName="connectorText" presStyleLbl="sibTrans1D1" presStyleIdx="2" presStyleCnt="4"/>
      <dgm:spPr/>
    </dgm:pt>
    <dgm:pt modelId="{F75C276B-4C12-4885-A434-B8D90480C58D}" type="pres">
      <dgm:prSet presAssocID="{EBE30BB1-6E51-4E59-ADAE-C22A34E397A0}" presName="node" presStyleLbl="node1" presStyleIdx="3" presStyleCnt="5">
        <dgm:presLayoutVars>
          <dgm:bulletEnabled val="1"/>
        </dgm:presLayoutVars>
      </dgm:prSet>
      <dgm:spPr/>
    </dgm:pt>
    <dgm:pt modelId="{1214905A-A83A-48E7-BCD5-66EB06FA8A59}" type="pres">
      <dgm:prSet presAssocID="{FEFFD4E6-902C-4A21-AAC5-3460EA58F371}" presName="sibTrans" presStyleLbl="sibTrans1D1" presStyleIdx="3" presStyleCnt="4"/>
      <dgm:spPr/>
    </dgm:pt>
    <dgm:pt modelId="{FC9C44C7-76C4-4FA3-BE1C-52181936F388}" type="pres">
      <dgm:prSet presAssocID="{FEFFD4E6-902C-4A21-AAC5-3460EA58F371}" presName="connectorText" presStyleLbl="sibTrans1D1" presStyleIdx="3" presStyleCnt="4"/>
      <dgm:spPr/>
    </dgm:pt>
    <dgm:pt modelId="{E70DDAB6-ED76-43BE-B06B-745B78E813B0}" type="pres">
      <dgm:prSet presAssocID="{D25C6070-EEDC-4AEC-862C-8661667F0C6B}" presName="node" presStyleLbl="node1" presStyleIdx="4" presStyleCnt="5">
        <dgm:presLayoutVars>
          <dgm:bulletEnabled val="1"/>
        </dgm:presLayoutVars>
      </dgm:prSet>
      <dgm:spPr/>
    </dgm:pt>
  </dgm:ptLst>
  <dgm:cxnLst>
    <dgm:cxn modelId="{894F3409-A7A3-4A96-90F6-3933728BAC88}" type="presOf" srcId="{D25C6070-EEDC-4AEC-862C-8661667F0C6B}" destId="{E70DDAB6-ED76-43BE-B06B-745B78E813B0}" srcOrd="0" destOrd="0" presId="urn:microsoft.com/office/officeart/2005/8/layout/bProcess3"/>
    <dgm:cxn modelId="{CADAFE09-CDEF-43C7-B87F-5DFCA975FD8E}" type="presOf" srcId="{EBE30BB1-6E51-4E59-ADAE-C22A34E397A0}" destId="{F75C276B-4C12-4885-A434-B8D90480C58D}" srcOrd="0" destOrd="0" presId="urn:microsoft.com/office/officeart/2005/8/layout/bProcess3"/>
    <dgm:cxn modelId="{DEF2F812-8D6E-496A-9C19-73C2AE56C6A6}" type="presOf" srcId="{523F3D3B-5A1C-4108-B58D-04B5EF25A5A3}" destId="{D1474445-5FBF-4FDF-81B0-4FCB90B03B21}" srcOrd="1" destOrd="0" presId="urn:microsoft.com/office/officeart/2005/8/layout/bProcess3"/>
    <dgm:cxn modelId="{A0BE6123-9C8F-47A7-BAC3-E54009D18B50}" srcId="{582BB513-4009-4F2A-8CB3-2E9013D719B7}" destId="{EBE30BB1-6E51-4E59-ADAE-C22A34E397A0}" srcOrd="3" destOrd="0" parTransId="{403E03FA-9E23-4F5C-9B7C-B55C45D6B8F3}" sibTransId="{FEFFD4E6-902C-4A21-AAC5-3460EA58F371}"/>
    <dgm:cxn modelId="{8709AD2E-BB06-4A2E-BDF2-595AAB44CB27}" type="presOf" srcId="{FEFFD4E6-902C-4A21-AAC5-3460EA58F371}" destId="{FC9C44C7-76C4-4FA3-BE1C-52181936F388}" srcOrd="1" destOrd="0" presId="urn:microsoft.com/office/officeart/2005/8/layout/bProcess3"/>
    <dgm:cxn modelId="{041C8F30-939E-4069-9340-F310242E0697}" srcId="{582BB513-4009-4F2A-8CB3-2E9013D719B7}" destId="{D552BDD0-9529-4AFD-AF5E-A7184D5A3946}" srcOrd="0" destOrd="0" parTransId="{2D9191FA-66C4-4017-A75D-AB132C6EF214}" sibTransId="{5177C370-F6F7-4B43-8952-20D16899BD9C}"/>
    <dgm:cxn modelId="{DD991642-6126-4C58-BCDD-5AFA5C992586}" type="presOf" srcId="{FEFFD4E6-902C-4A21-AAC5-3460EA58F371}" destId="{1214905A-A83A-48E7-BCD5-66EB06FA8A59}" srcOrd="0" destOrd="0" presId="urn:microsoft.com/office/officeart/2005/8/layout/bProcess3"/>
    <dgm:cxn modelId="{94E1BB6A-DD70-462F-8562-45835AD54156}" type="presOf" srcId="{5177C370-F6F7-4B43-8952-20D16899BD9C}" destId="{89226BF0-ED77-4C07-AA1D-071437269F9D}" srcOrd="1" destOrd="0" presId="urn:microsoft.com/office/officeart/2005/8/layout/bProcess3"/>
    <dgm:cxn modelId="{1200076C-2D8B-4A28-AA1E-E80BFFBA638A}" type="presOf" srcId="{5177C370-F6F7-4B43-8952-20D16899BD9C}" destId="{C8EE813E-FA31-4216-ADCA-FDB2E4E23C6B}" srcOrd="0" destOrd="0" presId="urn:microsoft.com/office/officeart/2005/8/layout/bProcess3"/>
    <dgm:cxn modelId="{FB73F06E-1D15-4493-8382-68612742079A}" type="presOf" srcId="{582BB513-4009-4F2A-8CB3-2E9013D719B7}" destId="{E897D8D8-D985-4E4C-9299-2B8D88343740}" srcOrd="0" destOrd="0" presId="urn:microsoft.com/office/officeart/2005/8/layout/bProcess3"/>
    <dgm:cxn modelId="{75D7B54F-2D0B-44DD-A5BB-E546E0B8AC8E}" srcId="{582BB513-4009-4F2A-8CB3-2E9013D719B7}" destId="{CDE3E45A-5BE7-43D4-A70F-06CDD12FE959}" srcOrd="2" destOrd="0" parTransId="{C5B416EF-AC05-42B7-B409-C587386443A1}" sibTransId="{63A2F22B-9023-4465-9F17-637AEC4111F1}"/>
    <dgm:cxn modelId="{96016575-18BA-444F-8AF5-58D1C140FBAD}" type="presOf" srcId="{CDE3E45A-5BE7-43D4-A70F-06CDD12FE959}" destId="{CC2BB583-1B22-430F-B1F4-226C18208011}" srcOrd="0" destOrd="0" presId="urn:microsoft.com/office/officeart/2005/8/layout/bProcess3"/>
    <dgm:cxn modelId="{62ECBB58-8F1C-4F57-89F7-704695609E6C}" type="presOf" srcId="{523F3D3B-5A1C-4108-B58D-04B5EF25A5A3}" destId="{E297FB58-B869-446A-A13B-F407178B7A47}" srcOrd="0" destOrd="0" presId="urn:microsoft.com/office/officeart/2005/8/layout/bProcess3"/>
    <dgm:cxn modelId="{279684BA-2DC5-435A-805C-F8C178D62302}" type="presOf" srcId="{63A2F22B-9023-4465-9F17-637AEC4111F1}" destId="{D259DB10-5030-4493-B232-CE3F81AE1066}" srcOrd="1" destOrd="0" presId="urn:microsoft.com/office/officeart/2005/8/layout/bProcess3"/>
    <dgm:cxn modelId="{442A5BC9-D59E-4AD2-B40E-F5471B253E19}" type="presOf" srcId="{63A2F22B-9023-4465-9F17-637AEC4111F1}" destId="{A0331402-34F1-4D5F-8C12-9B41F52D0967}" srcOrd="0" destOrd="0" presId="urn:microsoft.com/office/officeart/2005/8/layout/bProcess3"/>
    <dgm:cxn modelId="{F41366D0-9556-4320-B464-27ACC35AA026}" type="presOf" srcId="{5E709F4F-9863-45C2-BA9B-BA68389B28CB}" destId="{C88C382E-FA3F-45F7-BD5E-5816308CF3AE}" srcOrd="0" destOrd="0" presId="urn:microsoft.com/office/officeart/2005/8/layout/bProcess3"/>
    <dgm:cxn modelId="{1C37D4E6-9E14-4CE0-B5B3-D4FADDE234DF}" srcId="{582BB513-4009-4F2A-8CB3-2E9013D719B7}" destId="{D25C6070-EEDC-4AEC-862C-8661667F0C6B}" srcOrd="4" destOrd="0" parTransId="{A3FE7EE5-C528-44DA-8FAB-3EDA95690836}" sibTransId="{0865D59A-8C4A-41F9-8007-FF0654489436}"/>
    <dgm:cxn modelId="{07E9A9F9-9ADF-4C30-B173-A307F2AB76F9}" srcId="{582BB513-4009-4F2A-8CB3-2E9013D719B7}" destId="{5E709F4F-9863-45C2-BA9B-BA68389B28CB}" srcOrd="1" destOrd="0" parTransId="{8F2068AF-4C8B-4C58-A239-FF5D709E20E0}" sibTransId="{523F3D3B-5A1C-4108-B58D-04B5EF25A5A3}"/>
    <dgm:cxn modelId="{46EF84FB-2890-4880-98C8-D6D238F8D0C6}" type="presOf" srcId="{D552BDD0-9529-4AFD-AF5E-A7184D5A3946}" destId="{7A97E1DE-D736-4F88-9430-F309BB40F17D}" srcOrd="0" destOrd="0" presId="urn:microsoft.com/office/officeart/2005/8/layout/bProcess3"/>
    <dgm:cxn modelId="{05E1AAA3-298E-427A-A632-FA37B69EC6F2}" type="presParOf" srcId="{E897D8D8-D985-4E4C-9299-2B8D88343740}" destId="{7A97E1DE-D736-4F88-9430-F309BB40F17D}" srcOrd="0" destOrd="0" presId="urn:microsoft.com/office/officeart/2005/8/layout/bProcess3"/>
    <dgm:cxn modelId="{F216711E-293D-4681-8ECE-FE256316A837}" type="presParOf" srcId="{E897D8D8-D985-4E4C-9299-2B8D88343740}" destId="{C8EE813E-FA31-4216-ADCA-FDB2E4E23C6B}" srcOrd="1" destOrd="0" presId="urn:microsoft.com/office/officeart/2005/8/layout/bProcess3"/>
    <dgm:cxn modelId="{C79F2777-F7F3-4ED3-9A98-A5CD4613F5F6}" type="presParOf" srcId="{C8EE813E-FA31-4216-ADCA-FDB2E4E23C6B}" destId="{89226BF0-ED77-4C07-AA1D-071437269F9D}" srcOrd="0" destOrd="0" presId="urn:microsoft.com/office/officeart/2005/8/layout/bProcess3"/>
    <dgm:cxn modelId="{CCC5B07E-12C4-418F-856A-7D3352C10553}" type="presParOf" srcId="{E897D8D8-D985-4E4C-9299-2B8D88343740}" destId="{C88C382E-FA3F-45F7-BD5E-5816308CF3AE}" srcOrd="2" destOrd="0" presId="urn:microsoft.com/office/officeart/2005/8/layout/bProcess3"/>
    <dgm:cxn modelId="{2ECDD092-432C-4AAC-9406-5267C83EC631}" type="presParOf" srcId="{E897D8D8-D985-4E4C-9299-2B8D88343740}" destId="{E297FB58-B869-446A-A13B-F407178B7A47}" srcOrd="3" destOrd="0" presId="urn:microsoft.com/office/officeart/2005/8/layout/bProcess3"/>
    <dgm:cxn modelId="{C2C9CCBE-AF18-46CB-8C95-EADD9F294997}" type="presParOf" srcId="{E297FB58-B869-446A-A13B-F407178B7A47}" destId="{D1474445-5FBF-4FDF-81B0-4FCB90B03B21}" srcOrd="0" destOrd="0" presId="urn:microsoft.com/office/officeart/2005/8/layout/bProcess3"/>
    <dgm:cxn modelId="{5A2EC1B1-11A2-4B8A-9830-BEFB00E0B732}" type="presParOf" srcId="{E897D8D8-D985-4E4C-9299-2B8D88343740}" destId="{CC2BB583-1B22-430F-B1F4-226C18208011}" srcOrd="4" destOrd="0" presId="urn:microsoft.com/office/officeart/2005/8/layout/bProcess3"/>
    <dgm:cxn modelId="{7DEF1C81-91C3-4D03-9EA7-42D58783C0E1}" type="presParOf" srcId="{E897D8D8-D985-4E4C-9299-2B8D88343740}" destId="{A0331402-34F1-4D5F-8C12-9B41F52D0967}" srcOrd="5" destOrd="0" presId="urn:microsoft.com/office/officeart/2005/8/layout/bProcess3"/>
    <dgm:cxn modelId="{2502F951-2716-499D-8BB8-2643EF0B36E7}" type="presParOf" srcId="{A0331402-34F1-4D5F-8C12-9B41F52D0967}" destId="{D259DB10-5030-4493-B232-CE3F81AE1066}" srcOrd="0" destOrd="0" presId="urn:microsoft.com/office/officeart/2005/8/layout/bProcess3"/>
    <dgm:cxn modelId="{F95AC873-34F9-4586-AD41-C4A295AE71F3}" type="presParOf" srcId="{E897D8D8-D985-4E4C-9299-2B8D88343740}" destId="{F75C276B-4C12-4885-A434-B8D90480C58D}" srcOrd="6" destOrd="0" presId="urn:microsoft.com/office/officeart/2005/8/layout/bProcess3"/>
    <dgm:cxn modelId="{5576C50B-50BF-48C4-BB90-847C9AE27B71}" type="presParOf" srcId="{E897D8D8-D985-4E4C-9299-2B8D88343740}" destId="{1214905A-A83A-48E7-BCD5-66EB06FA8A59}" srcOrd="7" destOrd="0" presId="urn:microsoft.com/office/officeart/2005/8/layout/bProcess3"/>
    <dgm:cxn modelId="{B9E31FFC-72E1-4FAD-B016-1D4BB48E4B8F}" type="presParOf" srcId="{1214905A-A83A-48E7-BCD5-66EB06FA8A59}" destId="{FC9C44C7-76C4-4FA3-BE1C-52181936F388}" srcOrd="0" destOrd="0" presId="urn:microsoft.com/office/officeart/2005/8/layout/bProcess3"/>
    <dgm:cxn modelId="{F332FF7B-9169-4F42-9064-1A924EC05633}" type="presParOf" srcId="{E897D8D8-D985-4E4C-9299-2B8D88343740}" destId="{E70DDAB6-ED76-43BE-B06B-745B78E813B0}" srcOrd="8" destOrd="0" presId="urn:microsoft.com/office/officeart/2005/8/layout/bProcess3"/>
  </dgm:cxnLst>
  <dgm:bg>
    <a:noFill/>
  </dgm:bg>
  <dgm:whole>
    <a:ln>
      <a:solidFill>
        <a:srgbClr val="4F2268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E813E-FA31-4216-ADCA-FDB2E4E23C6B}">
      <dsp:nvSpPr>
        <dsp:cNvPr id="0" name=""/>
        <dsp:cNvSpPr/>
      </dsp:nvSpPr>
      <dsp:spPr>
        <a:xfrm>
          <a:off x="2705666" y="865657"/>
          <a:ext cx="590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46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5373" y="908272"/>
        <a:ext cx="31053" cy="6210"/>
      </dsp:txXfrm>
    </dsp:sp>
    <dsp:sp modelId="{7A97E1DE-D736-4F88-9430-F309BB40F17D}">
      <dsp:nvSpPr>
        <dsp:cNvPr id="0" name=""/>
        <dsp:cNvSpPr/>
      </dsp:nvSpPr>
      <dsp:spPr>
        <a:xfrm>
          <a:off x="7173" y="101290"/>
          <a:ext cx="2700292" cy="1620175"/>
        </a:xfrm>
        <a:prstGeom prst="rect">
          <a:avLst/>
        </a:prstGeom>
        <a:solidFill>
          <a:srgbClr val="3B235D"/>
        </a:solidFill>
        <a:ln w="25400" cap="flat" cmpd="sng" algn="ctr">
          <a:solidFill>
            <a:srgbClr val="4F226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b="1" i="0" kern="1200" dirty="0">
              <a:effectLst/>
              <a:latin typeface="Source Serif Pro" panose="020B0604020202020204" pitchFamily="18" charset="0"/>
            </a:rPr>
            <a:t>Data Collection and Preparation</a:t>
          </a:r>
          <a:endParaRPr lang="en-US" sz="2700" kern="1200" dirty="0"/>
        </a:p>
      </dsp:txBody>
      <dsp:txXfrm>
        <a:off x="7173" y="101290"/>
        <a:ext cx="2700292" cy="1620175"/>
      </dsp:txXfrm>
    </dsp:sp>
    <dsp:sp modelId="{E297FB58-B869-446A-A13B-F407178B7A47}">
      <dsp:nvSpPr>
        <dsp:cNvPr id="0" name=""/>
        <dsp:cNvSpPr/>
      </dsp:nvSpPr>
      <dsp:spPr>
        <a:xfrm>
          <a:off x="6027026" y="865657"/>
          <a:ext cx="590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46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6733" y="908272"/>
        <a:ext cx="31053" cy="6210"/>
      </dsp:txXfrm>
    </dsp:sp>
    <dsp:sp modelId="{C88C382E-FA3F-45F7-BD5E-5816308CF3AE}">
      <dsp:nvSpPr>
        <dsp:cNvPr id="0" name=""/>
        <dsp:cNvSpPr/>
      </dsp:nvSpPr>
      <dsp:spPr>
        <a:xfrm>
          <a:off x="3328533" y="101290"/>
          <a:ext cx="2700292" cy="1620175"/>
        </a:xfrm>
        <a:prstGeom prst="rect">
          <a:avLst/>
        </a:prstGeom>
        <a:solidFill>
          <a:srgbClr val="3B235D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Model selection</a:t>
          </a:r>
          <a:endParaRPr lang="en-US" sz="2700" b="1" i="0" kern="1200" dirty="0">
            <a:effectLst/>
            <a:latin typeface="Source Serif Pro" panose="020B0604020202020204" pitchFamily="18" charset="0"/>
          </a:endParaRPr>
        </a:p>
      </dsp:txBody>
      <dsp:txXfrm>
        <a:off x="3328533" y="101290"/>
        <a:ext cx="2700292" cy="1620175"/>
      </dsp:txXfrm>
    </dsp:sp>
    <dsp:sp modelId="{A0331402-34F1-4D5F-8C12-9B41F52D0967}">
      <dsp:nvSpPr>
        <dsp:cNvPr id="0" name=""/>
        <dsp:cNvSpPr/>
      </dsp:nvSpPr>
      <dsp:spPr>
        <a:xfrm>
          <a:off x="1357319" y="1719665"/>
          <a:ext cx="6642720" cy="590467"/>
        </a:xfrm>
        <a:custGeom>
          <a:avLst/>
          <a:gdLst/>
          <a:ahLst/>
          <a:cxnLst/>
          <a:rect l="0" t="0" r="0" b="0"/>
          <a:pathLst>
            <a:path>
              <a:moveTo>
                <a:pt x="6642720" y="0"/>
              </a:moveTo>
              <a:lnTo>
                <a:pt x="6642720" y="312333"/>
              </a:lnTo>
              <a:lnTo>
                <a:pt x="0" y="312333"/>
              </a:lnTo>
              <a:lnTo>
                <a:pt x="0" y="590467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11887" y="2011794"/>
        <a:ext cx="333584" cy="6210"/>
      </dsp:txXfrm>
    </dsp:sp>
    <dsp:sp modelId="{CC2BB583-1B22-430F-B1F4-226C18208011}">
      <dsp:nvSpPr>
        <dsp:cNvPr id="0" name=""/>
        <dsp:cNvSpPr/>
      </dsp:nvSpPr>
      <dsp:spPr>
        <a:xfrm>
          <a:off x="6649893" y="101290"/>
          <a:ext cx="2700292" cy="1620175"/>
        </a:xfrm>
        <a:prstGeom prst="rect">
          <a:avLst/>
        </a:prstGeom>
        <a:solidFill>
          <a:srgbClr val="3B235D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>
              <a:effectLst/>
              <a:latin typeface="Source Serif Pro" panose="02040603050405020204" pitchFamily="18" charset="0"/>
            </a:rPr>
            <a:t>Training the model</a:t>
          </a:r>
          <a:endParaRPr lang="en-US" sz="2700" b="1" i="0" kern="1200" dirty="0">
            <a:effectLst/>
            <a:latin typeface="Source Serif Pro" panose="020B0604020202020204" pitchFamily="18" charset="0"/>
          </a:endParaRPr>
        </a:p>
      </dsp:txBody>
      <dsp:txXfrm>
        <a:off x="6649893" y="101290"/>
        <a:ext cx="2700292" cy="1620175"/>
      </dsp:txXfrm>
    </dsp:sp>
    <dsp:sp modelId="{1214905A-A83A-48E7-BCD5-66EB06FA8A59}">
      <dsp:nvSpPr>
        <dsp:cNvPr id="0" name=""/>
        <dsp:cNvSpPr/>
      </dsp:nvSpPr>
      <dsp:spPr>
        <a:xfrm>
          <a:off x="2705666" y="3106901"/>
          <a:ext cx="5904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46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5373" y="3149515"/>
        <a:ext cx="31053" cy="6210"/>
      </dsp:txXfrm>
    </dsp:sp>
    <dsp:sp modelId="{F75C276B-4C12-4885-A434-B8D90480C58D}">
      <dsp:nvSpPr>
        <dsp:cNvPr id="0" name=""/>
        <dsp:cNvSpPr/>
      </dsp:nvSpPr>
      <dsp:spPr>
        <a:xfrm>
          <a:off x="7173" y="2342533"/>
          <a:ext cx="2700292" cy="1620175"/>
        </a:xfrm>
        <a:prstGeom prst="rect">
          <a:avLst/>
        </a:prstGeom>
        <a:solidFill>
          <a:srgbClr val="3B235D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b="1" i="0" kern="1200" dirty="0">
              <a:effectLst/>
              <a:latin typeface="Source Serif Pro" panose="02040603050405020204" pitchFamily="18" charset="0"/>
            </a:rPr>
            <a:t>Evaluation the model</a:t>
          </a:r>
          <a:endParaRPr lang="en-US" sz="2700" kern="1200" dirty="0"/>
        </a:p>
      </dsp:txBody>
      <dsp:txXfrm>
        <a:off x="7173" y="2342533"/>
        <a:ext cx="2700292" cy="1620175"/>
      </dsp:txXfrm>
    </dsp:sp>
    <dsp:sp modelId="{E70DDAB6-ED76-43BE-B06B-745B78E813B0}">
      <dsp:nvSpPr>
        <dsp:cNvPr id="0" name=""/>
        <dsp:cNvSpPr/>
      </dsp:nvSpPr>
      <dsp:spPr>
        <a:xfrm>
          <a:off x="3328533" y="2342533"/>
          <a:ext cx="2700292" cy="1620175"/>
        </a:xfrm>
        <a:prstGeom prst="rect">
          <a:avLst/>
        </a:prstGeom>
        <a:solidFill>
          <a:srgbClr val="3B235D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700" b="1" i="0" kern="1200" dirty="0">
              <a:effectLst/>
              <a:latin typeface="Source Serif Pro" panose="02040603050405020204" pitchFamily="18" charset="0"/>
            </a:rPr>
            <a:t>Testing the model</a:t>
          </a:r>
          <a:endParaRPr lang="en-US" sz="2700" kern="1200" dirty="0"/>
        </a:p>
      </dsp:txBody>
      <dsp:txXfrm>
        <a:off x="3328533" y="2342533"/>
        <a:ext cx="2700292" cy="1620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ar-S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F6aPgLQzHbxaDmx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mailto:hello@codeforgirls.org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b13a749a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12cb13a749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cb13a749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2cb13a749a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/>
              <a:t>أي عمل تقومين بشرحه بشكل عملي (ما يتطلب من الحضور التطبيق معك أو بعدك) فقط يركزون معك</a:t>
            </a:r>
            <a:endParaRPr/>
          </a:p>
        </p:txBody>
      </p:sp>
      <p:sp>
        <p:nvSpPr>
          <p:cNvPr id="288" name="Google Shape;288;g12cb13a749a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ar-SA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/>
              <a:t>Form link: </a:t>
            </a:r>
            <a:r>
              <a:rPr lang="ar-SA" u="sng">
                <a:solidFill>
                  <a:schemeClr val="hlink"/>
                </a:solidFill>
                <a:hlinkClick r:id="rId3"/>
              </a:rPr>
              <a:t>https://forms.gle/nF6aPgLQzHbxaDmx9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-SA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hello@codeforgirls.org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ar-SA" sz="1150">
                <a:solidFill>
                  <a:srgbClr val="53647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_codeforgirls</a:t>
            </a:r>
            <a:endParaRPr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cb13a749a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ar-SA" sz="1000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add your education, experience and what you love to do in your free time</a:t>
            </a:r>
            <a:endParaRPr sz="1000"/>
          </a:p>
        </p:txBody>
      </p:sp>
      <p:sp>
        <p:nvSpPr>
          <p:cNvPr id="151" name="Google Shape;151;g12cb13a7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ar-SA" sz="1000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can add your education, experience and what you love to do in your free time</a:t>
            </a:r>
            <a:endParaRPr sz="1000"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ar-SA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cb13a749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12cb13a749a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12cb13a749a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ar-SA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cb13a749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2cb13a749a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g12cb13a749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ar-SA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da549bf12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12da549bf12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g12da549bf12_1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ar-SA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da549bf1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12da549bf12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g12da549bf12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ar-SA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3B235D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/>
          <p:nvPr/>
        </p:nvSpPr>
        <p:spPr>
          <a:xfrm>
            <a:off x="0" y="5223723"/>
            <a:ext cx="12192000" cy="1634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" name="Google Shape;1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74881" y="1923401"/>
            <a:ext cx="3879347" cy="274669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7"/>
          <p:cNvSpPr/>
          <p:nvPr/>
        </p:nvSpPr>
        <p:spPr>
          <a:xfrm>
            <a:off x="740569" y="5733084"/>
            <a:ext cx="77969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" name="Google Shape;16;p27"/>
          <p:cNvPicPr preferRelativeResize="0"/>
          <p:nvPr/>
        </p:nvPicPr>
        <p:blipFill rotWithShape="1">
          <a:blip r:embed="rId3">
            <a:alphaModFix/>
          </a:blip>
          <a:srcRect t="66802" b="13131"/>
          <a:stretch/>
        </p:blipFill>
        <p:spPr>
          <a:xfrm>
            <a:off x="712612" y="6036843"/>
            <a:ext cx="2573555" cy="36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7"/>
          <p:cNvSpPr txBox="1">
            <a:spLocks noGrp="1"/>
          </p:cNvSpPr>
          <p:nvPr>
            <p:ph type="title"/>
          </p:nvPr>
        </p:nvSpPr>
        <p:spPr>
          <a:xfrm>
            <a:off x="622300" y="743282"/>
            <a:ext cx="10515600" cy="90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7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1"/>
          </p:nvPr>
        </p:nvSpPr>
        <p:spPr>
          <a:xfrm>
            <a:off x="622300" y="1796560"/>
            <a:ext cx="8013700" cy="70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4400" b="0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2"/>
          </p:nvPr>
        </p:nvSpPr>
        <p:spPr>
          <a:xfrm>
            <a:off x="622300" y="4263081"/>
            <a:ext cx="2865967" cy="48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1" i="0" u="none" strike="noStrike" cap="none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body" idx="3"/>
          </p:nvPr>
        </p:nvSpPr>
        <p:spPr>
          <a:xfrm>
            <a:off x="622300" y="5544508"/>
            <a:ext cx="4059467" cy="47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1" i="0" u="none" strike="noStrike" cap="none">
                <a:solidFill>
                  <a:srgbClr val="77767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body" idx="4"/>
          </p:nvPr>
        </p:nvSpPr>
        <p:spPr>
          <a:xfrm>
            <a:off x="3325119" y="6056393"/>
            <a:ext cx="2865967" cy="32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000" b="1" i="0" u="none" strike="noStrike" cap="none">
                <a:solidFill>
                  <a:srgbClr val="77767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 5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1"/>
          <p:cNvPicPr preferRelativeResize="0"/>
          <p:nvPr/>
        </p:nvPicPr>
        <p:blipFill rotWithShape="1">
          <a:blip r:embed="rId2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1"/>
          <p:cNvSpPr/>
          <p:nvPr/>
        </p:nvSpPr>
        <p:spPr>
          <a:xfrm>
            <a:off x="0" y="0"/>
            <a:ext cx="437322" cy="6858000"/>
          </a:xfrm>
          <a:prstGeom prst="rect">
            <a:avLst/>
          </a:prstGeom>
          <a:solidFill>
            <a:srgbClr val="3B23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1"/>
          <p:cNvSpPr txBox="1"/>
          <p:nvPr/>
        </p:nvSpPr>
        <p:spPr>
          <a:xfrm>
            <a:off x="9516804" y="-78154"/>
            <a:ext cx="26357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SA" sz="12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Cast your vote with a heart stamp, using the annotate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1"/>
          <p:cNvSpPr/>
          <p:nvPr/>
        </p:nvSpPr>
        <p:spPr>
          <a:xfrm>
            <a:off x="8984368" y="341611"/>
            <a:ext cx="532436" cy="486032"/>
          </a:xfrm>
          <a:prstGeom prst="heart">
            <a:avLst/>
          </a:prstGeom>
          <a:solidFill>
            <a:srgbClr val="F155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8623" y="4659819"/>
            <a:ext cx="1388507" cy="1388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8875" y="4353056"/>
            <a:ext cx="1382983" cy="1695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41"/>
          <p:cNvGrpSpPr/>
          <p:nvPr/>
        </p:nvGrpSpPr>
        <p:grpSpPr>
          <a:xfrm>
            <a:off x="876943" y="220920"/>
            <a:ext cx="4334318" cy="1939928"/>
            <a:chOff x="1383576" y="1831157"/>
            <a:chExt cx="9512058" cy="4102037"/>
          </a:xfrm>
        </p:grpSpPr>
        <p:pic>
          <p:nvPicPr>
            <p:cNvPr id="130" name="Google Shape;130;p41"/>
            <p:cNvPicPr preferRelativeResize="0"/>
            <p:nvPr/>
          </p:nvPicPr>
          <p:blipFill rotWithShape="1">
            <a:blip r:embed="rId5">
              <a:alphaModFix/>
            </a:blip>
            <a:srcRect t="4336"/>
            <a:stretch/>
          </p:blipFill>
          <p:spPr>
            <a:xfrm>
              <a:off x="1383576" y="3634451"/>
              <a:ext cx="9512058" cy="2298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41450" y="1831157"/>
              <a:ext cx="9309100" cy="1358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41"/>
            <p:cNvCxnSpPr/>
            <p:nvPr/>
          </p:nvCxnSpPr>
          <p:spPr>
            <a:xfrm rot="10800000">
              <a:off x="8866211" y="2729544"/>
              <a:ext cx="555581" cy="460513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133" name="Google Shape;133;p41"/>
            <p:cNvCxnSpPr/>
            <p:nvPr/>
          </p:nvCxnSpPr>
          <p:spPr>
            <a:xfrm rot="10800000">
              <a:off x="5268413" y="4143584"/>
              <a:ext cx="555581" cy="460513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134" name="Google Shape;134;p41"/>
          <p:cNvSpPr/>
          <p:nvPr/>
        </p:nvSpPr>
        <p:spPr>
          <a:xfrm>
            <a:off x="2647130" y="2772437"/>
            <a:ext cx="721062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ar-SA" sz="44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one are you using?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Moment of Z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857">
              <a:alpha val="2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3"/>
          <p:cNvSpPr txBox="1">
            <a:spLocks noGrp="1"/>
          </p:cNvSpPr>
          <p:nvPr>
            <p:ph type="title"/>
          </p:nvPr>
        </p:nvSpPr>
        <p:spPr>
          <a:xfrm>
            <a:off x="838200" y="1208868"/>
            <a:ext cx="10515600" cy="102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body" idx="1"/>
          </p:nvPr>
        </p:nvSpPr>
        <p:spPr>
          <a:xfrm>
            <a:off x="838200" y="2558311"/>
            <a:ext cx="10515600" cy="3618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43"/>
          <p:cNvSpPr txBox="1"/>
          <p:nvPr/>
        </p:nvSpPr>
        <p:spPr>
          <a:xfrm>
            <a:off x="838200" y="723054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ar-SA"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Moment of Zen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13253" y="496113"/>
            <a:ext cx="550106" cy="550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3"/>
          <p:cNvPicPr preferRelativeResize="0"/>
          <p:nvPr/>
        </p:nvPicPr>
        <p:blipFill rotWithShape="1">
          <a:blip r:embed="rId4">
            <a:alphaModFix/>
          </a:blip>
          <a:srcRect b="34522"/>
          <a:stretch/>
        </p:blipFill>
        <p:spPr>
          <a:xfrm>
            <a:off x="10996492" y="6048326"/>
            <a:ext cx="1278288" cy="5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/>
          <p:nvPr/>
        </p:nvSpPr>
        <p:spPr>
          <a:xfrm>
            <a:off x="0" y="0"/>
            <a:ext cx="437322" cy="6858000"/>
          </a:xfrm>
          <a:prstGeom prst="rect">
            <a:avLst/>
          </a:prstGeom>
          <a:solidFill>
            <a:srgbClr val="3B23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9"/>
          <p:cNvPicPr preferRelativeResize="0"/>
          <p:nvPr/>
        </p:nvPicPr>
        <p:blipFill rotWithShape="1">
          <a:blip r:embed="rId2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/>
          <p:nvPr/>
        </p:nvSpPr>
        <p:spPr>
          <a:xfrm>
            <a:off x="0" y="0"/>
            <a:ext cx="4405746" cy="6858000"/>
          </a:xfrm>
          <a:prstGeom prst="rect">
            <a:avLst/>
          </a:prstGeom>
          <a:solidFill>
            <a:srgbClr val="3B235D"/>
          </a:solidFill>
          <a:ln w="12700" cap="flat" cmpd="sng">
            <a:solidFill>
              <a:srgbClr val="3B23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2"/>
          <p:cNvSpPr txBox="1"/>
          <p:nvPr/>
        </p:nvSpPr>
        <p:spPr>
          <a:xfrm>
            <a:off x="1322425" y="1862050"/>
            <a:ext cx="21432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ar-SA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Demo</a:t>
            </a:r>
            <a:endParaRPr sz="32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32"/>
          <p:cNvSpPr txBox="1"/>
          <p:nvPr/>
        </p:nvSpPr>
        <p:spPr>
          <a:xfrm>
            <a:off x="5087390" y="2697077"/>
            <a:ext cx="5835534" cy="355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B23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757" cy="162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757" cy="29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235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2" name="Google Shape;4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20282" y="2614480"/>
            <a:ext cx="1720162" cy="1720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2"/>
          <p:cNvPicPr preferRelativeResize="0"/>
          <p:nvPr/>
        </p:nvPicPr>
        <p:blipFill rotWithShape="1">
          <a:blip r:embed="rId3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 4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1026290" y="24679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46" name="Google Shape;46;p40"/>
          <p:cNvPicPr preferRelativeResize="0"/>
          <p:nvPr/>
        </p:nvPicPr>
        <p:blipFill rotWithShape="1">
          <a:blip r:embed="rId2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0"/>
          <p:cNvSpPr/>
          <p:nvPr/>
        </p:nvSpPr>
        <p:spPr>
          <a:xfrm>
            <a:off x="0" y="0"/>
            <a:ext cx="437322" cy="6858000"/>
          </a:xfrm>
          <a:prstGeom prst="rect">
            <a:avLst/>
          </a:prstGeom>
          <a:solidFill>
            <a:srgbClr val="3B23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0"/>
          <p:cNvSpPr txBox="1"/>
          <p:nvPr/>
        </p:nvSpPr>
        <p:spPr>
          <a:xfrm>
            <a:off x="9516804" y="-78154"/>
            <a:ext cx="26357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SA" sz="12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Cast your vote with a star stamp, using the annotate function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40"/>
          <p:cNvCxnSpPr/>
          <p:nvPr/>
        </p:nvCxnSpPr>
        <p:spPr>
          <a:xfrm>
            <a:off x="1539432" y="5237517"/>
            <a:ext cx="9086127" cy="0"/>
          </a:xfrm>
          <a:prstGeom prst="straightConnector1">
            <a:avLst/>
          </a:prstGeom>
          <a:noFill/>
          <a:ln w="57150" cap="flat" cmpd="sng">
            <a:solidFill>
              <a:srgbClr val="3B235D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50" name="Google Shape;50;p40"/>
          <p:cNvSpPr txBox="1"/>
          <p:nvPr/>
        </p:nvSpPr>
        <p:spPr>
          <a:xfrm>
            <a:off x="1151098" y="5426261"/>
            <a:ext cx="1314310" cy="35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SA" sz="16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at all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0"/>
          <p:cNvSpPr txBox="1"/>
          <p:nvPr/>
        </p:nvSpPr>
        <p:spPr>
          <a:xfrm>
            <a:off x="10100258" y="5473955"/>
            <a:ext cx="1314310" cy="35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SA" sz="16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Absolutely!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0"/>
          <p:cNvSpPr/>
          <p:nvPr/>
        </p:nvSpPr>
        <p:spPr>
          <a:xfrm>
            <a:off x="8912509" y="309205"/>
            <a:ext cx="613458" cy="520861"/>
          </a:xfrm>
          <a:prstGeom prst="star5">
            <a:avLst>
              <a:gd name="adj" fmla="val 25128"/>
              <a:gd name="hf" fmla="val 105146"/>
              <a:gd name="vf" fmla="val 110557"/>
            </a:avLst>
          </a:prstGeom>
          <a:solidFill>
            <a:srgbClr val="FED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40"/>
          <p:cNvGrpSpPr/>
          <p:nvPr/>
        </p:nvGrpSpPr>
        <p:grpSpPr>
          <a:xfrm>
            <a:off x="876943" y="220920"/>
            <a:ext cx="4334318" cy="1939928"/>
            <a:chOff x="1383576" y="1831157"/>
            <a:chExt cx="9512058" cy="4102037"/>
          </a:xfrm>
        </p:grpSpPr>
        <p:pic>
          <p:nvPicPr>
            <p:cNvPr id="54" name="Google Shape;54;p40"/>
            <p:cNvPicPr preferRelativeResize="0"/>
            <p:nvPr/>
          </p:nvPicPr>
          <p:blipFill rotWithShape="1">
            <a:blip r:embed="rId3">
              <a:alphaModFix/>
            </a:blip>
            <a:srcRect t="4336"/>
            <a:stretch/>
          </p:blipFill>
          <p:spPr>
            <a:xfrm>
              <a:off x="1383576" y="3634451"/>
              <a:ext cx="9512058" cy="2298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1450" y="1831157"/>
              <a:ext cx="9309100" cy="1358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6" name="Google Shape;56;p40"/>
            <p:cNvCxnSpPr/>
            <p:nvPr/>
          </p:nvCxnSpPr>
          <p:spPr>
            <a:xfrm rot="10800000">
              <a:off x="8866211" y="2729544"/>
              <a:ext cx="555581" cy="460513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7" name="Google Shape;57;p40"/>
            <p:cNvCxnSpPr/>
            <p:nvPr/>
          </p:nvCxnSpPr>
          <p:spPr>
            <a:xfrm rot="10800000">
              <a:off x="5268413" y="4143584"/>
              <a:ext cx="555581" cy="460513"/>
            </a:xfrm>
            <a:prstGeom prst="straightConnector1">
              <a:avLst/>
            </a:prstGeom>
            <a:noFill/>
            <a:ln w="571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Last Slide">
    <p:bg>
      <p:bgPr>
        <a:solidFill>
          <a:srgbClr val="3B235D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/>
          <p:nvPr/>
        </p:nvSpPr>
        <p:spPr>
          <a:xfrm>
            <a:off x="643628" y="626555"/>
            <a:ext cx="6708444" cy="712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4"/>
          <p:cNvSpPr txBox="1">
            <a:spLocks noGrp="1"/>
          </p:cNvSpPr>
          <p:nvPr>
            <p:ph type="title"/>
          </p:nvPr>
        </p:nvSpPr>
        <p:spPr>
          <a:xfrm>
            <a:off x="652371" y="513035"/>
            <a:ext cx="6741757" cy="100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61" name="Google Shape;61;p44"/>
          <p:cNvPicPr preferRelativeResize="0"/>
          <p:nvPr/>
        </p:nvPicPr>
        <p:blipFill rotWithShape="1">
          <a:blip r:embed="rId2">
            <a:alphaModFix/>
          </a:blip>
          <a:srcRect l="21766" r="21486" b="31838"/>
          <a:stretch/>
        </p:blipFill>
        <p:spPr>
          <a:xfrm>
            <a:off x="9282250" y="776463"/>
            <a:ext cx="2136469" cy="1816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022" y="6305300"/>
            <a:ext cx="295974" cy="2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066" y="6322524"/>
            <a:ext cx="254443" cy="254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" y="2187511"/>
            <a:ext cx="295974" cy="29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4988" y="2572032"/>
            <a:ext cx="344279" cy="34427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4"/>
          <p:cNvSpPr txBox="1">
            <a:spLocks noGrp="1"/>
          </p:cNvSpPr>
          <p:nvPr>
            <p:ph type="body" idx="1"/>
          </p:nvPr>
        </p:nvSpPr>
        <p:spPr>
          <a:xfrm>
            <a:off x="714988" y="1555223"/>
            <a:ext cx="6741757" cy="49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body" idx="2"/>
          </p:nvPr>
        </p:nvSpPr>
        <p:spPr>
          <a:xfrm>
            <a:off x="1008467" y="2015258"/>
            <a:ext cx="2877733" cy="49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body" idx="3"/>
          </p:nvPr>
        </p:nvSpPr>
        <p:spPr>
          <a:xfrm>
            <a:off x="1021167" y="2470785"/>
            <a:ext cx="2877733" cy="49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4"/>
          <p:cNvSpPr/>
          <p:nvPr/>
        </p:nvSpPr>
        <p:spPr>
          <a:xfrm>
            <a:off x="962505" y="6242710"/>
            <a:ext cx="19816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_codeforgirls</a:t>
            </a:r>
            <a:endParaRPr sz="24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4"/>
          </p:nvPr>
        </p:nvSpPr>
        <p:spPr>
          <a:xfrm>
            <a:off x="6695769" y="5282075"/>
            <a:ext cx="2569464" cy="130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">
  <p:cSld name="Challeng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/>
          <p:nvPr/>
        </p:nvSpPr>
        <p:spPr>
          <a:xfrm>
            <a:off x="0" y="0"/>
            <a:ext cx="4405746" cy="6858000"/>
          </a:xfrm>
          <a:prstGeom prst="rect">
            <a:avLst/>
          </a:prstGeom>
          <a:solidFill>
            <a:srgbClr val="3B235D"/>
          </a:solidFill>
          <a:ln w="12700" cap="flat" cmpd="sng">
            <a:solidFill>
              <a:srgbClr val="3B23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4"/>
          <p:cNvSpPr txBox="1"/>
          <p:nvPr/>
        </p:nvSpPr>
        <p:spPr>
          <a:xfrm>
            <a:off x="1322425" y="1862050"/>
            <a:ext cx="21432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ar-SA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</a:t>
            </a:r>
            <a:endParaRPr sz="32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34"/>
          <p:cNvSpPr txBox="1"/>
          <p:nvPr/>
        </p:nvSpPr>
        <p:spPr>
          <a:xfrm>
            <a:off x="5087390" y="2697077"/>
            <a:ext cx="5835534" cy="355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B23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2425" y="2724533"/>
            <a:ext cx="1962991" cy="196299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757" cy="162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757" cy="29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235D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6" name="Google Shape;86;p34"/>
          <p:cNvPicPr preferRelativeResize="0"/>
          <p:nvPr/>
        </p:nvPicPr>
        <p:blipFill rotWithShape="1">
          <a:blip r:embed="rId3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z">
  <p:cSld name="Quiz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5"/>
          <p:cNvSpPr/>
          <p:nvPr/>
        </p:nvSpPr>
        <p:spPr>
          <a:xfrm>
            <a:off x="0" y="0"/>
            <a:ext cx="4405746" cy="6858000"/>
          </a:xfrm>
          <a:prstGeom prst="rect">
            <a:avLst/>
          </a:prstGeom>
          <a:solidFill>
            <a:srgbClr val="3B235D"/>
          </a:solidFill>
          <a:ln w="12700" cap="flat" cmpd="sng">
            <a:solidFill>
              <a:srgbClr val="3B23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5"/>
          <p:cNvSpPr txBox="1"/>
          <p:nvPr/>
        </p:nvSpPr>
        <p:spPr>
          <a:xfrm>
            <a:off x="1322425" y="1862050"/>
            <a:ext cx="21432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ar-SA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32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35"/>
          <p:cNvSpPr txBox="1"/>
          <p:nvPr/>
        </p:nvSpPr>
        <p:spPr>
          <a:xfrm>
            <a:off x="5087390" y="2697077"/>
            <a:ext cx="5835534" cy="355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B23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5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757" cy="162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757" cy="29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3" name="Google Shape;9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388" y="2724533"/>
            <a:ext cx="1379349" cy="137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">
  <p:cSld name="1_Quiz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/>
          <p:nvPr/>
        </p:nvSpPr>
        <p:spPr>
          <a:xfrm>
            <a:off x="0" y="0"/>
            <a:ext cx="4405746" cy="6858000"/>
          </a:xfrm>
          <a:prstGeom prst="rect">
            <a:avLst/>
          </a:prstGeom>
          <a:solidFill>
            <a:srgbClr val="3B235D"/>
          </a:solidFill>
          <a:ln w="12700" cap="flat" cmpd="sng">
            <a:solidFill>
              <a:srgbClr val="3B23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6"/>
          <p:cNvSpPr txBox="1"/>
          <p:nvPr/>
        </p:nvSpPr>
        <p:spPr>
          <a:xfrm>
            <a:off x="5087390" y="2697077"/>
            <a:ext cx="5835534" cy="355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B23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757" cy="162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757" cy="29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0" name="Google Shape;100;p36"/>
          <p:cNvPicPr preferRelativeResize="0"/>
          <p:nvPr/>
        </p:nvPicPr>
        <p:blipFill rotWithShape="1">
          <a:blip r:embed="rId2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6" descr="Boardro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1781" y="2207193"/>
            <a:ext cx="2101682" cy="210168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 txBox="1"/>
          <p:nvPr/>
        </p:nvSpPr>
        <p:spPr>
          <a:xfrm>
            <a:off x="1059543" y="1862050"/>
            <a:ext cx="240615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ar-SA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Quiz">
  <p:cSld name="2_Quiz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7"/>
          <p:cNvSpPr/>
          <p:nvPr/>
        </p:nvSpPr>
        <p:spPr>
          <a:xfrm>
            <a:off x="0" y="0"/>
            <a:ext cx="4405746" cy="6858000"/>
          </a:xfrm>
          <a:prstGeom prst="rect">
            <a:avLst/>
          </a:prstGeom>
          <a:solidFill>
            <a:srgbClr val="3B235D"/>
          </a:solidFill>
          <a:ln w="12700" cap="flat" cmpd="sng">
            <a:solidFill>
              <a:srgbClr val="3B235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7"/>
          <p:cNvSpPr txBox="1"/>
          <p:nvPr/>
        </p:nvSpPr>
        <p:spPr>
          <a:xfrm>
            <a:off x="1322425" y="1862050"/>
            <a:ext cx="21432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ar-SA" sz="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Trivia</a:t>
            </a:r>
            <a:endParaRPr sz="32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37"/>
          <p:cNvSpPr txBox="1"/>
          <p:nvPr/>
        </p:nvSpPr>
        <p:spPr>
          <a:xfrm>
            <a:off x="5087390" y="2697077"/>
            <a:ext cx="5835534" cy="355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3B23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757" cy="162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800" b="1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757" cy="29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37"/>
          <p:cNvPicPr preferRelativeResize="0"/>
          <p:nvPr/>
        </p:nvPicPr>
        <p:blipFill rotWithShape="1">
          <a:blip r:embed="rId2">
            <a:alphaModFix/>
          </a:blip>
          <a:srcRect b="35109"/>
          <a:stretch/>
        </p:blipFill>
        <p:spPr>
          <a:xfrm>
            <a:off x="10984917" y="6048326"/>
            <a:ext cx="1289863" cy="59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8558" y="2638703"/>
            <a:ext cx="1551008" cy="155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1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ama.abdulrahmana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cb13a749a_2_0"/>
          <p:cNvSpPr txBox="1">
            <a:spLocks noGrp="1"/>
          </p:cNvSpPr>
          <p:nvPr>
            <p:ph type="title"/>
          </p:nvPr>
        </p:nvSpPr>
        <p:spPr>
          <a:xfrm>
            <a:off x="204186" y="905522"/>
            <a:ext cx="6578354" cy="234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sz="1700" b="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r>
              <a:rPr lang="ar-SA" sz="1700" b="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-SA" sz="1700" b="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700" b="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sz="1700" b="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r>
              <a:rPr lang="ar-SA" sz="1700" b="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-SA" sz="1700" b="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700" b="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SA" sz="1700" b="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r>
              <a:rPr lang="ar-SA" sz="1700" b="0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ar-SA" sz="1700" b="0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1700" b="0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ar-SA" sz="4800" dirty="0" err="1"/>
              <a:t>Sentiment</a:t>
            </a:r>
            <a:r>
              <a:rPr lang="ar-SA" sz="4800" dirty="0"/>
              <a:t> </a:t>
            </a:r>
            <a:r>
              <a:rPr lang="ar-SA" sz="4800" dirty="0" err="1"/>
              <a:t>Analysis</a:t>
            </a:r>
            <a:endParaRPr sz="4800" dirty="0"/>
          </a:p>
        </p:txBody>
      </p:sp>
      <p:sp>
        <p:nvSpPr>
          <p:cNvPr id="147" name="Google Shape;147;g12cb13a749a_2_0"/>
          <p:cNvSpPr txBox="1">
            <a:spLocks noGrp="1"/>
          </p:cNvSpPr>
          <p:nvPr>
            <p:ph type="body" idx="2"/>
          </p:nvPr>
        </p:nvSpPr>
        <p:spPr>
          <a:xfrm>
            <a:off x="622300" y="4263081"/>
            <a:ext cx="2865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ar-SA"/>
              <a:t>June  2022</a:t>
            </a:r>
            <a:endParaRPr/>
          </a:p>
        </p:txBody>
      </p:sp>
      <p:sp>
        <p:nvSpPr>
          <p:cNvPr id="7" name="Google Shape;161;p1">
            <a:extLst>
              <a:ext uri="{FF2B5EF4-FFF2-40B4-BE49-F238E27FC236}">
                <a16:creationId xmlns:a16="http://schemas.microsoft.com/office/drawing/2014/main" id="{79105962-C90E-2C60-7301-41C8B27225B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2300" y="5545138"/>
            <a:ext cx="4059238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dirty="0">
                <a:latin typeface="Sukar-Black" panose="02000500000000000000" pitchFamily="2" charset="0"/>
                <a:cs typeface="Sukar-Black" panose="02000500000000000000" pitchFamily="2" charset="0"/>
              </a:rPr>
              <a:t>Dalal </a:t>
            </a:r>
            <a:r>
              <a:rPr lang="en-US" dirty="0" err="1">
                <a:latin typeface="Sukar-Black" panose="02000500000000000000" pitchFamily="2" charset="0"/>
                <a:cs typeface="Sukar-Black" panose="02000500000000000000" pitchFamily="2" charset="0"/>
              </a:rPr>
              <a:t>ALqahtany</a:t>
            </a:r>
            <a:endParaRPr dirty="0">
              <a:latin typeface="Sukar-Black" panose="02000500000000000000" pitchFamily="2" charset="0"/>
              <a:cs typeface="Sukar-Black" panose="02000500000000000000" pitchFamily="2" charset="0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2;g12da549bf12_1_26">
            <a:extLst>
              <a:ext uri="{FF2B5EF4-FFF2-40B4-BE49-F238E27FC236}">
                <a16:creationId xmlns:a16="http://schemas.microsoft.com/office/drawing/2014/main" id="{ED9DB584-7EB1-7F7C-D14A-E355BC39B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75554" y="2450076"/>
            <a:ext cx="6740525" cy="290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ar-SA" dirty="0" err="1"/>
              <a:t>Context</a:t>
            </a:r>
            <a:r>
              <a:rPr lang="ar-SA" dirty="0"/>
              <a:t> &amp; </a:t>
            </a:r>
            <a:r>
              <a:rPr lang="ar-SA" dirty="0" err="1"/>
              <a:t>Polarity</a:t>
            </a:r>
            <a:endParaRPr dirty="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ar-SA" dirty="0" err="1"/>
              <a:t>Irony</a:t>
            </a:r>
            <a:r>
              <a:rPr lang="ar-SA" dirty="0"/>
              <a:t> &amp; </a:t>
            </a:r>
            <a:r>
              <a:rPr lang="ar-SA" dirty="0" err="1"/>
              <a:t>Sarcasm</a:t>
            </a:r>
            <a:endParaRPr dirty="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ar-SA" dirty="0" err="1"/>
              <a:t>Comparisons</a:t>
            </a:r>
            <a:endParaRPr dirty="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ar-SA" dirty="0" err="1"/>
              <a:t>Emojis</a:t>
            </a:r>
            <a:endParaRPr dirty="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ar-SA" dirty="0" err="1"/>
              <a:t>Defining</a:t>
            </a:r>
            <a:r>
              <a:rPr lang="ar-SA" dirty="0"/>
              <a:t> </a:t>
            </a:r>
            <a:r>
              <a:rPr lang="ar-SA" dirty="0" err="1"/>
              <a:t>Neutral</a:t>
            </a:r>
            <a:endParaRPr dirty="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ar-SA" dirty="0" err="1"/>
              <a:t>Human</a:t>
            </a:r>
            <a:r>
              <a:rPr lang="ar-SA" dirty="0"/>
              <a:t> </a:t>
            </a:r>
            <a:r>
              <a:rPr lang="ar-SA" dirty="0" err="1"/>
              <a:t>Annotator</a:t>
            </a:r>
            <a:r>
              <a:rPr lang="ar-SA" dirty="0"/>
              <a:t> </a:t>
            </a:r>
            <a:r>
              <a:rPr lang="ar-SA" dirty="0" err="1"/>
              <a:t>Accuracy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09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89F4-C224-97E0-F4E4-4E6F0E5C5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770466"/>
            <a:ext cx="10515600" cy="1325563"/>
          </a:xfrm>
        </p:spPr>
        <p:txBody>
          <a:bodyPr/>
          <a:lstStyle/>
          <a:p>
            <a:r>
              <a:rPr lang="en-US" dirty="0"/>
              <a:t>The Machine Learning Process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CBB5779-9C10-F384-03F3-010974157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758688"/>
              </p:ext>
            </p:extLst>
          </p:nvPr>
        </p:nvGraphicFramePr>
        <p:xfrm>
          <a:off x="873760" y="2286000"/>
          <a:ext cx="9357360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03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cb13a749a_0_58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9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ar-SA"/>
              <a:t>Tutorial</a:t>
            </a:r>
            <a:endParaRPr/>
          </a:p>
        </p:txBody>
      </p:sp>
      <p:sp>
        <p:nvSpPr>
          <p:cNvPr id="291" name="Google Shape;291;g12cb13a749a_0_58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900" cy="29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ar-SA" dirty="0" err="1"/>
              <a:t>How</a:t>
            </a:r>
            <a:r>
              <a:rPr lang="ar-SA" dirty="0"/>
              <a:t> </a:t>
            </a:r>
            <a:r>
              <a:rPr lang="ar-SA" dirty="0" err="1"/>
              <a:t>are</a:t>
            </a:r>
            <a:r>
              <a:rPr lang="ar-SA" dirty="0"/>
              <a:t> </a:t>
            </a:r>
            <a:r>
              <a:rPr lang="ar-SA" dirty="0" err="1"/>
              <a:t>we</a:t>
            </a:r>
            <a:r>
              <a:rPr lang="ar-SA" dirty="0"/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building</a:t>
            </a:r>
            <a:r>
              <a:rPr lang="ar-SA" dirty="0"/>
              <a:t> </a:t>
            </a:r>
            <a:r>
              <a:rPr lang="ar-SA" dirty="0" err="1"/>
              <a:t>it</a:t>
            </a:r>
            <a:r>
              <a:rPr lang="ar-SA" dirty="0"/>
              <a:t> ?</a:t>
            </a:r>
            <a:endParaRPr dirty="0"/>
          </a:p>
        </p:txBody>
      </p:sp>
      <p:pic>
        <p:nvPicPr>
          <p:cNvPr id="292" name="Google Shape;292;g12cb13a749a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0" y="1721000"/>
            <a:ext cx="3901275" cy="32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cb13a749a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862" y="1265537"/>
            <a:ext cx="4151549" cy="41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1026290" y="24679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SA"/>
              <a:t>Everything clear?</a:t>
            </a:r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0450" y="266675"/>
            <a:ext cx="4343875" cy="19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350" y="137375"/>
            <a:ext cx="4343875" cy="19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8;p21">
            <a:extLst>
              <a:ext uri="{FF2B5EF4-FFF2-40B4-BE49-F238E27FC236}">
                <a16:creationId xmlns:a16="http://schemas.microsoft.com/office/drawing/2014/main" id="{0A4011D3-AA82-4AC2-874F-45D330CF3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" y="2491898"/>
            <a:ext cx="10515600" cy="1325563"/>
          </a:xfrm>
          <a:prstGeom prst="rect">
            <a:avLst/>
          </a:prstGeom>
          <a:solidFill>
            <a:srgbClr val="3B235D"/>
          </a:solidFill>
          <a:ln>
            <a:solidFill>
              <a:srgbClr val="3B235D"/>
            </a:solidFill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Your feedback is valuable to me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Google Shape;309;p25">
            <a:extLst>
              <a:ext uri="{FF2B5EF4-FFF2-40B4-BE49-F238E27FC236}">
                <a16:creationId xmlns:a16="http://schemas.microsoft.com/office/drawing/2014/main" id="{D3F58365-0487-93DF-074F-204DD3CFD2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6535" y="4171510"/>
            <a:ext cx="2479124" cy="2479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75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>
            <a:spLocks noGrp="1"/>
          </p:cNvSpPr>
          <p:nvPr>
            <p:ph type="title"/>
          </p:nvPr>
        </p:nvSpPr>
        <p:spPr>
          <a:xfrm>
            <a:off x="638871" y="381835"/>
            <a:ext cx="6741900" cy="10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ar-SA" sz="5400" dirty="0" err="1"/>
              <a:t>Don’t</a:t>
            </a:r>
            <a:r>
              <a:rPr lang="ar-SA" sz="5400" dirty="0"/>
              <a:t> </a:t>
            </a:r>
            <a:r>
              <a:rPr lang="ar-SA" sz="5400" dirty="0" err="1"/>
              <a:t>be</a:t>
            </a:r>
            <a:r>
              <a:rPr lang="ar-SA" sz="5400" dirty="0"/>
              <a:t> a </a:t>
            </a:r>
            <a:r>
              <a:rPr lang="ar-SA" sz="5400" dirty="0" err="1"/>
              <a:t>stranger</a:t>
            </a:r>
            <a:endParaRPr dirty="0"/>
          </a:p>
        </p:txBody>
      </p:sp>
      <p:sp>
        <p:nvSpPr>
          <p:cNvPr id="306" name="Google Shape;306;p25"/>
          <p:cNvSpPr txBox="1">
            <a:spLocks noGrp="1"/>
          </p:cNvSpPr>
          <p:nvPr>
            <p:ph type="body" idx="1"/>
          </p:nvPr>
        </p:nvSpPr>
        <p:spPr>
          <a:xfrm>
            <a:off x="1105147" y="1683873"/>
            <a:ext cx="67419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ar-SA" sz="2380" u="sng">
                <a:solidFill>
                  <a:schemeClr val="hlink"/>
                </a:solidFill>
                <a:hlinkClick r:id="rId3"/>
              </a:rPr>
              <a:t>dalalfahadalqahtany@gmail.com</a:t>
            </a:r>
            <a:endParaRPr sz="2380"/>
          </a:p>
          <a:p>
            <a:pPr marL="508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380"/>
          </a:p>
        </p:txBody>
      </p:sp>
      <p:sp>
        <p:nvSpPr>
          <p:cNvPr id="307" name="Google Shape;307;p25"/>
          <p:cNvSpPr txBox="1">
            <a:spLocks noGrp="1"/>
          </p:cNvSpPr>
          <p:nvPr>
            <p:ph type="body" idx="2"/>
          </p:nvPr>
        </p:nvSpPr>
        <p:spPr>
          <a:xfrm>
            <a:off x="1008467" y="2070419"/>
            <a:ext cx="2877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ar-SA"/>
              <a:t>@DalalF_cs</a:t>
            </a:r>
            <a:endParaRPr/>
          </a:p>
        </p:txBody>
      </p:sp>
      <p:sp>
        <p:nvSpPr>
          <p:cNvPr id="310" name="Google Shape;310;p25"/>
          <p:cNvSpPr txBox="1">
            <a:spLocks noGrp="1"/>
          </p:cNvSpPr>
          <p:nvPr>
            <p:ph type="body" idx="1"/>
          </p:nvPr>
        </p:nvSpPr>
        <p:spPr>
          <a:xfrm>
            <a:off x="1058607" y="2272604"/>
            <a:ext cx="5902428" cy="386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100" dirty="0"/>
          </a:p>
          <a:p>
            <a:pPr marL="5080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ar-SA" sz="2400" dirty="0"/>
              <a:t>Dalal </a:t>
            </a:r>
            <a:r>
              <a:rPr lang="ar-SA" sz="2400" dirty="0" err="1"/>
              <a:t>Al-Qahtany</a:t>
            </a:r>
            <a:endParaRPr sz="2400" dirty="0"/>
          </a:p>
        </p:txBody>
      </p:sp>
      <p:pic>
        <p:nvPicPr>
          <p:cNvPr id="311" name="Google Shape;311;p25" descr="Email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367" y="1670015"/>
            <a:ext cx="444780" cy="4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6F37C-4DCD-5347-4A13-5F848C6F9C2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40000" contras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4547" y="4869411"/>
            <a:ext cx="1596994" cy="15969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569744D9-37A2-150F-8EE0-035D5BCB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31" y="4045815"/>
            <a:ext cx="2418463" cy="2418463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CD1FF8AD-7F9E-5F09-3ABD-58678175FB7D}"/>
              </a:ext>
            </a:extLst>
          </p:cNvPr>
          <p:cNvSpPr/>
          <p:nvPr/>
        </p:nvSpPr>
        <p:spPr>
          <a:xfrm>
            <a:off x="277792" y="2178779"/>
            <a:ext cx="7777113" cy="1107650"/>
          </a:xfrm>
          <a:prstGeom prst="rect">
            <a:avLst/>
          </a:prstGeom>
          <a:solidFill>
            <a:srgbClr val="3B235D"/>
          </a:solidFill>
          <a:ln>
            <a:solidFill>
              <a:srgbClr val="3B2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350060"/>
                </a:solidFill>
                <a:latin typeface="Abadi" panose="020B0604020104020204" pitchFamily="34" charset="0"/>
                <a:cs typeface="Questv1" panose="01000500000000020006" pitchFamily="50" charset="-78"/>
              </a:rPr>
              <a:t>E</a:t>
            </a:r>
            <a:endParaRPr lang="ar-SA" dirty="0"/>
          </a:p>
        </p:txBody>
      </p:sp>
      <p:sp>
        <p:nvSpPr>
          <p:cNvPr id="10" name="عنوان 1">
            <a:extLst>
              <a:ext uri="{FF2B5EF4-FFF2-40B4-BE49-F238E27FC236}">
                <a16:creationId xmlns:a16="http://schemas.microsoft.com/office/drawing/2014/main" id="{AFF923DA-4CA5-72E8-0AF6-3ED851FD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6099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  <a:cs typeface="Questv1" panose="01000500000000020006" pitchFamily="50" charset="-78"/>
              </a:rPr>
              <a:t>ABOUT ME</a:t>
            </a:r>
            <a:endParaRPr lang="ar-SA" dirty="0">
              <a:solidFill>
                <a:schemeClr val="bg1"/>
              </a:solidFill>
              <a:latin typeface="Abadi" panose="020B0604020104020204" pitchFamily="34" charset="0"/>
              <a:cs typeface="Questv1" panose="01000500000000020006" pitchFamily="50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SA"/>
              <a:t>About Us</a:t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b="30035"/>
          <a:stretch/>
        </p:blipFill>
        <p:spPr>
          <a:xfrm>
            <a:off x="2671513" y="1727975"/>
            <a:ext cx="6848973" cy="340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838200" y="441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ar-SA"/>
              <a:t>Outlines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330914" y="2142756"/>
            <a:ext cx="3124972" cy="98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ar-SA" sz="23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Sentiment analysis 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484625" y="2119566"/>
            <a:ext cx="1041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ar-SA" sz="30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3000" b="1" i="0" u="none" strike="noStrike" cap="none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10"/>
          <p:cNvSpPr txBox="1"/>
          <p:nvPr/>
        </p:nvSpPr>
        <p:spPr>
          <a:xfrm>
            <a:off x="1632548" y="2101826"/>
            <a:ext cx="2336400" cy="55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5388287" y="2119527"/>
            <a:ext cx="3222053" cy="106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ar-SA" sz="23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Sentiment Analysis 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4347313" y="2119591"/>
            <a:ext cx="1041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ar-SA" sz="30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3000" b="1" i="0" u="none" strike="noStrike" cap="none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330914" y="4188980"/>
            <a:ext cx="3582761" cy="48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5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 &amp; Applications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8032038" y="2119641"/>
            <a:ext cx="1041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ar-SA" sz="30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3000" b="1" i="0" u="none" strike="noStrike" cap="none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9073013" y="25284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9073013" y="2244037"/>
            <a:ext cx="2799072" cy="70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ar-SA" sz="23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Is Sentiment Analysis Important?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457200" y="3938741"/>
            <a:ext cx="1041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ar-SA" sz="30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04</a:t>
            </a:r>
            <a:endParaRPr sz="3000" b="1" i="0" u="none" strike="noStrike" cap="none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4347288" y="4009762"/>
            <a:ext cx="1041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ar-SA" sz="30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05</a:t>
            </a:r>
            <a:endParaRPr sz="3000" b="1" i="0" u="none" strike="noStrike" cap="none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5388287" y="4433740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ar-SA" sz="25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ar-SA" sz="20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8032013" y="4009762"/>
            <a:ext cx="1041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ar-SA" sz="30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06</a:t>
            </a:r>
            <a:endParaRPr sz="3000" b="1" i="0" u="none" strike="noStrike" cap="none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9200212" y="4295512"/>
            <a:ext cx="2336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ar-SA" sz="2500" b="1" i="0" u="none" strike="noStrike" cap="none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</a:t>
            </a:r>
            <a:endParaRPr sz="2000" b="1" i="0" u="none" strike="noStrike" cap="none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757" cy="1621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ar-SA" dirty="0" err="1"/>
              <a:t>What</a:t>
            </a:r>
            <a:r>
              <a:rPr lang="ar-SA" dirty="0"/>
              <a:t> </a:t>
            </a:r>
            <a:r>
              <a:rPr lang="ar-SA" dirty="0" err="1"/>
              <a:t>is</a:t>
            </a:r>
            <a:r>
              <a:rPr lang="ar-SA" dirty="0"/>
              <a:t> </a:t>
            </a:r>
            <a:r>
              <a:rPr lang="ar-SA" dirty="0" err="1">
                <a:solidFill>
                  <a:srgbClr val="3B235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Sentiment</a:t>
            </a:r>
            <a:r>
              <a:rPr lang="ar-SA" dirty="0">
                <a:solidFill>
                  <a:srgbClr val="3B235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dirty="0" err="1">
                <a:solidFill>
                  <a:srgbClr val="3B235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r>
              <a:rPr lang="ar-SA" dirty="0">
                <a:solidFill>
                  <a:srgbClr val="3B235D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dirty="0"/>
              <a:t>?</a:t>
            </a:r>
            <a:endParaRPr dirty="0"/>
          </a:p>
        </p:txBody>
      </p:sp>
      <p:sp>
        <p:nvSpPr>
          <p:cNvPr id="237" name="Google Shape;237;p13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757" cy="290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Sentiment analysis is It applies a mix of natural language processing (NLP)</a:t>
            </a:r>
            <a:r>
              <a:rPr lang="ar-SA" dirty="0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dirty="0">
                <a:solidFill>
                  <a:srgbClr val="3B235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machine learning( ML) to detect positive or negative sentiment in text.</a:t>
            </a:r>
            <a:endParaRPr dirty="0">
              <a:solidFill>
                <a:srgbClr val="3B235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8" name="Google Shape;2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0" y="1721000"/>
            <a:ext cx="3901275" cy="32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388" y="1465062"/>
            <a:ext cx="3752500" cy="37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cb13a749a_0_31"/>
          <p:cNvSpPr txBox="1">
            <a:spLocks noGrp="1"/>
          </p:cNvSpPr>
          <p:nvPr>
            <p:ph type="title"/>
          </p:nvPr>
        </p:nvSpPr>
        <p:spPr>
          <a:xfrm>
            <a:off x="4815840" y="1899919"/>
            <a:ext cx="6951457" cy="82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ar-SA" sz="3800"/>
              <a:t>Types of Sentiment Analysis </a:t>
            </a:r>
            <a:endParaRPr sz="3800"/>
          </a:p>
        </p:txBody>
      </p:sp>
      <p:sp>
        <p:nvSpPr>
          <p:cNvPr id="246" name="Google Shape;246;g12cb13a749a_0_31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900" cy="29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ar-SA" dirty="0" err="1"/>
              <a:t>Polarity</a:t>
            </a:r>
            <a:r>
              <a:rPr lang="ar-SA" dirty="0"/>
              <a:t> </a:t>
            </a:r>
            <a:r>
              <a:rPr lang="ar-SA" dirty="0" err="1"/>
              <a:t>of</a:t>
            </a:r>
            <a:r>
              <a:rPr lang="ar-SA" dirty="0"/>
              <a:t> a </a:t>
            </a:r>
            <a:r>
              <a:rPr lang="ar-SA" dirty="0" err="1"/>
              <a:t>text</a:t>
            </a:r>
            <a:r>
              <a:rPr lang="ar-SA" dirty="0"/>
              <a:t>.</a:t>
            </a: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ar-SA" dirty="0" err="1"/>
              <a:t>Detect</a:t>
            </a:r>
            <a:r>
              <a:rPr lang="ar-SA" dirty="0"/>
              <a:t> </a:t>
            </a:r>
            <a:r>
              <a:rPr lang="ar-SA" dirty="0" err="1"/>
              <a:t>specific</a:t>
            </a:r>
            <a:r>
              <a:rPr lang="ar-SA" dirty="0"/>
              <a:t> </a:t>
            </a:r>
            <a:r>
              <a:rPr lang="ar-SA" dirty="0" err="1"/>
              <a:t>feelings</a:t>
            </a:r>
            <a:r>
              <a:rPr lang="ar-SA" dirty="0"/>
              <a:t> </a:t>
            </a:r>
            <a:r>
              <a:rPr lang="ar-SA" dirty="0" err="1"/>
              <a:t>and</a:t>
            </a:r>
            <a:r>
              <a:rPr lang="ar-SA" dirty="0"/>
              <a:t> </a:t>
            </a:r>
            <a:r>
              <a:rPr lang="ar-SA" dirty="0" err="1"/>
              <a:t>emotions</a:t>
            </a:r>
            <a:r>
              <a:rPr lang="ar-SA" dirty="0"/>
              <a:t>.</a:t>
            </a: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ar-SA" dirty="0" err="1"/>
              <a:t>Urgency</a:t>
            </a:r>
            <a:r>
              <a:rPr lang="ar-SA" dirty="0"/>
              <a:t>.</a:t>
            </a:r>
            <a:endParaRPr dirty="0"/>
          </a:p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ar-SA" dirty="0" err="1"/>
              <a:t>Intentions</a:t>
            </a:r>
            <a:r>
              <a:rPr lang="ar-SA" dirty="0"/>
              <a:t>.</a:t>
            </a:r>
            <a:endParaRPr sz="1500" b="1" dirty="0">
              <a:solidFill>
                <a:schemeClr val="dk1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2cb13a749a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0" y="1721000"/>
            <a:ext cx="3901275" cy="32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2cb13a749a_0_31" descr="Presentation with pie chart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908" y="1508760"/>
            <a:ext cx="384048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cb13a749a_0_22"/>
          <p:cNvSpPr txBox="1">
            <a:spLocks noGrp="1"/>
          </p:cNvSpPr>
          <p:nvPr>
            <p:ph type="title"/>
          </p:nvPr>
        </p:nvSpPr>
        <p:spPr>
          <a:xfrm>
            <a:off x="5025397" y="600543"/>
            <a:ext cx="67419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ar-SA"/>
              <a:t>Why Is Sentiment Analysis Important?</a:t>
            </a:r>
            <a:endParaRPr/>
          </a:p>
        </p:txBody>
      </p:sp>
      <p:sp>
        <p:nvSpPr>
          <p:cNvPr id="255" name="Google Shape;255;g12cb13a749a_0_22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900" cy="29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Automatically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analyzing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feedback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Sorting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at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Scale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dirty="0"/>
          </a:p>
          <a:p>
            <a:pPr marL="508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Real-Time</a:t>
            </a:r>
            <a:r>
              <a:rPr lang="ar-SA" b="1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ar-SA" b="1" dirty="0" err="1"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dirty="0"/>
          </a:p>
          <a:p>
            <a:pPr marL="5080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6" name="Google Shape;256;g12cb13a749a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0" y="1721000"/>
            <a:ext cx="3901275" cy="32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12cb13a749a_0_22" descr="Comment Important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999" y="1999280"/>
            <a:ext cx="3240625" cy="32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2da549bf12_1_15"/>
          <p:cNvSpPr txBox="1">
            <a:spLocks noGrp="1"/>
          </p:cNvSpPr>
          <p:nvPr>
            <p:ph type="title"/>
          </p:nvPr>
        </p:nvSpPr>
        <p:spPr>
          <a:xfrm>
            <a:off x="4756733" y="1047750"/>
            <a:ext cx="7161267" cy="146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</a:pPr>
            <a:r>
              <a:rPr lang="ar-SA" sz="4000"/>
              <a:t>Examples of sentiment analysis data</a:t>
            </a:r>
            <a:endParaRPr sz="4000"/>
          </a:p>
        </p:txBody>
      </p:sp>
      <p:pic>
        <p:nvPicPr>
          <p:cNvPr id="264" name="Google Shape;264;g12da549bf12_1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0" y="1721000"/>
            <a:ext cx="3901275" cy="32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12da549bf12_1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6612" y="104775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2da549bf12_1_15"/>
          <p:cNvSpPr txBox="1">
            <a:spLocks noGrp="1"/>
          </p:cNvSpPr>
          <p:nvPr>
            <p:ph type="body" idx="1"/>
          </p:nvPr>
        </p:nvSpPr>
        <p:spPr>
          <a:xfrm>
            <a:off x="4833258" y="2510971"/>
            <a:ext cx="6933896" cy="3299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ar-SA" dirty="0" err="1"/>
              <a:t>Hulu</a:t>
            </a:r>
            <a:r>
              <a:rPr lang="ar-SA" dirty="0"/>
              <a:t> </a:t>
            </a:r>
            <a:r>
              <a:rPr lang="ar-SA" dirty="0" err="1"/>
              <a:t>has</a:t>
            </a:r>
            <a:r>
              <a:rPr lang="ar-SA" dirty="0"/>
              <a:t> a </a:t>
            </a:r>
            <a:r>
              <a:rPr lang="ar-SA" dirty="0" err="1"/>
              <a:t>great</a:t>
            </a:r>
            <a:r>
              <a:rPr lang="ar-SA" dirty="0"/>
              <a:t> UI</a:t>
            </a:r>
            <a:endParaRPr dirty="0"/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/>
              <a:t>I dislike the new update of the app.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US" dirty="0"/>
              <a:t>I hate waiting for the next series to come out</a:t>
            </a:r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ar-SA" dirty="0" err="1"/>
              <a:t>Disliking</a:t>
            </a:r>
            <a:r>
              <a:rPr lang="ar-SA" dirty="0"/>
              <a:t> </a:t>
            </a:r>
            <a:r>
              <a:rPr lang="ar-SA" dirty="0" err="1"/>
              <a:t>horror</a:t>
            </a:r>
            <a:r>
              <a:rPr lang="ar-SA" dirty="0"/>
              <a:t> </a:t>
            </a:r>
            <a:r>
              <a:rPr lang="ar-SA" dirty="0" err="1"/>
              <a:t>movies</a:t>
            </a:r>
            <a:r>
              <a:rPr lang="ar-SA" dirty="0"/>
              <a:t> </a:t>
            </a:r>
            <a:r>
              <a:rPr lang="ar-SA" dirty="0" err="1"/>
              <a:t>is</a:t>
            </a:r>
            <a:r>
              <a:rPr lang="ar-SA" dirty="0"/>
              <a:t> </a:t>
            </a:r>
            <a:r>
              <a:rPr lang="ar-SA" dirty="0" err="1"/>
              <a:t>not</a:t>
            </a:r>
            <a:r>
              <a:rPr lang="ar-SA" dirty="0"/>
              <a:t> </a:t>
            </a:r>
            <a:r>
              <a:rPr lang="ar-SA" dirty="0" err="1"/>
              <a:t>uncommon</a:t>
            </a:r>
            <a:r>
              <a:rPr lang="ar-SA" dirty="0"/>
              <a:t>. </a:t>
            </a:r>
            <a:endParaRPr dirty="0"/>
          </a:p>
          <a:p>
            <a:pPr marL="6858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ar-SA" dirty="0" err="1"/>
              <a:t>Sometimes</a:t>
            </a:r>
            <a:r>
              <a:rPr lang="ar-SA" dirty="0"/>
              <a:t> I </a:t>
            </a:r>
            <a:r>
              <a:rPr lang="ar-SA" dirty="0" err="1"/>
              <a:t>really</a:t>
            </a:r>
            <a:r>
              <a:rPr lang="ar-SA" dirty="0"/>
              <a:t> </a:t>
            </a:r>
            <a:r>
              <a:rPr lang="ar-SA" dirty="0" err="1"/>
              <a:t>hate</a:t>
            </a:r>
            <a:r>
              <a:rPr lang="ar-SA" dirty="0"/>
              <a:t> </a:t>
            </a:r>
            <a:r>
              <a:rPr lang="ar-SA" dirty="0" err="1"/>
              <a:t>the</a:t>
            </a:r>
            <a:r>
              <a:rPr lang="ar-SA" dirty="0"/>
              <a:t> </a:t>
            </a:r>
            <a:r>
              <a:rPr lang="ar-SA" dirty="0" err="1"/>
              <a:t>show</a:t>
            </a:r>
            <a:r>
              <a:rPr lang="ar-SA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da549bf12_1_4"/>
          <p:cNvSpPr txBox="1">
            <a:spLocks noGrp="1"/>
          </p:cNvSpPr>
          <p:nvPr>
            <p:ph type="title"/>
          </p:nvPr>
        </p:nvSpPr>
        <p:spPr>
          <a:xfrm>
            <a:off x="5025397" y="1102743"/>
            <a:ext cx="6741900" cy="16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ar-SA" sz="4800" b="1">
                <a:solidFill>
                  <a:srgbClr val="5C1F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 </a:t>
            </a:r>
            <a:endParaRPr sz="4800" b="1">
              <a:solidFill>
                <a:srgbClr val="5C1F7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12da549bf12_1_4"/>
          <p:cNvSpPr txBox="1">
            <a:spLocks noGrp="1"/>
          </p:cNvSpPr>
          <p:nvPr>
            <p:ph type="body" idx="1"/>
          </p:nvPr>
        </p:nvSpPr>
        <p:spPr>
          <a:xfrm>
            <a:off x="5025396" y="2913681"/>
            <a:ext cx="6741900" cy="29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ar-SA" dirty="0" err="1"/>
              <a:t>Social</a:t>
            </a:r>
            <a:r>
              <a:rPr lang="ar-SA" dirty="0"/>
              <a:t> </a:t>
            </a:r>
            <a:r>
              <a:rPr lang="ar-SA" dirty="0" err="1"/>
              <a:t>Media</a:t>
            </a:r>
            <a:r>
              <a:rPr lang="ar-SA" dirty="0"/>
              <a:t> </a:t>
            </a:r>
            <a:r>
              <a:rPr lang="ar-SA" dirty="0" err="1"/>
              <a:t>Monitoring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ar-SA" dirty="0" err="1"/>
              <a:t>Brand</a:t>
            </a:r>
            <a:r>
              <a:rPr lang="ar-SA" dirty="0"/>
              <a:t> </a:t>
            </a:r>
            <a:r>
              <a:rPr lang="ar-SA" dirty="0" err="1"/>
              <a:t>Monitoring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ar-SA" dirty="0" err="1"/>
              <a:t>Voice</a:t>
            </a:r>
            <a:r>
              <a:rPr lang="ar-SA" dirty="0"/>
              <a:t> </a:t>
            </a:r>
            <a:r>
              <a:rPr lang="ar-SA" dirty="0" err="1"/>
              <a:t>of</a:t>
            </a:r>
            <a:r>
              <a:rPr lang="ar-SA" dirty="0"/>
              <a:t> </a:t>
            </a:r>
            <a:r>
              <a:rPr lang="ar-SA" dirty="0" err="1"/>
              <a:t>Customer</a:t>
            </a:r>
            <a:r>
              <a:rPr lang="ar-SA" dirty="0"/>
              <a:t> (VOC)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ar-SA" dirty="0" err="1"/>
              <a:t>Customer</a:t>
            </a:r>
            <a:r>
              <a:rPr lang="ar-SA" dirty="0"/>
              <a:t> </a:t>
            </a:r>
            <a:r>
              <a:rPr lang="ar-SA" dirty="0" err="1"/>
              <a:t>Service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ar-SA" dirty="0" err="1"/>
              <a:t>Market</a:t>
            </a:r>
            <a:r>
              <a:rPr lang="ar-SA" dirty="0"/>
              <a:t> </a:t>
            </a:r>
            <a:r>
              <a:rPr lang="ar-SA" dirty="0" err="1"/>
              <a:t>Research</a:t>
            </a:r>
            <a:endParaRPr sz="1500" b="1" dirty="0">
              <a:solidFill>
                <a:schemeClr val="dk1"/>
              </a:solidFill>
              <a:highlight>
                <a:srgbClr val="F6F6F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12da549bf12_1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000" y="1721000"/>
            <a:ext cx="3901275" cy="324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12da549bf12_1_4" descr="Continuous Improvement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116" y="1364343"/>
            <a:ext cx="3597282" cy="3597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79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Roboto</vt:lpstr>
      <vt:lpstr>Abadi</vt:lpstr>
      <vt:lpstr>Helvetica Neue</vt:lpstr>
      <vt:lpstr>IBM Plex Sans</vt:lpstr>
      <vt:lpstr>Calibri</vt:lpstr>
      <vt:lpstr>Helvetica Neue Light</vt:lpstr>
      <vt:lpstr>Sukar-black</vt:lpstr>
      <vt:lpstr>Arial</vt:lpstr>
      <vt:lpstr>Source Serif Pro</vt:lpstr>
      <vt:lpstr>Office Theme</vt:lpstr>
      <vt:lpstr>Sentiment Analysis Sentiment Analysis Sentiment Analysis Sentiment Analysis</vt:lpstr>
      <vt:lpstr>ABOUT ME</vt:lpstr>
      <vt:lpstr>About Us</vt:lpstr>
      <vt:lpstr>Outlines</vt:lpstr>
      <vt:lpstr>What is Sentiment analysis ?</vt:lpstr>
      <vt:lpstr>Types of Sentiment Analysis </vt:lpstr>
      <vt:lpstr>Why Is Sentiment Analysis Important?</vt:lpstr>
      <vt:lpstr>Examples of sentiment analysis data</vt:lpstr>
      <vt:lpstr>Applications </vt:lpstr>
      <vt:lpstr>PowerPoint Presentation</vt:lpstr>
      <vt:lpstr>The Machine Learning Process </vt:lpstr>
      <vt:lpstr>Tutorial</vt:lpstr>
      <vt:lpstr>Everything clear?</vt:lpstr>
      <vt:lpstr>      Your feedback is valuable to me </vt:lpstr>
      <vt:lpstr>Don’t be a stranger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Sentiment Analysis Sentiment Analysis Sentiment Analysis</dc:title>
  <dc:creator>CODE FOR GIRLS</dc:creator>
  <cp:lastModifiedBy>دلال بنت فهد بن تركي القحطاني</cp:lastModifiedBy>
  <cp:revision>4</cp:revision>
  <dcterms:created xsi:type="dcterms:W3CDTF">2019-04-03T23:40:00Z</dcterms:created>
  <dcterms:modified xsi:type="dcterms:W3CDTF">2022-07-05T23:36:06Z</dcterms:modified>
</cp:coreProperties>
</file>