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262" r:id="rId12"/>
    <p:sldId id="287" r:id="rId13"/>
    <p:sldId id="285" r:id="rId14"/>
    <p:sldId id="288" r:id="rId15"/>
    <p:sldId id="289" r:id="rId16"/>
    <p:sldId id="290" r:id="rId17"/>
    <p:sldId id="291" r:id="rId18"/>
    <p:sldId id="292" r:id="rId19"/>
    <p:sldId id="282" r:id="rId2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varScale="1">
        <p:scale>
          <a:sx n="72" d="100"/>
          <a:sy n="72" d="100"/>
        </p:scale>
        <p:origin x="462" y="5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5/30/2017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mailto:asarkar@sapient.com" TargetMode="External"/><Relationship Id="rId2" Type="http://schemas.openxmlformats.org/officeDocument/2006/relationships/hyperlink" Target="mailto:adalal4@sapient.com" TargetMode="Externa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alalayan1/shell-generator.git"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140791"/>
            <a:ext cx="10360025" cy="714513"/>
          </a:xfrm>
        </p:spPr>
        <p:txBody>
          <a:bodyPr/>
          <a:lstStyle/>
          <a:p>
            <a:pPr algn="ctr"/>
            <a:r>
              <a:rPr lang="en-US" sz="4000" dirty="0" smtClean="0"/>
              <a:t>Good-to-have features</a:t>
            </a:r>
            <a:endParaRPr lang="en-US" sz="4000" dirty="0"/>
          </a:p>
        </p:txBody>
      </p:sp>
      <p:sp>
        <p:nvSpPr>
          <p:cNvPr id="3" name="Rectangle 2"/>
          <p:cNvSpPr/>
          <p:nvPr/>
        </p:nvSpPr>
        <p:spPr>
          <a:xfrm>
            <a:off x="838200" y="2333318"/>
            <a:ext cx="8731878" cy="1200329"/>
          </a:xfrm>
          <a:prstGeom prst="rect">
            <a:avLst/>
          </a:prstGeom>
        </p:spPr>
        <p:txBody>
          <a:bodyPr wrap="none">
            <a:spAutoFit/>
          </a:bodyPr>
          <a:lstStyle/>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p>
          <a:p>
            <a:pPr marL="285750" indent="-285750">
              <a:buFont typeface="Arial" panose="020B0604020202020204" pitchFamily="34" charset="0"/>
              <a:buChar char="•"/>
            </a:pPr>
            <a:r>
              <a:rPr lang="en-US" dirty="0" smtClean="0"/>
              <a:t>Create </a:t>
            </a:r>
            <a:r>
              <a:rPr lang="en-US" dirty="0" err="1" smtClean="0"/>
              <a:t>git</a:t>
            </a:r>
            <a:r>
              <a:rPr lang="en-US" dirty="0" smtClean="0"/>
              <a:t> repo and for the generated codebase(using </a:t>
            </a:r>
            <a:r>
              <a:rPr lang="en-US" b="1" dirty="0" err="1" smtClean="0"/>
              <a:t>gitclick</a:t>
            </a:r>
            <a:r>
              <a:rPr lang="en-US" b="1" dirty="0" smtClean="0"/>
              <a:t>).</a:t>
            </a:r>
            <a:endParaRPr lang="en-US" dirty="0"/>
          </a:p>
        </p:txBody>
      </p:sp>
    </p:spTree>
    <p:extLst>
      <p:ext uri="{BB962C8B-B14F-4D97-AF65-F5344CB8AC3E}">
        <p14:creationId xmlns:p14="http://schemas.microsoft.com/office/powerpoint/2010/main" val="681104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66530" y="1921323"/>
            <a:ext cx="10360025" cy="1231106"/>
          </a:xfrm>
        </p:spPr>
        <p:txBody>
          <a:bodyPr/>
          <a:lstStyle/>
          <a:p>
            <a:pPr algn="ctr"/>
            <a:r>
              <a:rPr lang="en-US" sz="4000" dirty="0" smtClean="0"/>
              <a:t>Questions?</a:t>
            </a:r>
            <a:br>
              <a:rPr lang="en-US" sz="4000" dirty="0" smtClean="0"/>
            </a:br>
            <a:r>
              <a:rPr lang="en-US" sz="4000" dirty="0"/>
              <a:t/>
            </a:r>
            <a:br>
              <a:rPr lang="en-US" sz="4000" dirty="0"/>
            </a:br>
            <a:r>
              <a:rPr lang="en-US" sz="4000" dirty="0" smtClean="0"/>
              <a:t/>
            </a:r>
            <a:br>
              <a:rPr lang="en-US" sz="4000" dirty="0" smtClean="0"/>
            </a:br>
            <a:r>
              <a:rPr lang="en-US" sz="4000" dirty="0" smtClean="0"/>
              <a:t>Feedback?</a:t>
            </a:r>
            <a:endParaRPr lang="en-US" sz="4000" dirty="0"/>
          </a:p>
        </p:txBody>
      </p:sp>
    </p:spTree>
    <p:extLst>
      <p:ext uri="{BB962C8B-B14F-4D97-AF65-F5344CB8AC3E}">
        <p14:creationId xmlns:p14="http://schemas.microsoft.com/office/powerpoint/2010/main" val="92307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70416" y="2158313"/>
            <a:ext cx="10360025" cy="807278"/>
          </a:xfrm>
        </p:spPr>
        <p:txBody>
          <a:bodyPr/>
          <a:lstStyle/>
          <a:p>
            <a:pPr algn="ctr"/>
            <a:r>
              <a:rPr lang="en-US" sz="4000" dirty="0" smtClean="0"/>
              <a:t>Thank You</a:t>
            </a:r>
            <a:endParaRPr lang="en-US" sz="4000" dirty="0"/>
          </a:p>
        </p:txBody>
      </p:sp>
      <p:sp>
        <p:nvSpPr>
          <p:cNvPr id="3" name="Rectangle 2"/>
          <p:cNvSpPr/>
          <p:nvPr/>
        </p:nvSpPr>
        <p:spPr>
          <a:xfrm>
            <a:off x="4747589" y="3334923"/>
            <a:ext cx="2005677" cy="369332"/>
          </a:xfrm>
          <a:prstGeom prst="rect">
            <a:avLst/>
          </a:prstGeom>
        </p:spPr>
        <p:txBody>
          <a:bodyPr wrap="none">
            <a:spAutoFit/>
          </a:bodyPr>
          <a:lstStyle/>
          <a:p>
            <a:r>
              <a:rPr lang="en-US" dirty="0" smtClean="0">
                <a:solidFill>
                  <a:srgbClr val="333333"/>
                </a:solidFill>
                <a:latin typeface="proxima-regular1"/>
              </a:rPr>
              <a:t>Reach out to us - </a:t>
            </a:r>
            <a:endParaRPr lang="en-US" dirty="0"/>
          </a:p>
        </p:txBody>
      </p:sp>
      <p:sp>
        <p:nvSpPr>
          <p:cNvPr id="4" name="Rectangle 3"/>
          <p:cNvSpPr/>
          <p:nvPr/>
        </p:nvSpPr>
        <p:spPr>
          <a:xfrm>
            <a:off x="1229139" y="3890448"/>
            <a:ext cx="2470548" cy="646331"/>
          </a:xfrm>
          <a:prstGeom prst="rect">
            <a:avLst/>
          </a:prstGeom>
        </p:spPr>
        <p:txBody>
          <a:bodyPr wrap="none">
            <a:spAutoFit/>
          </a:bodyPr>
          <a:lstStyle/>
          <a:p>
            <a:r>
              <a:rPr lang="en-US" dirty="0" smtClean="0">
                <a:solidFill>
                  <a:srgbClr val="333333"/>
                </a:solidFill>
                <a:latin typeface="proxima-regular1"/>
              </a:rPr>
              <a:t>Ayan Dalal</a:t>
            </a:r>
          </a:p>
          <a:p>
            <a:r>
              <a:rPr lang="en-US" dirty="0" smtClean="0">
                <a:solidFill>
                  <a:srgbClr val="333333"/>
                </a:solidFill>
                <a:latin typeface="proxima-regular1"/>
                <a:hlinkClick r:id="rId2"/>
              </a:rPr>
              <a:t>adalal4@sapient.com</a:t>
            </a:r>
            <a:r>
              <a:rPr lang="en-US" dirty="0" smtClean="0">
                <a:solidFill>
                  <a:srgbClr val="333333"/>
                </a:solidFill>
                <a:latin typeface="proxima-regular1"/>
              </a:rPr>
              <a:t> </a:t>
            </a:r>
            <a:endParaRPr lang="en-US" dirty="0"/>
          </a:p>
        </p:txBody>
      </p:sp>
      <p:sp>
        <p:nvSpPr>
          <p:cNvPr id="5" name="Rectangle 4"/>
          <p:cNvSpPr/>
          <p:nvPr/>
        </p:nvSpPr>
        <p:spPr>
          <a:xfrm>
            <a:off x="7868478" y="3890448"/>
            <a:ext cx="2624436" cy="646331"/>
          </a:xfrm>
          <a:prstGeom prst="rect">
            <a:avLst/>
          </a:prstGeom>
        </p:spPr>
        <p:txBody>
          <a:bodyPr wrap="none">
            <a:spAutoFit/>
          </a:bodyPr>
          <a:lstStyle/>
          <a:p>
            <a:r>
              <a:rPr lang="en-US" dirty="0" err="1" smtClean="0">
                <a:solidFill>
                  <a:srgbClr val="333333"/>
                </a:solidFill>
                <a:latin typeface="proxima-regular1"/>
              </a:rPr>
              <a:t>Arkadyuti</a:t>
            </a:r>
            <a:r>
              <a:rPr lang="en-US" dirty="0" smtClean="0">
                <a:solidFill>
                  <a:srgbClr val="333333"/>
                </a:solidFill>
                <a:latin typeface="proxima-regular1"/>
              </a:rPr>
              <a:t> Sarkar</a:t>
            </a:r>
          </a:p>
          <a:p>
            <a:r>
              <a:rPr lang="en-US" dirty="0" smtClean="0">
                <a:solidFill>
                  <a:srgbClr val="333333"/>
                </a:solidFill>
                <a:latin typeface="proxima-regular1"/>
                <a:hlinkClick r:id="rId3"/>
              </a:rPr>
              <a:t>asarkar2@sapient.com</a:t>
            </a:r>
            <a:r>
              <a:rPr lang="en-US" dirty="0" smtClean="0">
                <a:solidFill>
                  <a:srgbClr val="333333"/>
                </a:solidFill>
                <a:latin typeface="proxima-regular1"/>
              </a:rPr>
              <a:t> </a:t>
            </a:r>
            <a:endParaRPr lang="en-US" dirty="0"/>
          </a:p>
        </p:txBody>
      </p:sp>
    </p:spTree>
    <p:extLst>
      <p:ext uri="{BB962C8B-B14F-4D97-AF65-F5344CB8AC3E}">
        <p14:creationId xmlns:p14="http://schemas.microsoft.com/office/powerpoint/2010/main" val="3048438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is Yeoman? Why not Yeoman?</a:t>
            </a:r>
          </a:p>
          <a:p>
            <a:r>
              <a:rPr lang="en-US" dirty="0" smtClean="0"/>
              <a:t>Demo</a:t>
            </a:r>
          </a:p>
          <a:p>
            <a:r>
              <a:rPr lang="en-US" dirty="0" smtClean="0"/>
              <a:t>Code walk</a:t>
            </a:r>
          </a:p>
          <a:p>
            <a:r>
              <a:rPr lang="en-US" dirty="0" smtClean="0"/>
              <a:t>Repo details</a:t>
            </a:r>
          </a:p>
          <a:p>
            <a:r>
              <a:rPr lang="en-US" dirty="0" smtClean="0"/>
              <a:t>Good-to-have features</a:t>
            </a:r>
          </a:p>
          <a:p>
            <a:r>
              <a:rPr lang="en-US" dirty="0"/>
              <a:t>Q/A session</a:t>
            </a:r>
          </a:p>
          <a:p>
            <a:pPr marL="0" indent="0">
              <a:buNone/>
            </a:pP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grpSp>
        <p:nvGrpSpPr>
          <p:cNvPr id="7" name="Group 6"/>
          <p:cNvGrpSpPr/>
          <p:nvPr/>
        </p:nvGrpSpPr>
        <p:grpSpPr>
          <a:xfrm>
            <a:off x="1288845" y="2958939"/>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3108960" y="3412276"/>
            <a:ext cx="1119987" cy="5292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366358" y="2307813"/>
            <a:ext cx="0" cy="13022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3110456" y="3621284"/>
            <a:ext cx="809320" cy="246221"/>
          </a:xfrm>
          <a:prstGeom prst="rect">
            <a:avLst/>
          </a:prstGeom>
          <a:noFill/>
        </p:spPr>
        <p:txBody>
          <a:bodyPr wrap="square" rtlCol="0">
            <a:spAutoFit/>
          </a:bodyPr>
          <a:lstStyle/>
          <a:p>
            <a:r>
              <a:rPr lang="en-US" sz="1000" b="1" dirty="0" smtClean="0"/>
              <a:t>answers</a:t>
            </a:r>
            <a:endParaRPr lang="en-US" sz="1000" dirty="0"/>
          </a:p>
        </p:txBody>
      </p:sp>
      <p:grpSp>
        <p:nvGrpSpPr>
          <p:cNvPr id="18" name="Group 17"/>
          <p:cNvGrpSpPr/>
          <p:nvPr/>
        </p:nvGrpSpPr>
        <p:grpSpPr>
          <a:xfrm>
            <a:off x="4478174" y="1854476"/>
            <a:ext cx="1820115" cy="453337"/>
            <a:chOff x="0" y="1768387"/>
            <a:chExt cx="1417884" cy="810002"/>
          </a:xfrm>
        </p:grpSpPr>
        <p:sp>
          <p:nvSpPr>
            <p:cNvPr id="19" name="Rounded Rectangle 18"/>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Scripts</a:t>
              </a:r>
              <a:endParaRPr lang="en-US" dirty="0"/>
            </a:p>
          </p:txBody>
        </p:sp>
        <p:sp>
          <p:nvSpPr>
            <p:cNvPr id="2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
        <p:nvSpPr>
          <p:cNvPr id="22" name="Oval 21"/>
          <p:cNvSpPr/>
          <p:nvPr/>
        </p:nvSpPr>
        <p:spPr>
          <a:xfrm>
            <a:off x="4187004"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Node/any generator middleware</a:t>
            </a:r>
            <a:endParaRPr lang="en-US" sz="1400" dirty="0">
              <a:solidFill>
                <a:schemeClr val="tx1"/>
              </a:solidFill>
            </a:endParaRPr>
          </a:p>
        </p:txBody>
      </p:sp>
      <p:cxnSp>
        <p:nvCxnSpPr>
          <p:cNvPr id="23" name="Straight Arrow Connector 22"/>
          <p:cNvCxnSpPr/>
          <p:nvPr/>
        </p:nvCxnSpPr>
        <p:spPr>
          <a:xfrm>
            <a:off x="6545711" y="4149054"/>
            <a:ext cx="2922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27" name="Group 26"/>
          <p:cNvGrpSpPr/>
          <p:nvPr/>
        </p:nvGrpSpPr>
        <p:grpSpPr>
          <a:xfrm>
            <a:off x="7816444" y="5451522"/>
            <a:ext cx="2561445" cy="739586"/>
            <a:chOff x="0" y="1768387"/>
            <a:chExt cx="1417884" cy="810002"/>
          </a:xfrm>
        </p:grpSpPr>
        <p:sp>
          <p:nvSpPr>
            <p:cNvPr id="28" name="Rounded Rectangle 2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Clean scripts &amp; </a:t>
              </a:r>
              <a:r>
                <a:rPr lang="en-US" dirty="0" err="1" smtClean="0"/>
                <a:t>node_modules</a:t>
              </a:r>
              <a:endParaRPr lang="en-US" dirty="0"/>
            </a:p>
          </p:txBody>
        </p:sp>
        <p:sp>
          <p:nvSpPr>
            <p:cNvPr id="29"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30" name="Group 29"/>
          <p:cNvGrpSpPr/>
          <p:nvPr/>
        </p:nvGrpSpPr>
        <p:grpSpPr>
          <a:xfrm>
            <a:off x="4187004" y="5478062"/>
            <a:ext cx="2506769" cy="653434"/>
            <a:chOff x="0" y="1768387"/>
            <a:chExt cx="1417884" cy="810002"/>
          </a:xfrm>
        </p:grpSpPr>
        <p:sp>
          <p:nvSpPr>
            <p:cNvPr id="31" name="Rounded Rectangle 30"/>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Install new dependencies</a:t>
              </a:r>
              <a:endParaRPr lang="en-US" dirty="0"/>
            </a:p>
          </p:txBody>
        </p:sp>
        <p:sp>
          <p:nvSpPr>
            <p:cNvPr id="32"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p:nvPr/>
        </p:nvCxnSpPr>
        <p:spPr>
          <a:xfrm>
            <a:off x="6492070" y="4353359"/>
            <a:ext cx="1324374" cy="11957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386058" y="4716843"/>
            <a:ext cx="0" cy="7346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rot="5400000">
            <a:off x="5096152" y="4923882"/>
            <a:ext cx="809320" cy="246221"/>
          </a:xfrm>
          <a:prstGeom prst="rect">
            <a:avLst/>
          </a:prstGeom>
          <a:noFill/>
        </p:spPr>
        <p:txBody>
          <a:bodyPr wrap="square" rtlCol="0">
            <a:spAutoFit/>
          </a:bodyPr>
          <a:lstStyle/>
          <a:p>
            <a:r>
              <a:rPr lang="en-US" sz="1000" b="1" dirty="0" smtClean="0"/>
              <a:t>Step 3</a:t>
            </a:r>
            <a:endParaRPr lang="en-US" sz="1000" dirty="0"/>
          </a:p>
        </p:txBody>
      </p:sp>
      <p:sp>
        <p:nvSpPr>
          <p:cNvPr id="39" name="TextBox 38"/>
          <p:cNvSpPr txBox="1"/>
          <p:nvPr/>
        </p:nvSpPr>
        <p:spPr>
          <a:xfrm rot="2506796">
            <a:off x="6749596" y="4644219"/>
            <a:ext cx="809320" cy="246221"/>
          </a:xfrm>
          <a:prstGeom prst="rect">
            <a:avLst/>
          </a:prstGeom>
          <a:noFill/>
        </p:spPr>
        <p:txBody>
          <a:bodyPr wrap="square" rtlCol="0">
            <a:spAutoFit/>
          </a:bodyPr>
          <a:lstStyle/>
          <a:p>
            <a:r>
              <a:rPr lang="en-US" sz="1000" dirty="0" smtClean="0"/>
              <a:t>Step 2</a:t>
            </a:r>
            <a:endParaRPr lang="en-US" sz="1000" dirty="0"/>
          </a:p>
        </p:txBody>
      </p:sp>
      <p:sp>
        <p:nvSpPr>
          <p:cNvPr id="40" name="TextBox 39"/>
          <p:cNvSpPr txBox="1"/>
          <p:nvPr/>
        </p:nvSpPr>
        <p:spPr>
          <a:xfrm>
            <a:off x="7104070" y="3902833"/>
            <a:ext cx="809320" cy="246221"/>
          </a:xfrm>
          <a:prstGeom prst="rect">
            <a:avLst/>
          </a:prstGeom>
          <a:noFill/>
        </p:spPr>
        <p:txBody>
          <a:bodyPr wrap="square" rtlCol="0">
            <a:spAutoFit/>
          </a:bodyPr>
          <a:lstStyle/>
          <a:p>
            <a:r>
              <a:rPr lang="en-US" sz="1000" b="1" dirty="0" smtClean="0"/>
              <a:t>Step 1</a:t>
            </a:r>
            <a:endParaRPr lang="en-US" sz="1000" dirty="0"/>
          </a:p>
        </p:txBody>
      </p:sp>
      <p:cxnSp>
        <p:nvCxnSpPr>
          <p:cNvPr id="43" name="Straight Arrow Connector 42"/>
          <p:cNvCxnSpPr>
            <a:stCxn id="22" idx="1"/>
          </p:cNvCxnSpPr>
          <p:nvPr/>
        </p:nvCxnSpPr>
        <p:spPr>
          <a:xfrm flipH="1" flipV="1">
            <a:off x="3108960"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3372533"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grpSp>
        <p:nvGrpSpPr>
          <p:cNvPr id="53" name="Group 52"/>
          <p:cNvGrpSpPr/>
          <p:nvPr/>
        </p:nvGrpSpPr>
        <p:grpSpPr>
          <a:xfrm>
            <a:off x="7816444" y="117437"/>
            <a:ext cx="3100837" cy="1963707"/>
            <a:chOff x="0" y="1768387"/>
            <a:chExt cx="1417884" cy="810002"/>
          </a:xfrm>
        </p:grpSpPr>
        <p:sp>
          <p:nvSpPr>
            <p:cNvPr id="54" name="Rounded Rectangle 53"/>
            <p:cNvSpPr/>
            <p:nvPr/>
          </p:nvSpPr>
          <p:spPr>
            <a:xfrm>
              <a:off x="0" y="1768387"/>
              <a:ext cx="1417884" cy="810002"/>
            </a:xfrm>
            <a:prstGeom prst="roundRect">
              <a:avLst>
                <a:gd name="adj" fmla="val 10000"/>
              </a:avLst>
            </a:prstGeom>
          </p:spPr>
          <p:style>
            <a:lnRef idx="2">
              <a:schemeClr val="accent4"/>
            </a:lnRef>
            <a:fillRef idx="1">
              <a:schemeClr val="lt1"/>
            </a:fillRef>
            <a:effectRef idx="0">
              <a:schemeClr val="accent4"/>
            </a:effectRef>
            <a:fontRef idx="minor">
              <a:schemeClr val="dk1"/>
            </a:fontRef>
          </p:style>
          <p:txBody>
            <a:bodyPr/>
            <a:lstStyle/>
            <a:p>
              <a:r>
                <a:rPr lang="en-US" sz="1400" b="1" dirty="0" smtClean="0"/>
                <a:t>Step 1 </a:t>
              </a:r>
              <a:r>
                <a:rPr lang="en-US" sz="1400" dirty="0" smtClean="0"/>
                <a:t>: talks to OS and generates the new project.</a:t>
              </a:r>
            </a:p>
            <a:p>
              <a:endParaRPr lang="en-US" sz="1400" dirty="0"/>
            </a:p>
            <a:p>
              <a:r>
                <a:rPr lang="en-US" sz="1400" b="1" dirty="0" smtClean="0"/>
                <a:t>Step 2 </a:t>
              </a:r>
              <a:r>
                <a:rPr lang="en-US" sz="1400" dirty="0" smtClean="0"/>
                <a:t>: runs </a:t>
              </a:r>
              <a:r>
                <a:rPr lang="en-US" sz="1400" dirty="0" err="1" smtClean="0"/>
                <a:t>rimraf</a:t>
              </a:r>
              <a:r>
                <a:rPr lang="en-US" sz="1400" dirty="0" smtClean="0"/>
                <a:t> </a:t>
              </a:r>
            </a:p>
            <a:p>
              <a:endParaRPr lang="en-US" sz="1400" dirty="0"/>
            </a:p>
            <a:p>
              <a:r>
                <a:rPr lang="en-US" sz="1400" b="1" dirty="0" smtClean="0"/>
                <a:t>Step 3 </a:t>
              </a:r>
              <a:r>
                <a:rPr lang="en-US" sz="1400" dirty="0" smtClean="0"/>
                <a:t>: checks for yarn or </a:t>
              </a:r>
              <a:r>
                <a:rPr lang="en-US" sz="1400" dirty="0" err="1" smtClean="0"/>
                <a:t>npm</a:t>
              </a:r>
              <a:r>
                <a:rPr lang="en-US" sz="1400" dirty="0" smtClean="0"/>
                <a:t> and installs the dependencies </a:t>
              </a:r>
              <a:endParaRPr lang="en-US" sz="1400" dirty="0"/>
            </a:p>
          </p:txBody>
        </p:sp>
        <p:sp>
          <p:nvSpPr>
            <p:cNvPr id="55"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Generators?</a:t>
            </a:r>
            <a:endParaRPr lang="en-US" dirty="0"/>
          </a:p>
        </p:txBody>
      </p:sp>
      <p:sp>
        <p:nvSpPr>
          <p:cNvPr id="9" name="Vertical Text Placeholder 8"/>
          <p:cNvSpPr>
            <a:spLocks noGrp="1"/>
          </p:cNvSpPr>
          <p:nvPr>
            <p:ph type="body" orient="vert" idx="1"/>
          </p:nvPr>
        </p:nvSpPr>
        <p:spPr/>
        <p:txBody>
          <a:bodyPr/>
          <a:lstStyle/>
          <a:p>
            <a:pPr lvl="0"/>
            <a:r>
              <a:rPr lang="en-US" sz="1400" dirty="0" smtClean="0"/>
              <a:t>Setting up a new project from scratch! </a:t>
            </a:r>
          </a:p>
          <a:p>
            <a:pPr lvl="0"/>
            <a:r>
              <a:rPr lang="en-US" sz="1400" dirty="0" smtClean="0"/>
              <a:t>Might be a hectic job! </a:t>
            </a:r>
          </a:p>
          <a:p>
            <a:pPr lvl="0"/>
            <a:r>
              <a:rPr lang="en-US" sz="1400" dirty="0" smtClean="0"/>
              <a:t>Some of the possible reasons behind are – </a:t>
            </a:r>
          </a:p>
          <a:p>
            <a:pPr marL="228600" lvl="0" indent="-228600">
              <a:buFont typeface="+mj-lt"/>
              <a:buAutoNum type="arabicPeriod"/>
            </a:pPr>
            <a:r>
              <a:rPr lang="en-US" sz="1400" dirty="0" smtClean="0"/>
              <a:t>Time consuming</a:t>
            </a:r>
            <a:endParaRPr lang="en-US" sz="1400" dirty="0"/>
          </a:p>
          <a:p>
            <a:pPr marL="228600" lvl="0" indent="-228600">
              <a:buFont typeface="+mj-lt"/>
              <a:buAutoNum type="arabicPeriod"/>
            </a:pPr>
            <a:r>
              <a:rPr lang="en-US" sz="1400" dirty="0" smtClean="0"/>
              <a:t>Complex folder structure </a:t>
            </a:r>
            <a:endParaRPr lang="en-US" sz="1400" dirty="0"/>
          </a:p>
          <a:p>
            <a:pPr marL="228600" lvl="0" indent="-228600">
              <a:buFont typeface="+mj-lt"/>
              <a:buAutoNum type="arabicPeriod"/>
            </a:pPr>
            <a:r>
              <a:rPr lang="en-US" sz="1400" dirty="0" smtClean="0"/>
              <a:t>Configuration of files </a:t>
            </a:r>
          </a:p>
          <a:p>
            <a:pPr marL="228600" lvl="0" indent="-228600">
              <a:buFont typeface="+mj-lt"/>
              <a:buAutoNum type="arabicPeriod"/>
            </a:pPr>
            <a:r>
              <a:rPr lang="en-US" sz="1400" dirty="0" smtClean="0"/>
              <a:t>Innumerous trial-n-errors!</a:t>
            </a:r>
            <a:endParaRPr lang="en-US" sz="1400" dirty="0"/>
          </a:p>
        </p:txBody>
      </p:sp>
      <p:pic>
        <p:nvPicPr>
          <p:cNvPr id="11" name="Picture Placeholder 10"/>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50" r="1350"/>
          <a:stretch>
            <a:fillRect/>
          </a:stretch>
        </p:blipFill>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How? </a:t>
            </a:r>
            <a:endParaRPr lang="en-US" dirty="0"/>
          </a:p>
        </p:txBody>
      </p:sp>
      <p:sp>
        <p:nvSpPr>
          <p:cNvPr id="12" name="Vertical Text Placeholder 11"/>
          <p:cNvSpPr>
            <a:spLocks noGrp="1"/>
          </p:cNvSpPr>
          <p:nvPr>
            <p:ph type="body" orient="vert" idx="1"/>
          </p:nvPr>
        </p:nvSpPr>
        <p:spPr>
          <a:xfrm>
            <a:off x="546651" y="1203761"/>
            <a:ext cx="3813313" cy="3116448"/>
          </a:xfrm>
        </p:spPr>
        <p:txBody>
          <a:bodyPr/>
          <a:lstStyle/>
          <a:p>
            <a:pPr marL="285750" lvl="0" indent="-285750">
              <a:buFont typeface="Arial" panose="020B0604020202020204" pitchFamily="34" charset="0"/>
              <a:buChar char="•"/>
            </a:pPr>
            <a:r>
              <a:rPr lang="en-US" sz="1400" dirty="0" smtClean="0"/>
              <a:t>Create </a:t>
            </a:r>
            <a:r>
              <a:rPr lang="en-US" sz="1400" dirty="0"/>
              <a:t>folder </a:t>
            </a:r>
            <a:r>
              <a:rPr lang="en-US" sz="1400" dirty="0" smtClean="0"/>
              <a:t>skeleton(s).</a:t>
            </a:r>
            <a:endParaRPr lang="en-US" sz="1400" dirty="0"/>
          </a:p>
          <a:p>
            <a:pPr marL="285750" lvl="0" indent="-285750">
              <a:buFont typeface="Arial" panose="020B0604020202020204" pitchFamily="34" charset="0"/>
              <a:buChar char="•"/>
            </a:pPr>
            <a:r>
              <a:rPr lang="en-US" sz="1400" dirty="0" smtClean="0"/>
              <a:t>Write your own script.</a:t>
            </a:r>
          </a:p>
          <a:p>
            <a:pPr marL="285750" lvl="0" indent="-285750">
              <a:buFont typeface="Arial" panose="020B0604020202020204" pitchFamily="34" charset="0"/>
              <a:buChar char="•"/>
            </a:pPr>
            <a:r>
              <a:rPr lang="en-US" sz="1400" dirty="0" smtClean="0"/>
              <a:t>Create/edit files and their contents on the fly.</a:t>
            </a:r>
          </a:p>
          <a:p>
            <a:pPr lvl="0"/>
            <a:endParaRPr lang="en-US" sz="1400" dirty="0" smtClean="0"/>
          </a:p>
        </p:txBody>
      </p:sp>
      <p:sp>
        <p:nvSpPr>
          <p:cNvPr id="4" name="Picture Placeholder 3"/>
          <p:cNvSpPr>
            <a:spLocks noGrp="1"/>
          </p:cNvSpPr>
          <p:nvPr>
            <p:ph type="pic" sz="quarter" idx="11"/>
          </p:nvPr>
        </p:nvSpPr>
        <p:spPr>
          <a:xfrm>
            <a:off x="4890051" y="0"/>
            <a:ext cx="7298773" cy="6858000"/>
          </a:xfrm>
        </p:spPr>
      </p: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What is Yeoman? </a:t>
            </a:r>
            <a:endParaRPr lang="en-US" dirty="0"/>
          </a:p>
        </p:txBody>
      </p:sp>
      <p:sp>
        <p:nvSpPr>
          <p:cNvPr id="12" name="Vertical Text Placeholder 11"/>
          <p:cNvSpPr>
            <a:spLocks noGrp="1"/>
          </p:cNvSpPr>
          <p:nvPr>
            <p:ph type="body" orient="vert" idx="1"/>
          </p:nvPr>
        </p:nvSpPr>
        <p:spPr>
          <a:xfrm>
            <a:off x="546651" y="1203761"/>
            <a:ext cx="3813313" cy="1693859"/>
          </a:xfrm>
        </p:spPr>
        <p:txBody>
          <a:bodyPr/>
          <a:lstStyle/>
          <a:p>
            <a:pPr lvl="0"/>
            <a:r>
              <a:rPr lang="en-US" sz="1400" dirty="0" smtClean="0"/>
              <a:t>A yeoman generator is kind of a middleware which takes our code and talks to node(fs) to scaffold our application.</a:t>
            </a:r>
          </a:p>
          <a:p>
            <a:pPr lvl="0"/>
            <a:endParaRPr lang="en-US" sz="1400" dirty="0"/>
          </a:p>
        </p:txBody>
      </p:sp>
      <p:sp>
        <p:nvSpPr>
          <p:cNvPr id="7" name="Title 8"/>
          <p:cNvSpPr txBox="1">
            <a:spLocks/>
          </p:cNvSpPr>
          <p:nvPr/>
        </p:nvSpPr>
        <p:spPr>
          <a:xfrm>
            <a:off x="546652" y="2917131"/>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t>Why not Yeoman?</a:t>
            </a:r>
            <a:endParaRPr lang="en-US" dirty="0"/>
          </a:p>
        </p:txBody>
      </p:sp>
      <p:sp>
        <p:nvSpPr>
          <p:cNvPr id="8" name="Vertical Text Placeholder 11"/>
          <p:cNvSpPr txBox="1">
            <a:spLocks/>
          </p:cNvSpPr>
          <p:nvPr/>
        </p:nvSpPr>
        <p:spPr>
          <a:xfrm>
            <a:off x="546651" y="3429000"/>
            <a:ext cx="3680791" cy="2216426"/>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smtClean="0"/>
              <a:t>Yeoman (or talk about any dependency) will surely have certain limitations.</a:t>
            </a:r>
          </a:p>
          <a:p>
            <a:pPr marL="285750" indent="-285750">
              <a:buFont typeface="Arial" panose="020B0604020202020204" pitchFamily="34" charset="0"/>
              <a:buChar char="•"/>
            </a:pPr>
            <a:r>
              <a:rPr lang="en-US" sz="1400" dirty="0" smtClean="0"/>
              <a:t>Added to that, yeoman might have several unnecessary dependencies.</a:t>
            </a:r>
            <a:endParaRPr lang="en-US" sz="1400" dirty="0"/>
          </a:p>
        </p:txBody>
      </p:sp>
    </p:spTree>
    <p:extLst>
      <p:ext uri="{BB962C8B-B14F-4D97-AF65-F5344CB8AC3E}">
        <p14:creationId xmlns:p14="http://schemas.microsoft.com/office/powerpoint/2010/main" val="206916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994465"/>
            <a:ext cx="10360025" cy="728317"/>
          </a:xfrm>
        </p:spPr>
        <p:txBody>
          <a:bodyPr/>
          <a:lstStyle/>
          <a:p>
            <a:pPr algn="ctr"/>
            <a:r>
              <a:rPr lang="en-US" sz="4000" dirty="0" smtClean="0"/>
              <a:t>Repo Details</a:t>
            </a:r>
            <a:endParaRPr lang="en-US" sz="4000" dirty="0"/>
          </a:p>
        </p:txBody>
      </p:sp>
      <p:sp>
        <p:nvSpPr>
          <p:cNvPr id="2" name="Rectangle 1"/>
          <p:cNvSpPr/>
          <p:nvPr/>
        </p:nvSpPr>
        <p:spPr>
          <a:xfrm>
            <a:off x="838200" y="1842987"/>
            <a:ext cx="5955541" cy="369332"/>
          </a:xfrm>
          <a:prstGeom prst="rect">
            <a:avLst/>
          </a:prstGeom>
        </p:spPr>
        <p:txBody>
          <a:bodyPr wrap="none">
            <a:spAutoFit/>
          </a:bodyPr>
          <a:lstStyle/>
          <a:p>
            <a:r>
              <a:rPr lang="en-US" dirty="0">
                <a:solidFill>
                  <a:srgbClr val="333333"/>
                </a:solidFill>
                <a:latin typeface="proxima-regular1"/>
              </a:rPr>
              <a:t>Clone - </a:t>
            </a:r>
            <a:r>
              <a:rPr lang="en-US" dirty="0">
                <a:solidFill>
                  <a:srgbClr val="333333"/>
                </a:solidFill>
                <a:latin typeface="proxima-regular1"/>
                <a:hlinkClick r:id="rId2"/>
              </a:rPr>
              <a:t>https://</a:t>
            </a:r>
            <a:r>
              <a:rPr lang="en-US" dirty="0" smtClean="0">
                <a:solidFill>
                  <a:srgbClr val="333333"/>
                </a:solidFill>
                <a:latin typeface="proxima-regular1"/>
                <a:hlinkClick r:id="rId2"/>
              </a:rPr>
              <a:t>github.com/dalalayan1/shell-generator.git</a:t>
            </a:r>
            <a:r>
              <a:rPr lang="en-US" dirty="0" smtClean="0">
                <a:solidFill>
                  <a:srgbClr val="333333"/>
                </a:solidFill>
                <a:latin typeface="proxima-regular1"/>
              </a:rPr>
              <a:t> </a:t>
            </a:r>
            <a:endParaRPr lang="en-US" dirty="0"/>
          </a:p>
        </p:txBody>
      </p:sp>
      <p:sp>
        <p:nvSpPr>
          <p:cNvPr id="4" name="Title 7"/>
          <p:cNvSpPr txBox="1">
            <a:spLocks/>
          </p:cNvSpPr>
          <p:nvPr/>
        </p:nvSpPr>
        <p:spPr>
          <a:xfrm>
            <a:off x="685800" y="289615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Tree>
    <p:extLst>
      <p:ext uri="{BB962C8B-B14F-4D97-AF65-F5344CB8AC3E}">
        <p14:creationId xmlns:p14="http://schemas.microsoft.com/office/powerpoint/2010/main" val="77032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1474</TotalTime>
  <Words>283</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13</vt:i4>
      </vt:variant>
    </vt:vector>
  </HeadingPairs>
  <TitlesOfParts>
    <vt:vector size="28" baseType="lpstr">
      <vt:lpstr>ＭＳ Ｐゴシック</vt:lpstr>
      <vt:lpstr>Arial</vt:lpstr>
      <vt:lpstr>Calibri</vt:lpstr>
      <vt:lpstr>Gotham Book</vt:lpstr>
      <vt:lpstr>Gotham Medium</vt:lpstr>
      <vt:lpstr>MillerDisplay</vt:lpstr>
      <vt:lpstr>proxima-regular1</vt:lpstr>
      <vt:lpstr>Wingdings</vt: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Why Generators?</vt:lpstr>
      <vt:lpstr>How? </vt:lpstr>
      <vt:lpstr>What is Yeoman? </vt:lpstr>
      <vt:lpstr>DEMO</vt:lpstr>
      <vt:lpstr>Repo Details</vt:lpstr>
      <vt:lpstr>Good-to-have features</vt:lpstr>
      <vt:lpstr>Questions?   Feedback?</vt:lpstr>
      <vt:lpstr>Thank You</vt:lpstr>
      <vt:lpstr>PowerPoint Presentation</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Ayan Dalal</cp:lastModifiedBy>
  <cp:revision>192</cp:revision>
  <dcterms:created xsi:type="dcterms:W3CDTF">2017-01-23T16:33:08Z</dcterms:created>
  <dcterms:modified xsi:type="dcterms:W3CDTF">2017-05-29T19:37:45Z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