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 id="2147483671" r:id="rId4"/>
    <p:sldMasterId id="2147483684" r:id="rId5"/>
    <p:sldMasterId id="2147483697" r:id="rId6"/>
    <p:sldMasterId id="2147483714" r:id="rId7"/>
  </p:sldMasterIdLst>
  <p:sldIdLst>
    <p:sldId id="256" r:id="rId8"/>
    <p:sldId id="257" r:id="rId9"/>
    <p:sldId id="284" r:id="rId10"/>
    <p:sldId id="263" r:id="rId11"/>
    <p:sldId id="302" r:id="rId12"/>
    <p:sldId id="303" r:id="rId13"/>
    <p:sldId id="304" r:id="rId14"/>
    <p:sldId id="305" r:id="rId15"/>
    <p:sldId id="306" r:id="rId16"/>
    <p:sldId id="262" r:id="rId17"/>
    <p:sldId id="294" r:id="rId18"/>
    <p:sldId id="295" r:id="rId19"/>
    <p:sldId id="296" r:id="rId20"/>
    <p:sldId id="297" r:id="rId21"/>
    <p:sldId id="287" r:id="rId22"/>
    <p:sldId id="299" r:id="rId23"/>
    <p:sldId id="300" r:id="rId24"/>
    <p:sldId id="301" r:id="rId25"/>
    <p:sldId id="288" r:id="rId26"/>
    <p:sldId id="293" r:id="rId27"/>
    <p:sldId id="290" r:id="rId28"/>
    <p:sldId id="310" r:id="rId29"/>
    <p:sldId id="311" r:id="rId30"/>
    <p:sldId id="312" r:id="rId31"/>
    <p:sldId id="313" r:id="rId32"/>
    <p:sldId id="314" r:id="rId33"/>
    <p:sldId id="307" r:id="rId34"/>
    <p:sldId id="308" r:id="rId35"/>
    <p:sldId id="309" r:id="rId36"/>
    <p:sldId id="291" r:id="rId37"/>
    <p:sldId id="292" r:id="rId38"/>
    <p:sldId id="282" r:id="rId3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1" autoAdjust="0"/>
  </p:normalViewPr>
  <p:slideViewPr>
    <p:cSldViewPr snapToGrid="0" snapToObjects="1">
      <p:cViewPr varScale="1">
        <p:scale>
          <a:sx n="86" d="100"/>
          <a:sy n="86" d="100"/>
        </p:scale>
        <p:origin x="-90" y="-144"/>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359136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Brand 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2057304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8211261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6"/>
            <a:ext cx="10817352" cy="36576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668000" y="6321167"/>
            <a:ext cx="835152" cy="92333"/>
          </a:xfrm>
          <a:prstGeom prst="rect">
            <a:avLst/>
          </a:prstGeom>
        </p:spPr>
        <p:txBody>
          <a:bodyPr vert="horz" lIns="0" tIns="0" rIns="0" bIns="0" rtlCol="0" anchor="t">
            <a:noAutofit/>
          </a:bodyPr>
          <a:lstStyle>
            <a:lvl1pPr algn="r">
              <a:spcBef>
                <a:spcPts val="0"/>
              </a:spcBef>
              <a:defRPr sz="600">
                <a:solidFill>
                  <a:schemeClr val="tx1"/>
                </a:solidFill>
                <a:latin typeface="+mn-lt"/>
              </a:defRPr>
            </a:lvl1pPr>
          </a:lstStyle>
          <a:p>
            <a:fld id="{96A10171-2F11-6A46-9E52-B0937039DB28}" type="slidenum">
              <a:rPr lang="uk-UA"/>
              <a:pPr/>
              <a:t>‹#›</a:t>
            </a:fld>
            <a:endParaRPr lang="uk-UA"/>
          </a:p>
        </p:txBody>
      </p:sp>
      <p:sp>
        <p:nvSpPr>
          <p:cNvPr id="8" name="Footer Placeholder 7"/>
          <p:cNvSpPr>
            <a:spLocks noGrp="1"/>
          </p:cNvSpPr>
          <p:nvPr>
            <p:ph type="ftr" sz="quarter" idx="3"/>
          </p:nvPr>
        </p:nvSpPr>
        <p:spPr>
          <a:xfrm>
            <a:off x="685800" y="6321167"/>
            <a:ext cx="3860800" cy="92333"/>
          </a:xfrm>
          <a:prstGeom prst="rect">
            <a:avLst/>
          </a:prstGeom>
        </p:spPr>
        <p:txBody>
          <a:bodyPr vert="horz" lIns="0" tIns="0" rIns="0" bIns="0" rtlCol="0" anchor="t">
            <a:noAutofit/>
          </a:bodyPr>
          <a:lstStyle>
            <a:lvl1pPr algn="l">
              <a:defRPr sz="600">
                <a:solidFill>
                  <a:schemeClr val="tx1"/>
                </a:solidFill>
              </a:defRPr>
            </a:lvl1pPr>
          </a:lstStyle>
          <a:p>
            <a:r>
              <a:rPr lang="en-US"/>
              <a:t>Copyright SapientRazorfish | Confidential</a:t>
            </a:r>
            <a:endParaRPr lang="bg-BG"/>
          </a:p>
        </p:txBody>
      </p:sp>
    </p:spTree>
    <p:extLst>
      <p:ext uri="{BB962C8B-B14F-4D97-AF65-F5344CB8AC3E}">
        <p14:creationId xmlns:p14="http://schemas.microsoft.com/office/powerpoint/2010/main" val="4060889809"/>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457200" rtl="0" eaLnBrk="1" latinLnBrk="0" hangingPunct="1">
        <a:spcBef>
          <a:spcPts val="0"/>
        </a:spcBef>
        <a:buNone/>
        <a:defRPr sz="4000" kern="1200">
          <a:solidFill>
            <a:schemeClr val="tx1"/>
          </a:solidFill>
          <a:latin typeface="MillerDisplay"/>
          <a:ea typeface="+mj-ea"/>
          <a:cs typeface="+mj-cs"/>
        </a:defRPr>
      </a:lvl1pPr>
    </p:titleStyle>
    <p:bodyStyle>
      <a:lvl1pPr marL="171450"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1pPr>
      <a:lvl2pPr marL="344488"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2pPr>
      <a:lvl3pPr marL="51593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3pPr>
      <a:lvl4pPr marL="68738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4pPr>
      <a:lvl5pPr marL="860425"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5/31/2017</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hyperlink" Target="http://bit.ly/node-generator" TargetMode="Externa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hyperlink" Target="http://bit.ly/node-generator" TargetMode="Externa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hyperlink" Target="mailto:asarkar@sapient.com" TargetMode="External"/><Relationship Id="rId2" Type="http://schemas.openxmlformats.org/officeDocument/2006/relationships/hyperlink" Target="mailto:adalal4@sapient.com" TargetMode="Externa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649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378905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3511884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folder structure </a:t>
            </a:r>
            <a:endParaRPr lang="en-US" sz="2400" dirty="0"/>
          </a:p>
          <a:p>
            <a:pPr lvl="0"/>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2522487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folder structure </a:t>
            </a:r>
            <a:endParaRPr lang="en-US" sz="2400" dirty="0"/>
          </a:p>
          <a:p>
            <a:pPr marL="228600" lvl="0" indent="-228600">
              <a:buFont typeface="+mj-lt"/>
              <a:buAutoNum type="arabicPeriod"/>
            </a:pPr>
            <a:r>
              <a:rPr lang="en-US" sz="2400" dirty="0" smtClean="0"/>
              <a:t>  Configuration of files</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1845163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folder structure </a:t>
            </a:r>
            <a:endParaRPr lang="en-US" sz="2400" dirty="0"/>
          </a:p>
          <a:p>
            <a:pPr marL="228600" lvl="0" indent="-228600">
              <a:buFont typeface="+mj-lt"/>
              <a:buAutoNum type="arabicPeriod"/>
            </a:pPr>
            <a:r>
              <a:rPr lang="en-US" sz="2400" dirty="0" smtClean="0"/>
              <a:t>  Configuration of files </a:t>
            </a:r>
          </a:p>
          <a:p>
            <a:pPr marL="228600" lvl="0" indent="-228600">
              <a:buFont typeface="+mj-lt"/>
              <a:buAutoNum type="arabicPeriod"/>
            </a:pPr>
            <a:r>
              <a:rPr lang="en-US" sz="2400" dirty="0" smtClean="0"/>
              <a:t>  Innumerous trial-n-errors!</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748551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403034" y="2506779"/>
            <a:ext cx="2580861" cy="938785"/>
          </a:xfrm>
        </p:spPr>
        <p:txBody>
          <a:bodyPr/>
          <a:lstStyle/>
          <a:p>
            <a:pPr algn="ctr"/>
            <a:r>
              <a:rPr lang="en-US" sz="6000" dirty="0" smtClean="0"/>
              <a:t>How? </a:t>
            </a:r>
            <a:endParaRPr lang="en-US" sz="6000" dirty="0"/>
          </a:p>
        </p:txBody>
      </p:sp>
    </p:spTree>
    <p:extLst>
      <p:ext uri="{BB962C8B-B14F-4D97-AF65-F5344CB8AC3E}">
        <p14:creationId xmlns:p14="http://schemas.microsoft.com/office/powerpoint/2010/main" val="125698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kind of a middleware which takes our code and talks to node(fs) to scaffold our application.</a:t>
            </a:r>
          </a:p>
          <a:p>
            <a:pPr lvl="0"/>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207063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kind of a middleware which takes our code and talks to node(fs) to scaffold our application.</a:t>
            </a:r>
          </a:p>
          <a:p>
            <a:pPr lvl="0"/>
            <a:endParaRPr lang="en-US" sz="2000" dirty="0"/>
          </a:p>
        </p:txBody>
      </p:sp>
      <p:sp>
        <p:nvSpPr>
          <p:cNvPr id="7" name="Title 8"/>
          <p:cNvSpPr txBox="1">
            <a:spLocks/>
          </p:cNvSpPr>
          <p:nvPr/>
        </p:nvSpPr>
        <p:spPr>
          <a:xfrm>
            <a:off x="546651" y="3566162"/>
            <a:ext cx="407424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Why not Yeoman?</a:t>
            </a:r>
            <a:endParaRPr lang="en-US" sz="3600" dirty="0"/>
          </a:p>
        </p:txBody>
      </p:sp>
      <p:sp>
        <p:nvSpPr>
          <p:cNvPr id="8" name="Vertical Text Placeholder 11"/>
          <p:cNvSpPr txBox="1">
            <a:spLocks/>
          </p:cNvSpPr>
          <p:nvPr/>
        </p:nvSpPr>
        <p:spPr>
          <a:xfrm>
            <a:off x="662287" y="4270796"/>
            <a:ext cx="4330150" cy="195373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Heavy</a:t>
            </a:r>
          </a:p>
          <a:p>
            <a:pPr marL="285750" indent="-285750">
              <a:buFont typeface="Arial" panose="020B0604020202020204" pitchFamily="34" charset="0"/>
              <a:buChar char="•"/>
            </a:pPr>
            <a:r>
              <a:rPr lang="en-US" sz="2000" dirty="0" smtClean="0"/>
              <a:t>Abstraction</a:t>
            </a:r>
          </a:p>
          <a:p>
            <a:pPr marL="285750" indent="-285750">
              <a:buFont typeface="Arial" panose="020B0604020202020204" pitchFamily="34" charset="0"/>
              <a:buChar char="•"/>
            </a:pPr>
            <a:r>
              <a:rPr lang="en-US" sz="2000" dirty="0" smtClean="0"/>
              <a:t>Less customizable</a:t>
            </a:r>
            <a:endParaRPr lang="en-US" sz="2000" dirty="0" smtClean="0"/>
          </a:p>
          <a:p>
            <a:pPr marL="285750" indent="-285750">
              <a:buFont typeface="Arial" panose="020B0604020202020204" pitchFamily="34" charset="0"/>
              <a:buChar char="•"/>
            </a:pPr>
            <a:r>
              <a:rPr lang="en-US" sz="2000" dirty="0" smtClean="0"/>
              <a:t>Not server-side compatible</a:t>
            </a:r>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134599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kind of a middleware which takes our code and talks to node(fs) to scaffold our application.</a:t>
            </a:r>
          </a:p>
          <a:p>
            <a:pPr lvl="0"/>
            <a:endParaRPr lang="en-US" sz="2000" dirty="0"/>
          </a:p>
        </p:txBody>
      </p:sp>
      <p:sp>
        <p:nvSpPr>
          <p:cNvPr id="7" name="Title 8"/>
          <p:cNvSpPr txBox="1">
            <a:spLocks/>
          </p:cNvSpPr>
          <p:nvPr/>
        </p:nvSpPr>
        <p:spPr>
          <a:xfrm>
            <a:off x="546651" y="3566162"/>
            <a:ext cx="407424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Why not Yeoman?</a:t>
            </a:r>
            <a:endParaRPr lang="en-US" sz="3600" dirty="0"/>
          </a:p>
        </p:txBody>
      </p:sp>
      <p:sp>
        <p:nvSpPr>
          <p:cNvPr id="8" name="Vertical Text Placeholder 11"/>
          <p:cNvSpPr txBox="1">
            <a:spLocks/>
          </p:cNvSpPr>
          <p:nvPr/>
        </p:nvSpPr>
        <p:spPr>
          <a:xfrm>
            <a:off x="662287" y="4270796"/>
            <a:ext cx="4330150" cy="1284168"/>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Heavy</a:t>
            </a:r>
          </a:p>
          <a:p>
            <a:pPr marL="285750" indent="-285750">
              <a:buFont typeface="Arial" panose="020B0604020202020204" pitchFamily="34" charset="0"/>
              <a:buChar char="•"/>
            </a:pPr>
            <a:r>
              <a:rPr lang="en-US" sz="2000" dirty="0" smtClean="0"/>
              <a:t>Not server-side compatible</a:t>
            </a:r>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
        <p:nvSpPr>
          <p:cNvPr id="2" name="Rectangle 1"/>
          <p:cNvSpPr/>
          <p:nvPr/>
        </p:nvSpPr>
        <p:spPr>
          <a:xfrm>
            <a:off x="5435316" y="1203761"/>
            <a:ext cx="2804313" cy="5509200"/>
          </a:xfrm>
          <a:prstGeom prst="rect">
            <a:avLst/>
          </a:prstGeom>
        </p:spPr>
        <p:txBody>
          <a:bodyPr wrap="square">
            <a:spAutoFit/>
          </a:bodyPr>
          <a:lstStyle/>
          <a:p>
            <a:r>
              <a:rPr lang="en-US" sz="1100" b="1" dirty="0"/>
              <a:t>"dependencies": {</a:t>
            </a:r>
          </a:p>
          <a:p>
            <a:r>
              <a:rPr lang="en-US" sz="1100" b="1" dirty="0"/>
              <a:t>    "</a:t>
            </a:r>
            <a:r>
              <a:rPr lang="en-US" sz="1100" b="1" dirty="0" err="1"/>
              <a:t>async</a:t>
            </a:r>
            <a:r>
              <a:rPr lang="en-US" sz="1100" b="1" dirty="0"/>
              <a:t>": "^1.0.0",</a:t>
            </a:r>
          </a:p>
          <a:p>
            <a:r>
              <a:rPr lang="en-US" sz="1100" b="1" dirty="0"/>
              <a:t>    "chalk": "^1.0.0",</a:t>
            </a:r>
          </a:p>
          <a:p>
            <a:r>
              <a:rPr lang="en-US" sz="1100" b="1" dirty="0"/>
              <a:t>    "cli-list": "^0.1.1",</a:t>
            </a:r>
          </a:p>
          <a:p>
            <a:r>
              <a:rPr lang="en-US" sz="1100" b="1" dirty="0"/>
              <a:t>    "</a:t>
            </a:r>
            <a:r>
              <a:rPr lang="en-US" sz="1100" b="1" dirty="0" err="1"/>
              <a:t>configstore</a:t>
            </a:r>
            <a:r>
              <a:rPr lang="en-US" sz="1100" b="1" dirty="0"/>
              <a:t>": "^1.0.0",</a:t>
            </a:r>
          </a:p>
          <a:p>
            <a:r>
              <a:rPr lang="en-US" sz="1100" b="1" dirty="0"/>
              <a:t>    "cross-spawn": "^3.0.1",</a:t>
            </a:r>
          </a:p>
          <a:p>
            <a:r>
              <a:rPr lang="en-US" sz="1100" b="1" dirty="0"/>
              <a:t>    "figures": "^1.3.5",</a:t>
            </a:r>
          </a:p>
          <a:p>
            <a:r>
              <a:rPr lang="en-US" sz="1100" b="1" dirty="0"/>
              <a:t>    "</a:t>
            </a:r>
            <a:r>
              <a:rPr lang="en-US" sz="1100" b="1" dirty="0" err="1"/>
              <a:t>fullname</a:t>
            </a:r>
            <a:r>
              <a:rPr lang="en-US" sz="1100" b="1" dirty="0"/>
              <a:t>": "^2.0.0",</a:t>
            </a:r>
          </a:p>
          <a:p>
            <a:r>
              <a:rPr lang="en-US" sz="1100" b="1" dirty="0"/>
              <a:t>    "got": "^5.0.0",</a:t>
            </a:r>
          </a:p>
          <a:p>
            <a:r>
              <a:rPr lang="en-US" sz="1100" b="1" dirty="0"/>
              <a:t>    "humanize-string": "^1.0.0",</a:t>
            </a:r>
          </a:p>
          <a:p>
            <a:r>
              <a:rPr lang="en-US" sz="1100" b="1" dirty="0"/>
              <a:t>    "inquirer": "^0.11.0",</a:t>
            </a:r>
          </a:p>
          <a:p>
            <a:r>
              <a:rPr lang="en-US" sz="1100" b="1" dirty="0"/>
              <a:t>    "insight": "^0.7.0",</a:t>
            </a:r>
          </a:p>
          <a:p>
            <a:r>
              <a:rPr lang="en-US" sz="1100" b="1" dirty="0"/>
              <a:t>    "</a:t>
            </a:r>
            <a:r>
              <a:rPr lang="en-US" sz="1100" b="1" dirty="0" err="1"/>
              <a:t>lodash</a:t>
            </a:r>
            <a:r>
              <a:rPr lang="en-US" sz="1100" b="1" dirty="0"/>
              <a:t>": "^3.2.0",</a:t>
            </a:r>
          </a:p>
          <a:p>
            <a:r>
              <a:rPr lang="en-US" sz="1100" b="1" dirty="0"/>
              <a:t>    "meow": "^3.0.0",</a:t>
            </a:r>
          </a:p>
          <a:p>
            <a:r>
              <a:rPr lang="en-US" sz="1100" b="1" dirty="0"/>
              <a:t>    "</a:t>
            </a:r>
            <a:r>
              <a:rPr lang="en-US" sz="1100" b="1" dirty="0" err="1"/>
              <a:t>npm</a:t>
            </a:r>
            <a:r>
              <a:rPr lang="en-US" sz="1100" b="1" dirty="0"/>
              <a:t>-keyword": "^4.1.0",</a:t>
            </a:r>
          </a:p>
          <a:p>
            <a:r>
              <a:rPr lang="en-US" sz="1100" b="1" dirty="0"/>
              <a:t>    "</a:t>
            </a:r>
            <a:r>
              <a:rPr lang="en-US" sz="1100" b="1" dirty="0" err="1"/>
              <a:t>opn</a:t>
            </a:r>
            <a:r>
              <a:rPr lang="en-US" sz="1100" b="1" dirty="0"/>
              <a:t>": "^3.0.2",</a:t>
            </a:r>
          </a:p>
          <a:p>
            <a:r>
              <a:rPr lang="en-US" sz="1100" b="1" dirty="0"/>
              <a:t>    "package-</a:t>
            </a:r>
            <a:r>
              <a:rPr lang="en-US" sz="1100" b="1" dirty="0" err="1"/>
              <a:t>json</a:t>
            </a:r>
            <a:r>
              <a:rPr lang="en-US" sz="1100" b="1" dirty="0"/>
              <a:t>": "^2.1.0",</a:t>
            </a:r>
          </a:p>
          <a:p>
            <a:r>
              <a:rPr lang="en-US" sz="1100" b="1" dirty="0"/>
              <a:t>    "parse-help": "^0.1.1",</a:t>
            </a:r>
          </a:p>
          <a:p>
            <a:r>
              <a:rPr lang="en-US" sz="1100" b="1" dirty="0"/>
              <a:t>    "read-</a:t>
            </a:r>
            <a:r>
              <a:rPr lang="en-US" sz="1100" b="1" dirty="0" err="1"/>
              <a:t>pkg</a:t>
            </a:r>
            <a:r>
              <a:rPr lang="en-US" sz="1100" b="1" dirty="0"/>
              <a:t>-up": "^1.0.1",</a:t>
            </a:r>
          </a:p>
          <a:p>
            <a:r>
              <a:rPr lang="en-US" sz="1100" b="1" dirty="0"/>
              <a:t>    "repeating": "^2.0.0",</a:t>
            </a:r>
          </a:p>
          <a:p>
            <a:r>
              <a:rPr lang="en-US" sz="1100" b="1" dirty="0"/>
              <a:t>    "root-check": "^1.0.0",</a:t>
            </a:r>
          </a:p>
          <a:p>
            <a:r>
              <a:rPr lang="en-US" sz="1100" b="1" dirty="0"/>
              <a:t>    "sort-on": "^1.0.0",</a:t>
            </a:r>
          </a:p>
          <a:p>
            <a:r>
              <a:rPr lang="en-US" sz="1100" b="1" dirty="0"/>
              <a:t>    "string-length": "^1.0.0",</a:t>
            </a:r>
          </a:p>
          <a:p>
            <a:r>
              <a:rPr lang="en-US" sz="1100" b="1" dirty="0"/>
              <a:t>    "</a:t>
            </a:r>
            <a:r>
              <a:rPr lang="en-US" sz="1100" b="1" dirty="0" err="1"/>
              <a:t>tabtab</a:t>
            </a:r>
            <a:r>
              <a:rPr lang="en-US" sz="1100" b="1" dirty="0"/>
              <a:t>": "^1.3.0",</a:t>
            </a:r>
          </a:p>
          <a:p>
            <a:r>
              <a:rPr lang="en-US" sz="1100" b="1" dirty="0"/>
              <a:t>    "</a:t>
            </a:r>
            <a:r>
              <a:rPr lang="en-US" sz="1100" b="1" dirty="0" err="1"/>
              <a:t>titleize</a:t>
            </a:r>
            <a:r>
              <a:rPr lang="en-US" sz="1100" b="1" dirty="0"/>
              <a:t>": "^1.0.0",</a:t>
            </a:r>
          </a:p>
          <a:p>
            <a:r>
              <a:rPr lang="en-US" sz="1100" b="1" dirty="0"/>
              <a:t>    "update-</a:t>
            </a:r>
            <a:r>
              <a:rPr lang="en-US" sz="1100" b="1" dirty="0" err="1"/>
              <a:t>notifier</a:t>
            </a:r>
            <a:r>
              <a:rPr lang="en-US" sz="1100" b="1" dirty="0"/>
              <a:t>": "^0.6.0",</a:t>
            </a:r>
          </a:p>
          <a:p>
            <a:r>
              <a:rPr lang="en-US" sz="1100" b="1" dirty="0"/>
              <a:t>    "user-home": "^2.0.0",</a:t>
            </a:r>
          </a:p>
          <a:p>
            <a:r>
              <a:rPr lang="en-US" sz="1100" b="1" dirty="0"/>
              <a:t>    "yeoman-character": "^1.0.0",</a:t>
            </a:r>
          </a:p>
          <a:p>
            <a:r>
              <a:rPr lang="en-US" sz="1100" b="1" dirty="0"/>
              <a:t>    "yeoman-doctor": "^2.0.0",</a:t>
            </a:r>
          </a:p>
          <a:p>
            <a:r>
              <a:rPr lang="en-US" sz="1100" b="1" dirty="0"/>
              <a:t>    "yeoman-environment": "^1.6.1",</a:t>
            </a:r>
          </a:p>
          <a:p>
            <a:r>
              <a:rPr lang="en-US" sz="1100" b="1" dirty="0"/>
              <a:t>    "</a:t>
            </a:r>
            <a:r>
              <a:rPr lang="en-US" sz="1100" b="1" dirty="0" err="1"/>
              <a:t>yosay</a:t>
            </a:r>
            <a:r>
              <a:rPr lang="en-US" sz="1100" b="1" dirty="0"/>
              <a:t>": "^1.0.0"</a:t>
            </a:r>
          </a:p>
          <a:p>
            <a:r>
              <a:rPr lang="en-US" sz="1100" b="1" dirty="0"/>
              <a:t>  }</a:t>
            </a:r>
          </a:p>
        </p:txBody>
      </p:sp>
      <p:sp>
        <p:nvSpPr>
          <p:cNvPr id="10" name="Rectangle 9"/>
          <p:cNvSpPr/>
          <p:nvPr/>
        </p:nvSpPr>
        <p:spPr>
          <a:xfrm>
            <a:off x="8465310" y="1200732"/>
            <a:ext cx="3141124" cy="2970044"/>
          </a:xfrm>
          <a:prstGeom prst="rect">
            <a:avLst/>
          </a:prstGeom>
        </p:spPr>
        <p:txBody>
          <a:bodyPr wrap="square">
            <a:spAutoFit/>
          </a:bodyPr>
          <a:lstStyle/>
          <a:p>
            <a:r>
              <a:rPr lang="en-US" sz="1100" b="1" dirty="0"/>
              <a:t>"</a:t>
            </a:r>
            <a:r>
              <a:rPr lang="en-US" sz="1100" b="1" dirty="0" err="1"/>
              <a:t>devDependencies</a:t>
            </a:r>
            <a:r>
              <a:rPr lang="en-US" sz="1100" b="1" dirty="0"/>
              <a:t>": {</a:t>
            </a:r>
          </a:p>
          <a:p>
            <a:r>
              <a:rPr lang="en-US" sz="1100" b="1" dirty="0"/>
              <a:t>    "gulp": "^3.6.0",</a:t>
            </a:r>
          </a:p>
          <a:p>
            <a:r>
              <a:rPr lang="en-US" sz="1100" b="1" dirty="0"/>
              <a:t>    "gulp-coveralls": "^0.1.0",</a:t>
            </a:r>
          </a:p>
          <a:p>
            <a:r>
              <a:rPr lang="en-US" sz="1100" b="1" dirty="0"/>
              <a:t>    "gulp-</a:t>
            </a:r>
            <a:r>
              <a:rPr lang="en-US" sz="1100" b="1" dirty="0" err="1"/>
              <a:t>eslint</a:t>
            </a:r>
            <a:r>
              <a:rPr lang="en-US" sz="1100" b="1" dirty="0"/>
              <a:t>": "^2.0.0",</a:t>
            </a:r>
          </a:p>
          <a:p>
            <a:r>
              <a:rPr lang="en-US" sz="1100" b="1" dirty="0"/>
              <a:t>    "gulp-exclude-</a:t>
            </a:r>
            <a:r>
              <a:rPr lang="en-US" sz="1100" b="1" dirty="0" err="1"/>
              <a:t>gitignore</a:t>
            </a:r>
            <a:r>
              <a:rPr lang="en-US" sz="1100" b="1" dirty="0"/>
              <a:t>": "^1.0.0",</a:t>
            </a:r>
          </a:p>
          <a:p>
            <a:r>
              <a:rPr lang="en-US" sz="1100" b="1" dirty="0"/>
              <a:t>    "gulp-</a:t>
            </a:r>
            <a:r>
              <a:rPr lang="en-US" sz="1100" b="1" dirty="0" err="1"/>
              <a:t>istanbul</a:t>
            </a:r>
            <a:r>
              <a:rPr lang="en-US" sz="1100" b="1" dirty="0"/>
              <a:t>": "^0.10.4",</a:t>
            </a:r>
          </a:p>
          <a:p>
            <a:r>
              <a:rPr lang="en-US" sz="1100" b="1" dirty="0"/>
              <a:t>    "gulp-mocha": "^2.0.0",</a:t>
            </a:r>
          </a:p>
          <a:p>
            <a:r>
              <a:rPr lang="en-US" sz="1100" b="1" dirty="0"/>
              <a:t>    "gulp-</a:t>
            </a:r>
            <a:r>
              <a:rPr lang="en-US" sz="1100" b="1" dirty="0" err="1"/>
              <a:t>nsp</a:t>
            </a:r>
            <a:r>
              <a:rPr lang="en-US" sz="1100" b="1" dirty="0"/>
              <a:t>": "^2.1.0",</a:t>
            </a:r>
          </a:p>
          <a:p>
            <a:r>
              <a:rPr lang="en-US" sz="1100" b="1" dirty="0"/>
              <a:t>    "gulp-plumber": "^1.0.0",</a:t>
            </a:r>
          </a:p>
          <a:p>
            <a:r>
              <a:rPr lang="en-US" sz="1100" b="1" dirty="0"/>
              <a:t>    "mocha": "^2.1.0",</a:t>
            </a:r>
          </a:p>
          <a:p>
            <a:r>
              <a:rPr lang="en-US" sz="1100" b="1" dirty="0"/>
              <a:t>    "mockery": "^1.4.0",</a:t>
            </a:r>
          </a:p>
          <a:p>
            <a:r>
              <a:rPr lang="en-US" sz="1100" b="1" dirty="0"/>
              <a:t>    "nock": "^8.0.0",</a:t>
            </a:r>
          </a:p>
          <a:p>
            <a:r>
              <a:rPr lang="en-US" sz="1100" b="1" dirty="0"/>
              <a:t>    "</a:t>
            </a:r>
            <a:r>
              <a:rPr lang="en-US" sz="1100" b="1" dirty="0" err="1"/>
              <a:t>nsp</a:t>
            </a:r>
            <a:r>
              <a:rPr lang="en-US" sz="1100" b="1" dirty="0"/>
              <a:t>": "^2.2.0",</a:t>
            </a:r>
          </a:p>
          <a:p>
            <a:r>
              <a:rPr lang="en-US" sz="1100" b="1" dirty="0"/>
              <a:t>    "</a:t>
            </a:r>
            <a:r>
              <a:rPr lang="en-US" sz="1100" b="1" dirty="0" err="1"/>
              <a:t>proxyquire</a:t>
            </a:r>
            <a:r>
              <a:rPr lang="en-US" sz="1100" b="1" dirty="0"/>
              <a:t>": "^1.0.1",</a:t>
            </a:r>
          </a:p>
          <a:p>
            <a:r>
              <a:rPr lang="en-US" sz="1100" b="1" dirty="0"/>
              <a:t>    "registry-</a:t>
            </a:r>
            <a:r>
              <a:rPr lang="en-US" sz="1100" b="1" dirty="0" err="1"/>
              <a:t>url</a:t>
            </a:r>
            <a:r>
              <a:rPr lang="en-US" sz="1100" b="1" dirty="0"/>
              <a:t>": "^3.0.0",</a:t>
            </a:r>
          </a:p>
          <a:p>
            <a:r>
              <a:rPr lang="en-US" sz="1100" b="1" dirty="0"/>
              <a:t>    "</a:t>
            </a:r>
            <a:r>
              <a:rPr lang="en-US" sz="1100" b="1" dirty="0" err="1"/>
              <a:t>sinon</a:t>
            </a:r>
            <a:r>
              <a:rPr lang="en-US" sz="1100" b="1" dirty="0"/>
              <a:t>": "^1.12.1"</a:t>
            </a:r>
          </a:p>
          <a:p>
            <a:r>
              <a:rPr lang="en-US" sz="1100" b="1" dirty="0"/>
              <a:t>  }</a:t>
            </a:r>
          </a:p>
        </p:txBody>
      </p:sp>
      <p:sp>
        <p:nvSpPr>
          <p:cNvPr id="11" name="Title 8"/>
          <p:cNvSpPr txBox="1">
            <a:spLocks/>
          </p:cNvSpPr>
          <p:nvPr/>
        </p:nvSpPr>
        <p:spPr>
          <a:xfrm>
            <a:off x="5733761" y="307814"/>
            <a:ext cx="5558528" cy="429802"/>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Snapshot of </a:t>
            </a:r>
            <a:r>
              <a:rPr lang="en-US" sz="3600" dirty="0" err="1" smtClean="0"/>
              <a:t>package.json</a:t>
            </a:r>
            <a:endParaRPr lang="en-US" sz="3600" dirty="0"/>
          </a:p>
        </p:txBody>
      </p:sp>
      <p:sp>
        <p:nvSpPr>
          <p:cNvPr id="13" name="Title 8"/>
          <p:cNvSpPr txBox="1">
            <a:spLocks/>
          </p:cNvSpPr>
          <p:nvPr/>
        </p:nvSpPr>
        <p:spPr>
          <a:xfrm>
            <a:off x="8404553" y="4537213"/>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solidFill>
                  <a:srgbClr val="FF0000"/>
                </a:solidFill>
              </a:rPr>
              <a:t>30 + 15 = 45!!!!!! </a:t>
            </a:r>
            <a:endParaRPr lang="en-US" dirty="0">
              <a:solidFill>
                <a:srgbClr val="FF0000"/>
              </a:solidFill>
            </a:endParaRPr>
          </a:p>
        </p:txBody>
      </p:sp>
      <p:sp>
        <p:nvSpPr>
          <p:cNvPr id="4" name="Rectangle 3"/>
          <p:cNvSpPr/>
          <p:nvPr/>
        </p:nvSpPr>
        <p:spPr>
          <a:xfrm>
            <a:off x="5595417" y="2906660"/>
            <a:ext cx="1817783" cy="19830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77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849769"/>
            <a:ext cx="10360025" cy="1231106"/>
          </a:xfrm>
        </p:spPr>
        <p:txBody>
          <a:bodyPr/>
          <a:lstStyle/>
          <a:p>
            <a:pPr algn="ctr"/>
            <a:r>
              <a:rPr lang="en-US" sz="4000" dirty="0" smtClean="0"/>
              <a:t>DEMO</a:t>
            </a:r>
            <a:endParaRPr lang="en-US" sz="4000" dirty="0"/>
          </a:p>
        </p:txBody>
      </p:sp>
    </p:spTree>
    <p:extLst>
      <p:ext uri="{BB962C8B-B14F-4D97-AF65-F5344CB8AC3E}">
        <p14:creationId xmlns:p14="http://schemas.microsoft.com/office/powerpoint/2010/main" val="1140761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Generators – let us set up your project!</a:t>
            </a:r>
            <a:endParaRPr lang="en-US" dirty="0"/>
          </a:p>
        </p:txBody>
      </p:sp>
      <p:sp>
        <p:nvSpPr>
          <p:cNvPr id="9" name="Subtitle 8"/>
          <p:cNvSpPr>
            <a:spLocks noGrp="1"/>
          </p:cNvSpPr>
          <p:nvPr>
            <p:ph type="subTitle" idx="1"/>
          </p:nvPr>
        </p:nvSpPr>
        <p:spPr/>
        <p:txBody>
          <a:bodyPr/>
          <a:lstStyle/>
          <a:p>
            <a:r>
              <a:rPr lang="en-US" dirty="0" smtClean="0"/>
              <a:t>MAY 26, </a:t>
            </a:r>
            <a:r>
              <a:rPr lang="en-US" dirty="0"/>
              <a:t>2017</a:t>
            </a:r>
          </a:p>
        </p:txBody>
      </p:sp>
      <p:sp>
        <p:nvSpPr>
          <p:cNvPr id="4" name="Title 8"/>
          <p:cNvSpPr txBox="1">
            <a:spLocks/>
          </p:cNvSpPr>
          <p:nvPr/>
        </p:nvSpPr>
        <p:spPr>
          <a:xfrm>
            <a:off x="8005445" y="3656806"/>
            <a:ext cx="2423160" cy="705578"/>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4000" kern="1200">
                <a:solidFill>
                  <a:schemeClr val="tx1"/>
                </a:solidFill>
                <a:latin typeface="MillerDisplay"/>
                <a:ea typeface="+mj-ea"/>
                <a:cs typeface="+mj-cs"/>
              </a:defRPr>
            </a:lvl1pPr>
          </a:lstStyle>
          <a:p>
            <a:pPr marL="285750" indent="-285750">
              <a:buFontTx/>
              <a:buChar char="-"/>
            </a:pPr>
            <a:r>
              <a:rPr lang="en-US" sz="1800" dirty="0" smtClean="0">
                <a:latin typeface="+mn-lt"/>
              </a:rPr>
              <a:t>Arkadyuti Sarkar</a:t>
            </a:r>
          </a:p>
          <a:p>
            <a:pPr marL="285750" indent="-285750">
              <a:buFontTx/>
              <a:buChar char="-"/>
            </a:pPr>
            <a:r>
              <a:rPr lang="en-US" sz="1800" dirty="0">
                <a:latin typeface="+mn-lt"/>
              </a:rPr>
              <a:t>Ayan Dalal</a:t>
            </a:r>
          </a:p>
          <a:p>
            <a:pPr marL="285750" indent="-285750">
              <a:buFontTx/>
              <a:buChar char="-"/>
            </a:pPr>
            <a:endParaRPr lang="en-US" sz="1800" dirty="0">
              <a:latin typeface="+mn-lt"/>
            </a:endParaRPr>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3041253"/>
            <a:ext cx="10360025" cy="1231106"/>
          </a:xfrm>
        </p:spPr>
        <p:txBody>
          <a:bodyPr/>
          <a:lstStyle/>
          <a:p>
            <a:pPr algn="ctr"/>
            <a:r>
              <a:rPr lang="en-US" sz="4000" dirty="0" smtClean="0"/>
              <a:t>CODE-WALK</a:t>
            </a:r>
            <a:endParaRPr lang="en-US" sz="4000" dirty="0"/>
          </a:p>
        </p:txBody>
      </p:sp>
    </p:spTree>
    <p:extLst>
      <p:ext uri="{BB962C8B-B14F-4D97-AF65-F5344CB8AC3E}">
        <p14:creationId xmlns:p14="http://schemas.microsoft.com/office/powerpoint/2010/main" val="1142964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646331"/>
          </a:xfrm>
          <a:prstGeom prst="rect">
            <a:avLst/>
          </a:prstGeom>
        </p:spPr>
        <p:txBody>
          <a:bodyPr wrap="square">
            <a:spAutoFit/>
          </a:bodyPr>
          <a:lstStyle/>
          <a:p>
            <a:r>
              <a:rPr lang="en-US" b="1" i="1" dirty="0" smtClean="0"/>
              <a:t>“Due to time constraints, this is all we could do. But we plan to make it a much bigger project with many more features.”</a:t>
            </a:r>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681104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1200329"/>
          </a:xfrm>
          <a:prstGeom prst="rect">
            <a:avLst/>
          </a:prstGeom>
        </p:spPr>
        <p:txBody>
          <a:bodyPr wrap="square">
            <a:spAutoFit/>
          </a:bodyPr>
          <a:lstStyle/>
          <a:p>
            <a:r>
              <a:rPr lang="en-US" b="1" i="1" dirty="0" smtClean="0"/>
              <a:t>“Due to time constraints, this is all we could do. But we plan to make it a much bigger project with many more features.”</a:t>
            </a:r>
          </a:p>
          <a:p>
            <a:endParaRPr lang="en-US" dirty="0" smtClean="0"/>
          </a:p>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1477328"/>
          </a:xfrm>
          <a:prstGeom prst="rect">
            <a:avLst/>
          </a:prstGeom>
        </p:spPr>
        <p:txBody>
          <a:bodyPr wrap="square">
            <a:spAutoFit/>
          </a:bodyPr>
          <a:lstStyle/>
          <a:p>
            <a:r>
              <a:rPr lang="en-US" b="1" i="1" dirty="0" smtClean="0"/>
              <a:t>“Due to time constraints, this is all we could do. But we plan to make it a much bigger project with many more features.”</a:t>
            </a:r>
          </a:p>
          <a:p>
            <a:endParaRPr lang="en-US" dirty="0" smtClean="0"/>
          </a:p>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1754326"/>
          </a:xfrm>
          <a:prstGeom prst="rect">
            <a:avLst/>
          </a:prstGeom>
        </p:spPr>
        <p:txBody>
          <a:bodyPr wrap="square">
            <a:spAutoFit/>
          </a:bodyPr>
          <a:lstStyle/>
          <a:p>
            <a:r>
              <a:rPr lang="en-US" b="1" i="1" dirty="0" smtClean="0"/>
              <a:t>“Due to time constraints, this is all we could do. But we plan to make it a much bigger project with many more features.”</a:t>
            </a:r>
          </a:p>
          <a:p>
            <a:endParaRPr lang="en-US" dirty="0" smtClean="0"/>
          </a:p>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Support universal rendering.</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2031325"/>
          </a:xfrm>
          <a:prstGeom prst="rect">
            <a:avLst/>
          </a:prstGeom>
        </p:spPr>
        <p:txBody>
          <a:bodyPr wrap="square">
            <a:spAutoFit/>
          </a:bodyPr>
          <a:lstStyle/>
          <a:p>
            <a:r>
              <a:rPr lang="en-US" b="1" i="1" dirty="0" smtClean="0"/>
              <a:t>“Due to time constraints, this is all we could do. But we plan to make it a much bigger project with many more features.”</a:t>
            </a:r>
          </a:p>
          <a:p>
            <a:endParaRPr lang="en-US" dirty="0" smtClean="0"/>
          </a:p>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Support universal rendering.</a:t>
            </a:r>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332" y="2521152"/>
            <a:ext cx="9616282" cy="2585323"/>
          </a:xfrm>
          <a:prstGeom prst="rect">
            <a:avLst/>
          </a:prstGeom>
        </p:spPr>
        <p:txBody>
          <a:bodyPr wrap="square">
            <a:spAutoFit/>
          </a:bodyPr>
          <a:lstStyle/>
          <a:p>
            <a:r>
              <a:rPr lang="en-US" b="1" i="1" dirty="0" smtClean="0"/>
              <a:t>“Due to time constraints, this is all we could do. But we plan to make it a much bigger project with many more features.”</a:t>
            </a:r>
          </a:p>
          <a:p>
            <a:endParaRPr lang="en-US" dirty="0" smtClean="0"/>
          </a:p>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Support universal rendering.</a:t>
            </a:r>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p>
          <a:p>
            <a:pPr marL="285750" indent="-285750">
              <a:buFont typeface="Arial" panose="020B0604020202020204" pitchFamily="34" charset="0"/>
              <a:buChar char="•"/>
            </a:pPr>
            <a:endParaRPr lang="en-US" dirty="0"/>
          </a:p>
          <a:p>
            <a:r>
              <a:rPr lang="en-US" b="1" i="1" dirty="0" smtClean="0"/>
              <a:t>“You are most welcome to add your own ideas &amp; contributions!!”</a:t>
            </a:r>
            <a:endParaRPr lang="en-US" b="1" i="1" dirty="0"/>
          </a:p>
        </p:txBody>
      </p:sp>
      <p:sp>
        <p:nvSpPr>
          <p:cNvPr id="4" name="Title 7"/>
          <p:cNvSpPr txBox="1">
            <a:spLocks/>
          </p:cNvSpPr>
          <p:nvPr/>
        </p:nvSpPr>
        <p:spPr>
          <a:xfrm>
            <a:off x="838200" y="164573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Good-to-have features</a:t>
            </a:r>
            <a:endParaRPr lang="en-US" sz="4000" dirty="0"/>
          </a:p>
        </p:txBody>
      </p:sp>
    </p:spTree>
    <p:extLst>
      <p:ext uri="{BB962C8B-B14F-4D97-AF65-F5344CB8AC3E}">
        <p14:creationId xmlns:p14="http://schemas.microsoft.com/office/powerpoint/2010/main" val="374166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1021349" y="73521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Tree>
    <p:extLst>
      <p:ext uri="{BB962C8B-B14F-4D97-AF65-F5344CB8AC3E}">
        <p14:creationId xmlns:p14="http://schemas.microsoft.com/office/powerpoint/2010/main" val="3483877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1021349" y="73521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
        <p:nvSpPr>
          <p:cNvPr id="9" name="Rectangle 8"/>
          <p:cNvSpPr/>
          <p:nvPr/>
        </p:nvSpPr>
        <p:spPr>
          <a:xfrm>
            <a:off x="3254787" y="1773575"/>
            <a:ext cx="6429965" cy="1569660"/>
          </a:xfrm>
          <a:prstGeom prst="rect">
            <a:avLst/>
          </a:prstGeom>
        </p:spPr>
        <p:txBody>
          <a:bodyPr wrap="none">
            <a:spAutoFit/>
          </a:bodyPr>
          <a:lstStyle/>
          <a:p>
            <a:pPr algn="ctr"/>
            <a:r>
              <a:rPr lang="en-US" sz="2400" dirty="0" smtClean="0">
                <a:solidFill>
                  <a:srgbClr val="333333"/>
                </a:solidFill>
                <a:latin typeface="proxima-regular1"/>
              </a:rPr>
              <a:t>Please do visit! </a:t>
            </a:r>
          </a:p>
          <a:p>
            <a:pPr algn="ctr"/>
            <a:r>
              <a:rPr lang="en-US" sz="2400" dirty="0" smtClean="0">
                <a:solidFill>
                  <a:srgbClr val="333333"/>
                </a:solidFill>
                <a:latin typeface="proxima-regular1"/>
              </a:rPr>
              <a:t>Share your ideas and feedback!</a:t>
            </a:r>
            <a:endParaRPr lang="en-US" sz="2400" dirty="0">
              <a:solidFill>
                <a:srgbClr val="333333"/>
              </a:solidFill>
              <a:latin typeface="proxima-regular1"/>
            </a:endParaRPr>
          </a:p>
          <a:p>
            <a:pPr algn="ctr"/>
            <a:r>
              <a:rPr lang="en-US" sz="2400" dirty="0" smtClean="0">
                <a:solidFill>
                  <a:srgbClr val="333333"/>
                </a:solidFill>
                <a:latin typeface="proxima-regular1"/>
              </a:rPr>
              <a:t>Lets work together to make it a bigger project!</a:t>
            </a:r>
          </a:p>
          <a:p>
            <a:pPr algn="ctr"/>
            <a:r>
              <a:rPr lang="en-US" sz="2400" dirty="0" smtClean="0">
                <a:solidFill>
                  <a:srgbClr val="333333"/>
                </a:solidFill>
                <a:latin typeface="proxima-regular1"/>
              </a:rPr>
              <a:t> </a:t>
            </a:r>
            <a:r>
              <a:rPr lang="en-US" sz="2400" dirty="0">
                <a:solidFill>
                  <a:srgbClr val="333333"/>
                </a:solidFill>
                <a:latin typeface="proxima-regular1"/>
                <a:hlinkClick r:id="rId2"/>
              </a:rPr>
              <a:t>http://</a:t>
            </a:r>
            <a:r>
              <a:rPr lang="en-US" sz="2400" dirty="0" smtClean="0">
                <a:solidFill>
                  <a:srgbClr val="333333"/>
                </a:solidFill>
                <a:latin typeface="proxima-regular1"/>
                <a:hlinkClick r:id="rId2"/>
              </a:rPr>
              <a:t>bit.ly/node-generator</a:t>
            </a:r>
            <a:r>
              <a:rPr lang="en-US" sz="2400" dirty="0" smtClean="0">
                <a:solidFill>
                  <a:srgbClr val="333333"/>
                </a:solidFill>
                <a:latin typeface="proxima-regular1"/>
              </a:rPr>
              <a:t> </a:t>
            </a:r>
            <a:endParaRPr lang="en-US" sz="2400" dirty="0"/>
          </a:p>
        </p:txBody>
      </p:sp>
    </p:spTree>
    <p:extLst>
      <p:ext uri="{BB962C8B-B14F-4D97-AF65-F5344CB8AC3E}">
        <p14:creationId xmlns:p14="http://schemas.microsoft.com/office/powerpoint/2010/main" val="3708448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7083" y="3802514"/>
            <a:ext cx="5623655" cy="1200329"/>
          </a:xfrm>
          <a:prstGeom prst="rect">
            <a:avLst/>
          </a:prstGeom>
        </p:spPr>
        <p:txBody>
          <a:bodyPr wrap="none">
            <a:spAutoFit/>
          </a:bodyPr>
          <a:lstStyle/>
          <a:p>
            <a:pPr algn="ctr"/>
            <a:r>
              <a:rPr lang="en-US" sz="2400" dirty="0" smtClean="0">
                <a:solidFill>
                  <a:srgbClr val="333333"/>
                </a:solidFill>
                <a:latin typeface="proxima-regular1"/>
              </a:rPr>
              <a:t>Repo </a:t>
            </a:r>
            <a:r>
              <a:rPr lang="en-US" sz="2400" dirty="0" err="1" smtClean="0">
                <a:solidFill>
                  <a:srgbClr val="333333"/>
                </a:solidFill>
                <a:latin typeface="proxima-regular1"/>
              </a:rPr>
              <a:t>url</a:t>
            </a:r>
            <a:r>
              <a:rPr lang="en-US" sz="2400" dirty="0">
                <a:solidFill>
                  <a:srgbClr val="333333"/>
                </a:solidFill>
                <a:latin typeface="proxima-regular1"/>
              </a:rPr>
              <a:t> - </a:t>
            </a:r>
            <a:r>
              <a:rPr lang="en-US" sz="2400" dirty="0">
                <a:solidFill>
                  <a:srgbClr val="333333"/>
                </a:solidFill>
                <a:latin typeface="proxima-regular1"/>
                <a:hlinkClick r:id="rId2"/>
              </a:rPr>
              <a:t>http://</a:t>
            </a:r>
            <a:r>
              <a:rPr lang="en-US" sz="2400" dirty="0" smtClean="0">
                <a:solidFill>
                  <a:srgbClr val="333333"/>
                </a:solidFill>
                <a:latin typeface="proxima-regular1"/>
                <a:hlinkClick r:id="rId2"/>
              </a:rPr>
              <a:t>bit.ly/node-generator</a:t>
            </a:r>
            <a:r>
              <a:rPr lang="en-US" sz="2400" dirty="0" smtClean="0">
                <a:solidFill>
                  <a:srgbClr val="333333"/>
                </a:solidFill>
                <a:latin typeface="proxima-regular1"/>
              </a:rPr>
              <a:t> </a:t>
            </a:r>
          </a:p>
          <a:p>
            <a:pPr algn="ctr"/>
            <a:r>
              <a:rPr lang="en-US" sz="2400" dirty="0" smtClean="0">
                <a:solidFill>
                  <a:srgbClr val="333333"/>
                </a:solidFill>
                <a:latin typeface="proxima-regular1"/>
              </a:rPr>
              <a:t>Clone, contribute &amp; raise PR!</a:t>
            </a:r>
          </a:p>
          <a:p>
            <a:pPr algn="ctr"/>
            <a:r>
              <a:rPr lang="en-US" sz="2400" dirty="0" smtClean="0">
                <a:solidFill>
                  <a:srgbClr val="333333"/>
                </a:solidFill>
                <a:latin typeface="proxima-regular1"/>
              </a:rPr>
              <a:t>Don’t forget to star us if liked our work ;)</a:t>
            </a:r>
            <a:endParaRPr lang="en-US" sz="2400" dirty="0"/>
          </a:p>
        </p:txBody>
      </p:sp>
      <p:sp>
        <p:nvSpPr>
          <p:cNvPr id="6" name="Title 7"/>
          <p:cNvSpPr txBox="1">
            <a:spLocks/>
          </p:cNvSpPr>
          <p:nvPr/>
        </p:nvSpPr>
        <p:spPr>
          <a:xfrm>
            <a:off x="1021349" y="73521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
        <p:nvSpPr>
          <p:cNvPr id="9" name="Rectangle 8"/>
          <p:cNvSpPr/>
          <p:nvPr/>
        </p:nvSpPr>
        <p:spPr>
          <a:xfrm>
            <a:off x="3254787" y="1773575"/>
            <a:ext cx="6429965" cy="1569660"/>
          </a:xfrm>
          <a:prstGeom prst="rect">
            <a:avLst/>
          </a:prstGeom>
        </p:spPr>
        <p:txBody>
          <a:bodyPr wrap="none">
            <a:spAutoFit/>
          </a:bodyPr>
          <a:lstStyle/>
          <a:p>
            <a:pPr algn="ctr"/>
            <a:r>
              <a:rPr lang="en-US" sz="2400" dirty="0" smtClean="0">
                <a:solidFill>
                  <a:srgbClr val="333333"/>
                </a:solidFill>
                <a:latin typeface="proxima-regular1"/>
              </a:rPr>
              <a:t>Please do visit! </a:t>
            </a:r>
          </a:p>
          <a:p>
            <a:pPr algn="ctr"/>
            <a:r>
              <a:rPr lang="en-US" sz="2400" dirty="0" smtClean="0">
                <a:solidFill>
                  <a:srgbClr val="333333"/>
                </a:solidFill>
                <a:latin typeface="proxima-regular1"/>
              </a:rPr>
              <a:t>Share your ideas and feedback!</a:t>
            </a:r>
            <a:endParaRPr lang="en-US" sz="2400" dirty="0">
              <a:solidFill>
                <a:srgbClr val="333333"/>
              </a:solidFill>
              <a:latin typeface="proxima-regular1"/>
            </a:endParaRPr>
          </a:p>
          <a:p>
            <a:pPr algn="ctr"/>
            <a:r>
              <a:rPr lang="en-US" sz="2400" dirty="0" smtClean="0">
                <a:solidFill>
                  <a:srgbClr val="333333"/>
                </a:solidFill>
                <a:latin typeface="proxima-regular1"/>
              </a:rPr>
              <a:t>Lets work together to make it a bigger project!</a:t>
            </a:r>
          </a:p>
          <a:p>
            <a:pPr algn="ctr"/>
            <a:r>
              <a:rPr lang="en-US" sz="2400" dirty="0" smtClean="0">
                <a:solidFill>
                  <a:srgbClr val="333333"/>
                </a:solidFill>
                <a:latin typeface="proxima-regular1"/>
              </a:rPr>
              <a:t> </a:t>
            </a:r>
            <a:r>
              <a:rPr lang="en-US" sz="2400" dirty="0">
                <a:solidFill>
                  <a:srgbClr val="333333"/>
                </a:solidFill>
                <a:latin typeface="proxima-regular1"/>
                <a:hlinkClick r:id="rId2"/>
              </a:rPr>
              <a:t>http://</a:t>
            </a:r>
            <a:r>
              <a:rPr lang="en-US" sz="2400" dirty="0" smtClean="0">
                <a:solidFill>
                  <a:srgbClr val="333333"/>
                </a:solidFill>
                <a:latin typeface="proxima-regular1"/>
                <a:hlinkClick r:id="rId2"/>
              </a:rPr>
              <a:t>bit.ly/node-generator</a:t>
            </a:r>
            <a:r>
              <a:rPr lang="en-US" sz="2400" dirty="0" smtClean="0">
                <a:solidFill>
                  <a:srgbClr val="333333"/>
                </a:solidFill>
                <a:latin typeface="proxima-regular1"/>
              </a:rPr>
              <a:t> </a:t>
            </a:r>
            <a:endParaRPr lang="en-US" sz="2400" dirty="0"/>
          </a:p>
        </p:txBody>
      </p:sp>
    </p:spTree>
    <p:extLst>
      <p:ext uri="{BB962C8B-B14F-4D97-AF65-F5344CB8AC3E}">
        <p14:creationId xmlns:p14="http://schemas.microsoft.com/office/powerpoint/2010/main" val="3708448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Vertical Text Placeholder 4"/>
          <p:cNvSpPr>
            <a:spLocks noGrp="1"/>
          </p:cNvSpPr>
          <p:nvPr>
            <p:ph type="body" orient="vert" idx="1"/>
          </p:nvPr>
        </p:nvSpPr>
        <p:spPr/>
        <p:txBody>
          <a:bodyPr/>
          <a:lstStyle/>
          <a:p>
            <a:r>
              <a:rPr lang="en-US" dirty="0"/>
              <a:t>What</a:t>
            </a:r>
            <a:r>
              <a:rPr lang="en-US" dirty="0" smtClean="0"/>
              <a:t>? Why? How?</a:t>
            </a:r>
          </a:p>
          <a:p>
            <a:r>
              <a:rPr lang="en-US" dirty="0" smtClean="0"/>
              <a:t>What is Yeoman? Why not Yeoman?</a:t>
            </a:r>
          </a:p>
          <a:p>
            <a:r>
              <a:rPr lang="en-US" dirty="0" smtClean="0"/>
              <a:t>Demo</a:t>
            </a:r>
          </a:p>
          <a:p>
            <a:r>
              <a:rPr lang="en-US" dirty="0" smtClean="0"/>
              <a:t>Code walk</a:t>
            </a:r>
          </a:p>
          <a:p>
            <a:r>
              <a:rPr lang="en-US" dirty="0" smtClean="0"/>
              <a:t>Repo details</a:t>
            </a:r>
          </a:p>
          <a:p>
            <a:r>
              <a:rPr lang="en-US" dirty="0" smtClean="0"/>
              <a:t>Good-to-have features</a:t>
            </a:r>
          </a:p>
          <a:p>
            <a:r>
              <a:rPr lang="en-US" dirty="0"/>
              <a:t>Q/A session</a:t>
            </a:r>
          </a:p>
          <a:p>
            <a:pPr marL="0" indent="0">
              <a:buNone/>
            </a:pPr>
            <a:endParaRPr lang="en-US" dirty="0"/>
          </a:p>
        </p:txBody>
      </p:sp>
    </p:spTree>
    <p:extLst>
      <p:ext uri="{BB962C8B-B14F-4D97-AF65-F5344CB8AC3E}">
        <p14:creationId xmlns:p14="http://schemas.microsoft.com/office/powerpoint/2010/main" val="2335965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66530" y="1921323"/>
            <a:ext cx="10360025" cy="1231106"/>
          </a:xfrm>
        </p:spPr>
        <p:txBody>
          <a:bodyPr/>
          <a:lstStyle/>
          <a:p>
            <a:pPr algn="ctr"/>
            <a:r>
              <a:rPr lang="en-US" sz="4000" dirty="0" smtClean="0"/>
              <a:t>Questions?</a:t>
            </a:r>
            <a:br>
              <a:rPr lang="en-US" sz="4000" dirty="0" smtClean="0"/>
            </a:br>
            <a:r>
              <a:rPr lang="en-US" sz="4000" dirty="0"/>
              <a:t/>
            </a:r>
            <a:br>
              <a:rPr lang="en-US" sz="4000" dirty="0"/>
            </a:br>
            <a:r>
              <a:rPr lang="en-US" sz="4000" dirty="0" smtClean="0"/>
              <a:t/>
            </a:r>
            <a:br>
              <a:rPr lang="en-US" sz="4000" dirty="0" smtClean="0"/>
            </a:br>
            <a:r>
              <a:rPr lang="en-US" sz="4000" dirty="0" smtClean="0"/>
              <a:t>Feedback?</a:t>
            </a:r>
            <a:endParaRPr lang="en-US" sz="4000" dirty="0"/>
          </a:p>
        </p:txBody>
      </p:sp>
    </p:spTree>
    <p:extLst>
      <p:ext uri="{BB962C8B-B14F-4D97-AF65-F5344CB8AC3E}">
        <p14:creationId xmlns:p14="http://schemas.microsoft.com/office/powerpoint/2010/main" val="923078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70416" y="2158313"/>
            <a:ext cx="10360025" cy="807278"/>
          </a:xfrm>
        </p:spPr>
        <p:txBody>
          <a:bodyPr/>
          <a:lstStyle/>
          <a:p>
            <a:pPr algn="ctr"/>
            <a:r>
              <a:rPr lang="en-US" sz="4000" dirty="0" smtClean="0"/>
              <a:t>Thank You</a:t>
            </a:r>
            <a:endParaRPr lang="en-US" sz="4000" dirty="0"/>
          </a:p>
        </p:txBody>
      </p:sp>
      <p:sp>
        <p:nvSpPr>
          <p:cNvPr id="3" name="Rectangle 2"/>
          <p:cNvSpPr/>
          <p:nvPr/>
        </p:nvSpPr>
        <p:spPr>
          <a:xfrm>
            <a:off x="4747589" y="3334923"/>
            <a:ext cx="2005677" cy="369332"/>
          </a:xfrm>
          <a:prstGeom prst="rect">
            <a:avLst/>
          </a:prstGeom>
        </p:spPr>
        <p:txBody>
          <a:bodyPr wrap="none">
            <a:spAutoFit/>
          </a:bodyPr>
          <a:lstStyle/>
          <a:p>
            <a:r>
              <a:rPr lang="en-US" dirty="0" smtClean="0">
                <a:solidFill>
                  <a:srgbClr val="333333"/>
                </a:solidFill>
                <a:latin typeface="proxima-regular1"/>
              </a:rPr>
              <a:t>Reach out to us - </a:t>
            </a:r>
            <a:endParaRPr lang="en-US" dirty="0"/>
          </a:p>
        </p:txBody>
      </p:sp>
      <p:sp>
        <p:nvSpPr>
          <p:cNvPr id="4" name="Rectangle 3"/>
          <p:cNvSpPr/>
          <p:nvPr/>
        </p:nvSpPr>
        <p:spPr>
          <a:xfrm>
            <a:off x="7949428" y="3919157"/>
            <a:ext cx="2470548" cy="646331"/>
          </a:xfrm>
          <a:prstGeom prst="rect">
            <a:avLst/>
          </a:prstGeom>
        </p:spPr>
        <p:txBody>
          <a:bodyPr wrap="none">
            <a:spAutoFit/>
          </a:bodyPr>
          <a:lstStyle/>
          <a:p>
            <a:r>
              <a:rPr lang="en-US" dirty="0" smtClean="0">
                <a:solidFill>
                  <a:srgbClr val="333333"/>
                </a:solidFill>
                <a:latin typeface="proxima-regular1"/>
              </a:rPr>
              <a:t>Ayan Dalal</a:t>
            </a:r>
          </a:p>
          <a:p>
            <a:r>
              <a:rPr lang="en-US" dirty="0" smtClean="0">
                <a:solidFill>
                  <a:srgbClr val="333333"/>
                </a:solidFill>
                <a:latin typeface="proxima-regular1"/>
                <a:hlinkClick r:id="rId2"/>
              </a:rPr>
              <a:t>adalal4@sapient.com</a:t>
            </a:r>
            <a:r>
              <a:rPr lang="en-US" dirty="0" smtClean="0">
                <a:solidFill>
                  <a:srgbClr val="333333"/>
                </a:solidFill>
                <a:latin typeface="proxima-regular1"/>
              </a:rPr>
              <a:t> </a:t>
            </a:r>
            <a:endParaRPr lang="en-US" dirty="0"/>
          </a:p>
        </p:txBody>
      </p:sp>
      <p:sp>
        <p:nvSpPr>
          <p:cNvPr id="5" name="Rectangle 4"/>
          <p:cNvSpPr/>
          <p:nvPr/>
        </p:nvSpPr>
        <p:spPr>
          <a:xfrm>
            <a:off x="1176913" y="3922168"/>
            <a:ext cx="2624436" cy="646331"/>
          </a:xfrm>
          <a:prstGeom prst="rect">
            <a:avLst/>
          </a:prstGeom>
        </p:spPr>
        <p:txBody>
          <a:bodyPr wrap="none">
            <a:spAutoFit/>
          </a:bodyPr>
          <a:lstStyle/>
          <a:p>
            <a:r>
              <a:rPr lang="en-US" dirty="0" err="1" smtClean="0">
                <a:solidFill>
                  <a:srgbClr val="333333"/>
                </a:solidFill>
                <a:latin typeface="proxima-regular1"/>
              </a:rPr>
              <a:t>Arkadyuti</a:t>
            </a:r>
            <a:r>
              <a:rPr lang="en-US" dirty="0" smtClean="0">
                <a:solidFill>
                  <a:srgbClr val="333333"/>
                </a:solidFill>
                <a:latin typeface="proxima-regular1"/>
              </a:rPr>
              <a:t> Sarkar</a:t>
            </a:r>
          </a:p>
          <a:p>
            <a:r>
              <a:rPr lang="en-US" dirty="0" smtClean="0">
                <a:solidFill>
                  <a:srgbClr val="333333"/>
                </a:solidFill>
                <a:latin typeface="proxima-regular1"/>
                <a:hlinkClick r:id="rId3"/>
              </a:rPr>
              <a:t>asarkar2@sapient.com</a:t>
            </a:r>
            <a:r>
              <a:rPr lang="en-US" dirty="0" smtClean="0">
                <a:solidFill>
                  <a:srgbClr val="333333"/>
                </a:solidFill>
                <a:latin typeface="proxima-regular1"/>
              </a:rPr>
              <a:t> </a:t>
            </a:r>
            <a:endParaRPr lang="en-US" dirty="0"/>
          </a:p>
        </p:txBody>
      </p:sp>
    </p:spTree>
    <p:extLst>
      <p:ext uri="{BB962C8B-B14F-4D97-AF65-F5344CB8AC3E}">
        <p14:creationId xmlns:p14="http://schemas.microsoft.com/office/powerpoint/2010/main" val="3048438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116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9529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grpSp>
        <p:nvGrpSpPr>
          <p:cNvPr id="7" name="Group 6"/>
          <p:cNvGrpSpPr/>
          <p:nvPr/>
        </p:nvGrpSpPr>
        <p:grpSpPr>
          <a:xfrm>
            <a:off x="2543969" y="3001901"/>
            <a:ext cx="1820115" cy="453337"/>
            <a:chOff x="0" y="1768387"/>
            <a:chExt cx="1417884" cy="810002"/>
          </a:xfrm>
        </p:grpSpPr>
        <p:sp>
          <p:nvSpPr>
            <p:cNvPr id="8" name="Rounded Rectangle 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Prompts</a:t>
              </a:r>
              <a:endParaRPr lang="en-US" dirty="0"/>
            </a:p>
          </p:txBody>
        </p:sp>
        <p:sp>
          <p:nvSpPr>
            <p:cNvPr id="1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1" name="Straight Arrow Connector 10"/>
          <p:cNvCxnSpPr/>
          <p:nvPr/>
        </p:nvCxnSpPr>
        <p:spPr>
          <a:xfrm>
            <a:off x="4364084" y="3393138"/>
            <a:ext cx="1119987" cy="54838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rot="1498739">
            <a:off x="4556349" y="3468091"/>
            <a:ext cx="809320" cy="246221"/>
          </a:xfrm>
          <a:prstGeom prst="rect">
            <a:avLst/>
          </a:prstGeom>
          <a:noFill/>
        </p:spPr>
        <p:txBody>
          <a:bodyPr wrap="square" rtlCol="0">
            <a:spAutoFit/>
          </a:bodyPr>
          <a:lstStyle/>
          <a:p>
            <a:r>
              <a:rPr lang="en-US" sz="1000" b="1" dirty="0" smtClean="0"/>
              <a:t>answers</a:t>
            </a:r>
            <a:endParaRPr lang="en-US" sz="1000" dirty="0"/>
          </a:p>
        </p:txBody>
      </p: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cxnSp>
        <p:nvCxnSpPr>
          <p:cNvPr id="43" name="Straight Arrow Connector 42"/>
          <p:cNvCxnSpPr>
            <a:stCxn id="22" idx="1"/>
          </p:cNvCxnSpPr>
          <p:nvPr/>
        </p:nvCxnSpPr>
        <p:spPr>
          <a:xfrm flipH="1" flipV="1">
            <a:off x="4330141" y="3106757"/>
            <a:ext cx="1423469" cy="6969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rot="1498739">
            <a:off x="4530059" y="3227611"/>
            <a:ext cx="1162265" cy="246221"/>
          </a:xfrm>
          <a:prstGeom prst="rect">
            <a:avLst/>
          </a:prstGeom>
          <a:noFill/>
        </p:spPr>
        <p:txBody>
          <a:bodyPr wrap="square" rtlCol="0">
            <a:spAutoFit/>
          </a:bodyPr>
          <a:lstStyle/>
          <a:p>
            <a:r>
              <a:rPr lang="en-US" sz="1000" b="1" dirty="0"/>
              <a:t>c</a:t>
            </a:r>
            <a:r>
              <a:rPr lang="en-US" sz="1000" b="1" dirty="0" smtClean="0"/>
              <a:t>alls prompts</a:t>
            </a:r>
            <a:endParaRPr lang="en-US" sz="1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763" y="3914944"/>
            <a:ext cx="2943321" cy="872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cxnSp>
        <p:nvCxnSpPr>
          <p:cNvPr id="13" name="Straight Arrow Connector 12"/>
          <p:cNvCxnSpPr/>
          <p:nvPr/>
        </p:nvCxnSpPr>
        <p:spPr>
          <a:xfrm>
            <a:off x="6523577" y="2563156"/>
            <a:ext cx="0" cy="1087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58" y="1802567"/>
            <a:ext cx="1027095" cy="57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191" y="1879366"/>
            <a:ext cx="530349" cy="47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297" y="1879366"/>
            <a:ext cx="641606" cy="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cxnSp>
        <p:nvCxnSpPr>
          <p:cNvPr id="13" name="Straight Arrow Connector 12"/>
          <p:cNvCxnSpPr/>
          <p:nvPr/>
        </p:nvCxnSpPr>
        <p:spPr>
          <a:xfrm>
            <a:off x="6523577" y="2563156"/>
            <a:ext cx="0" cy="1087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cxnSp>
        <p:nvCxnSpPr>
          <p:cNvPr id="33" name="Straight Arrow Connector 32"/>
          <p:cNvCxnSpPr>
            <a:endCxn id="22" idx="4"/>
          </p:cNvCxnSpPr>
          <p:nvPr/>
        </p:nvCxnSpPr>
        <p:spPr>
          <a:xfrm flipV="1">
            <a:off x="6584944" y="4693186"/>
            <a:ext cx="2595" cy="9254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58" y="1802567"/>
            <a:ext cx="1027095" cy="57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191" y="1879366"/>
            <a:ext cx="530349" cy="47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858" y="5517509"/>
            <a:ext cx="1275439" cy="1275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97" y="1879366"/>
            <a:ext cx="641606" cy="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cxnSp>
        <p:nvCxnSpPr>
          <p:cNvPr id="13" name="Straight Arrow Connector 12"/>
          <p:cNvCxnSpPr/>
          <p:nvPr/>
        </p:nvCxnSpPr>
        <p:spPr>
          <a:xfrm>
            <a:off x="6523577" y="2563156"/>
            <a:ext cx="0" cy="1087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408185"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Generator</a:t>
            </a:r>
            <a:endParaRPr lang="en-US" sz="1400" dirty="0">
              <a:solidFill>
                <a:schemeClr val="tx1"/>
              </a:solidFill>
            </a:endParaRPr>
          </a:p>
        </p:txBody>
      </p:sp>
      <p:cxnSp>
        <p:nvCxnSpPr>
          <p:cNvPr id="23" name="Straight Arrow Connector 22"/>
          <p:cNvCxnSpPr/>
          <p:nvPr/>
        </p:nvCxnSpPr>
        <p:spPr>
          <a:xfrm>
            <a:off x="7766892" y="4149054"/>
            <a:ext cx="170093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9467831" y="3922385"/>
            <a:ext cx="1820115" cy="653434"/>
            <a:chOff x="0" y="1768387"/>
            <a:chExt cx="1417884" cy="810002"/>
          </a:xfrm>
        </p:grpSpPr>
        <p:sp>
          <p:nvSpPr>
            <p:cNvPr id="25" name="Rounded Rectangle 24"/>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Generated project</a:t>
              </a:r>
              <a:endParaRPr lang="en-US" dirty="0"/>
            </a:p>
          </p:txBody>
        </p:sp>
        <p:sp>
          <p:nvSpPr>
            <p:cNvPr id="26"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33" name="Straight Arrow Connector 32"/>
          <p:cNvCxnSpPr>
            <a:endCxn id="22" idx="4"/>
          </p:cNvCxnSpPr>
          <p:nvPr/>
        </p:nvCxnSpPr>
        <p:spPr>
          <a:xfrm flipV="1">
            <a:off x="6584944" y="4693186"/>
            <a:ext cx="2595" cy="9254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AutoShape 6" descr="Image result for bre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58" y="1802567"/>
            <a:ext cx="1027095" cy="57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191" y="1879366"/>
            <a:ext cx="530349" cy="47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858" y="5517509"/>
            <a:ext cx="1275439" cy="1275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97" y="1879366"/>
            <a:ext cx="641606" cy="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toasted club sandwi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4469" y="4613024"/>
            <a:ext cx="1615152" cy="90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Cloud 33"/>
          <p:cNvSpPr/>
          <p:nvPr/>
        </p:nvSpPr>
        <p:spPr>
          <a:xfrm>
            <a:off x="9202502" y="5618602"/>
            <a:ext cx="2085444" cy="870333"/>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YUMMY!! :P</a:t>
            </a:r>
            <a:endParaRPr lang="en-US" dirty="0"/>
          </a:p>
        </p:txBody>
      </p:sp>
    </p:spTree>
    <p:extLst>
      <p:ext uri="{BB962C8B-B14F-4D97-AF65-F5344CB8AC3E}">
        <p14:creationId xmlns:p14="http://schemas.microsoft.com/office/powerpoint/2010/main" val="1900827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1702</TotalTime>
  <Words>1092</Words>
  <Application>Microsoft Office PowerPoint</Application>
  <PresentationFormat>Custom</PresentationFormat>
  <Paragraphs>185</Paragraphs>
  <Slides>32</Slides>
  <Notes>0</Notes>
  <HiddenSlides>0</HiddenSlides>
  <MMClips>0</MMClips>
  <ScaleCrop>false</ScaleCrop>
  <HeadingPairs>
    <vt:vector size="4" baseType="variant">
      <vt:variant>
        <vt:lpstr>Theme</vt:lpstr>
      </vt:variant>
      <vt:variant>
        <vt:i4>7</vt:i4>
      </vt:variant>
      <vt:variant>
        <vt:lpstr>Slide Titles</vt:lpstr>
      </vt:variant>
      <vt:variant>
        <vt:i4>32</vt:i4>
      </vt:variant>
    </vt:vector>
  </HeadingPairs>
  <TitlesOfParts>
    <vt:vector size="39" baseType="lpstr">
      <vt:lpstr>Brand Mark</vt:lpstr>
      <vt:lpstr>Cover</vt:lpstr>
      <vt:lpstr>Agenda</vt:lpstr>
      <vt:lpstr>Divider</vt:lpstr>
      <vt:lpstr>Quote</vt:lpstr>
      <vt:lpstr>Content</vt:lpstr>
      <vt:lpstr>Back Cover</vt:lpstr>
      <vt:lpstr>PowerPoint Presentation</vt:lpstr>
      <vt:lpstr>Generators – let us set up your project!</vt:lpstr>
      <vt:lpstr>Agenda</vt:lpstr>
      <vt:lpstr>What are Generators? </vt:lpstr>
      <vt:lpstr>What are Generators? </vt:lpstr>
      <vt:lpstr>What are Generators? </vt:lpstr>
      <vt:lpstr>What are Generators? </vt:lpstr>
      <vt:lpstr>What are Generators? </vt:lpstr>
      <vt:lpstr>What are Generators? </vt:lpstr>
      <vt:lpstr>Why Generators?</vt:lpstr>
      <vt:lpstr>Why Generators?</vt:lpstr>
      <vt:lpstr>Why Generators?</vt:lpstr>
      <vt:lpstr>Why Generators?</vt:lpstr>
      <vt:lpstr>Why Generators?</vt:lpstr>
      <vt:lpstr>How? </vt:lpstr>
      <vt:lpstr>What is Yeoman? </vt:lpstr>
      <vt:lpstr>What is Yeoman? </vt:lpstr>
      <vt:lpstr>What is Yeoman? </vt:lpstr>
      <vt:lpstr>DEMO</vt:lpstr>
      <vt:lpstr>CODE-WALK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Feedback?</vt:lpstr>
      <vt:lpstr>Thank You</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216</cp:revision>
  <dcterms:created xsi:type="dcterms:W3CDTF">2017-01-23T16:33:08Z</dcterms:created>
  <dcterms:modified xsi:type="dcterms:W3CDTF">2017-05-31T08:06:08Z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https://vox.publicis.sapient.com</vt:lpwstr>
  </property>
  <property fmtid="{D5CDD505-2E9C-101B-9397-08002B2CF9AE}" pid="3" name="Offisync_UniqueId">
    <vt:lpwstr>156517</vt:lpwstr>
  </property>
  <property fmtid="{D5CDD505-2E9C-101B-9397-08002B2CF9AE}" pid="4" name="Offisync_UpdateToken">
    <vt:lpwstr>5</vt:lpwstr>
  </property>
  <property fmtid="{D5CDD505-2E9C-101B-9397-08002B2CF9AE}" pid="5" name="Jive_VersionGuid">
    <vt:lpwstr>1e136e0c-a3d9-4189-8573-3e9ffa1f0565</vt:lpwstr>
  </property>
  <property fmtid="{D5CDD505-2E9C-101B-9397-08002B2CF9AE}" pid="6" name="Offisync_ServerID">
    <vt:lpwstr>2a760b3e-54a5-418b-9dd9-555cd32dea45</vt:lpwstr>
  </property>
  <property fmtid="{D5CDD505-2E9C-101B-9397-08002B2CF9AE}" pid="7" name="Jive_LatestUserAccountName">
    <vt:lpwstr>adala4</vt:lpwstr>
  </property>
  <property fmtid="{D5CDD505-2E9C-101B-9397-08002B2CF9AE}" pid="8" name="Jive_ModifiedButNotPublished">
    <vt:lpwstr>True</vt:lpwstr>
  </property>
</Properties>
</file>