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82" r:id="rId4"/>
    <p:sldId id="257" r:id="rId5"/>
    <p:sldId id="259" r:id="rId6"/>
    <p:sldId id="260" r:id="rId7"/>
    <p:sldId id="261" r:id="rId8"/>
    <p:sldId id="262" r:id="rId9"/>
    <p:sldId id="265" r:id="rId10"/>
    <p:sldId id="263" r:id="rId11"/>
    <p:sldId id="266" r:id="rId12"/>
    <p:sldId id="283" r:id="rId13"/>
    <p:sldId id="264" r:id="rId14"/>
    <p:sldId id="267" r:id="rId15"/>
    <p:sldId id="284" r:id="rId16"/>
    <p:sldId id="272" r:id="rId17"/>
    <p:sldId id="270" r:id="rId18"/>
    <p:sldId id="271" r:id="rId19"/>
    <p:sldId id="273" r:id="rId20"/>
    <p:sldId id="275" r:id="rId21"/>
    <p:sldId id="285" r:id="rId22"/>
    <p:sldId id="288" r:id="rId23"/>
    <p:sldId id="276" r:id="rId24"/>
    <p:sldId id="278" r:id="rId25"/>
    <p:sldId id="286" r:id="rId26"/>
    <p:sldId id="281"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7C793-5F45-47E0-841D-9D69C8962F35}" type="datetimeFigureOut">
              <a:rPr lang="en-US" smtClean="0"/>
              <a:t>11/19/2014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792EF-BADC-46B6-BC85-A3C9CA8D44A2}" type="slidenum">
              <a:rPr lang="en-US" smtClean="0"/>
              <a:t>‹#›</a:t>
            </a:fld>
            <a:endParaRPr lang="en-US"/>
          </a:p>
        </p:txBody>
      </p:sp>
    </p:spTree>
    <p:extLst>
      <p:ext uri="{BB962C8B-B14F-4D97-AF65-F5344CB8AC3E}">
        <p14:creationId xmlns:p14="http://schemas.microsoft.com/office/powerpoint/2010/main" val="197857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792EF-BADC-46B6-BC85-A3C9CA8D44A2}" type="slidenum">
              <a:rPr lang="en-US" smtClean="0"/>
              <a:t>13</a:t>
            </a:fld>
            <a:endParaRPr lang="en-US"/>
          </a:p>
        </p:txBody>
      </p:sp>
    </p:spTree>
    <p:extLst>
      <p:ext uri="{BB962C8B-B14F-4D97-AF65-F5344CB8AC3E}">
        <p14:creationId xmlns:p14="http://schemas.microsoft.com/office/powerpoint/2010/main" val="1080297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599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061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8181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7897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651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79803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8631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5339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789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7749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9191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39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2908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97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957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57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554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11/19/2014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86487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8600"/>
            <a:ext cx="5917679" cy="2550877"/>
          </a:xfrm>
        </p:spPr>
        <p:txBody>
          <a:bodyPr/>
          <a:lstStyle/>
          <a:p>
            <a:pPr algn="ctr"/>
            <a:r>
              <a:rPr lang="en-US" sz="4000" b="1" dirty="0" smtClean="0"/>
              <a:t>CREDIT RISK ANALYSIS USING SAS ENTERPRISE MINER</a:t>
            </a:r>
            <a:endParaRPr lang="en-US" sz="4000" b="1" dirty="0"/>
          </a:p>
        </p:txBody>
      </p:sp>
      <p:sp>
        <p:nvSpPr>
          <p:cNvPr id="5" name="TextBox 4"/>
          <p:cNvSpPr txBox="1"/>
          <p:nvPr/>
        </p:nvSpPr>
        <p:spPr>
          <a:xfrm>
            <a:off x="3385339" y="3150275"/>
            <a:ext cx="2533066" cy="2031325"/>
          </a:xfrm>
          <a:prstGeom prst="rect">
            <a:avLst/>
          </a:prstGeom>
          <a:noFill/>
        </p:spPr>
        <p:txBody>
          <a:bodyPr wrap="none" rtlCol="0">
            <a:spAutoFit/>
          </a:bodyPr>
          <a:lstStyle/>
          <a:p>
            <a:pPr algn="ctr"/>
            <a:r>
              <a:rPr lang="en-US" dirty="0" smtClean="0">
                <a:solidFill>
                  <a:schemeClr val="accent2">
                    <a:lumMod val="20000"/>
                    <a:lumOff val="80000"/>
                  </a:schemeClr>
                </a:solidFill>
              </a:rPr>
              <a:t>GROUP 01</a:t>
            </a:r>
          </a:p>
          <a:p>
            <a:endParaRPr lang="en-US" dirty="0" smtClean="0">
              <a:solidFill>
                <a:schemeClr val="accent2">
                  <a:lumMod val="20000"/>
                  <a:lumOff val="80000"/>
                </a:schemeClr>
              </a:solidFill>
            </a:endParaRPr>
          </a:p>
          <a:p>
            <a:r>
              <a:rPr lang="en-US" dirty="0" smtClean="0">
                <a:solidFill>
                  <a:schemeClr val="accent2">
                    <a:lumMod val="20000"/>
                    <a:lumOff val="80000"/>
                  </a:schemeClr>
                </a:solidFill>
              </a:rPr>
              <a:t>PRASHANTH GOWDA</a:t>
            </a:r>
          </a:p>
          <a:p>
            <a:r>
              <a:rPr lang="en-US" dirty="0">
                <a:solidFill>
                  <a:schemeClr val="accent2">
                    <a:lumMod val="20000"/>
                    <a:lumOff val="80000"/>
                  </a:schemeClr>
                </a:solidFill>
              </a:rPr>
              <a:t>PREETA </a:t>
            </a:r>
            <a:r>
              <a:rPr lang="en-US" dirty="0" smtClean="0">
                <a:solidFill>
                  <a:schemeClr val="accent2">
                    <a:lumMod val="20000"/>
                    <a:lumOff val="80000"/>
                  </a:schemeClr>
                </a:solidFill>
              </a:rPr>
              <a:t>BORKAR</a:t>
            </a:r>
          </a:p>
          <a:p>
            <a:r>
              <a:rPr lang="en-US" dirty="0">
                <a:solidFill>
                  <a:schemeClr val="accent2">
                    <a:lumMod val="20000"/>
                    <a:lumOff val="80000"/>
                  </a:schemeClr>
                </a:solidFill>
              </a:rPr>
              <a:t>RAHUL </a:t>
            </a:r>
            <a:r>
              <a:rPr lang="en-US" dirty="0" smtClean="0">
                <a:solidFill>
                  <a:schemeClr val="accent2">
                    <a:lumMod val="20000"/>
                    <a:lumOff val="80000"/>
                  </a:schemeClr>
                </a:solidFill>
              </a:rPr>
              <a:t>RAVESH</a:t>
            </a:r>
          </a:p>
          <a:p>
            <a:r>
              <a:rPr lang="en-US" dirty="0">
                <a:solidFill>
                  <a:schemeClr val="accent2">
                    <a:lumMod val="20000"/>
                    <a:lumOff val="80000"/>
                  </a:schemeClr>
                </a:solidFill>
              </a:rPr>
              <a:t>SHOBHIT </a:t>
            </a:r>
            <a:r>
              <a:rPr lang="en-US" dirty="0" smtClean="0">
                <a:solidFill>
                  <a:schemeClr val="accent2">
                    <a:lumMod val="20000"/>
                    <a:lumOff val="80000"/>
                  </a:schemeClr>
                </a:solidFill>
              </a:rPr>
              <a:t>DALAL</a:t>
            </a:r>
          </a:p>
          <a:p>
            <a:r>
              <a:rPr lang="en-US" dirty="0" smtClean="0">
                <a:solidFill>
                  <a:schemeClr val="accent2">
                    <a:lumMod val="20000"/>
                    <a:lumOff val="80000"/>
                  </a:schemeClr>
                </a:solidFill>
              </a:rPr>
              <a:t>TAMANNA SAHOO</a:t>
            </a:r>
          </a:p>
        </p:txBody>
      </p:sp>
      <p:pic>
        <p:nvPicPr>
          <p:cNvPr id="6" name="Picture 5"/>
          <p:cNvPicPr>
            <a:picLocks noChangeAspect="1"/>
          </p:cNvPicPr>
          <p:nvPr/>
        </p:nvPicPr>
        <p:blipFill>
          <a:blip r:embed="rId2"/>
          <a:stretch>
            <a:fillRect/>
          </a:stretch>
        </p:blipFill>
        <p:spPr>
          <a:xfrm>
            <a:off x="762001" y="3197483"/>
            <a:ext cx="1904999" cy="761234"/>
          </a:xfrm>
          <a:prstGeom prst="rect">
            <a:avLst/>
          </a:prstGeom>
        </p:spPr>
      </p:pic>
      <p:pic>
        <p:nvPicPr>
          <p:cNvPr id="7" name="Picture 6"/>
          <p:cNvPicPr>
            <a:picLocks noChangeAspect="1"/>
          </p:cNvPicPr>
          <p:nvPr/>
        </p:nvPicPr>
        <p:blipFill>
          <a:blip r:embed="rId3"/>
          <a:stretch>
            <a:fillRect/>
          </a:stretch>
        </p:blipFill>
        <p:spPr>
          <a:xfrm>
            <a:off x="6629400" y="3197483"/>
            <a:ext cx="1600200" cy="761234"/>
          </a:xfrm>
          <a:prstGeom prst="rect">
            <a:avLst/>
          </a:prstGeom>
        </p:spPr>
      </p:pic>
      <p:pic>
        <p:nvPicPr>
          <p:cNvPr id="8" name="Picture 7"/>
          <p:cNvPicPr>
            <a:picLocks noChangeAspect="1"/>
          </p:cNvPicPr>
          <p:nvPr/>
        </p:nvPicPr>
        <p:blipFill>
          <a:blip r:embed="rId4"/>
          <a:stretch>
            <a:fillRect/>
          </a:stretch>
        </p:blipFill>
        <p:spPr>
          <a:xfrm>
            <a:off x="3385339" y="5562599"/>
            <a:ext cx="2560608" cy="734713"/>
          </a:xfrm>
          <a:prstGeom prst="rect">
            <a:avLst/>
          </a:prstGeom>
        </p:spPr>
      </p:pic>
    </p:spTree>
    <p:extLst>
      <p:ext uri="{BB962C8B-B14F-4D97-AF65-F5344CB8AC3E}">
        <p14:creationId xmlns:p14="http://schemas.microsoft.com/office/powerpoint/2010/main" val="2185521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219200"/>
            <a:ext cx="7696200" cy="5663089"/>
          </a:xfrm>
          <a:prstGeom prst="rect">
            <a:avLst/>
          </a:prstGeom>
          <a:noFill/>
        </p:spPr>
        <p:txBody>
          <a:bodyPr wrap="square" rtlCol="0">
            <a:spAutoFit/>
          </a:bodyPr>
          <a:lstStyle/>
          <a:p>
            <a:endParaRPr lang="en-US" b="1" dirty="0" smtClean="0">
              <a:solidFill>
                <a:schemeClr val="bg1"/>
              </a:solidFill>
            </a:endParaRPr>
          </a:p>
          <a:p>
            <a:pPr marL="457200" indent="-457200">
              <a:buFont typeface="Wingdings" panose="05000000000000000000" pitchFamily="2" charset="2"/>
              <a:buChar char="Ø"/>
            </a:pPr>
            <a:r>
              <a:rPr lang="en-US" b="1" dirty="0" smtClean="0">
                <a:solidFill>
                  <a:schemeClr val="bg1"/>
                </a:solidFill>
              </a:rPr>
              <a:t>Manual or Intuitive methods: </a:t>
            </a:r>
          </a:p>
          <a:p>
            <a:pPr lvl="1"/>
            <a:endParaRPr lang="en-US" dirty="0" smtClean="0">
              <a:solidFill>
                <a:schemeClr val="bg1"/>
              </a:solidFill>
            </a:endParaRPr>
          </a:p>
          <a:p>
            <a:pPr lvl="1"/>
            <a:r>
              <a:rPr lang="en-US" sz="1600" dirty="0" smtClean="0">
                <a:solidFill>
                  <a:schemeClr val="bg1"/>
                </a:solidFill>
              </a:rPr>
              <a:t>All variables were checked for any sort of preliminary data inconsistency.</a:t>
            </a:r>
          </a:p>
          <a:p>
            <a:pPr lvl="1"/>
            <a:endParaRPr lang="en-US" sz="1600" dirty="0">
              <a:solidFill>
                <a:schemeClr val="bg1"/>
              </a:solidFill>
            </a:endParaRPr>
          </a:p>
          <a:p>
            <a:pPr marL="800100" lvl="1" indent="-342900">
              <a:buAutoNum type="arabicParenR"/>
            </a:pPr>
            <a:r>
              <a:rPr lang="en-US" sz="1600" dirty="0" smtClean="0">
                <a:solidFill>
                  <a:schemeClr val="bg1"/>
                </a:solidFill>
              </a:rPr>
              <a:t>The </a:t>
            </a:r>
            <a:r>
              <a:rPr lang="en-US" sz="1600" dirty="0">
                <a:solidFill>
                  <a:schemeClr val="bg1"/>
                </a:solidFill>
              </a:rPr>
              <a:t>dataset had many columns with missing values as </a:t>
            </a:r>
            <a:r>
              <a:rPr lang="en-US" sz="1600" dirty="0" smtClean="0">
                <a:solidFill>
                  <a:schemeClr val="bg1"/>
                </a:solidFill>
              </a:rPr>
              <a:t>they were </a:t>
            </a:r>
            <a:r>
              <a:rPr lang="en-US" sz="1600" dirty="0">
                <a:solidFill>
                  <a:schemeClr val="bg1"/>
                </a:solidFill>
              </a:rPr>
              <a:t>PI values, or were not recorded for certain years</a:t>
            </a:r>
            <a:r>
              <a:rPr lang="en-US" sz="1600" dirty="0" smtClean="0">
                <a:solidFill>
                  <a:schemeClr val="bg1"/>
                </a:solidFill>
              </a:rPr>
              <a:t>.</a:t>
            </a:r>
          </a:p>
          <a:p>
            <a:pPr lvl="1"/>
            <a:r>
              <a:rPr lang="en-US" sz="1600" dirty="0">
                <a:solidFill>
                  <a:schemeClr val="bg1"/>
                </a:solidFill>
              </a:rPr>
              <a:t> </a:t>
            </a:r>
            <a:r>
              <a:rPr lang="en-US" sz="1600" dirty="0" smtClean="0">
                <a:solidFill>
                  <a:schemeClr val="bg1"/>
                </a:solidFill>
              </a:rPr>
              <a:t>     Eg : SSN Number,  Salary</a:t>
            </a:r>
          </a:p>
          <a:p>
            <a:pPr lvl="1"/>
            <a:endParaRPr lang="en-US" sz="1600" dirty="0" smtClean="0">
              <a:solidFill>
                <a:schemeClr val="bg1"/>
              </a:solidFill>
            </a:endParaRPr>
          </a:p>
          <a:p>
            <a:pPr lvl="1"/>
            <a:r>
              <a:rPr lang="en-US" sz="1600" dirty="0" smtClean="0">
                <a:solidFill>
                  <a:schemeClr val="bg1"/>
                </a:solidFill>
              </a:rPr>
              <a:t>2)   Some </a:t>
            </a:r>
            <a:r>
              <a:rPr lang="en-US" sz="1600" dirty="0">
                <a:solidFill>
                  <a:schemeClr val="bg1"/>
                </a:solidFill>
              </a:rPr>
              <a:t>columns were discarded as they were irrelevant to </a:t>
            </a:r>
            <a:r>
              <a:rPr lang="en-US" sz="1600" dirty="0" smtClean="0">
                <a:solidFill>
                  <a:schemeClr val="bg1"/>
                </a:solidFill>
              </a:rPr>
              <a:t>predict </a:t>
            </a:r>
          </a:p>
          <a:p>
            <a:pPr lvl="1"/>
            <a:r>
              <a:rPr lang="en-US" sz="1600" dirty="0">
                <a:solidFill>
                  <a:schemeClr val="bg1"/>
                </a:solidFill>
              </a:rPr>
              <a:t> </a:t>
            </a:r>
            <a:r>
              <a:rPr lang="en-US" sz="1600" dirty="0" smtClean="0">
                <a:solidFill>
                  <a:schemeClr val="bg1"/>
                </a:solidFill>
              </a:rPr>
              <a:t>     FICO score </a:t>
            </a:r>
          </a:p>
          <a:p>
            <a:pPr lvl="1"/>
            <a:r>
              <a:rPr lang="en-US" sz="1600" dirty="0">
                <a:solidFill>
                  <a:schemeClr val="bg1"/>
                </a:solidFill>
              </a:rPr>
              <a:t> </a:t>
            </a:r>
            <a:r>
              <a:rPr lang="en-US" sz="1600" dirty="0" smtClean="0">
                <a:solidFill>
                  <a:schemeClr val="bg1"/>
                </a:solidFill>
              </a:rPr>
              <a:t>     Eg </a:t>
            </a:r>
            <a:r>
              <a:rPr lang="en-US" sz="1600" dirty="0">
                <a:solidFill>
                  <a:schemeClr val="bg1"/>
                </a:solidFill>
              </a:rPr>
              <a:t>: INT_REBATE_AMT, CYCLE_INTEREST_CR_AMT </a:t>
            </a:r>
          </a:p>
          <a:p>
            <a:pPr lvl="1"/>
            <a:endParaRPr lang="en-US" sz="1600" dirty="0">
              <a:solidFill>
                <a:schemeClr val="bg1"/>
              </a:solidFill>
            </a:endParaRPr>
          </a:p>
          <a:p>
            <a:pPr lvl="1"/>
            <a:r>
              <a:rPr lang="en-US" sz="1600" dirty="0" smtClean="0">
                <a:solidFill>
                  <a:schemeClr val="bg1"/>
                </a:solidFill>
              </a:rPr>
              <a:t>3)   Variables with same values for all rows or almost all rows.</a:t>
            </a:r>
          </a:p>
          <a:p>
            <a:pPr lvl="1"/>
            <a:r>
              <a:rPr lang="en-US" sz="1600" dirty="0">
                <a:solidFill>
                  <a:schemeClr val="bg1"/>
                </a:solidFill>
              </a:rPr>
              <a:t> </a:t>
            </a:r>
            <a:r>
              <a:rPr lang="en-US" sz="1600" dirty="0" smtClean="0">
                <a:solidFill>
                  <a:schemeClr val="bg1"/>
                </a:solidFill>
              </a:rPr>
              <a:t>     Eg </a:t>
            </a:r>
            <a:r>
              <a:rPr lang="en-US" sz="1600" dirty="0">
                <a:solidFill>
                  <a:schemeClr val="bg1"/>
                </a:solidFill>
              </a:rPr>
              <a:t>: PER_NUM, </a:t>
            </a:r>
            <a:r>
              <a:rPr lang="en-US" sz="1600" dirty="0" smtClean="0">
                <a:solidFill>
                  <a:schemeClr val="bg1"/>
                </a:solidFill>
              </a:rPr>
              <a:t>RETN_OFFER_GRP_ID</a:t>
            </a:r>
          </a:p>
          <a:p>
            <a:pPr lvl="1"/>
            <a:endParaRPr lang="en-US" sz="1600" dirty="0">
              <a:solidFill>
                <a:schemeClr val="bg1"/>
              </a:solidFill>
            </a:endParaRPr>
          </a:p>
          <a:p>
            <a:pPr marL="800100" lvl="1" indent="-342900">
              <a:buAutoNum type="arabicParenR" startAt="4"/>
            </a:pPr>
            <a:r>
              <a:rPr lang="en-US" sz="1600" dirty="0" smtClean="0">
                <a:solidFill>
                  <a:schemeClr val="bg1"/>
                </a:solidFill>
              </a:rPr>
              <a:t>Converted </a:t>
            </a:r>
            <a:r>
              <a:rPr lang="en-US" sz="1600" dirty="0">
                <a:solidFill>
                  <a:schemeClr val="bg1"/>
                </a:solidFill>
              </a:rPr>
              <a:t>nominal data into binary values by creating </a:t>
            </a:r>
            <a:r>
              <a:rPr lang="en-US" sz="1600" dirty="0" smtClean="0">
                <a:solidFill>
                  <a:schemeClr val="bg1"/>
                </a:solidFill>
              </a:rPr>
              <a:t>columns for</a:t>
            </a:r>
          </a:p>
          <a:p>
            <a:pPr lvl="1"/>
            <a:r>
              <a:rPr lang="en-US" sz="1600" dirty="0">
                <a:solidFill>
                  <a:schemeClr val="bg1"/>
                </a:solidFill>
              </a:rPr>
              <a:t> </a:t>
            </a:r>
            <a:r>
              <a:rPr lang="en-US" sz="1600" dirty="0" smtClean="0">
                <a:solidFill>
                  <a:schemeClr val="bg1"/>
                </a:solidFill>
              </a:rPr>
              <a:t>     each value and rejecting one of the column for avoiding</a:t>
            </a:r>
          </a:p>
          <a:p>
            <a:pPr lvl="1"/>
            <a:r>
              <a:rPr lang="en-US" sz="1600" dirty="0">
                <a:solidFill>
                  <a:schemeClr val="bg1"/>
                </a:solidFill>
              </a:rPr>
              <a:t> </a:t>
            </a:r>
            <a:r>
              <a:rPr lang="en-US" sz="1600" dirty="0" smtClean="0">
                <a:solidFill>
                  <a:schemeClr val="bg1"/>
                </a:solidFill>
              </a:rPr>
              <a:t>     </a:t>
            </a:r>
            <a:r>
              <a:rPr lang="en-US" sz="1600" i="1" dirty="0" smtClean="0">
                <a:solidFill>
                  <a:schemeClr val="bg1"/>
                </a:solidFill>
              </a:rPr>
              <a:t>multicollinearity</a:t>
            </a:r>
            <a:r>
              <a:rPr lang="en-US" sz="1600" dirty="0" smtClean="0">
                <a:solidFill>
                  <a:schemeClr val="bg1"/>
                </a:solidFill>
              </a:rPr>
              <a:t> </a:t>
            </a:r>
            <a:r>
              <a:rPr lang="en-US" sz="1600" dirty="0">
                <a:solidFill>
                  <a:schemeClr val="bg1"/>
                </a:solidFill>
              </a:rPr>
              <a:t>in SAS </a:t>
            </a:r>
            <a:r>
              <a:rPr lang="en-US" sz="1600" dirty="0" smtClean="0">
                <a:solidFill>
                  <a:schemeClr val="bg1"/>
                </a:solidFill>
              </a:rPr>
              <a:t>miner</a:t>
            </a:r>
            <a:r>
              <a:rPr lang="en-US" sz="1600" dirty="0">
                <a:solidFill>
                  <a:schemeClr val="bg1"/>
                </a:solidFill>
              </a:rPr>
              <a:t>.</a:t>
            </a:r>
          </a:p>
          <a:p>
            <a:pPr lvl="1"/>
            <a:endParaRPr lang="en-US" dirty="0">
              <a:solidFill>
                <a:schemeClr val="bg1"/>
              </a:solidFill>
            </a:endParaRPr>
          </a:p>
          <a:p>
            <a:pPr lvl="1"/>
            <a:endParaRPr lang="en-US" dirty="0" smtClean="0">
              <a:solidFill>
                <a:schemeClr val="bg1"/>
              </a:solidFill>
            </a:endParaRPr>
          </a:p>
        </p:txBody>
      </p:sp>
      <p:sp>
        <p:nvSpPr>
          <p:cNvPr id="2" name="TextBox 1"/>
          <p:cNvSpPr txBox="1"/>
          <p:nvPr/>
        </p:nvSpPr>
        <p:spPr>
          <a:xfrm>
            <a:off x="838200" y="533400"/>
            <a:ext cx="6248400" cy="861774"/>
          </a:xfrm>
          <a:prstGeom prst="rect">
            <a:avLst/>
          </a:prstGeom>
          <a:noFill/>
        </p:spPr>
        <p:txBody>
          <a:bodyPr wrap="square" rtlCol="0">
            <a:spAutoFit/>
          </a:bodyPr>
          <a:lstStyle/>
          <a:p>
            <a:r>
              <a:rPr lang="en-US" sz="3200" b="1" dirty="0" smtClean="0">
                <a:solidFill>
                  <a:schemeClr val="bg1"/>
                </a:solidFill>
              </a:rPr>
              <a:t>PREPROCESSING TECHNIQUES</a:t>
            </a:r>
            <a:endParaRPr lang="en-US" sz="3200" b="1" dirty="0">
              <a:solidFill>
                <a:schemeClr val="bg1"/>
              </a:solidFill>
            </a:endParaRPr>
          </a:p>
          <a:p>
            <a:endParaRPr lang="en-US" dirty="0"/>
          </a:p>
        </p:txBody>
      </p:sp>
    </p:spTree>
    <p:extLst>
      <p:ext uri="{BB962C8B-B14F-4D97-AF65-F5344CB8AC3E}">
        <p14:creationId xmlns:p14="http://schemas.microsoft.com/office/powerpoint/2010/main" val="357146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23" y="1219200"/>
            <a:ext cx="8526523" cy="4324261"/>
          </a:xfrm>
          <a:prstGeom prst="rect">
            <a:avLst/>
          </a:prstGeom>
        </p:spPr>
        <p:txBody>
          <a:bodyPr wrap="square">
            <a:spAutoFit/>
          </a:bodyPr>
          <a:lstStyle/>
          <a:p>
            <a:pPr lvl="2"/>
            <a:r>
              <a:rPr lang="en-US" dirty="0">
                <a:solidFill>
                  <a:schemeClr val="bg1"/>
                </a:solidFill>
              </a:rPr>
              <a:t> </a:t>
            </a:r>
            <a:r>
              <a:rPr lang="en-US" dirty="0" smtClean="0">
                <a:solidFill>
                  <a:schemeClr val="bg1"/>
                </a:solidFill>
              </a:rPr>
              <a:t>     </a:t>
            </a:r>
          </a:p>
          <a:p>
            <a:pPr marL="1200150" lvl="2" indent="-285750">
              <a:buFont typeface="Wingdings" panose="05000000000000000000" pitchFamily="2" charset="2"/>
              <a:buChar char="Ø"/>
            </a:pPr>
            <a:r>
              <a:rPr lang="en-US" b="1" dirty="0" smtClean="0">
                <a:solidFill>
                  <a:schemeClr val="bg1"/>
                </a:solidFill>
              </a:rPr>
              <a:t>  Variable Categorization:</a:t>
            </a:r>
          </a:p>
          <a:p>
            <a:pPr lvl="2"/>
            <a:endParaRPr lang="en-US" dirty="0">
              <a:solidFill>
                <a:schemeClr val="bg1"/>
              </a:solidFill>
            </a:endParaRPr>
          </a:p>
          <a:p>
            <a:pPr lvl="2"/>
            <a:r>
              <a:rPr lang="en-US" dirty="0">
                <a:solidFill>
                  <a:schemeClr val="bg1"/>
                </a:solidFill>
              </a:rPr>
              <a:t> </a:t>
            </a:r>
            <a:r>
              <a:rPr lang="en-US" dirty="0" smtClean="0">
                <a:solidFill>
                  <a:schemeClr val="bg1"/>
                </a:solidFill>
              </a:rPr>
              <a:t>      Derivative variables were discarded. </a:t>
            </a:r>
          </a:p>
          <a:p>
            <a:pPr lvl="2"/>
            <a:r>
              <a:rPr lang="en-US" dirty="0">
                <a:solidFill>
                  <a:schemeClr val="bg1"/>
                </a:solidFill>
              </a:rPr>
              <a:t> </a:t>
            </a:r>
            <a:r>
              <a:rPr lang="en-US" dirty="0" smtClean="0">
                <a:solidFill>
                  <a:schemeClr val="bg1"/>
                </a:solidFill>
              </a:rPr>
              <a:t>      Eg: Interest rate, interest paid, offer.</a:t>
            </a:r>
          </a:p>
          <a:p>
            <a:pPr lvl="2"/>
            <a:endParaRPr lang="en-US" b="1" u="sng" dirty="0">
              <a:solidFill>
                <a:schemeClr val="bg1"/>
              </a:solidFill>
            </a:endParaRPr>
          </a:p>
          <a:p>
            <a:pPr lvl="2"/>
            <a:endParaRPr lang="en-US" sz="1100" b="1" i="1" u="sng" dirty="0" smtClean="0">
              <a:solidFill>
                <a:schemeClr val="bg1"/>
              </a:solidFill>
            </a:endParaRPr>
          </a:p>
          <a:p>
            <a:pPr lvl="2"/>
            <a:endParaRPr lang="en-US" sz="1100" b="1" i="1" u="sng" dirty="0">
              <a:solidFill>
                <a:schemeClr val="bg1"/>
              </a:solidFill>
            </a:endParaRPr>
          </a:p>
          <a:p>
            <a:pPr lvl="2"/>
            <a:endParaRPr lang="en-US" sz="1100" b="1" i="1" u="sng" dirty="0" smtClean="0">
              <a:solidFill>
                <a:schemeClr val="bg1"/>
              </a:solidFill>
            </a:endParaRPr>
          </a:p>
          <a:p>
            <a:pPr lvl="2"/>
            <a:endParaRPr lang="en-US" sz="1100" b="1" i="1" u="sng" dirty="0">
              <a:solidFill>
                <a:schemeClr val="bg1"/>
              </a:solidFill>
            </a:endParaRPr>
          </a:p>
          <a:p>
            <a:pPr lvl="2"/>
            <a:endParaRPr lang="en-US" sz="1100" b="1" i="1" u="sng" dirty="0" smtClean="0">
              <a:solidFill>
                <a:schemeClr val="bg1"/>
              </a:solidFill>
            </a:endParaRPr>
          </a:p>
          <a:p>
            <a:pPr lvl="2"/>
            <a:endParaRPr lang="en-US" sz="1100" b="1" i="1" u="sng" dirty="0">
              <a:solidFill>
                <a:schemeClr val="bg1"/>
              </a:solidFill>
            </a:endParaRPr>
          </a:p>
          <a:p>
            <a:pPr lvl="2"/>
            <a:endParaRPr lang="en-US" sz="1100" b="1" i="1" u="sng" dirty="0" smtClean="0">
              <a:solidFill>
                <a:schemeClr val="bg1"/>
              </a:solidFill>
            </a:endParaRPr>
          </a:p>
          <a:p>
            <a:pPr lvl="4"/>
            <a:endParaRPr lang="en-US" dirty="0">
              <a:solidFill>
                <a:schemeClr val="bg1"/>
              </a:solidFill>
            </a:endParaRPr>
          </a:p>
          <a:p>
            <a:pPr lvl="2"/>
            <a:endParaRPr lang="en-US" dirty="0" smtClean="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p:txBody>
      </p:sp>
      <p:sp>
        <p:nvSpPr>
          <p:cNvPr id="5" name="Rectangle 4"/>
          <p:cNvSpPr/>
          <p:nvPr/>
        </p:nvSpPr>
        <p:spPr>
          <a:xfrm>
            <a:off x="826324" y="533400"/>
            <a:ext cx="5955476" cy="584775"/>
          </a:xfrm>
          <a:prstGeom prst="rect">
            <a:avLst/>
          </a:prstGeom>
        </p:spPr>
        <p:txBody>
          <a:bodyPr wrap="none">
            <a:spAutoFit/>
          </a:bodyPr>
          <a:lstStyle/>
          <a:p>
            <a:r>
              <a:rPr lang="en-US" sz="3200" b="1" dirty="0" smtClean="0">
                <a:solidFill>
                  <a:schemeClr val="bg1"/>
                </a:solidFill>
              </a:rPr>
              <a:t>PREPROCESSING TECHNIQUES</a:t>
            </a:r>
            <a:endParaRPr lang="en-US" sz="3200" b="1" dirty="0">
              <a:solidFill>
                <a:schemeClr val="bg1"/>
              </a:solidFill>
            </a:endParaRPr>
          </a:p>
        </p:txBody>
      </p:sp>
      <p:pic>
        <p:nvPicPr>
          <p:cNvPr id="2" name="Picture 1"/>
          <p:cNvPicPr>
            <a:picLocks noChangeAspect="1"/>
          </p:cNvPicPr>
          <p:nvPr/>
        </p:nvPicPr>
        <p:blipFill>
          <a:blip r:embed="rId2"/>
          <a:stretch>
            <a:fillRect/>
          </a:stretch>
        </p:blipFill>
        <p:spPr>
          <a:xfrm>
            <a:off x="651638" y="2743200"/>
            <a:ext cx="7882762" cy="3505200"/>
          </a:xfrm>
          <a:prstGeom prst="rect">
            <a:avLst/>
          </a:prstGeom>
        </p:spPr>
      </p:pic>
    </p:spTree>
    <p:extLst>
      <p:ext uri="{BB962C8B-B14F-4D97-AF65-F5344CB8AC3E}">
        <p14:creationId xmlns:p14="http://schemas.microsoft.com/office/powerpoint/2010/main" val="1699236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23" y="1219200"/>
            <a:ext cx="8526523" cy="4924425"/>
          </a:xfrm>
          <a:prstGeom prst="rect">
            <a:avLst/>
          </a:prstGeom>
        </p:spPr>
        <p:txBody>
          <a:bodyPr wrap="square">
            <a:spAutoFit/>
          </a:bodyPr>
          <a:lstStyle/>
          <a:p>
            <a:pPr lvl="2"/>
            <a:r>
              <a:rPr lang="en-US" dirty="0">
                <a:solidFill>
                  <a:schemeClr val="bg1"/>
                </a:solidFill>
              </a:rPr>
              <a:t> </a:t>
            </a:r>
            <a:r>
              <a:rPr lang="en-US" dirty="0" smtClean="0">
                <a:solidFill>
                  <a:schemeClr val="bg1"/>
                </a:solidFill>
              </a:rPr>
              <a:t>     </a:t>
            </a:r>
          </a:p>
          <a:p>
            <a:pPr marL="1200150" lvl="2" indent="-285750">
              <a:buFont typeface="Wingdings" panose="05000000000000000000" pitchFamily="2" charset="2"/>
              <a:buChar char="Ø"/>
            </a:pPr>
            <a:r>
              <a:rPr lang="en-US" b="1" dirty="0" smtClean="0">
                <a:solidFill>
                  <a:schemeClr val="bg1"/>
                </a:solidFill>
              </a:rPr>
              <a:t>  Transform Variables: </a:t>
            </a:r>
            <a:endParaRPr lang="en-US" b="1" dirty="0">
              <a:solidFill>
                <a:schemeClr val="bg1"/>
              </a:solidFill>
            </a:endParaRPr>
          </a:p>
          <a:p>
            <a:pPr lvl="2"/>
            <a:endParaRPr lang="en-US" dirty="0" smtClean="0">
              <a:solidFill>
                <a:schemeClr val="bg1"/>
              </a:solidFill>
            </a:endParaRPr>
          </a:p>
          <a:p>
            <a:pPr lvl="2"/>
            <a:r>
              <a:rPr lang="en-US" dirty="0">
                <a:solidFill>
                  <a:schemeClr val="bg1"/>
                </a:solidFill>
              </a:rPr>
              <a:t> </a:t>
            </a:r>
            <a:r>
              <a:rPr lang="en-US" dirty="0" smtClean="0">
                <a:solidFill>
                  <a:schemeClr val="bg1"/>
                </a:solidFill>
              </a:rPr>
              <a:t>     </a:t>
            </a:r>
            <a:r>
              <a:rPr lang="en-US" dirty="0" smtClean="0">
                <a:solidFill>
                  <a:schemeClr val="bg1"/>
                </a:solidFill>
              </a:rPr>
              <a:t>Our </a:t>
            </a:r>
            <a:r>
              <a:rPr lang="en-US" dirty="0">
                <a:solidFill>
                  <a:schemeClr val="bg1"/>
                </a:solidFill>
              </a:rPr>
              <a:t>target variable (FICO score) </a:t>
            </a:r>
            <a:r>
              <a:rPr lang="en-US" dirty="0" smtClean="0">
                <a:solidFill>
                  <a:schemeClr val="bg1"/>
                </a:solidFill>
              </a:rPr>
              <a:t>had interval values. Hence, </a:t>
            </a:r>
            <a:endParaRPr lang="en-US" dirty="0">
              <a:solidFill>
                <a:schemeClr val="bg1"/>
              </a:solidFill>
            </a:endParaRPr>
          </a:p>
          <a:p>
            <a:pPr lvl="2"/>
            <a:r>
              <a:rPr lang="en-US" dirty="0">
                <a:solidFill>
                  <a:schemeClr val="bg1"/>
                </a:solidFill>
              </a:rPr>
              <a:t>      we converted it to binary by using the SAS enterprise </a:t>
            </a:r>
            <a:r>
              <a:rPr lang="en-US" dirty="0" smtClean="0">
                <a:solidFill>
                  <a:schemeClr val="bg1"/>
                </a:solidFill>
              </a:rPr>
              <a:t>miner</a:t>
            </a:r>
          </a:p>
          <a:p>
            <a:pPr lvl="2"/>
            <a:r>
              <a:rPr lang="en-US" dirty="0">
                <a:solidFill>
                  <a:schemeClr val="bg1"/>
                </a:solidFill>
              </a:rPr>
              <a:t> </a:t>
            </a:r>
            <a:r>
              <a:rPr lang="en-US" dirty="0" smtClean="0">
                <a:solidFill>
                  <a:schemeClr val="bg1"/>
                </a:solidFill>
              </a:rPr>
              <a:t>     node </a:t>
            </a:r>
            <a:r>
              <a:rPr lang="en-US" dirty="0">
                <a:solidFill>
                  <a:schemeClr val="bg1"/>
                </a:solidFill>
              </a:rPr>
              <a:t>Transform Variable.</a:t>
            </a:r>
          </a:p>
          <a:p>
            <a:pPr lvl="2"/>
            <a:r>
              <a:rPr lang="en-US" dirty="0" smtClean="0">
                <a:solidFill>
                  <a:schemeClr val="bg1"/>
                </a:solidFill>
              </a:rPr>
              <a:t>        </a:t>
            </a:r>
            <a:endParaRPr lang="en-US" sz="1100" b="1" i="1" u="sng" dirty="0" smtClean="0">
              <a:solidFill>
                <a:schemeClr val="bg1"/>
              </a:solidFill>
            </a:endParaRPr>
          </a:p>
          <a:p>
            <a:pPr lvl="2"/>
            <a:r>
              <a:rPr lang="en-US" dirty="0">
                <a:solidFill>
                  <a:schemeClr val="bg1"/>
                </a:solidFill>
              </a:rPr>
              <a:t> </a:t>
            </a:r>
            <a:r>
              <a:rPr lang="en-US" dirty="0" smtClean="0">
                <a:solidFill>
                  <a:schemeClr val="bg1"/>
                </a:solidFill>
              </a:rPr>
              <a:t>     </a:t>
            </a:r>
            <a:r>
              <a:rPr lang="en-US" dirty="0" smtClean="0">
                <a:solidFill>
                  <a:schemeClr val="bg1"/>
                </a:solidFill>
              </a:rPr>
              <a:t>The </a:t>
            </a:r>
            <a:r>
              <a:rPr lang="en-US" dirty="0">
                <a:solidFill>
                  <a:schemeClr val="bg1"/>
                </a:solidFill>
              </a:rPr>
              <a:t>formula under train properties has been </a:t>
            </a:r>
            <a:r>
              <a:rPr lang="en-US" dirty="0" smtClean="0">
                <a:solidFill>
                  <a:schemeClr val="bg1"/>
                </a:solidFill>
              </a:rPr>
              <a:t>given as:</a:t>
            </a:r>
          </a:p>
          <a:p>
            <a:pPr lvl="2"/>
            <a:r>
              <a:rPr lang="en-US" dirty="0" smtClean="0">
                <a:solidFill>
                  <a:schemeClr val="bg1"/>
                </a:solidFill>
              </a:rPr>
              <a:t>      FICO </a:t>
            </a:r>
            <a:r>
              <a:rPr lang="en-US" dirty="0" smtClean="0">
                <a:solidFill>
                  <a:schemeClr val="bg1"/>
                </a:solidFill>
              </a:rPr>
              <a:t>score&lt;400 - customer </a:t>
            </a:r>
            <a:r>
              <a:rPr lang="en-US" dirty="0">
                <a:solidFill>
                  <a:schemeClr val="bg1"/>
                </a:solidFill>
              </a:rPr>
              <a:t>is </a:t>
            </a:r>
            <a:r>
              <a:rPr lang="en-US" dirty="0" smtClean="0">
                <a:solidFill>
                  <a:schemeClr val="bg1"/>
                </a:solidFill>
              </a:rPr>
              <a:t>risky (1)</a:t>
            </a:r>
          </a:p>
          <a:p>
            <a:pPr lvl="2"/>
            <a:r>
              <a:rPr lang="en-US" dirty="0" smtClean="0">
                <a:solidFill>
                  <a:schemeClr val="bg1"/>
                </a:solidFill>
              </a:rPr>
              <a:t>      FICO </a:t>
            </a:r>
            <a:r>
              <a:rPr lang="en-US" dirty="0">
                <a:solidFill>
                  <a:schemeClr val="bg1"/>
                </a:solidFill>
              </a:rPr>
              <a:t>score&gt;400 </a:t>
            </a:r>
            <a:r>
              <a:rPr lang="en-US" dirty="0" smtClean="0">
                <a:solidFill>
                  <a:schemeClr val="bg1"/>
                </a:solidFill>
              </a:rPr>
              <a:t>- </a:t>
            </a:r>
            <a:r>
              <a:rPr lang="en-US" dirty="0">
                <a:solidFill>
                  <a:schemeClr val="bg1"/>
                </a:solidFill>
              </a:rPr>
              <a:t>customer is not risky (0)</a:t>
            </a:r>
          </a:p>
          <a:p>
            <a:pPr lvl="2"/>
            <a:endParaRPr lang="en-US" sz="1100" b="1" i="1" u="sng" dirty="0">
              <a:solidFill>
                <a:schemeClr val="bg1"/>
              </a:solidFill>
            </a:endParaRPr>
          </a:p>
          <a:p>
            <a:pPr lvl="2"/>
            <a:endParaRPr lang="en-US" sz="1100" b="1" i="1" u="sng" dirty="0" smtClean="0">
              <a:solidFill>
                <a:schemeClr val="bg1"/>
              </a:solidFill>
            </a:endParaRPr>
          </a:p>
          <a:p>
            <a:pPr lvl="2"/>
            <a:endParaRPr lang="en-US" sz="1100" b="1" i="1" u="sng" dirty="0">
              <a:solidFill>
                <a:schemeClr val="bg1"/>
              </a:solidFill>
            </a:endParaRPr>
          </a:p>
          <a:p>
            <a:pPr lvl="2"/>
            <a:endParaRPr lang="en-US" sz="1100" b="1" i="1" u="sng" dirty="0" smtClean="0">
              <a:solidFill>
                <a:schemeClr val="bg1"/>
              </a:solidFill>
            </a:endParaRPr>
          </a:p>
          <a:p>
            <a:pPr lvl="4"/>
            <a:endParaRPr lang="en-US" dirty="0">
              <a:solidFill>
                <a:schemeClr val="bg1"/>
              </a:solidFill>
            </a:endParaRPr>
          </a:p>
          <a:p>
            <a:pPr lvl="2"/>
            <a:endParaRPr lang="en-US" dirty="0" smtClean="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p:txBody>
      </p:sp>
      <p:sp>
        <p:nvSpPr>
          <p:cNvPr id="5" name="Rectangle 4"/>
          <p:cNvSpPr/>
          <p:nvPr/>
        </p:nvSpPr>
        <p:spPr>
          <a:xfrm>
            <a:off x="826324" y="533400"/>
            <a:ext cx="5955476" cy="584775"/>
          </a:xfrm>
          <a:prstGeom prst="rect">
            <a:avLst/>
          </a:prstGeom>
        </p:spPr>
        <p:txBody>
          <a:bodyPr wrap="none">
            <a:spAutoFit/>
          </a:bodyPr>
          <a:lstStyle/>
          <a:p>
            <a:r>
              <a:rPr lang="en-US" sz="3200" b="1" dirty="0" smtClean="0">
                <a:solidFill>
                  <a:schemeClr val="bg1"/>
                </a:solidFill>
              </a:rPr>
              <a:t>PREPROCESSING TECHNIQUES</a:t>
            </a:r>
            <a:endParaRPr lang="en-US" sz="3200" b="1" dirty="0">
              <a:solidFill>
                <a:schemeClr val="bg1"/>
              </a:solidFill>
            </a:endParaRPr>
          </a:p>
        </p:txBody>
      </p:sp>
    </p:spTree>
    <p:extLst>
      <p:ext uri="{BB962C8B-B14F-4D97-AF65-F5344CB8AC3E}">
        <p14:creationId xmlns:p14="http://schemas.microsoft.com/office/powerpoint/2010/main" val="2410322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090" y="533400"/>
            <a:ext cx="2424062" cy="584775"/>
          </a:xfrm>
          <a:prstGeom prst="rect">
            <a:avLst/>
          </a:prstGeom>
          <a:noFill/>
        </p:spPr>
        <p:txBody>
          <a:bodyPr wrap="none" rtlCol="0">
            <a:spAutoFit/>
          </a:bodyPr>
          <a:lstStyle/>
          <a:p>
            <a:r>
              <a:rPr lang="en-US" sz="3200" b="1" dirty="0" smtClean="0">
                <a:solidFill>
                  <a:schemeClr val="bg1"/>
                </a:solidFill>
              </a:rPr>
              <a:t>SAS MODEL</a:t>
            </a:r>
            <a:endParaRPr lang="en-US" sz="3200" b="1" dirty="0">
              <a:solidFill>
                <a:schemeClr val="bg1"/>
              </a:solidFill>
            </a:endParaRPr>
          </a:p>
        </p:txBody>
      </p:sp>
      <p:pic>
        <p:nvPicPr>
          <p:cNvPr id="4" name="Picture 3"/>
          <p:cNvPicPr>
            <a:picLocks noChangeAspect="1"/>
          </p:cNvPicPr>
          <p:nvPr/>
        </p:nvPicPr>
        <p:blipFill>
          <a:blip r:embed="rId3"/>
          <a:stretch>
            <a:fillRect/>
          </a:stretch>
        </p:blipFill>
        <p:spPr>
          <a:xfrm>
            <a:off x="609600" y="1600200"/>
            <a:ext cx="7924800" cy="4572000"/>
          </a:xfrm>
          <a:prstGeom prst="rect">
            <a:avLst/>
          </a:prstGeom>
        </p:spPr>
      </p:pic>
    </p:spTree>
    <p:extLst>
      <p:ext uri="{BB962C8B-B14F-4D97-AF65-F5344CB8AC3E}">
        <p14:creationId xmlns:p14="http://schemas.microsoft.com/office/powerpoint/2010/main" val="599976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447" y="558225"/>
            <a:ext cx="5957080" cy="584775"/>
          </a:xfrm>
          <a:prstGeom prst="rect">
            <a:avLst/>
          </a:prstGeom>
          <a:noFill/>
        </p:spPr>
        <p:txBody>
          <a:bodyPr wrap="none" rtlCol="0">
            <a:spAutoFit/>
          </a:bodyPr>
          <a:lstStyle/>
          <a:p>
            <a:r>
              <a:rPr lang="en-US" sz="3200" b="1" dirty="0" smtClean="0">
                <a:solidFill>
                  <a:schemeClr val="bg1"/>
                </a:solidFill>
              </a:rPr>
              <a:t>CLASSIFICATION TECHNIQUES</a:t>
            </a:r>
            <a:endParaRPr lang="en-US" sz="3200" b="1" dirty="0">
              <a:solidFill>
                <a:schemeClr val="bg1"/>
              </a:solidFill>
            </a:endParaRPr>
          </a:p>
        </p:txBody>
      </p:sp>
      <p:sp>
        <p:nvSpPr>
          <p:cNvPr id="5" name="TextBox 4"/>
          <p:cNvSpPr txBox="1"/>
          <p:nvPr/>
        </p:nvSpPr>
        <p:spPr>
          <a:xfrm>
            <a:off x="838200" y="1524000"/>
            <a:ext cx="6878806" cy="1477328"/>
          </a:xfrm>
          <a:prstGeom prst="rect">
            <a:avLst/>
          </a:prstGeom>
          <a:noFill/>
        </p:spPr>
        <p:txBody>
          <a:bodyPr wrap="none" rtlCol="0">
            <a:spAutoFit/>
          </a:bodyPr>
          <a:lstStyle/>
          <a:p>
            <a:r>
              <a:rPr lang="en-US" dirty="0" smtClean="0">
                <a:solidFill>
                  <a:schemeClr val="bg1"/>
                </a:solidFill>
              </a:rPr>
              <a:t>We have used the following three classification techniques :</a:t>
            </a:r>
          </a:p>
          <a:p>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Logistic Regression</a:t>
            </a:r>
          </a:p>
          <a:p>
            <a:pPr marL="285750" indent="-285750">
              <a:buFont typeface="Wingdings" panose="05000000000000000000" pitchFamily="2" charset="2"/>
              <a:buChar char="Ø"/>
            </a:pPr>
            <a:r>
              <a:rPr lang="en-US" dirty="0" smtClean="0">
                <a:solidFill>
                  <a:schemeClr val="bg1"/>
                </a:solidFill>
              </a:rPr>
              <a:t>Decision trees</a:t>
            </a:r>
          </a:p>
          <a:p>
            <a:pPr marL="285750" indent="-285750">
              <a:buFont typeface="Wingdings" panose="05000000000000000000" pitchFamily="2" charset="2"/>
              <a:buChar char="Ø"/>
            </a:pPr>
            <a:r>
              <a:rPr lang="en-US" dirty="0" smtClean="0">
                <a:solidFill>
                  <a:schemeClr val="bg1"/>
                </a:solidFill>
              </a:rPr>
              <a:t>Neural Networks</a:t>
            </a:r>
          </a:p>
        </p:txBody>
      </p:sp>
      <p:pic>
        <p:nvPicPr>
          <p:cNvPr id="9" name="Picture 8"/>
          <p:cNvPicPr>
            <a:picLocks noChangeAspect="1"/>
          </p:cNvPicPr>
          <p:nvPr/>
        </p:nvPicPr>
        <p:blipFill>
          <a:blip r:embed="rId2"/>
          <a:stretch>
            <a:fillRect/>
          </a:stretch>
        </p:blipFill>
        <p:spPr>
          <a:xfrm>
            <a:off x="6705600" y="4806019"/>
            <a:ext cx="1219200" cy="1213781"/>
          </a:xfrm>
          <a:prstGeom prst="rect">
            <a:avLst/>
          </a:prstGeom>
        </p:spPr>
      </p:pic>
      <p:sp>
        <p:nvSpPr>
          <p:cNvPr id="7" name="TextBox 6"/>
          <p:cNvSpPr txBox="1"/>
          <p:nvPr/>
        </p:nvSpPr>
        <p:spPr>
          <a:xfrm>
            <a:off x="838200" y="3559076"/>
            <a:ext cx="7543800" cy="1477328"/>
          </a:xfrm>
          <a:prstGeom prst="rect">
            <a:avLst/>
          </a:prstGeom>
          <a:noFill/>
        </p:spPr>
        <p:txBody>
          <a:bodyPr wrap="square" rtlCol="0">
            <a:spAutoFit/>
          </a:bodyPr>
          <a:lstStyle/>
          <a:p>
            <a:r>
              <a:rPr lang="en-US" dirty="0" smtClean="0">
                <a:solidFill>
                  <a:schemeClr val="bg1"/>
                </a:solidFill>
              </a:rPr>
              <a:t>Decision Tree: The significance level has been set to 0.05. </a:t>
            </a:r>
            <a:endParaRPr lang="en-US" dirty="0" smtClean="0">
              <a:solidFill>
                <a:schemeClr val="bg1"/>
              </a:solidFill>
            </a:endParaRPr>
          </a:p>
          <a:p>
            <a:endParaRPr lang="en-US" dirty="0">
              <a:solidFill>
                <a:schemeClr val="bg1"/>
              </a:solidFill>
            </a:endParaRPr>
          </a:p>
          <a:p>
            <a:r>
              <a:rPr lang="en-US" dirty="0" smtClean="0">
                <a:solidFill>
                  <a:schemeClr val="bg1"/>
                </a:solidFill>
              </a:rPr>
              <a:t>Regression: The model selection under train properties has been set to stepwise.</a:t>
            </a:r>
          </a:p>
          <a:p>
            <a:endParaRPr lang="en-US" dirty="0">
              <a:solidFill>
                <a:schemeClr val="bg1"/>
              </a:solidFill>
            </a:endParaRPr>
          </a:p>
        </p:txBody>
      </p:sp>
    </p:spTree>
    <p:extLst>
      <p:ext uri="{BB962C8B-B14F-4D97-AF65-F5344CB8AC3E}">
        <p14:creationId xmlns:p14="http://schemas.microsoft.com/office/powerpoint/2010/main" val="408130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447" y="558225"/>
            <a:ext cx="5957080" cy="584775"/>
          </a:xfrm>
          <a:prstGeom prst="rect">
            <a:avLst/>
          </a:prstGeom>
          <a:noFill/>
        </p:spPr>
        <p:txBody>
          <a:bodyPr wrap="none" rtlCol="0">
            <a:spAutoFit/>
          </a:bodyPr>
          <a:lstStyle/>
          <a:p>
            <a:r>
              <a:rPr lang="en-US" sz="3200" b="1" dirty="0" smtClean="0">
                <a:solidFill>
                  <a:schemeClr val="bg1"/>
                </a:solidFill>
              </a:rPr>
              <a:t>CLASSIFICATION TECHNIQUES</a:t>
            </a:r>
            <a:endParaRPr lang="en-US" sz="3200" b="1" dirty="0">
              <a:solidFill>
                <a:schemeClr val="bg1"/>
              </a:solidFill>
            </a:endParaRPr>
          </a:p>
        </p:txBody>
      </p:sp>
      <p:sp>
        <p:nvSpPr>
          <p:cNvPr id="6" name="Oval 5"/>
          <p:cNvSpPr/>
          <p:nvPr/>
        </p:nvSpPr>
        <p:spPr>
          <a:xfrm>
            <a:off x="1819227" y="1369730"/>
            <a:ext cx="5495966" cy="1599580"/>
          </a:xfrm>
          <a:prstGeom prst="ellipse">
            <a:avLst/>
          </a:prstGeom>
          <a:scene3d>
            <a:camera prst="orthographicFront"/>
            <a:lightRig rig="flat" dir="t"/>
          </a:scene3d>
          <a:sp3d z="-190500" extrusionH="12700" prstMaterial="matte"/>
        </p:spPr>
        <p:style>
          <a:lnRef idx="0">
            <a:schemeClr val="accent3">
              <a:hueOff val="0"/>
              <a:satOff val="0"/>
              <a:lumOff val="0"/>
              <a:alphaOff val="0"/>
            </a:schemeClr>
          </a:lnRef>
          <a:fillRef idx="1">
            <a:schemeClr val="accent2">
              <a:tint val="50000"/>
              <a:alpha val="40000"/>
              <a:hueOff val="0"/>
              <a:satOff val="0"/>
              <a:lumOff val="0"/>
              <a:alphaOff val="0"/>
            </a:schemeClr>
          </a:fillRef>
          <a:effectRef idx="0">
            <a:schemeClr val="accent2">
              <a:tint val="50000"/>
              <a:alpha val="40000"/>
              <a:hueOff val="0"/>
              <a:satOff val="0"/>
              <a:lumOff val="0"/>
              <a:alphaOff val="0"/>
            </a:schemeClr>
          </a:effectRef>
          <a:fontRef idx="minor">
            <a:schemeClr val="lt1">
              <a:hueOff val="0"/>
              <a:satOff val="0"/>
              <a:lumOff val="0"/>
              <a:alphaOff val="0"/>
            </a:schemeClr>
          </a:fontRef>
        </p:style>
      </p:sp>
      <p:sp>
        <p:nvSpPr>
          <p:cNvPr id="8" name="Down Arrow 7"/>
          <p:cNvSpPr/>
          <p:nvPr/>
        </p:nvSpPr>
        <p:spPr>
          <a:xfrm>
            <a:off x="4224266" y="4495800"/>
            <a:ext cx="793005" cy="993660"/>
          </a:xfrm>
          <a:prstGeom prst="downArrow">
            <a:avLst/>
          </a:prstGeom>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3">
              <a:tint val="40000"/>
              <a:hueOff val="0"/>
              <a:satOff val="0"/>
              <a:lumOff val="0"/>
              <a:alphaOff val="0"/>
            </a:schemeClr>
          </a:fillRef>
          <a:effectRef idx="3">
            <a:schemeClr val="accent3">
              <a:tint val="40000"/>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2668786" y="5372994"/>
            <a:ext cx="3806427" cy="951606"/>
            <a:chOff x="2440186" y="4049307"/>
            <a:chExt cx="3806427" cy="951606"/>
          </a:xfrm>
        </p:grpSpPr>
        <p:sp>
          <p:nvSpPr>
            <p:cNvPr id="21" name="Rectangle 20"/>
            <p:cNvSpPr/>
            <p:nvPr/>
          </p:nvSpPr>
          <p:spPr>
            <a:xfrm>
              <a:off x="2440186" y="4049307"/>
              <a:ext cx="3806427" cy="95160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2440186" y="4049307"/>
              <a:ext cx="3806427" cy="95160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solidFill>
                  <a:effectLst>
                    <a:outerShdw blurRad="50800" dist="50800" dir="2700000" algn="tl" rotWithShape="0">
                      <a:srgbClr val="000000">
                        <a:alpha val="43137"/>
                      </a:srgbClr>
                    </a:outerShdw>
                  </a:effectLst>
                </a:rPr>
                <a:t>Which is the best model?</a:t>
              </a:r>
              <a:endParaRPr lang="en-US" sz="2500" kern="1200" dirty="0">
                <a:solidFill>
                  <a:schemeClr val="bg1"/>
                </a:solidFill>
                <a:effectLst>
                  <a:outerShdw blurRad="50800" dist="50800" dir="2700000" algn="tl" rotWithShape="0">
                    <a:srgbClr val="000000">
                      <a:alpha val="43137"/>
                    </a:srgbClr>
                  </a:outerShdw>
                </a:effectLst>
              </a:endParaRPr>
            </a:p>
          </p:txBody>
        </p:sp>
      </p:grpSp>
      <p:grpSp>
        <p:nvGrpSpPr>
          <p:cNvPr id="11" name="Group 10"/>
          <p:cNvGrpSpPr/>
          <p:nvPr/>
        </p:nvGrpSpPr>
        <p:grpSpPr>
          <a:xfrm>
            <a:off x="3810004" y="2862154"/>
            <a:ext cx="1581670" cy="1551166"/>
            <a:chOff x="3581404" y="1538467"/>
            <a:chExt cx="1581670" cy="1551166"/>
          </a:xfrm>
          <a:scene3d>
            <a:camera prst="orthographicFront"/>
            <a:lightRig rig="flat" dir="t"/>
          </a:scene3d>
        </p:grpSpPr>
        <p:sp>
          <p:nvSpPr>
            <p:cNvPr id="19" name="Oval 18"/>
            <p:cNvSpPr/>
            <p:nvPr/>
          </p:nvSpPr>
          <p:spPr>
            <a:xfrm>
              <a:off x="3581404" y="1538467"/>
              <a:ext cx="1581670" cy="1551166"/>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0" name="Oval 8"/>
            <p:cNvSpPr/>
            <p:nvPr/>
          </p:nvSpPr>
          <p:spPr>
            <a:xfrm>
              <a:off x="3813034" y="1765630"/>
              <a:ext cx="1118410" cy="109684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Neural Networks</a:t>
              </a:r>
              <a:endParaRPr lang="en-US" sz="1600" kern="1200" dirty="0">
                <a:solidFill>
                  <a:schemeClr val="tx1"/>
                </a:solidFill>
                <a:effectLst>
                  <a:outerShdw blurRad="50800" dist="50800" dir="2700000" algn="tl" rotWithShape="0">
                    <a:srgbClr val="000000">
                      <a:alpha val="43137"/>
                    </a:srgbClr>
                  </a:outerShdw>
                </a:effectLst>
              </a:endParaRPr>
            </a:p>
          </p:txBody>
        </p:sp>
      </p:grpSp>
      <p:grpSp>
        <p:nvGrpSpPr>
          <p:cNvPr id="12" name="Group 11"/>
          <p:cNvGrpSpPr/>
          <p:nvPr/>
        </p:nvGrpSpPr>
        <p:grpSpPr>
          <a:xfrm>
            <a:off x="3005065" y="1552281"/>
            <a:ext cx="1477812" cy="1427396"/>
            <a:chOff x="2776465" y="228594"/>
            <a:chExt cx="1477812" cy="1427396"/>
          </a:xfrm>
          <a:scene3d>
            <a:camera prst="orthographicFront"/>
            <a:lightRig rig="flat" dir="t"/>
          </a:scene3d>
        </p:grpSpPr>
        <p:sp>
          <p:nvSpPr>
            <p:cNvPr id="17" name="Oval 16"/>
            <p:cNvSpPr/>
            <p:nvPr/>
          </p:nvSpPr>
          <p:spPr>
            <a:xfrm>
              <a:off x="2776465" y="228594"/>
              <a:ext cx="1477812" cy="1427396"/>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4500961"/>
                <a:satOff val="407"/>
                <a:lumOff val="-4315"/>
                <a:alphaOff val="0"/>
              </a:schemeClr>
            </a:fillRef>
            <a:effectRef idx="2">
              <a:schemeClr val="accent3">
                <a:hueOff val="4500961"/>
                <a:satOff val="407"/>
                <a:lumOff val="-4315"/>
                <a:alphaOff val="0"/>
              </a:schemeClr>
            </a:effectRef>
            <a:fontRef idx="minor">
              <a:schemeClr val="lt1"/>
            </a:fontRef>
          </p:style>
        </p:sp>
        <p:sp>
          <p:nvSpPr>
            <p:cNvPr id="18" name="Oval 10"/>
            <p:cNvSpPr/>
            <p:nvPr/>
          </p:nvSpPr>
          <p:spPr>
            <a:xfrm>
              <a:off x="2992886" y="437631"/>
              <a:ext cx="1044970" cy="100932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Decision Trees</a:t>
              </a:r>
              <a:endParaRPr lang="en-US" sz="1600" kern="1200" dirty="0">
                <a:solidFill>
                  <a:schemeClr val="tx1"/>
                </a:solidFill>
                <a:effectLst>
                  <a:outerShdw blurRad="50800" dist="50800" dir="2700000" algn="tl" rotWithShape="0">
                    <a:srgbClr val="000000">
                      <a:alpha val="43137"/>
                    </a:srgbClr>
                  </a:outerShdw>
                </a:effectLst>
              </a:endParaRPr>
            </a:p>
          </p:txBody>
        </p:sp>
      </p:grpSp>
      <p:grpSp>
        <p:nvGrpSpPr>
          <p:cNvPr id="13" name="Group 12"/>
          <p:cNvGrpSpPr/>
          <p:nvPr/>
        </p:nvGrpSpPr>
        <p:grpSpPr>
          <a:xfrm>
            <a:off x="4833874" y="1704681"/>
            <a:ext cx="1427410" cy="1427410"/>
            <a:chOff x="4605274" y="380994"/>
            <a:chExt cx="1427410" cy="1427410"/>
          </a:xfrm>
          <a:scene3d>
            <a:camera prst="orthographicFront"/>
            <a:lightRig rig="flat" dir="t"/>
          </a:scene3d>
        </p:grpSpPr>
        <p:sp>
          <p:nvSpPr>
            <p:cNvPr id="15" name="Oval 14"/>
            <p:cNvSpPr/>
            <p:nvPr/>
          </p:nvSpPr>
          <p:spPr>
            <a:xfrm>
              <a:off x="4605274" y="380994"/>
              <a:ext cx="1427410" cy="1427410"/>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16" name="Oval 12"/>
            <p:cNvSpPr/>
            <p:nvPr/>
          </p:nvSpPr>
          <p:spPr>
            <a:xfrm>
              <a:off x="4724400" y="590033"/>
              <a:ext cx="1141001" cy="100933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Logistic Regression</a:t>
              </a:r>
              <a:endParaRPr lang="en-US" sz="1600" kern="1200" dirty="0">
                <a:solidFill>
                  <a:schemeClr val="tx1"/>
                </a:solidFill>
                <a:effectLst>
                  <a:outerShdw blurRad="50800" dist="50800" dir="2700000" algn="tl" rotWithShape="0">
                    <a:srgbClr val="000000">
                      <a:alpha val="43137"/>
                    </a:srgbClr>
                  </a:outerShdw>
                </a:effectLst>
              </a:endParaRPr>
            </a:p>
          </p:txBody>
        </p:sp>
      </p:grpSp>
      <p:sp>
        <p:nvSpPr>
          <p:cNvPr id="14" name="Shape 13"/>
          <p:cNvSpPr/>
          <p:nvPr/>
        </p:nvSpPr>
        <p:spPr>
          <a:xfrm>
            <a:off x="1666785" y="1323687"/>
            <a:ext cx="5810429" cy="3092595"/>
          </a:xfrm>
          <a:prstGeom prst="funnel">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alpha val="40000"/>
              <a:hueOff val="0"/>
              <a:satOff val="0"/>
              <a:lumOff val="0"/>
              <a:alphaOff val="0"/>
            </a:schemeClr>
          </a:fillRef>
          <a:effectRef idx="2">
            <a:schemeClr val="lt1">
              <a:alpha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219425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533400"/>
            <a:ext cx="7924800" cy="584775"/>
          </a:xfrm>
          <a:prstGeom prst="rect">
            <a:avLst/>
          </a:prstGeom>
        </p:spPr>
        <p:txBody>
          <a:bodyPr wrap="square">
            <a:spAutoFit/>
          </a:bodyPr>
          <a:lstStyle/>
          <a:p>
            <a:pPr lvl="0"/>
            <a:r>
              <a:rPr lang="en-US" sz="3200" b="1" dirty="0" smtClean="0">
                <a:solidFill>
                  <a:prstClr val="white"/>
                </a:solidFill>
              </a:rPr>
              <a:t>MODEL COMPARISON</a:t>
            </a:r>
            <a:endParaRPr lang="en-US" sz="3200" b="1" dirty="0">
              <a:solidFill>
                <a:prstClr val="white"/>
              </a:solidFill>
            </a:endParaRPr>
          </a:p>
        </p:txBody>
      </p:sp>
      <p:sp>
        <p:nvSpPr>
          <p:cNvPr id="6" name="TextBox 5"/>
          <p:cNvSpPr txBox="1"/>
          <p:nvPr/>
        </p:nvSpPr>
        <p:spPr>
          <a:xfrm>
            <a:off x="822996" y="1307068"/>
            <a:ext cx="1425390" cy="369332"/>
          </a:xfrm>
          <a:prstGeom prst="rect">
            <a:avLst/>
          </a:prstGeom>
          <a:noFill/>
        </p:spPr>
        <p:txBody>
          <a:bodyPr wrap="none" rtlCol="0">
            <a:spAutoFit/>
          </a:bodyPr>
          <a:lstStyle/>
          <a:p>
            <a:r>
              <a:rPr lang="en-US" b="1" dirty="0" smtClean="0">
                <a:solidFill>
                  <a:schemeClr val="bg1"/>
                </a:solidFill>
              </a:rPr>
              <a:t>ROC Curve</a:t>
            </a:r>
            <a:endParaRPr lang="en-US" b="1" dirty="0">
              <a:solidFill>
                <a:schemeClr val="bg1"/>
              </a:solidFill>
            </a:endParaRPr>
          </a:p>
        </p:txBody>
      </p:sp>
      <p:pic>
        <p:nvPicPr>
          <p:cNvPr id="7" name="Picture 6"/>
          <p:cNvPicPr>
            <a:picLocks noChangeAspect="1"/>
          </p:cNvPicPr>
          <p:nvPr/>
        </p:nvPicPr>
        <p:blipFill>
          <a:blip r:embed="rId2"/>
          <a:stretch>
            <a:fillRect/>
          </a:stretch>
        </p:blipFill>
        <p:spPr>
          <a:xfrm>
            <a:off x="685800" y="1686425"/>
            <a:ext cx="7772569" cy="3571375"/>
          </a:xfrm>
          <a:prstGeom prst="rect">
            <a:avLst/>
          </a:prstGeom>
        </p:spPr>
      </p:pic>
      <p:sp>
        <p:nvSpPr>
          <p:cNvPr id="8" name="TextBox 7"/>
          <p:cNvSpPr txBox="1"/>
          <p:nvPr/>
        </p:nvSpPr>
        <p:spPr>
          <a:xfrm>
            <a:off x="837203" y="5373469"/>
            <a:ext cx="7620997" cy="646331"/>
          </a:xfrm>
          <a:prstGeom prst="rect">
            <a:avLst/>
          </a:prstGeom>
          <a:noFill/>
        </p:spPr>
        <p:txBody>
          <a:bodyPr wrap="none" rtlCol="0">
            <a:spAutoFit/>
          </a:bodyPr>
          <a:lstStyle/>
          <a:p>
            <a:r>
              <a:rPr lang="en-US" b="1" i="1" u="sng" dirty="0" smtClean="0">
                <a:solidFill>
                  <a:schemeClr val="bg1"/>
                </a:solidFill>
              </a:rPr>
              <a:t>Observation 1</a:t>
            </a:r>
            <a:r>
              <a:rPr lang="en-US" b="1" i="1" dirty="0" smtClean="0">
                <a:solidFill>
                  <a:schemeClr val="bg1"/>
                </a:solidFill>
              </a:rPr>
              <a:t>:</a:t>
            </a:r>
            <a:r>
              <a:rPr lang="en-US" dirty="0" smtClean="0">
                <a:solidFill>
                  <a:schemeClr val="bg1"/>
                </a:solidFill>
              </a:rPr>
              <a:t> Out of the three models the ROC curve for decision</a:t>
            </a:r>
          </a:p>
          <a:p>
            <a:r>
              <a:rPr lang="en-US" dirty="0" smtClean="0">
                <a:solidFill>
                  <a:schemeClr val="bg1"/>
                </a:solidFill>
              </a:rPr>
              <a:t>Tree is higher as compared to neural network and regression.</a:t>
            </a:r>
            <a:endParaRPr lang="en-US" b="1" i="1" u="sng" dirty="0">
              <a:solidFill>
                <a:schemeClr val="bg1"/>
              </a:solidFill>
            </a:endParaRPr>
          </a:p>
        </p:txBody>
      </p:sp>
    </p:spTree>
    <p:extLst>
      <p:ext uri="{BB962C8B-B14F-4D97-AF65-F5344CB8AC3E}">
        <p14:creationId xmlns:p14="http://schemas.microsoft.com/office/powerpoint/2010/main" val="2757329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33400"/>
            <a:ext cx="4475905" cy="584775"/>
          </a:xfrm>
          <a:prstGeom prst="rect">
            <a:avLst/>
          </a:prstGeom>
          <a:noFill/>
        </p:spPr>
        <p:txBody>
          <a:bodyPr wrap="none" rtlCol="0">
            <a:spAutoFit/>
          </a:bodyPr>
          <a:lstStyle/>
          <a:p>
            <a:r>
              <a:rPr lang="en-US" sz="3200" b="1" dirty="0" smtClean="0">
                <a:solidFill>
                  <a:schemeClr val="bg1"/>
                </a:solidFill>
              </a:rPr>
              <a:t>MODEL COMPARISON</a:t>
            </a:r>
            <a:endParaRPr lang="en-US" sz="3200" b="1" dirty="0">
              <a:solidFill>
                <a:schemeClr val="bg1"/>
              </a:solidFill>
            </a:endParaRPr>
          </a:p>
        </p:txBody>
      </p:sp>
      <p:sp>
        <p:nvSpPr>
          <p:cNvPr id="6" name="TextBox 5"/>
          <p:cNvSpPr txBox="1"/>
          <p:nvPr/>
        </p:nvSpPr>
        <p:spPr>
          <a:xfrm>
            <a:off x="762000" y="5105400"/>
            <a:ext cx="7620000" cy="1200329"/>
          </a:xfrm>
          <a:prstGeom prst="rect">
            <a:avLst/>
          </a:prstGeom>
          <a:noFill/>
        </p:spPr>
        <p:txBody>
          <a:bodyPr wrap="square" rtlCol="0">
            <a:spAutoFit/>
          </a:bodyPr>
          <a:lstStyle/>
          <a:p>
            <a:r>
              <a:rPr lang="en-US" b="1" i="1" u="sng" dirty="0" smtClean="0">
                <a:solidFill>
                  <a:schemeClr val="bg1"/>
                </a:solidFill>
              </a:rPr>
              <a:t>Observation 2</a:t>
            </a:r>
            <a:r>
              <a:rPr lang="en-US" dirty="0" smtClean="0">
                <a:solidFill>
                  <a:schemeClr val="bg1"/>
                </a:solidFill>
              </a:rPr>
              <a:t>: Out of the three models i.e., Regression, Neural and </a:t>
            </a:r>
          </a:p>
          <a:p>
            <a:r>
              <a:rPr lang="en-US" dirty="0" smtClean="0">
                <a:solidFill>
                  <a:schemeClr val="bg1"/>
                </a:solidFill>
              </a:rPr>
              <a:t>Decision Tree, the model with least misclassification rate for training</a:t>
            </a:r>
          </a:p>
          <a:p>
            <a:r>
              <a:rPr lang="en-US" dirty="0">
                <a:solidFill>
                  <a:schemeClr val="bg1"/>
                </a:solidFill>
              </a:rPr>
              <a:t>a</a:t>
            </a:r>
            <a:r>
              <a:rPr lang="en-US" dirty="0" smtClean="0">
                <a:solidFill>
                  <a:schemeClr val="bg1"/>
                </a:solidFill>
              </a:rPr>
              <a:t>nd validation data is decision tree. Also, it has the least root ASE </a:t>
            </a:r>
          </a:p>
          <a:p>
            <a:r>
              <a:rPr lang="en-US" dirty="0" smtClean="0">
                <a:solidFill>
                  <a:schemeClr val="bg1"/>
                </a:solidFill>
              </a:rPr>
              <a:t>(Average Square Error)</a:t>
            </a:r>
            <a:endParaRPr lang="en-US" dirty="0">
              <a:solidFill>
                <a:schemeClr val="bg1"/>
              </a:solidFill>
            </a:endParaRPr>
          </a:p>
        </p:txBody>
      </p:sp>
      <p:sp>
        <p:nvSpPr>
          <p:cNvPr id="7" name="TextBox 6"/>
          <p:cNvSpPr txBox="1"/>
          <p:nvPr/>
        </p:nvSpPr>
        <p:spPr>
          <a:xfrm>
            <a:off x="822252" y="1307068"/>
            <a:ext cx="1415772" cy="369332"/>
          </a:xfrm>
          <a:prstGeom prst="rect">
            <a:avLst/>
          </a:prstGeom>
          <a:noFill/>
        </p:spPr>
        <p:txBody>
          <a:bodyPr wrap="none" rtlCol="0">
            <a:spAutoFit/>
          </a:bodyPr>
          <a:lstStyle/>
          <a:p>
            <a:r>
              <a:rPr lang="en-US" b="1" dirty="0" smtClean="0">
                <a:solidFill>
                  <a:schemeClr val="bg1"/>
                </a:solidFill>
              </a:rPr>
              <a:t>Fit Statistics</a:t>
            </a:r>
            <a:endParaRPr lang="en-US" b="1" dirty="0">
              <a:solidFill>
                <a:schemeClr val="bg1"/>
              </a:solidFill>
            </a:endParaRPr>
          </a:p>
        </p:txBody>
      </p:sp>
      <p:pic>
        <p:nvPicPr>
          <p:cNvPr id="16" name="Picture 15"/>
          <p:cNvPicPr>
            <a:picLocks noChangeAspect="1"/>
          </p:cNvPicPr>
          <p:nvPr/>
        </p:nvPicPr>
        <p:blipFill>
          <a:blip r:embed="rId2"/>
          <a:stretch>
            <a:fillRect/>
          </a:stretch>
        </p:blipFill>
        <p:spPr>
          <a:xfrm>
            <a:off x="609600" y="1676401"/>
            <a:ext cx="7966074" cy="3352800"/>
          </a:xfrm>
          <a:prstGeom prst="rect">
            <a:avLst/>
          </a:prstGeom>
        </p:spPr>
      </p:pic>
    </p:spTree>
    <p:extLst>
      <p:ext uri="{BB962C8B-B14F-4D97-AF65-F5344CB8AC3E}">
        <p14:creationId xmlns:p14="http://schemas.microsoft.com/office/powerpoint/2010/main" val="556562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4475905" cy="584775"/>
          </a:xfrm>
          <a:prstGeom prst="rect">
            <a:avLst/>
          </a:prstGeom>
        </p:spPr>
        <p:txBody>
          <a:bodyPr wrap="none">
            <a:spAutoFit/>
          </a:bodyPr>
          <a:lstStyle/>
          <a:p>
            <a:pPr lvl="0"/>
            <a:r>
              <a:rPr lang="en-US" sz="3200" b="1" dirty="0" smtClean="0">
                <a:solidFill>
                  <a:prstClr val="white"/>
                </a:solidFill>
              </a:rPr>
              <a:t>MODEL COMPARISON</a:t>
            </a:r>
            <a:endParaRPr lang="en-US" sz="3200" b="1" dirty="0">
              <a:solidFill>
                <a:prstClr val="white"/>
              </a:solidFill>
            </a:endParaRPr>
          </a:p>
        </p:txBody>
      </p:sp>
      <p:sp>
        <p:nvSpPr>
          <p:cNvPr id="5" name="TextBox 4"/>
          <p:cNvSpPr txBox="1"/>
          <p:nvPr/>
        </p:nvSpPr>
        <p:spPr>
          <a:xfrm>
            <a:off x="820020" y="1307068"/>
            <a:ext cx="1846980" cy="369332"/>
          </a:xfrm>
          <a:prstGeom prst="rect">
            <a:avLst/>
          </a:prstGeom>
          <a:noFill/>
        </p:spPr>
        <p:txBody>
          <a:bodyPr wrap="none" rtlCol="0">
            <a:spAutoFit/>
          </a:bodyPr>
          <a:lstStyle/>
          <a:p>
            <a:r>
              <a:rPr lang="en-US" b="1" dirty="0" smtClean="0">
                <a:solidFill>
                  <a:schemeClr val="bg1"/>
                </a:solidFill>
              </a:rPr>
              <a:t>Cumulative Lift</a:t>
            </a:r>
            <a:endParaRPr lang="en-US" b="1" dirty="0">
              <a:solidFill>
                <a:schemeClr val="bg1"/>
              </a:solidFill>
            </a:endParaRPr>
          </a:p>
        </p:txBody>
      </p:sp>
      <p:pic>
        <p:nvPicPr>
          <p:cNvPr id="6" name="Picture 5"/>
          <p:cNvPicPr>
            <a:picLocks noChangeAspect="1"/>
          </p:cNvPicPr>
          <p:nvPr/>
        </p:nvPicPr>
        <p:blipFill>
          <a:blip r:embed="rId2"/>
          <a:stretch>
            <a:fillRect/>
          </a:stretch>
        </p:blipFill>
        <p:spPr>
          <a:xfrm>
            <a:off x="642650" y="1695391"/>
            <a:ext cx="7813599" cy="1616251"/>
          </a:xfrm>
          <a:prstGeom prst="rect">
            <a:avLst/>
          </a:prstGeom>
        </p:spPr>
      </p:pic>
      <p:pic>
        <p:nvPicPr>
          <p:cNvPr id="7" name="Picture 6"/>
          <p:cNvPicPr>
            <a:picLocks noChangeAspect="1"/>
          </p:cNvPicPr>
          <p:nvPr/>
        </p:nvPicPr>
        <p:blipFill>
          <a:blip r:embed="rId3"/>
          <a:stretch>
            <a:fillRect/>
          </a:stretch>
        </p:blipFill>
        <p:spPr>
          <a:xfrm>
            <a:off x="642650" y="3522474"/>
            <a:ext cx="7813599" cy="1619046"/>
          </a:xfrm>
          <a:prstGeom prst="rect">
            <a:avLst/>
          </a:prstGeom>
        </p:spPr>
      </p:pic>
      <p:sp>
        <p:nvSpPr>
          <p:cNvPr id="8" name="TextBox 7"/>
          <p:cNvSpPr txBox="1"/>
          <p:nvPr/>
        </p:nvSpPr>
        <p:spPr>
          <a:xfrm>
            <a:off x="809723" y="5638800"/>
            <a:ext cx="7343677" cy="646331"/>
          </a:xfrm>
          <a:prstGeom prst="rect">
            <a:avLst/>
          </a:prstGeom>
          <a:noFill/>
        </p:spPr>
        <p:txBody>
          <a:bodyPr wrap="none" rtlCol="0">
            <a:spAutoFit/>
          </a:bodyPr>
          <a:lstStyle/>
          <a:p>
            <a:r>
              <a:rPr lang="en-US" b="1" i="1" u="sng" dirty="0" smtClean="0">
                <a:solidFill>
                  <a:schemeClr val="bg1"/>
                </a:solidFill>
              </a:rPr>
              <a:t>Observation </a:t>
            </a:r>
            <a:r>
              <a:rPr lang="en-US" b="1" i="1" u="sng" dirty="0">
                <a:solidFill>
                  <a:schemeClr val="bg1"/>
                </a:solidFill>
              </a:rPr>
              <a:t>3</a:t>
            </a:r>
            <a:r>
              <a:rPr lang="en-US" b="1" i="1" dirty="0" smtClean="0">
                <a:solidFill>
                  <a:schemeClr val="bg1"/>
                </a:solidFill>
              </a:rPr>
              <a:t>:</a:t>
            </a:r>
            <a:r>
              <a:rPr lang="en-US" dirty="0" smtClean="0">
                <a:solidFill>
                  <a:schemeClr val="bg1"/>
                </a:solidFill>
              </a:rPr>
              <a:t> Out of the three models, the model with highest </a:t>
            </a:r>
          </a:p>
          <a:p>
            <a:r>
              <a:rPr lang="en-US" dirty="0" smtClean="0">
                <a:solidFill>
                  <a:schemeClr val="bg1"/>
                </a:solidFill>
              </a:rPr>
              <a:t>Cumulative lift is decision tree.</a:t>
            </a:r>
            <a:endParaRPr lang="en-US" b="1" i="1" u="sng" dirty="0">
              <a:solidFill>
                <a:schemeClr val="bg1"/>
              </a:solidFill>
            </a:endParaRPr>
          </a:p>
        </p:txBody>
      </p:sp>
      <p:cxnSp>
        <p:nvCxnSpPr>
          <p:cNvPr id="10" name="Straight Arrow Connector 9"/>
          <p:cNvCxnSpPr/>
          <p:nvPr/>
        </p:nvCxnSpPr>
        <p:spPr>
          <a:xfrm flipH="1">
            <a:off x="5376821" y="2412747"/>
            <a:ext cx="240824" cy="1516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15370" y="2276544"/>
            <a:ext cx="2629246" cy="246221"/>
          </a:xfrm>
          <a:prstGeom prst="rect">
            <a:avLst/>
          </a:prstGeom>
          <a:noFill/>
        </p:spPr>
        <p:txBody>
          <a:bodyPr wrap="none" rtlCol="0">
            <a:spAutoFit/>
          </a:bodyPr>
          <a:lstStyle/>
          <a:p>
            <a:r>
              <a:rPr lang="en-US" sz="1000" dirty="0" smtClean="0">
                <a:solidFill>
                  <a:srgbClr val="FF0000"/>
                </a:solidFill>
              </a:rPr>
              <a:t>Decision tree has highest cumulative lift</a:t>
            </a:r>
            <a:endParaRPr lang="en-US" sz="1000" dirty="0">
              <a:solidFill>
                <a:srgbClr val="FF0000"/>
              </a:solidFill>
            </a:endParaRPr>
          </a:p>
        </p:txBody>
      </p:sp>
      <p:pic>
        <p:nvPicPr>
          <p:cNvPr id="2" name="Picture 1"/>
          <p:cNvPicPr>
            <a:picLocks noChangeAspect="1"/>
          </p:cNvPicPr>
          <p:nvPr/>
        </p:nvPicPr>
        <p:blipFill>
          <a:blip r:embed="rId4"/>
          <a:stretch>
            <a:fillRect/>
          </a:stretch>
        </p:blipFill>
        <p:spPr>
          <a:xfrm>
            <a:off x="2438400" y="5304435"/>
            <a:ext cx="4305300" cy="171450"/>
          </a:xfrm>
          <a:prstGeom prst="rect">
            <a:avLst/>
          </a:prstGeom>
        </p:spPr>
      </p:pic>
    </p:spTree>
    <p:extLst>
      <p:ext uri="{BB962C8B-B14F-4D97-AF65-F5344CB8AC3E}">
        <p14:creationId xmlns:p14="http://schemas.microsoft.com/office/powerpoint/2010/main" val="2246830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33400"/>
            <a:ext cx="4475905" cy="584775"/>
          </a:xfrm>
          <a:prstGeom prst="rect">
            <a:avLst/>
          </a:prstGeom>
          <a:noFill/>
        </p:spPr>
        <p:txBody>
          <a:bodyPr wrap="none" rtlCol="0">
            <a:spAutoFit/>
          </a:bodyPr>
          <a:lstStyle/>
          <a:p>
            <a:r>
              <a:rPr lang="en-US" sz="3200" b="1" dirty="0" smtClean="0">
                <a:solidFill>
                  <a:schemeClr val="bg1"/>
                </a:solidFill>
              </a:rPr>
              <a:t>MODEL COMPARISON</a:t>
            </a:r>
            <a:endParaRPr lang="en-US" sz="3200" b="1" dirty="0">
              <a:solidFill>
                <a:schemeClr val="bg1"/>
              </a:solidFill>
            </a:endParaRPr>
          </a:p>
        </p:txBody>
      </p:sp>
      <p:sp>
        <p:nvSpPr>
          <p:cNvPr id="7" name="Oval 6"/>
          <p:cNvSpPr/>
          <p:nvPr/>
        </p:nvSpPr>
        <p:spPr>
          <a:xfrm>
            <a:off x="1885813" y="1189043"/>
            <a:ext cx="5495966" cy="1599580"/>
          </a:xfrm>
          <a:prstGeom prst="ellipse">
            <a:avLst/>
          </a:prstGeom>
          <a:scene3d>
            <a:camera prst="orthographicFront"/>
            <a:lightRig rig="flat" dir="t"/>
          </a:scene3d>
          <a:sp3d z="-190500" extrusionH="12700" prstMaterial="matte"/>
        </p:spPr>
        <p:style>
          <a:lnRef idx="0">
            <a:schemeClr val="accent3">
              <a:hueOff val="0"/>
              <a:satOff val="0"/>
              <a:lumOff val="0"/>
              <a:alphaOff val="0"/>
            </a:schemeClr>
          </a:lnRef>
          <a:fillRef idx="1">
            <a:schemeClr val="accent2">
              <a:tint val="50000"/>
              <a:alpha val="40000"/>
              <a:hueOff val="0"/>
              <a:satOff val="0"/>
              <a:lumOff val="0"/>
              <a:alphaOff val="0"/>
            </a:schemeClr>
          </a:fillRef>
          <a:effectRef idx="0">
            <a:schemeClr val="accent2">
              <a:tint val="50000"/>
              <a:alpha val="40000"/>
              <a:hueOff val="0"/>
              <a:satOff val="0"/>
              <a:lumOff val="0"/>
              <a:alphaOff val="0"/>
            </a:schemeClr>
          </a:effectRef>
          <a:fontRef idx="minor">
            <a:schemeClr val="lt1">
              <a:hueOff val="0"/>
              <a:satOff val="0"/>
              <a:lumOff val="0"/>
              <a:alphaOff val="0"/>
            </a:schemeClr>
          </a:fontRef>
        </p:style>
      </p:sp>
      <p:sp>
        <p:nvSpPr>
          <p:cNvPr id="8" name="Down Arrow 7"/>
          <p:cNvSpPr/>
          <p:nvPr/>
        </p:nvSpPr>
        <p:spPr>
          <a:xfrm>
            <a:off x="4237293" y="4268493"/>
            <a:ext cx="793005" cy="608307"/>
          </a:xfrm>
          <a:prstGeom prst="downArrow">
            <a:avLst/>
          </a:prstGeom>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3">
              <a:tint val="40000"/>
              <a:hueOff val="0"/>
              <a:satOff val="0"/>
              <a:lumOff val="0"/>
              <a:alphaOff val="0"/>
            </a:schemeClr>
          </a:fillRef>
          <a:effectRef idx="3">
            <a:schemeClr val="accent3">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2668786" y="5601594"/>
            <a:ext cx="3806427" cy="95160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0" name="Group 9"/>
          <p:cNvGrpSpPr/>
          <p:nvPr/>
        </p:nvGrpSpPr>
        <p:grpSpPr>
          <a:xfrm>
            <a:off x="3589805" y="2479419"/>
            <a:ext cx="1581670" cy="1551166"/>
            <a:chOff x="3581404" y="1538467"/>
            <a:chExt cx="1581670" cy="1551166"/>
          </a:xfrm>
          <a:scene3d>
            <a:camera prst="orthographicFront"/>
            <a:lightRig rig="flat" dir="t"/>
          </a:scene3d>
        </p:grpSpPr>
        <p:sp>
          <p:nvSpPr>
            <p:cNvPr id="18" name="Oval 17"/>
            <p:cNvSpPr/>
            <p:nvPr/>
          </p:nvSpPr>
          <p:spPr>
            <a:xfrm>
              <a:off x="3581404" y="1538467"/>
              <a:ext cx="1581670" cy="1551166"/>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9" name="Oval 8"/>
            <p:cNvSpPr/>
            <p:nvPr/>
          </p:nvSpPr>
          <p:spPr>
            <a:xfrm>
              <a:off x="3813034" y="1765630"/>
              <a:ext cx="1118410" cy="109684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Neural Networks</a:t>
              </a:r>
              <a:endParaRPr lang="en-US" sz="1600" kern="1200" dirty="0">
                <a:solidFill>
                  <a:schemeClr val="tx1"/>
                </a:solidFill>
                <a:effectLst>
                  <a:outerShdw blurRad="50800" dist="50800" dir="2700000" algn="tl" rotWithShape="0">
                    <a:srgbClr val="000000">
                      <a:alpha val="43137"/>
                    </a:srgbClr>
                  </a:outerShdw>
                </a:effectLst>
              </a:endParaRPr>
            </a:p>
          </p:txBody>
        </p:sp>
      </p:grpSp>
      <p:grpSp>
        <p:nvGrpSpPr>
          <p:cNvPr id="11" name="Group 10"/>
          <p:cNvGrpSpPr/>
          <p:nvPr/>
        </p:nvGrpSpPr>
        <p:grpSpPr>
          <a:xfrm>
            <a:off x="3886200" y="4887896"/>
            <a:ext cx="1477812" cy="1427396"/>
            <a:chOff x="2776465" y="228594"/>
            <a:chExt cx="1477812" cy="1427396"/>
          </a:xfrm>
          <a:scene3d>
            <a:camera prst="orthographicFront"/>
            <a:lightRig rig="flat" dir="t"/>
          </a:scene3d>
        </p:grpSpPr>
        <p:sp>
          <p:nvSpPr>
            <p:cNvPr id="16" name="Oval 15"/>
            <p:cNvSpPr/>
            <p:nvPr/>
          </p:nvSpPr>
          <p:spPr>
            <a:xfrm>
              <a:off x="2776465" y="228594"/>
              <a:ext cx="1477812" cy="1427396"/>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4500961"/>
                <a:satOff val="407"/>
                <a:lumOff val="-4315"/>
                <a:alphaOff val="0"/>
              </a:schemeClr>
            </a:fillRef>
            <a:effectRef idx="2">
              <a:schemeClr val="accent3">
                <a:hueOff val="4500961"/>
                <a:satOff val="407"/>
                <a:lumOff val="-4315"/>
                <a:alphaOff val="0"/>
              </a:schemeClr>
            </a:effectRef>
            <a:fontRef idx="minor">
              <a:schemeClr val="lt1"/>
            </a:fontRef>
          </p:style>
        </p:sp>
        <p:sp>
          <p:nvSpPr>
            <p:cNvPr id="17" name="Oval 10"/>
            <p:cNvSpPr/>
            <p:nvPr/>
          </p:nvSpPr>
          <p:spPr>
            <a:xfrm>
              <a:off x="2992886" y="437631"/>
              <a:ext cx="1044970" cy="100932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Decision Trees</a:t>
              </a:r>
              <a:endParaRPr lang="en-US" sz="1600" kern="1200" dirty="0">
                <a:solidFill>
                  <a:schemeClr val="tx1"/>
                </a:solidFill>
                <a:effectLst>
                  <a:outerShdw blurRad="50800" dist="50800" dir="2700000" algn="tl" rotWithShape="0">
                    <a:srgbClr val="000000">
                      <a:alpha val="43137"/>
                    </a:srgbClr>
                  </a:outerShdw>
                </a:effectLst>
              </a:endParaRPr>
            </a:p>
          </p:txBody>
        </p:sp>
      </p:grpSp>
      <p:grpSp>
        <p:nvGrpSpPr>
          <p:cNvPr id="12" name="Group 11"/>
          <p:cNvGrpSpPr/>
          <p:nvPr/>
        </p:nvGrpSpPr>
        <p:grpSpPr>
          <a:xfrm>
            <a:off x="4900460" y="1523994"/>
            <a:ext cx="1427410" cy="1427410"/>
            <a:chOff x="4605274" y="380994"/>
            <a:chExt cx="1427410" cy="1427410"/>
          </a:xfrm>
          <a:scene3d>
            <a:camera prst="orthographicFront"/>
            <a:lightRig rig="flat" dir="t"/>
          </a:scene3d>
        </p:grpSpPr>
        <p:sp>
          <p:nvSpPr>
            <p:cNvPr id="14" name="Oval 13"/>
            <p:cNvSpPr/>
            <p:nvPr/>
          </p:nvSpPr>
          <p:spPr>
            <a:xfrm>
              <a:off x="4605274" y="380994"/>
              <a:ext cx="1427410" cy="1427410"/>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15" name="Oval 12"/>
            <p:cNvSpPr/>
            <p:nvPr/>
          </p:nvSpPr>
          <p:spPr>
            <a:xfrm>
              <a:off x="4734014" y="590033"/>
              <a:ext cx="1138901" cy="100933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outerShdw blurRad="50800" dist="50800" dir="2700000" algn="tl" rotWithShape="0">
                      <a:srgbClr val="000000">
                        <a:alpha val="43137"/>
                      </a:srgbClr>
                    </a:outerShdw>
                  </a:effectLst>
                </a:rPr>
                <a:t>Logistic Regression</a:t>
              </a:r>
              <a:endParaRPr lang="en-US" sz="1600" kern="1200" dirty="0">
                <a:solidFill>
                  <a:schemeClr val="tx1"/>
                </a:solidFill>
                <a:effectLst>
                  <a:outerShdw blurRad="50800" dist="50800" dir="2700000" algn="tl" rotWithShape="0">
                    <a:srgbClr val="000000">
                      <a:alpha val="43137"/>
                    </a:srgbClr>
                  </a:outerShdw>
                </a:effectLst>
              </a:endParaRPr>
            </a:p>
          </p:txBody>
        </p:sp>
      </p:grpSp>
      <p:sp>
        <p:nvSpPr>
          <p:cNvPr id="13" name="Shape 12"/>
          <p:cNvSpPr/>
          <p:nvPr/>
        </p:nvSpPr>
        <p:spPr>
          <a:xfrm>
            <a:off x="1733371" y="1143000"/>
            <a:ext cx="5810429" cy="3092595"/>
          </a:xfrm>
          <a:prstGeom prst="funnel">
            <a:avLst/>
          </a:prstGeom>
          <a:scene3d>
            <a:camera prst="orthographicFront"/>
            <a:lightRig rig="flat" dir="t"/>
          </a:scene3d>
          <a:sp3d extrusionH="12700" prstMaterial="plastic">
            <a:bevelT w="50800" h="50800"/>
          </a:sp3d>
        </p:spPr>
        <p:style>
          <a:lnRef idx="1">
            <a:schemeClr val="accent2">
              <a:hueOff val="0"/>
              <a:satOff val="0"/>
              <a:lumOff val="0"/>
              <a:alphaOff val="0"/>
            </a:schemeClr>
          </a:lnRef>
          <a:fillRef idx="1">
            <a:schemeClr val="lt1">
              <a:alpha val="40000"/>
              <a:hueOff val="0"/>
              <a:satOff val="0"/>
              <a:lumOff val="0"/>
              <a:alphaOff val="0"/>
            </a:schemeClr>
          </a:fillRef>
          <a:effectRef idx="2">
            <a:schemeClr val="lt1">
              <a:alpha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256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3634" y="1275620"/>
            <a:ext cx="7712368" cy="923330"/>
          </a:xfrm>
          <a:prstGeom prst="rect">
            <a:avLst/>
          </a:prstGeom>
          <a:noFill/>
        </p:spPr>
        <p:txBody>
          <a:bodyPr wrap="none" rtlCol="0">
            <a:spAutoFit/>
          </a:bodyPr>
          <a:lstStyle/>
          <a:p>
            <a:endParaRPr lang="en-US" dirty="0" smtClean="0">
              <a:solidFill>
                <a:schemeClr val="bg1"/>
              </a:solidFill>
            </a:endParaRPr>
          </a:p>
          <a:p>
            <a:r>
              <a:rPr lang="en-US" dirty="0" smtClean="0">
                <a:solidFill>
                  <a:schemeClr val="bg1"/>
                </a:solidFill>
              </a:rPr>
              <a:t>The business faces a problem in determining whether a customer is </a:t>
            </a:r>
          </a:p>
          <a:p>
            <a:r>
              <a:rPr lang="en-US" dirty="0" smtClean="0">
                <a:solidFill>
                  <a:schemeClr val="bg1"/>
                </a:solidFill>
              </a:rPr>
              <a:t>risky or not.</a:t>
            </a:r>
            <a:endParaRPr lang="en-US" dirty="0">
              <a:solidFill>
                <a:schemeClr val="bg1"/>
              </a:solidFill>
            </a:endParaRPr>
          </a:p>
        </p:txBody>
      </p:sp>
      <p:sp>
        <p:nvSpPr>
          <p:cNvPr id="7" name="Right Arrow 6"/>
          <p:cNvSpPr/>
          <p:nvPr/>
        </p:nvSpPr>
        <p:spPr>
          <a:xfrm>
            <a:off x="3139925" y="2538822"/>
            <a:ext cx="2507184" cy="363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0800000">
            <a:off x="4224405" y="2895600"/>
            <a:ext cx="338221" cy="1166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56616" y="2362200"/>
            <a:ext cx="2133600" cy="5997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a:t>
            </a:r>
            <a:endParaRPr lang="en-US" dirty="0"/>
          </a:p>
        </p:txBody>
      </p:sp>
      <p:sp>
        <p:nvSpPr>
          <p:cNvPr id="9" name="Rectangle 8"/>
          <p:cNvSpPr/>
          <p:nvPr/>
        </p:nvSpPr>
        <p:spPr>
          <a:xfrm>
            <a:off x="3326716" y="4152593"/>
            <a:ext cx="2133600" cy="5872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a:t>
            </a:r>
            <a:endParaRPr lang="en-US" dirty="0"/>
          </a:p>
        </p:txBody>
      </p:sp>
      <p:sp>
        <p:nvSpPr>
          <p:cNvPr id="10" name="Rectangle 9"/>
          <p:cNvSpPr/>
          <p:nvPr/>
        </p:nvSpPr>
        <p:spPr>
          <a:xfrm>
            <a:off x="5796819" y="2367526"/>
            <a:ext cx="2133600" cy="58905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Desired Outcome</a:t>
            </a:r>
            <a:endParaRPr lang="en-US" dirty="0"/>
          </a:p>
        </p:txBody>
      </p:sp>
      <p:sp>
        <p:nvSpPr>
          <p:cNvPr id="3" name="Rectangle 2"/>
          <p:cNvSpPr/>
          <p:nvPr/>
        </p:nvSpPr>
        <p:spPr>
          <a:xfrm>
            <a:off x="848930" y="2895600"/>
            <a:ext cx="2133600" cy="14323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Bank is not able to identify whether a customer is risky or not</a:t>
            </a:r>
            <a:endParaRPr lang="en-US" sz="1600" dirty="0">
              <a:solidFill>
                <a:schemeClr val="tx1"/>
              </a:solidFill>
            </a:endParaRPr>
          </a:p>
        </p:txBody>
      </p:sp>
      <p:sp>
        <p:nvSpPr>
          <p:cNvPr id="11" name="Rectangle 10"/>
          <p:cNvSpPr/>
          <p:nvPr/>
        </p:nvSpPr>
        <p:spPr>
          <a:xfrm>
            <a:off x="3326716" y="4739809"/>
            <a:ext cx="2133600" cy="14323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are the factors affecting the credit score of a customer?</a:t>
            </a:r>
            <a:endParaRPr lang="en-US" dirty="0">
              <a:solidFill>
                <a:schemeClr val="tx1"/>
              </a:solidFill>
            </a:endParaRPr>
          </a:p>
        </p:txBody>
      </p:sp>
      <p:sp>
        <p:nvSpPr>
          <p:cNvPr id="12" name="Rectangle 11"/>
          <p:cNvSpPr/>
          <p:nvPr/>
        </p:nvSpPr>
        <p:spPr>
          <a:xfrm>
            <a:off x="5796819" y="2956579"/>
            <a:ext cx="2133600" cy="14323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Bank is able to identify the risky customers</a:t>
            </a:r>
            <a:endParaRPr lang="en-US" dirty="0">
              <a:solidFill>
                <a:schemeClr val="tx1"/>
              </a:solidFill>
            </a:endParaRPr>
          </a:p>
        </p:txBody>
      </p:sp>
      <p:sp>
        <p:nvSpPr>
          <p:cNvPr id="13" name="TextBox 12"/>
          <p:cNvSpPr txBox="1"/>
          <p:nvPr/>
        </p:nvSpPr>
        <p:spPr>
          <a:xfrm>
            <a:off x="838200" y="533400"/>
            <a:ext cx="4360190" cy="861774"/>
          </a:xfrm>
          <a:prstGeom prst="rect">
            <a:avLst/>
          </a:prstGeom>
          <a:noFill/>
        </p:spPr>
        <p:txBody>
          <a:bodyPr wrap="square" rtlCol="0">
            <a:spAutoFit/>
          </a:bodyPr>
          <a:lstStyle/>
          <a:p>
            <a:r>
              <a:rPr lang="en-US" sz="3200" b="1" dirty="0">
                <a:solidFill>
                  <a:schemeClr val="bg1"/>
                </a:solidFill>
              </a:rPr>
              <a:t>BUSINESS </a:t>
            </a:r>
            <a:r>
              <a:rPr lang="en-US" sz="3200" b="1" dirty="0" smtClean="0">
                <a:solidFill>
                  <a:schemeClr val="bg1"/>
                </a:solidFill>
              </a:rPr>
              <a:t>PROBLEM </a:t>
            </a:r>
            <a:endParaRPr lang="en-US" sz="3200" b="1" dirty="0">
              <a:solidFill>
                <a:schemeClr val="bg1"/>
              </a:solidFill>
            </a:endParaRPr>
          </a:p>
          <a:p>
            <a:endParaRPr lang="en-US" dirty="0"/>
          </a:p>
        </p:txBody>
      </p:sp>
    </p:spTree>
    <p:extLst>
      <p:ext uri="{BB962C8B-B14F-4D97-AF65-F5344CB8AC3E}">
        <p14:creationId xmlns:p14="http://schemas.microsoft.com/office/powerpoint/2010/main" val="222587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5365" y="533400"/>
            <a:ext cx="3050835" cy="584775"/>
          </a:xfrm>
          <a:prstGeom prst="rect">
            <a:avLst/>
          </a:prstGeom>
        </p:spPr>
        <p:txBody>
          <a:bodyPr wrap="none">
            <a:spAutoFit/>
          </a:bodyPr>
          <a:lstStyle/>
          <a:p>
            <a:r>
              <a:rPr lang="en-US" sz="3200" b="1" dirty="0">
                <a:solidFill>
                  <a:schemeClr val="bg1"/>
                </a:solidFill>
              </a:rPr>
              <a:t>DECISION TREE</a:t>
            </a:r>
          </a:p>
        </p:txBody>
      </p:sp>
      <p:pic>
        <p:nvPicPr>
          <p:cNvPr id="7" name="Picture 6"/>
          <p:cNvPicPr>
            <a:picLocks noChangeAspect="1"/>
          </p:cNvPicPr>
          <p:nvPr/>
        </p:nvPicPr>
        <p:blipFill>
          <a:blip r:embed="rId2"/>
          <a:stretch>
            <a:fillRect/>
          </a:stretch>
        </p:blipFill>
        <p:spPr>
          <a:xfrm>
            <a:off x="835364" y="1295400"/>
            <a:ext cx="7470435" cy="3505200"/>
          </a:xfrm>
          <a:prstGeom prst="rect">
            <a:avLst/>
          </a:prstGeom>
        </p:spPr>
      </p:pic>
      <p:sp>
        <p:nvSpPr>
          <p:cNvPr id="2" name="TextBox 1"/>
          <p:cNvSpPr txBox="1"/>
          <p:nvPr/>
        </p:nvSpPr>
        <p:spPr>
          <a:xfrm>
            <a:off x="762000" y="4971871"/>
            <a:ext cx="7543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The accuracy for training data is 92.62% and misclassification error is 7.38%</a:t>
            </a:r>
          </a:p>
          <a:p>
            <a:pPr marL="285750" indent="-285750">
              <a:buFont typeface="Arial" panose="020B0604020202020204" pitchFamily="34" charset="0"/>
              <a:buChar char="•"/>
            </a:pPr>
            <a:r>
              <a:rPr lang="en-US" dirty="0" smtClean="0">
                <a:solidFill>
                  <a:schemeClr val="bg1"/>
                </a:solidFill>
              </a:rPr>
              <a:t>The accuracy for validation data is 92.78% and misclassification error is 7.22%</a:t>
            </a:r>
            <a:endParaRPr lang="en-US" dirty="0">
              <a:solidFill>
                <a:schemeClr val="bg1"/>
              </a:solidFill>
            </a:endParaRPr>
          </a:p>
        </p:txBody>
      </p:sp>
    </p:spTree>
    <p:extLst>
      <p:ext uri="{BB962C8B-B14F-4D97-AF65-F5344CB8AC3E}">
        <p14:creationId xmlns:p14="http://schemas.microsoft.com/office/powerpoint/2010/main" val="2601434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0611" y="533400"/>
            <a:ext cx="2064989" cy="584775"/>
          </a:xfrm>
          <a:prstGeom prst="rect">
            <a:avLst/>
          </a:prstGeom>
        </p:spPr>
        <p:txBody>
          <a:bodyPr wrap="none">
            <a:spAutoFit/>
          </a:bodyPr>
          <a:lstStyle/>
          <a:p>
            <a:pPr lvl="0"/>
            <a:r>
              <a:rPr lang="en-US" sz="3200" b="1" dirty="0" smtClean="0">
                <a:solidFill>
                  <a:prstClr val="white"/>
                </a:solidFill>
              </a:rPr>
              <a:t>SCORING</a:t>
            </a:r>
            <a:endParaRPr lang="en-US" sz="3200" b="1" dirty="0">
              <a:solidFill>
                <a:prstClr val="white"/>
              </a:solidFill>
            </a:endParaRPr>
          </a:p>
        </p:txBody>
      </p:sp>
      <p:pic>
        <p:nvPicPr>
          <p:cNvPr id="8" name="Picture 7"/>
          <p:cNvPicPr>
            <a:picLocks noChangeAspect="1"/>
          </p:cNvPicPr>
          <p:nvPr/>
        </p:nvPicPr>
        <p:blipFill>
          <a:blip r:embed="rId2"/>
          <a:stretch>
            <a:fillRect/>
          </a:stretch>
        </p:blipFill>
        <p:spPr>
          <a:xfrm>
            <a:off x="609600" y="1219200"/>
            <a:ext cx="7924800" cy="2971800"/>
          </a:xfrm>
          <a:prstGeom prst="rect">
            <a:avLst/>
          </a:prstGeom>
        </p:spPr>
      </p:pic>
      <p:sp>
        <p:nvSpPr>
          <p:cNvPr id="2" name="Rectangle 1"/>
          <p:cNvSpPr/>
          <p:nvPr/>
        </p:nvSpPr>
        <p:spPr>
          <a:xfrm>
            <a:off x="829474" y="4495800"/>
            <a:ext cx="7019126" cy="1569660"/>
          </a:xfrm>
          <a:prstGeom prst="rect">
            <a:avLst/>
          </a:prstGeom>
        </p:spPr>
        <p:txBody>
          <a:bodyPr wrap="square">
            <a:spAutoFit/>
          </a:bodyPr>
          <a:lstStyle/>
          <a:p>
            <a:r>
              <a:rPr lang="en-US" sz="2400" dirty="0">
                <a:solidFill>
                  <a:schemeClr val="bg1"/>
                </a:solidFill>
              </a:rPr>
              <a:t>Scoring Data</a:t>
            </a:r>
          </a:p>
          <a:p>
            <a:endParaRPr lang="en-US" dirty="0">
              <a:solidFill>
                <a:schemeClr val="bg1"/>
              </a:solidFill>
            </a:endParaRPr>
          </a:p>
          <a:p>
            <a:r>
              <a:rPr lang="en-US" dirty="0">
                <a:solidFill>
                  <a:schemeClr val="bg1"/>
                </a:solidFill>
              </a:rPr>
              <a:t>Number of customers: 100</a:t>
            </a:r>
          </a:p>
          <a:p>
            <a:r>
              <a:rPr lang="en-US" dirty="0">
                <a:solidFill>
                  <a:schemeClr val="bg1"/>
                </a:solidFill>
              </a:rPr>
              <a:t>Years for which data has been taken: 2010 – 2013 (4 Years)</a:t>
            </a:r>
          </a:p>
          <a:p>
            <a:r>
              <a:rPr lang="en-US" dirty="0">
                <a:solidFill>
                  <a:schemeClr val="bg1"/>
                </a:solidFill>
              </a:rPr>
              <a:t>Number of records: 4128</a:t>
            </a:r>
            <a:endParaRPr lang="en-US" dirty="0">
              <a:solidFill>
                <a:schemeClr val="bg1"/>
              </a:solidFill>
            </a:endParaRPr>
          </a:p>
        </p:txBody>
      </p:sp>
    </p:spTree>
    <p:extLst>
      <p:ext uri="{BB962C8B-B14F-4D97-AF65-F5344CB8AC3E}">
        <p14:creationId xmlns:p14="http://schemas.microsoft.com/office/powerpoint/2010/main" val="3266291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0611" y="533400"/>
            <a:ext cx="2064989" cy="584775"/>
          </a:xfrm>
          <a:prstGeom prst="rect">
            <a:avLst/>
          </a:prstGeom>
        </p:spPr>
        <p:txBody>
          <a:bodyPr wrap="none">
            <a:spAutoFit/>
          </a:bodyPr>
          <a:lstStyle/>
          <a:p>
            <a:pPr lvl="0"/>
            <a:r>
              <a:rPr lang="en-US" sz="3200" b="1" dirty="0" smtClean="0">
                <a:solidFill>
                  <a:prstClr val="white"/>
                </a:solidFill>
              </a:rPr>
              <a:t>SCORING</a:t>
            </a:r>
            <a:endParaRPr lang="en-US" sz="3200" b="1" dirty="0">
              <a:solidFill>
                <a:prstClr val="white"/>
              </a:solidFill>
            </a:endParaRPr>
          </a:p>
        </p:txBody>
      </p:sp>
      <p:pic>
        <p:nvPicPr>
          <p:cNvPr id="7" name="Picture 6"/>
          <p:cNvPicPr>
            <a:picLocks noChangeAspect="1"/>
          </p:cNvPicPr>
          <p:nvPr/>
        </p:nvPicPr>
        <p:blipFill>
          <a:blip r:embed="rId2"/>
          <a:stretch>
            <a:fillRect/>
          </a:stretch>
        </p:blipFill>
        <p:spPr>
          <a:xfrm>
            <a:off x="642582" y="1219200"/>
            <a:ext cx="3913239" cy="2362200"/>
          </a:xfrm>
          <a:prstGeom prst="rect">
            <a:avLst/>
          </a:prstGeom>
        </p:spPr>
      </p:pic>
      <p:pic>
        <p:nvPicPr>
          <p:cNvPr id="8" name="Picture 7"/>
          <p:cNvPicPr>
            <a:picLocks noChangeAspect="1"/>
          </p:cNvPicPr>
          <p:nvPr/>
        </p:nvPicPr>
        <p:blipFill>
          <a:blip r:embed="rId3"/>
          <a:stretch>
            <a:fillRect/>
          </a:stretch>
        </p:blipFill>
        <p:spPr>
          <a:xfrm>
            <a:off x="4648200" y="1219201"/>
            <a:ext cx="3886200" cy="2362200"/>
          </a:xfrm>
          <a:prstGeom prst="rect">
            <a:avLst/>
          </a:prstGeom>
        </p:spPr>
      </p:pic>
      <p:pic>
        <p:nvPicPr>
          <p:cNvPr id="9" name="Picture 8"/>
          <p:cNvPicPr>
            <a:picLocks noChangeAspect="1"/>
          </p:cNvPicPr>
          <p:nvPr/>
        </p:nvPicPr>
        <p:blipFill>
          <a:blip r:embed="rId4"/>
          <a:stretch>
            <a:fillRect/>
          </a:stretch>
        </p:blipFill>
        <p:spPr>
          <a:xfrm>
            <a:off x="642581" y="3733801"/>
            <a:ext cx="3913239" cy="2438400"/>
          </a:xfrm>
          <a:prstGeom prst="rect">
            <a:avLst/>
          </a:prstGeom>
        </p:spPr>
      </p:pic>
      <p:sp>
        <p:nvSpPr>
          <p:cNvPr id="4" name="TextBox 3"/>
          <p:cNvSpPr txBox="1"/>
          <p:nvPr/>
        </p:nvSpPr>
        <p:spPr>
          <a:xfrm>
            <a:off x="4648200" y="3657600"/>
            <a:ext cx="38862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Training data output shows that 62.73% of the total values are 0 and 37.27% as 1</a:t>
            </a:r>
          </a:p>
          <a:p>
            <a:pPr marL="285750" indent="-285750">
              <a:buFont typeface="Arial" panose="020B0604020202020204" pitchFamily="34" charset="0"/>
              <a:buChar char="•"/>
            </a:pPr>
            <a:r>
              <a:rPr lang="en-US" dirty="0" smtClean="0">
                <a:solidFill>
                  <a:schemeClr val="bg1"/>
                </a:solidFill>
              </a:rPr>
              <a:t>Validation data shows that 63.28% of the total values are 0 and 36.72% as 1</a:t>
            </a:r>
          </a:p>
          <a:p>
            <a:pPr marL="285750" indent="-285750">
              <a:buFont typeface="Arial" panose="020B0604020202020204" pitchFamily="34" charset="0"/>
              <a:buChar char="•"/>
            </a:pPr>
            <a:r>
              <a:rPr lang="en-US" dirty="0" smtClean="0">
                <a:solidFill>
                  <a:schemeClr val="bg1"/>
                </a:solidFill>
              </a:rPr>
              <a:t>Score data shows that 65.04% of the total values are  0 and 34.96% as 1</a:t>
            </a:r>
            <a:endParaRPr lang="en-US" dirty="0">
              <a:solidFill>
                <a:schemeClr val="bg1"/>
              </a:solidFill>
            </a:endParaRPr>
          </a:p>
        </p:txBody>
      </p:sp>
    </p:spTree>
    <p:extLst>
      <p:ext uri="{BB962C8B-B14F-4D97-AF65-F5344CB8AC3E}">
        <p14:creationId xmlns:p14="http://schemas.microsoft.com/office/powerpoint/2010/main" val="938061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611" y="533400"/>
            <a:ext cx="2064989" cy="584775"/>
          </a:xfrm>
          <a:prstGeom prst="rect">
            <a:avLst/>
          </a:prstGeom>
          <a:noFill/>
        </p:spPr>
        <p:txBody>
          <a:bodyPr wrap="none" rtlCol="0">
            <a:spAutoFit/>
          </a:bodyPr>
          <a:lstStyle/>
          <a:p>
            <a:r>
              <a:rPr lang="en-US" sz="3200" b="1" dirty="0" smtClean="0">
                <a:solidFill>
                  <a:schemeClr val="bg1"/>
                </a:solidFill>
              </a:rPr>
              <a:t>SCORING</a:t>
            </a:r>
            <a:endParaRPr lang="en-US" sz="3200" b="1" dirty="0">
              <a:solidFill>
                <a:schemeClr val="bg1"/>
              </a:solidFill>
            </a:endParaRPr>
          </a:p>
        </p:txBody>
      </p:sp>
      <p:pic>
        <p:nvPicPr>
          <p:cNvPr id="6" name="Picture 5"/>
          <p:cNvPicPr>
            <a:picLocks noChangeAspect="1"/>
          </p:cNvPicPr>
          <p:nvPr/>
        </p:nvPicPr>
        <p:blipFill>
          <a:blip r:embed="rId2"/>
          <a:stretch>
            <a:fillRect/>
          </a:stretch>
        </p:blipFill>
        <p:spPr>
          <a:xfrm>
            <a:off x="609600" y="1194374"/>
            <a:ext cx="7924800" cy="4977826"/>
          </a:xfrm>
          <a:prstGeom prst="rect">
            <a:avLst/>
          </a:prstGeom>
        </p:spPr>
      </p:pic>
    </p:spTree>
    <p:extLst>
      <p:ext uri="{BB962C8B-B14F-4D97-AF65-F5344CB8AC3E}">
        <p14:creationId xmlns:p14="http://schemas.microsoft.com/office/powerpoint/2010/main" val="379964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202" y="533400"/>
            <a:ext cx="6873998" cy="584775"/>
          </a:xfrm>
          <a:prstGeom prst="rect">
            <a:avLst/>
          </a:prstGeom>
          <a:noFill/>
        </p:spPr>
        <p:txBody>
          <a:bodyPr wrap="none" rtlCol="0">
            <a:spAutoFit/>
          </a:bodyPr>
          <a:lstStyle/>
          <a:p>
            <a:r>
              <a:rPr lang="en-US" sz="3200" b="1" dirty="0" smtClean="0">
                <a:solidFill>
                  <a:schemeClr val="bg1"/>
                </a:solidFill>
              </a:rPr>
              <a:t>EXAMPLES OF MISCLASSIFICATION</a:t>
            </a:r>
            <a:endParaRPr lang="en-US" sz="3200" b="1" dirty="0">
              <a:solidFill>
                <a:schemeClr val="bg1"/>
              </a:solidFill>
            </a:endParaRPr>
          </a:p>
        </p:txBody>
      </p:sp>
      <p:pic>
        <p:nvPicPr>
          <p:cNvPr id="7" name="Picture 6"/>
          <p:cNvPicPr>
            <a:picLocks noChangeAspect="1"/>
          </p:cNvPicPr>
          <p:nvPr/>
        </p:nvPicPr>
        <p:blipFill>
          <a:blip r:embed="rId2"/>
          <a:stretch>
            <a:fillRect/>
          </a:stretch>
        </p:blipFill>
        <p:spPr>
          <a:xfrm>
            <a:off x="609600" y="1219200"/>
            <a:ext cx="7924800" cy="4953000"/>
          </a:xfrm>
          <a:prstGeom prst="rect">
            <a:avLst/>
          </a:prstGeom>
        </p:spPr>
      </p:pic>
    </p:spTree>
    <p:extLst>
      <p:ext uri="{BB962C8B-B14F-4D97-AF65-F5344CB8AC3E}">
        <p14:creationId xmlns:p14="http://schemas.microsoft.com/office/powerpoint/2010/main" val="1479753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202" y="533400"/>
            <a:ext cx="6873998" cy="584775"/>
          </a:xfrm>
          <a:prstGeom prst="rect">
            <a:avLst/>
          </a:prstGeom>
          <a:noFill/>
        </p:spPr>
        <p:txBody>
          <a:bodyPr wrap="none" rtlCol="0">
            <a:spAutoFit/>
          </a:bodyPr>
          <a:lstStyle/>
          <a:p>
            <a:r>
              <a:rPr lang="en-US" sz="3200" b="1" dirty="0" smtClean="0">
                <a:solidFill>
                  <a:schemeClr val="bg1"/>
                </a:solidFill>
              </a:rPr>
              <a:t>EXAMPLES OF MISCLASSIFICATION</a:t>
            </a:r>
            <a:endParaRPr lang="en-US" sz="3200" b="1" dirty="0">
              <a:solidFill>
                <a:schemeClr val="bg1"/>
              </a:solidFill>
            </a:endParaRPr>
          </a:p>
        </p:txBody>
      </p:sp>
      <p:pic>
        <p:nvPicPr>
          <p:cNvPr id="5" name="Picture 4"/>
          <p:cNvPicPr>
            <a:picLocks noChangeAspect="1"/>
          </p:cNvPicPr>
          <p:nvPr/>
        </p:nvPicPr>
        <p:blipFill>
          <a:blip r:embed="rId2"/>
          <a:stretch>
            <a:fillRect/>
          </a:stretch>
        </p:blipFill>
        <p:spPr>
          <a:xfrm>
            <a:off x="609600" y="1219201"/>
            <a:ext cx="7924800" cy="4953000"/>
          </a:xfrm>
          <a:prstGeom prst="rect">
            <a:avLst/>
          </a:prstGeom>
        </p:spPr>
      </p:pic>
    </p:spTree>
    <p:extLst>
      <p:ext uri="{BB962C8B-B14F-4D97-AF65-F5344CB8AC3E}">
        <p14:creationId xmlns:p14="http://schemas.microsoft.com/office/powerpoint/2010/main" val="2807084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274" y="533400"/>
            <a:ext cx="3953326" cy="584775"/>
          </a:xfrm>
          <a:prstGeom prst="rect">
            <a:avLst/>
          </a:prstGeom>
          <a:noFill/>
        </p:spPr>
        <p:txBody>
          <a:bodyPr wrap="none" rtlCol="0">
            <a:spAutoFit/>
          </a:bodyPr>
          <a:lstStyle/>
          <a:p>
            <a:r>
              <a:rPr lang="en-US" sz="3200" b="1" dirty="0" smtClean="0">
                <a:solidFill>
                  <a:schemeClr val="bg1"/>
                </a:solidFill>
              </a:rPr>
              <a:t>VALUE TO BUSINESS</a:t>
            </a:r>
            <a:endParaRPr lang="en-US" sz="3200" b="1" dirty="0">
              <a:solidFill>
                <a:schemeClr val="bg1"/>
              </a:solidFill>
            </a:endParaRPr>
          </a:p>
        </p:txBody>
      </p:sp>
      <p:sp>
        <p:nvSpPr>
          <p:cNvPr id="5" name="TextBox 4"/>
          <p:cNvSpPr txBox="1"/>
          <p:nvPr/>
        </p:nvSpPr>
        <p:spPr>
          <a:xfrm>
            <a:off x="818841" y="1524000"/>
            <a:ext cx="7560083"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rPr>
              <a:t>CITIBANK is able to predict the risky customers by using our </a:t>
            </a:r>
          </a:p>
          <a:p>
            <a:r>
              <a:rPr lang="en-US" dirty="0" smtClean="0">
                <a:solidFill>
                  <a:schemeClr val="bg1"/>
                </a:solidFill>
              </a:rPr>
              <a:t>     model</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They can use </a:t>
            </a:r>
            <a:r>
              <a:rPr lang="en-US" dirty="0" smtClean="0">
                <a:solidFill>
                  <a:schemeClr val="bg1"/>
                </a:solidFill>
              </a:rPr>
              <a:t>this </a:t>
            </a:r>
            <a:r>
              <a:rPr lang="en-US" dirty="0" smtClean="0">
                <a:solidFill>
                  <a:schemeClr val="bg1"/>
                </a:solidFill>
              </a:rPr>
              <a:t>model to take decision whether a customer’s </a:t>
            </a:r>
          </a:p>
          <a:p>
            <a:r>
              <a:rPr lang="en-US" dirty="0">
                <a:solidFill>
                  <a:schemeClr val="bg1"/>
                </a:solidFill>
              </a:rPr>
              <a:t> </a:t>
            </a:r>
            <a:r>
              <a:rPr lang="en-US" dirty="0" smtClean="0">
                <a:solidFill>
                  <a:schemeClr val="bg1"/>
                </a:solidFill>
              </a:rPr>
              <a:t>   credit limit should be increased or decreased based on </a:t>
            </a:r>
            <a:r>
              <a:rPr lang="en-US" dirty="0" smtClean="0">
                <a:solidFill>
                  <a:schemeClr val="bg1"/>
                </a:solidFill>
              </a:rPr>
              <a:t>his/her </a:t>
            </a:r>
          </a:p>
          <a:p>
            <a:r>
              <a:rPr lang="en-US" dirty="0">
                <a:solidFill>
                  <a:schemeClr val="bg1"/>
                </a:solidFill>
              </a:rPr>
              <a:t> </a:t>
            </a:r>
            <a:r>
              <a:rPr lang="en-US" dirty="0" smtClean="0">
                <a:solidFill>
                  <a:schemeClr val="bg1"/>
                </a:solidFill>
              </a:rPr>
              <a:t>   </a:t>
            </a:r>
            <a:r>
              <a:rPr lang="en-US" dirty="0" smtClean="0">
                <a:solidFill>
                  <a:schemeClr val="bg1"/>
                </a:solidFill>
              </a:rPr>
              <a:t>credit</a:t>
            </a:r>
            <a:r>
              <a:rPr lang="en-US" dirty="0">
                <a:solidFill>
                  <a:schemeClr val="bg1"/>
                </a:solidFill>
              </a:rPr>
              <a:t> </a:t>
            </a:r>
            <a:r>
              <a:rPr lang="en-US" dirty="0" smtClean="0">
                <a:solidFill>
                  <a:schemeClr val="bg1"/>
                </a:solidFill>
              </a:rPr>
              <a:t>score</a:t>
            </a:r>
            <a:endParaRPr lang="en-US" dirty="0">
              <a:solidFill>
                <a:schemeClr val="bg1"/>
              </a:solidFill>
            </a:endParaRPr>
          </a:p>
        </p:txBody>
      </p:sp>
    </p:spTree>
    <p:extLst>
      <p:ext uri="{BB962C8B-B14F-4D97-AF65-F5344CB8AC3E}">
        <p14:creationId xmlns:p14="http://schemas.microsoft.com/office/powerpoint/2010/main" val="2246472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695" y="533400"/>
            <a:ext cx="4487126" cy="584775"/>
          </a:xfrm>
          <a:prstGeom prst="rect">
            <a:avLst/>
          </a:prstGeom>
          <a:noFill/>
        </p:spPr>
        <p:txBody>
          <a:bodyPr wrap="none" rtlCol="0">
            <a:spAutoFit/>
          </a:bodyPr>
          <a:lstStyle/>
          <a:p>
            <a:r>
              <a:rPr lang="en-US" sz="3200" b="1" dirty="0" smtClean="0">
                <a:solidFill>
                  <a:schemeClr val="bg1"/>
                </a:solidFill>
              </a:rPr>
              <a:t>THINGS TO BE DONE…</a:t>
            </a:r>
            <a:endParaRPr lang="en-US" sz="3200" b="1" dirty="0">
              <a:solidFill>
                <a:schemeClr val="bg1"/>
              </a:solidFill>
            </a:endParaRPr>
          </a:p>
        </p:txBody>
      </p:sp>
      <p:sp>
        <p:nvSpPr>
          <p:cNvPr id="4" name="TextBox 3"/>
          <p:cNvSpPr txBox="1"/>
          <p:nvPr/>
        </p:nvSpPr>
        <p:spPr>
          <a:xfrm>
            <a:off x="838200" y="1524000"/>
            <a:ext cx="7404591"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rPr>
              <a:t>Predicting actual FICO </a:t>
            </a:r>
            <a:r>
              <a:rPr lang="en-US" dirty="0" smtClean="0">
                <a:solidFill>
                  <a:schemeClr val="bg1"/>
                </a:solidFill>
              </a:rPr>
              <a:t>score of the customer – We will predict</a:t>
            </a:r>
          </a:p>
          <a:p>
            <a:r>
              <a:rPr lang="en-US" dirty="0">
                <a:solidFill>
                  <a:schemeClr val="bg1"/>
                </a:solidFill>
              </a:rPr>
              <a:t> </a:t>
            </a:r>
            <a:r>
              <a:rPr lang="en-US" dirty="0" smtClean="0">
                <a:solidFill>
                  <a:schemeClr val="bg1"/>
                </a:solidFill>
              </a:rPr>
              <a:t>    the interval value of the FICO score of each customer</a:t>
            </a:r>
            <a:endParaRPr lang="en-US" dirty="0">
              <a:solidFill>
                <a:schemeClr val="bg1"/>
              </a:solidFill>
            </a:endParaRPr>
          </a:p>
        </p:txBody>
      </p:sp>
    </p:spTree>
    <p:extLst>
      <p:ext uri="{BB962C8B-B14F-4D97-AF65-F5344CB8AC3E}">
        <p14:creationId xmlns:p14="http://schemas.microsoft.com/office/powerpoint/2010/main" val="1332393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1219200"/>
            <a:ext cx="7315200" cy="4953000"/>
          </a:xfrm>
          <a:prstGeom prst="rect">
            <a:avLst/>
          </a:prstGeom>
        </p:spPr>
      </p:pic>
    </p:spTree>
    <p:extLst>
      <p:ext uri="{BB962C8B-B14F-4D97-AF65-F5344CB8AC3E}">
        <p14:creationId xmlns:p14="http://schemas.microsoft.com/office/powerpoint/2010/main" val="2004928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252478"/>
            <a:ext cx="7792518" cy="2862322"/>
          </a:xfrm>
          <a:prstGeom prst="rect">
            <a:avLst/>
          </a:prstGeom>
          <a:noFill/>
        </p:spPr>
        <p:txBody>
          <a:bodyPr wrap="none" rtlCol="0">
            <a:spAutoFit/>
          </a:bodyPr>
          <a:lstStyle/>
          <a:p>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To build predictive decision models using SAS enterprise </a:t>
            </a:r>
          </a:p>
          <a:p>
            <a:r>
              <a:rPr lang="en-US" dirty="0">
                <a:solidFill>
                  <a:schemeClr val="bg1"/>
                </a:solidFill>
              </a:rPr>
              <a:t>m</a:t>
            </a:r>
            <a:r>
              <a:rPr lang="en-US" dirty="0" smtClean="0">
                <a:solidFill>
                  <a:schemeClr val="bg1"/>
                </a:solidFill>
              </a:rPr>
              <a:t>iner that will be the best indicator of whether a customer is risky or </a:t>
            </a:r>
          </a:p>
          <a:p>
            <a:r>
              <a:rPr lang="en-US" dirty="0" smtClean="0">
                <a:solidFill>
                  <a:schemeClr val="bg1"/>
                </a:solidFill>
              </a:rPr>
              <a:t>not based on the FICO score.</a:t>
            </a:r>
          </a:p>
          <a:p>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Compare regression analysis, decision tree model and neural</a:t>
            </a:r>
          </a:p>
          <a:p>
            <a:r>
              <a:rPr lang="en-US" dirty="0">
                <a:solidFill>
                  <a:schemeClr val="bg1"/>
                </a:solidFill>
              </a:rPr>
              <a:t>n</a:t>
            </a:r>
            <a:r>
              <a:rPr lang="en-US" dirty="0" smtClean="0">
                <a:solidFill>
                  <a:schemeClr val="bg1"/>
                </a:solidFill>
              </a:rPr>
              <a:t>etwork and select the one that predicts accurately based on the</a:t>
            </a:r>
          </a:p>
          <a:p>
            <a:r>
              <a:rPr lang="en-US" dirty="0" smtClean="0">
                <a:solidFill>
                  <a:schemeClr val="bg1"/>
                </a:solidFill>
              </a:rPr>
              <a:t>input data. </a:t>
            </a:r>
          </a:p>
          <a:p>
            <a:endParaRPr lang="en-US" dirty="0">
              <a:solidFill>
                <a:schemeClr val="bg1"/>
              </a:solidFill>
            </a:endParaRPr>
          </a:p>
          <a:p>
            <a:pPr marL="285750" indent="-285750">
              <a:buFont typeface="Wingdings" panose="05000000000000000000" pitchFamily="2" charset="2"/>
              <a:buChar char="Ø"/>
            </a:pPr>
            <a:endParaRPr lang="en-US" dirty="0" smtClean="0">
              <a:solidFill>
                <a:schemeClr val="bg1"/>
              </a:solidFill>
            </a:endParaRPr>
          </a:p>
        </p:txBody>
      </p:sp>
      <p:pic>
        <p:nvPicPr>
          <p:cNvPr id="5" name="Picture 4"/>
          <p:cNvPicPr>
            <a:picLocks noChangeAspect="1"/>
          </p:cNvPicPr>
          <p:nvPr/>
        </p:nvPicPr>
        <p:blipFill>
          <a:blip r:embed="rId2"/>
          <a:stretch>
            <a:fillRect/>
          </a:stretch>
        </p:blipFill>
        <p:spPr>
          <a:xfrm>
            <a:off x="5334000" y="4114800"/>
            <a:ext cx="2466975" cy="1847850"/>
          </a:xfrm>
          <a:prstGeom prst="rect">
            <a:avLst/>
          </a:prstGeom>
        </p:spPr>
      </p:pic>
      <p:sp>
        <p:nvSpPr>
          <p:cNvPr id="2" name="TextBox 1"/>
          <p:cNvSpPr txBox="1"/>
          <p:nvPr/>
        </p:nvSpPr>
        <p:spPr>
          <a:xfrm>
            <a:off x="838200" y="533400"/>
            <a:ext cx="3429000" cy="584775"/>
          </a:xfrm>
          <a:prstGeom prst="rect">
            <a:avLst/>
          </a:prstGeom>
          <a:no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Tree>
    <p:extLst>
      <p:ext uri="{BB962C8B-B14F-4D97-AF65-F5344CB8AC3E}">
        <p14:creationId xmlns:p14="http://schemas.microsoft.com/office/powerpoint/2010/main" val="163820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6"/>
          <p:cNvSpPr/>
          <p:nvPr/>
        </p:nvSpPr>
        <p:spPr>
          <a:xfrm>
            <a:off x="838200" y="1395711"/>
            <a:ext cx="7620000" cy="4200092"/>
          </a:xfrm>
          <a:prstGeom prst="swooshArrow">
            <a:avLst/>
          </a:prstGeom>
          <a:solidFill>
            <a:schemeClr val="accent3">
              <a:tint val="60000"/>
            </a:schemeClr>
          </a:solidFill>
        </p:spPr>
        <p:style>
          <a:lnRef idx="0">
            <a:schemeClr val="accent3">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grpSp>
        <p:nvGrpSpPr>
          <p:cNvPr id="8" name="Group 7"/>
          <p:cNvGrpSpPr/>
          <p:nvPr/>
        </p:nvGrpSpPr>
        <p:grpSpPr>
          <a:xfrm>
            <a:off x="1676400" y="4419600"/>
            <a:ext cx="2171700" cy="1176750"/>
            <a:chOff x="1528876" y="3023342"/>
            <a:chExt cx="2171700" cy="1176750"/>
          </a:xfrm>
        </p:grpSpPr>
        <p:sp>
          <p:nvSpPr>
            <p:cNvPr id="18" name="Rectangle 17"/>
            <p:cNvSpPr/>
            <p:nvPr/>
          </p:nvSpPr>
          <p:spPr>
            <a:xfrm>
              <a:off x="1528876" y="3023342"/>
              <a:ext cx="2171700" cy="11767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1528876" y="3023342"/>
              <a:ext cx="2171700" cy="1176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effectLst>
                    <a:outerShdw blurRad="50800" dist="50800" dir="2700000" algn="tl" rotWithShape="0">
                      <a:srgbClr val="000000">
                        <a:alpha val="43137"/>
                      </a:srgbClr>
                    </a:outerShdw>
                  </a:effectLst>
                </a:rPr>
                <a:t>Analyze the factors affecting the credit score</a:t>
              </a:r>
              <a:endParaRPr lang="en-US" sz="2100" kern="1200" dirty="0">
                <a:solidFill>
                  <a:schemeClr val="bg1"/>
                </a:solidFill>
                <a:effectLst>
                  <a:outerShdw blurRad="50800" dist="50800" dir="2700000" algn="tl" rotWithShape="0">
                    <a:srgbClr val="000000">
                      <a:alpha val="43137"/>
                    </a:srgbClr>
                  </a:outerShdw>
                </a:effectLst>
              </a:endParaRPr>
            </a:p>
          </p:txBody>
        </p:sp>
      </p:grpSp>
      <p:sp>
        <p:nvSpPr>
          <p:cNvPr id="9" name="Oval 8"/>
          <p:cNvSpPr/>
          <p:nvPr/>
        </p:nvSpPr>
        <p:spPr>
          <a:xfrm>
            <a:off x="1670608" y="4474464"/>
            <a:ext cx="173736" cy="173736"/>
          </a:xfrm>
          <a:prstGeom prst="ellipse">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grpSp>
        <p:nvGrpSpPr>
          <p:cNvPr id="10" name="Group 9"/>
          <p:cNvGrpSpPr/>
          <p:nvPr/>
        </p:nvGrpSpPr>
        <p:grpSpPr>
          <a:xfrm>
            <a:off x="4009529" y="3265360"/>
            <a:ext cx="2171700" cy="1176750"/>
            <a:chOff x="3780929" y="1883931"/>
            <a:chExt cx="2171700" cy="1176750"/>
          </a:xfrm>
        </p:grpSpPr>
        <p:sp>
          <p:nvSpPr>
            <p:cNvPr id="16" name="Rectangle 15"/>
            <p:cNvSpPr/>
            <p:nvPr/>
          </p:nvSpPr>
          <p:spPr>
            <a:xfrm>
              <a:off x="3780929" y="1883931"/>
              <a:ext cx="2171700" cy="11767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3780929" y="1883931"/>
              <a:ext cx="2171700" cy="1176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effectLst>
                    <a:outerShdw blurRad="50800" dist="50800" dir="2700000" algn="tl" rotWithShape="0">
                      <a:srgbClr val="000000">
                        <a:alpha val="43137"/>
                      </a:srgbClr>
                    </a:outerShdw>
                  </a:effectLst>
                </a:rPr>
                <a:t>Data modelling and analyses</a:t>
              </a:r>
              <a:endParaRPr lang="en-US" sz="2100" kern="1200" dirty="0">
                <a:solidFill>
                  <a:schemeClr val="bg1"/>
                </a:solidFill>
                <a:effectLst>
                  <a:outerShdw blurRad="50800" dist="50800" dir="2700000" algn="tl" rotWithShape="0">
                    <a:srgbClr val="000000">
                      <a:alpha val="43137"/>
                    </a:srgbClr>
                  </a:outerShdw>
                </a:effectLst>
              </a:endParaRPr>
            </a:p>
          </p:txBody>
        </p:sp>
      </p:grpSp>
      <p:sp>
        <p:nvSpPr>
          <p:cNvPr id="11" name="Oval 10"/>
          <p:cNvSpPr/>
          <p:nvPr/>
        </p:nvSpPr>
        <p:spPr>
          <a:xfrm>
            <a:off x="3868369" y="3124200"/>
            <a:ext cx="282321" cy="282321"/>
          </a:xfrm>
          <a:prstGeom prst="ellipse">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grpSp>
        <p:nvGrpSpPr>
          <p:cNvPr id="12" name="Group 11"/>
          <p:cNvGrpSpPr/>
          <p:nvPr/>
        </p:nvGrpSpPr>
        <p:grpSpPr>
          <a:xfrm>
            <a:off x="6538989" y="2557050"/>
            <a:ext cx="2171700" cy="1176750"/>
            <a:chOff x="6399999" y="1152988"/>
            <a:chExt cx="2171700" cy="1176750"/>
          </a:xfrm>
        </p:grpSpPr>
        <p:sp>
          <p:nvSpPr>
            <p:cNvPr id="14" name="Rectangle 13"/>
            <p:cNvSpPr/>
            <p:nvPr/>
          </p:nvSpPr>
          <p:spPr>
            <a:xfrm>
              <a:off x="6399999" y="1152988"/>
              <a:ext cx="2171700" cy="11767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6399999" y="1152988"/>
              <a:ext cx="2171700" cy="1176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effectLst>
                    <a:outerShdw blurRad="50800" dist="50800" dir="2700000" algn="tl" rotWithShape="0">
                      <a:srgbClr val="000000">
                        <a:alpha val="43137"/>
                      </a:srgbClr>
                    </a:outerShdw>
                  </a:effectLst>
                </a:rPr>
                <a:t>Decide whether a customer is risky or not</a:t>
              </a:r>
              <a:endParaRPr lang="en-US" sz="2100" kern="1200" dirty="0">
                <a:solidFill>
                  <a:schemeClr val="bg1"/>
                </a:solidFill>
                <a:effectLst>
                  <a:outerShdw blurRad="50800" dist="50800" dir="2700000" algn="tl" rotWithShape="0">
                    <a:srgbClr val="000000">
                      <a:alpha val="43137"/>
                    </a:srgbClr>
                  </a:outerShdw>
                </a:effectLst>
              </a:endParaRPr>
            </a:p>
          </p:txBody>
        </p:sp>
      </p:grpSp>
      <p:sp>
        <p:nvSpPr>
          <p:cNvPr id="13" name="Oval 12"/>
          <p:cNvSpPr/>
          <p:nvPr/>
        </p:nvSpPr>
        <p:spPr>
          <a:xfrm>
            <a:off x="6400800" y="2417445"/>
            <a:ext cx="325755" cy="325755"/>
          </a:xfrm>
          <a:prstGeom prst="ellipse">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2" name="TextBox 1"/>
          <p:cNvSpPr txBox="1"/>
          <p:nvPr/>
        </p:nvSpPr>
        <p:spPr>
          <a:xfrm>
            <a:off x="914400" y="1143000"/>
            <a:ext cx="3733800" cy="914400"/>
          </a:xfrm>
          <a:prstGeom prst="rect">
            <a:avLst/>
          </a:prstGeom>
          <a:noFill/>
        </p:spPr>
        <p:txBody>
          <a:bodyPr wrap="square" rtlCol="0">
            <a:spAutoFit/>
          </a:bodyPr>
          <a:lstStyle/>
          <a:p>
            <a:endParaRPr lang="en-US" dirty="0"/>
          </a:p>
        </p:txBody>
      </p:sp>
      <p:sp>
        <p:nvSpPr>
          <p:cNvPr id="3" name="TextBox 2"/>
          <p:cNvSpPr txBox="1"/>
          <p:nvPr/>
        </p:nvSpPr>
        <p:spPr>
          <a:xfrm>
            <a:off x="838200" y="533400"/>
            <a:ext cx="4191000" cy="584775"/>
          </a:xfrm>
          <a:prstGeom prst="rect">
            <a:avLst/>
          </a:prstGeom>
          <a:noFill/>
        </p:spPr>
        <p:txBody>
          <a:bodyPr wrap="square" rtlCol="0">
            <a:spAutoFit/>
          </a:bodyPr>
          <a:lstStyle/>
          <a:p>
            <a:r>
              <a:rPr lang="en-US" sz="3200" b="1" dirty="0" smtClean="0">
                <a:solidFill>
                  <a:schemeClr val="bg1"/>
                </a:solidFill>
              </a:rPr>
              <a:t>PROJECT GOALS</a:t>
            </a:r>
            <a:endParaRPr lang="en-US" sz="3200" b="1" dirty="0">
              <a:solidFill>
                <a:schemeClr val="bg1"/>
              </a:solidFill>
            </a:endParaRPr>
          </a:p>
        </p:txBody>
      </p:sp>
    </p:spTree>
    <p:extLst>
      <p:ext uri="{BB962C8B-B14F-4D97-AF65-F5344CB8AC3E}">
        <p14:creationId xmlns:p14="http://schemas.microsoft.com/office/powerpoint/2010/main" val="1452403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33400"/>
            <a:ext cx="1271502" cy="584775"/>
          </a:xfrm>
          <a:prstGeom prst="rect">
            <a:avLst/>
          </a:prstGeom>
          <a:noFill/>
        </p:spPr>
        <p:txBody>
          <a:bodyPr wrap="none" rtlCol="0">
            <a:spAutoFit/>
          </a:bodyPr>
          <a:lstStyle/>
          <a:p>
            <a:r>
              <a:rPr lang="en-US" sz="3200" b="1" dirty="0" smtClean="0">
                <a:solidFill>
                  <a:schemeClr val="bg1"/>
                </a:solidFill>
              </a:rPr>
              <a:t>DATA</a:t>
            </a:r>
            <a:endParaRPr lang="en-US" sz="3200" b="1" dirty="0">
              <a:solidFill>
                <a:schemeClr val="bg1"/>
              </a:solidFill>
            </a:endParaRPr>
          </a:p>
        </p:txBody>
      </p:sp>
      <p:sp>
        <p:nvSpPr>
          <p:cNvPr id="5" name="TextBox 4"/>
          <p:cNvSpPr txBox="1"/>
          <p:nvPr/>
        </p:nvSpPr>
        <p:spPr>
          <a:xfrm>
            <a:off x="841498" y="1492746"/>
            <a:ext cx="7997702" cy="3231654"/>
          </a:xfrm>
          <a:prstGeom prst="rect">
            <a:avLst/>
          </a:prstGeom>
          <a:noFill/>
        </p:spPr>
        <p:txBody>
          <a:bodyPr wrap="none" rtlCol="0">
            <a:spAutoFit/>
          </a:bodyPr>
          <a:lstStyle/>
          <a:p>
            <a:r>
              <a:rPr lang="en-US" sz="2400" dirty="0" smtClean="0">
                <a:solidFill>
                  <a:schemeClr val="bg1"/>
                </a:solidFill>
              </a:rPr>
              <a:t>Source &amp; Description:</a:t>
            </a:r>
          </a:p>
          <a:p>
            <a:endParaRPr lang="en-US" dirty="0">
              <a:solidFill>
                <a:schemeClr val="bg1"/>
              </a:solidFill>
            </a:endParaRPr>
          </a:p>
          <a:p>
            <a:r>
              <a:rPr lang="en-US" dirty="0">
                <a:solidFill>
                  <a:schemeClr val="bg1"/>
                </a:solidFill>
              </a:rPr>
              <a:t>The data is a credit line billing testing data from CITI BANK database </a:t>
            </a:r>
          </a:p>
          <a:p>
            <a:r>
              <a:rPr lang="en-US" dirty="0">
                <a:solidFill>
                  <a:schemeClr val="bg1"/>
                </a:solidFill>
              </a:rPr>
              <a:t>from their test environment. It gives the information about the business</a:t>
            </a:r>
          </a:p>
          <a:p>
            <a:r>
              <a:rPr lang="en-US" dirty="0">
                <a:solidFill>
                  <a:schemeClr val="bg1"/>
                </a:solidFill>
              </a:rPr>
              <a:t>line credit card information</a:t>
            </a:r>
            <a:r>
              <a:rPr lang="en-US" dirty="0" smtClean="0">
                <a:solidFill>
                  <a:schemeClr val="bg1"/>
                </a:solidFill>
              </a:rPr>
              <a:t>.</a:t>
            </a:r>
          </a:p>
          <a:p>
            <a:endParaRPr lang="en-US" dirty="0">
              <a:solidFill>
                <a:schemeClr val="bg1"/>
              </a:solidFill>
            </a:endParaRPr>
          </a:p>
          <a:p>
            <a:r>
              <a:rPr lang="en-US" dirty="0" smtClean="0">
                <a:solidFill>
                  <a:schemeClr val="bg1"/>
                </a:solidFill>
              </a:rPr>
              <a:t>The data set contains customer’s unique id, their monthly credit card </a:t>
            </a:r>
          </a:p>
          <a:p>
            <a:r>
              <a:rPr lang="en-US" dirty="0" smtClean="0">
                <a:solidFill>
                  <a:schemeClr val="bg1"/>
                </a:solidFill>
              </a:rPr>
              <a:t>bill amount, how many times they have defaulted to pay the bill on </a:t>
            </a:r>
          </a:p>
          <a:p>
            <a:r>
              <a:rPr lang="en-US" dirty="0" smtClean="0">
                <a:solidFill>
                  <a:schemeClr val="bg1"/>
                </a:solidFill>
              </a:rPr>
              <a:t>time (delinquency), their FICO score based on various attributes, </a:t>
            </a:r>
          </a:p>
          <a:p>
            <a:r>
              <a:rPr lang="en-US" dirty="0" smtClean="0">
                <a:solidFill>
                  <a:schemeClr val="bg1"/>
                </a:solidFill>
              </a:rPr>
              <a:t>credit limit, utilization of their credit limit, etc.</a:t>
            </a:r>
          </a:p>
          <a:p>
            <a:endParaRPr lang="en-US" dirty="0">
              <a:solidFill>
                <a:schemeClr val="bg1"/>
              </a:solidFill>
            </a:endParaRPr>
          </a:p>
        </p:txBody>
      </p:sp>
      <p:pic>
        <p:nvPicPr>
          <p:cNvPr id="6" name="Picture 5"/>
          <p:cNvPicPr>
            <a:picLocks noChangeAspect="1"/>
          </p:cNvPicPr>
          <p:nvPr/>
        </p:nvPicPr>
        <p:blipFill>
          <a:blip r:embed="rId2"/>
          <a:stretch>
            <a:fillRect/>
          </a:stretch>
        </p:blipFill>
        <p:spPr>
          <a:xfrm>
            <a:off x="6858000" y="4724400"/>
            <a:ext cx="1485899" cy="1485899"/>
          </a:xfrm>
          <a:prstGeom prst="rect">
            <a:avLst/>
          </a:prstGeom>
        </p:spPr>
      </p:pic>
    </p:spTree>
    <p:extLst>
      <p:ext uri="{BB962C8B-B14F-4D97-AF65-F5344CB8AC3E}">
        <p14:creationId xmlns:p14="http://schemas.microsoft.com/office/powerpoint/2010/main" val="970270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1250663" cy="584775"/>
          </a:xfrm>
          <a:prstGeom prst="rect">
            <a:avLst/>
          </a:prstGeom>
        </p:spPr>
        <p:txBody>
          <a:bodyPr wrap="none">
            <a:spAutoFit/>
          </a:bodyPr>
          <a:lstStyle/>
          <a:p>
            <a:r>
              <a:rPr lang="en-US" sz="3200" b="1" dirty="0" smtClean="0">
                <a:solidFill>
                  <a:schemeClr val="bg1"/>
                </a:solidFill>
              </a:rPr>
              <a:t>DATA</a:t>
            </a:r>
            <a:endParaRPr lang="en-US" sz="3200" b="1" dirty="0">
              <a:solidFill>
                <a:schemeClr val="bg1"/>
              </a:solidFill>
            </a:endParaRPr>
          </a:p>
        </p:txBody>
      </p:sp>
      <p:sp>
        <p:nvSpPr>
          <p:cNvPr id="5" name="Rectangle 4"/>
          <p:cNvSpPr/>
          <p:nvPr/>
        </p:nvSpPr>
        <p:spPr>
          <a:xfrm>
            <a:off x="838200" y="1511617"/>
            <a:ext cx="7467600" cy="4431983"/>
          </a:xfrm>
          <a:prstGeom prst="rect">
            <a:avLst/>
          </a:prstGeom>
        </p:spPr>
        <p:txBody>
          <a:bodyPr wrap="square">
            <a:spAutoFit/>
          </a:bodyPr>
          <a:lstStyle/>
          <a:p>
            <a:r>
              <a:rPr lang="en-US" sz="2400" dirty="0">
                <a:solidFill>
                  <a:schemeClr val="bg1"/>
                </a:solidFill>
              </a:rPr>
              <a:t>Target </a:t>
            </a:r>
            <a:r>
              <a:rPr lang="en-US" sz="2400" dirty="0" smtClean="0">
                <a:solidFill>
                  <a:schemeClr val="bg1"/>
                </a:solidFill>
              </a:rPr>
              <a:t>Variable:  </a:t>
            </a:r>
          </a:p>
          <a:p>
            <a:endParaRPr lang="en-US" sz="2400" dirty="0">
              <a:solidFill>
                <a:schemeClr val="bg1"/>
              </a:solidFill>
            </a:endParaRPr>
          </a:p>
          <a:p>
            <a:r>
              <a:rPr lang="en-US" dirty="0" smtClean="0">
                <a:solidFill>
                  <a:schemeClr val="bg1"/>
                </a:solidFill>
              </a:rPr>
              <a:t>We have chosen FICO Score/ Credit score (FICO_SCORE_VAL in data set) as the target variable as it will help to determine whether a customer is risky or not.</a:t>
            </a:r>
          </a:p>
          <a:p>
            <a:endParaRPr lang="en-US" dirty="0">
              <a:solidFill>
                <a:schemeClr val="bg1"/>
              </a:solidFill>
            </a:endParaRPr>
          </a:p>
          <a:p>
            <a:r>
              <a:rPr lang="en-US" dirty="0">
                <a:solidFill>
                  <a:schemeClr val="bg1"/>
                </a:solidFill>
              </a:rPr>
              <a:t>FICO takes credit information and uses it to create scores that </a:t>
            </a:r>
            <a:r>
              <a:rPr lang="en-US" dirty="0" smtClean="0">
                <a:solidFill>
                  <a:schemeClr val="bg1"/>
                </a:solidFill>
              </a:rPr>
              <a:t>will help business to </a:t>
            </a:r>
            <a:r>
              <a:rPr lang="en-US" dirty="0">
                <a:solidFill>
                  <a:schemeClr val="bg1"/>
                </a:solidFill>
              </a:rPr>
              <a:t>predict behavior, such as how likely someone is to pay their bills on time (or not), or whether they are able to handle a larger credit line. Scores developed by FICO can also be used to forecast which accounts are most likely to end up included in bankruptcy, or which ones are likely to be most profitable.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4274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14400" y="3962400"/>
            <a:ext cx="7315200" cy="2209799"/>
          </a:xfrm>
          <a:prstGeom prst="rect">
            <a:avLst/>
          </a:prstGeom>
        </p:spPr>
      </p:pic>
      <p:sp>
        <p:nvSpPr>
          <p:cNvPr id="7" name="TextBox 6"/>
          <p:cNvSpPr txBox="1"/>
          <p:nvPr/>
        </p:nvSpPr>
        <p:spPr>
          <a:xfrm>
            <a:off x="838200" y="1517809"/>
            <a:ext cx="7653980" cy="2215991"/>
          </a:xfrm>
          <a:prstGeom prst="rect">
            <a:avLst/>
          </a:prstGeom>
          <a:noFill/>
        </p:spPr>
        <p:txBody>
          <a:bodyPr wrap="square" rtlCol="0">
            <a:spAutoFit/>
          </a:bodyPr>
          <a:lstStyle/>
          <a:p>
            <a:r>
              <a:rPr lang="en-US" sz="2400" dirty="0" smtClean="0">
                <a:solidFill>
                  <a:schemeClr val="bg1"/>
                </a:solidFill>
              </a:rPr>
              <a:t>Nature of target variable:</a:t>
            </a:r>
          </a:p>
          <a:p>
            <a:endParaRPr lang="en-US" sz="2400" dirty="0">
              <a:solidFill>
                <a:schemeClr val="bg1"/>
              </a:solidFill>
            </a:endParaRPr>
          </a:p>
          <a:p>
            <a:r>
              <a:rPr lang="en-US" dirty="0" smtClean="0">
                <a:solidFill>
                  <a:schemeClr val="bg1"/>
                </a:solidFill>
              </a:rPr>
              <a:t>Fico score ranges from 300 – 850. The business (CITIBANK) has decided FICO score less than 400 to be risky. We have considered the same categorization and considered customers below 400 as risky. Citibank further categorizes the risky customers (FICO score less than 400) into ranges -1 to 5 (-1 being the most risky) </a:t>
            </a:r>
            <a:endParaRPr lang="en-US" dirty="0">
              <a:solidFill>
                <a:schemeClr val="bg1"/>
              </a:solidFill>
            </a:endParaRPr>
          </a:p>
        </p:txBody>
      </p:sp>
      <p:sp>
        <p:nvSpPr>
          <p:cNvPr id="8" name="Rectangle 7"/>
          <p:cNvSpPr/>
          <p:nvPr/>
        </p:nvSpPr>
        <p:spPr>
          <a:xfrm>
            <a:off x="838200" y="533400"/>
            <a:ext cx="1250663" cy="584775"/>
          </a:xfrm>
          <a:prstGeom prst="rect">
            <a:avLst/>
          </a:prstGeom>
        </p:spPr>
        <p:txBody>
          <a:bodyPr wrap="none">
            <a:spAutoFit/>
          </a:bodyPr>
          <a:lstStyle/>
          <a:p>
            <a:r>
              <a:rPr lang="en-US" sz="3200" b="1" dirty="0" smtClean="0">
                <a:solidFill>
                  <a:schemeClr val="bg1"/>
                </a:solidFill>
              </a:rPr>
              <a:t>DATA</a:t>
            </a:r>
            <a:endParaRPr lang="en-US" sz="3200" b="1" dirty="0">
              <a:solidFill>
                <a:schemeClr val="bg1"/>
              </a:solidFill>
            </a:endParaRPr>
          </a:p>
        </p:txBody>
      </p:sp>
    </p:spTree>
    <p:extLst>
      <p:ext uri="{BB962C8B-B14F-4D97-AF65-F5344CB8AC3E}">
        <p14:creationId xmlns:p14="http://schemas.microsoft.com/office/powerpoint/2010/main" val="83445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08879"/>
            <a:ext cx="7620000" cy="5724644"/>
          </a:xfrm>
          <a:prstGeom prst="rect">
            <a:avLst/>
          </a:prstGeom>
        </p:spPr>
        <p:txBody>
          <a:bodyPr wrap="square">
            <a:spAutoFit/>
          </a:bodyPr>
          <a:lstStyle/>
          <a:p>
            <a:r>
              <a:rPr lang="en-US" sz="2400" dirty="0" smtClean="0">
                <a:solidFill>
                  <a:schemeClr val="bg1"/>
                </a:solidFill>
              </a:rPr>
              <a:t>Training and Validation Data</a:t>
            </a:r>
          </a:p>
          <a:p>
            <a:endParaRPr lang="en-US" dirty="0" smtClean="0">
              <a:solidFill>
                <a:schemeClr val="bg1"/>
              </a:solidFill>
            </a:endParaRPr>
          </a:p>
          <a:p>
            <a:r>
              <a:rPr lang="en-US" dirty="0" smtClean="0">
                <a:solidFill>
                  <a:schemeClr val="bg1"/>
                </a:solidFill>
              </a:rPr>
              <a:t>Number </a:t>
            </a:r>
            <a:r>
              <a:rPr lang="en-US" dirty="0">
                <a:solidFill>
                  <a:schemeClr val="bg1"/>
                </a:solidFill>
              </a:rPr>
              <a:t>of </a:t>
            </a:r>
            <a:r>
              <a:rPr lang="en-US" dirty="0" smtClean="0">
                <a:solidFill>
                  <a:schemeClr val="bg1"/>
                </a:solidFill>
              </a:rPr>
              <a:t>customers: </a:t>
            </a:r>
            <a:r>
              <a:rPr lang="en-US" dirty="0">
                <a:solidFill>
                  <a:schemeClr val="bg1"/>
                </a:solidFill>
              </a:rPr>
              <a:t>1000</a:t>
            </a:r>
          </a:p>
          <a:p>
            <a:r>
              <a:rPr lang="en-US" dirty="0">
                <a:solidFill>
                  <a:schemeClr val="bg1"/>
                </a:solidFill>
              </a:rPr>
              <a:t>Years for which data has been </a:t>
            </a:r>
            <a:r>
              <a:rPr lang="en-US" dirty="0" smtClean="0">
                <a:solidFill>
                  <a:schemeClr val="bg1"/>
                </a:solidFill>
              </a:rPr>
              <a:t>taken: </a:t>
            </a:r>
            <a:r>
              <a:rPr lang="en-US" dirty="0">
                <a:solidFill>
                  <a:schemeClr val="bg1"/>
                </a:solidFill>
              </a:rPr>
              <a:t>2010 – 2013 (4 Years)</a:t>
            </a:r>
          </a:p>
          <a:p>
            <a:r>
              <a:rPr lang="en-US" dirty="0">
                <a:solidFill>
                  <a:schemeClr val="bg1"/>
                </a:solidFill>
              </a:rPr>
              <a:t>Number of </a:t>
            </a:r>
            <a:r>
              <a:rPr lang="en-US" dirty="0" smtClean="0">
                <a:solidFill>
                  <a:schemeClr val="bg1"/>
                </a:solidFill>
              </a:rPr>
              <a:t>records: </a:t>
            </a:r>
            <a:r>
              <a:rPr lang="en-US" dirty="0">
                <a:solidFill>
                  <a:schemeClr val="bg1"/>
                </a:solidFill>
              </a:rPr>
              <a:t>42091</a:t>
            </a:r>
          </a:p>
          <a:p>
            <a:r>
              <a:rPr lang="en-US" dirty="0">
                <a:solidFill>
                  <a:schemeClr val="bg1"/>
                </a:solidFill>
              </a:rPr>
              <a:t>Initial number of </a:t>
            </a:r>
            <a:r>
              <a:rPr lang="en-US" dirty="0" smtClean="0">
                <a:solidFill>
                  <a:schemeClr val="bg1"/>
                </a:solidFill>
              </a:rPr>
              <a:t>variables: 50 </a:t>
            </a:r>
            <a:endParaRPr lang="en-US" dirty="0" smtClean="0">
              <a:solidFill>
                <a:schemeClr val="bg1"/>
              </a:solidFill>
            </a:endParaRPr>
          </a:p>
          <a:p>
            <a:endParaRPr lang="en-US" dirty="0">
              <a:solidFill>
                <a:schemeClr val="bg1"/>
              </a:solidFill>
            </a:endParaRPr>
          </a:p>
          <a:p>
            <a:endParaRPr lang="en-US" sz="2400" dirty="0" smtClean="0">
              <a:solidFill>
                <a:schemeClr val="bg1"/>
              </a:solidFill>
            </a:endParaRPr>
          </a:p>
          <a:p>
            <a:r>
              <a:rPr lang="en-US" sz="2400" dirty="0" smtClean="0">
                <a:solidFill>
                  <a:schemeClr val="bg1"/>
                </a:solidFill>
              </a:rPr>
              <a:t>Data Partition</a:t>
            </a:r>
          </a:p>
          <a:p>
            <a:endParaRPr lang="en-US" sz="2400" dirty="0">
              <a:solidFill>
                <a:schemeClr val="bg1"/>
              </a:solidFill>
            </a:endParaRPr>
          </a:p>
          <a:p>
            <a:r>
              <a:rPr lang="en-US" dirty="0" smtClean="0">
                <a:solidFill>
                  <a:schemeClr val="bg1"/>
                </a:solidFill>
              </a:rPr>
              <a:t>Training data: 70% of the data is used</a:t>
            </a:r>
          </a:p>
          <a:p>
            <a:r>
              <a:rPr lang="en-US" dirty="0" smtClean="0">
                <a:solidFill>
                  <a:schemeClr val="bg1"/>
                </a:solidFill>
              </a:rPr>
              <a:t>as training data</a:t>
            </a:r>
          </a:p>
          <a:p>
            <a:r>
              <a:rPr lang="en-US" dirty="0" smtClean="0">
                <a:solidFill>
                  <a:schemeClr val="bg1"/>
                </a:solidFill>
              </a:rPr>
              <a:t>Validation data: 30% of the data is used</a:t>
            </a:r>
          </a:p>
          <a:p>
            <a:r>
              <a:rPr lang="en-US" dirty="0" smtClean="0">
                <a:solidFill>
                  <a:schemeClr val="bg1"/>
                </a:solidFill>
              </a:rPr>
              <a:t>as validation data</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
        <p:nvSpPr>
          <p:cNvPr id="3" name="Rectangle 2"/>
          <p:cNvSpPr/>
          <p:nvPr/>
        </p:nvSpPr>
        <p:spPr>
          <a:xfrm>
            <a:off x="838200" y="533400"/>
            <a:ext cx="1250663" cy="584775"/>
          </a:xfrm>
          <a:prstGeom prst="rect">
            <a:avLst/>
          </a:prstGeom>
        </p:spPr>
        <p:txBody>
          <a:bodyPr wrap="none">
            <a:spAutoFit/>
          </a:bodyPr>
          <a:lstStyle/>
          <a:p>
            <a:r>
              <a:rPr lang="en-US" sz="3200" b="1" dirty="0" smtClean="0">
                <a:solidFill>
                  <a:schemeClr val="bg1"/>
                </a:solidFill>
              </a:rPr>
              <a:t>DATA</a:t>
            </a:r>
            <a:endParaRPr lang="en-US" sz="3200" b="1" dirty="0">
              <a:solidFill>
                <a:schemeClr val="bg1"/>
              </a:solidFill>
            </a:endParaRPr>
          </a:p>
        </p:txBody>
      </p:sp>
      <p:pic>
        <p:nvPicPr>
          <p:cNvPr id="4" name="Picture 3"/>
          <p:cNvPicPr>
            <a:picLocks noChangeAspect="1"/>
          </p:cNvPicPr>
          <p:nvPr/>
        </p:nvPicPr>
        <p:blipFill>
          <a:blip r:embed="rId2"/>
          <a:stretch>
            <a:fillRect/>
          </a:stretch>
        </p:blipFill>
        <p:spPr>
          <a:xfrm>
            <a:off x="5559064" y="3886200"/>
            <a:ext cx="2746736" cy="2057400"/>
          </a:xfrm>
          <a:prstGeom prst="rect">
            <a:avLst/>
          </a:prstGeom>
        </p:spPr>
      </p:pic>
    </p:spTree>
    <p:extLst>
      <p:ext uri="{BB962C8B-B14F-4D97-AF65-F5344CB8AC3E}">
        <p14:creationId xmlns:p14="http://schemas.microsoft.com/office/powerpoint/2010/main" val="264708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5691" y="533400"/>
            <a:ext cx="4257897" cy="584775"/>
          </a:xfrm>
          <a:prstGeom prst="rect">
            <a:avLst/>
          </a:prstGeom>
          <a:noFill/>
        </p:spPr>
        <p:txBody>
          <a:bodyPr wrap="none" rtlCol="0">
            <a:spAutoFit/>
          </a:bodyPr>
          <a:lstStyle/>
          <a:p>
            <a:r>
              <a:rPr lang="en-US" sz="3200" b="1" dirty="0" smtClean="0">
                <a:solidFill>
                  <a:schemeClr val="bg1"/>
                </a:solidFill>
              </a:rPr>
              <a:t>VARIABLE SELECTION</a:t>
            </a:r>
            <a:endParaRPr lang="en-US" sz="3200" b="1" dirty="0">
              <a:solidFill>
                <a:schemeClr val="bg1"/>
              </a:solidFill>
            </a:endParaRPr>
          </a:p>
        </p:txBody>
      </p:sp>
      <p:sp>
        <p:nvSpPr>
          <p:cNvPr id="6" name="TextBox 5"/>
          <p:cNvSpPr txBox="1"/>
          <p:nvPr/>
        </p:nvSpPr>
        <p:spPr>
          <a:xfrm>
            <a:off x="838200" y="1524000"/>
            <a:ext cx="7315200" cy="2585323"/>
          </a:xfrm>
          <a:prstGeom prst="rect">
            <a:avLst/>
          </a:prstGeom>
          <a:noFill/>
        </p:spPr>
        <p:txBody>
          <a:bodyPr wrap="square" rtlCol="0">
            <a:spAutoFit/>
          </a:bodyPr>
          <a:lstStyle/>
          <a:p>
            <a:r>
              <a:rPr lang="en-US" dirty="0" smtClean="0">
                <a:solidFill>
                  <a:schemeClr val="bg1"/>
                </a:solidFill>
              </a:rPr>
              <a:t>Target Variable: FICO_SCORE_VAL</a:t>
            </a:r>
          </a:p>
          <a:p>
            <a:r>
              <a:rPr lang="en-US" dirty="0" smtClean="0">
                <a:solidFill>
                  <a:schemeClr val="bg1"/>
                </a:solidFill>
              </a:rPr>
              <a:t>Initial number of predictor variables: 50</a:t>
            </a:r>
          </a:p>
          <a:p>
            <a:endParaRPr lang="en-US" dirty="0" smtClean="0">
              <a:solidFill>
                <a:schemeClr val="bg1"/>
              </a:solidFill>
            </a:endParaRPr>
          </a:p>
          <a:p>
            <a:r>
              <a:rPr lang="en-US" dirty="0" smtClean="0">
                <a:solidFill>
                  <a:schemeClr val="bg1"/>
                </a:solidFill>
              </a:rPr>
              <a:t>To reduce the curse of dimensionality, we have employed the following preprocessing techniques:</a:t>
            </a:r>
          </a:p>
          <a:p>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Manual or intuitive methods</a:t>
            </a:r>
          </a:p>
          <a:p>
            <a:pPr marL="285750" indent="-285750">
              <a:buFont typeface="Wingdings" panose="05000000000000000000" pitchFamily="2" charset="2"/>
              <a:buChar char="Ø"/>
            </a:pPr>
            <a:r>
              <a:rPr lang="en-US" dirty="0" smtClean="0">
                <a:solidFill>
                  <a:schemeClr val="bg1"/>
                </a:solidFill>
              </a:rPr>
              <a:t>Variable </a:t>
            </a:r>
            <a:r>
              <a:rPr lang="en-US" dirty="0" smtClean="0">
                <a:solidFill>
                  <a:schemeClr val="bg1"/>
                </a:solidFill>
              </a:rPr>
              <a:t>Categorization</a:t>
            </a:r>
          </a:p>
          <a:p>
            <a:pPr marL="285750" indent="-285750">
              <a:buFont typeface="Wingdings" panose="05000000000000000000" pitchFamily="2" charset="2"/>
              <a:buChar char="Ø"/>
            </a:pPr>
            <a:r>
              <a:rPr lang="en-US" dirty="0" smtClean="0">
                <a:solidFill>
                  <a:schemeClr val="bg1"/>
                </a:solidFill>
              </a:rPr>
              <a:t>Transform Variables</a:t>
            </a:r>
            <a:endParaRPr lang="en-US" dirty="0" smtClean="0">
              <a:solidFill>
                <a:schemeClr val="bg1"/>
              </a:solidFill>
            </a:endParaRPr>
          </a:p>
        </p:txBody>
      </p:sp>
      <p:pic>
        <p:nvPicPr>
          <p:cNvPr id="7" name="Picture 6"/>
          <p:cNvPicPr>
            <a:picLocks noChangeAspect="1"/>
          </p:cNvPicPr>
          <p:nvPr/>
        </p:nvPicPr>
        <p:blipFill>
          <a:blip r:embed="rId2"/>
          <a:stretch>
            <a:fillRect/>
          </a:stretch>
        </p:blipFill>
        <p:spPr>
          <a:xfrm>
            <a:off x="4923176" y="3733800"/>
            <a:ext cx="3306424" cy="2200275"/>
          </a:xfrm>
          <a:prstGeom prst="rect">
            <a:avLst/>
          </a:prstGeom>
        </p:spPr>
      </p:pic>
    </p:spTree>
    <p:extLst>
      <p:ext uri="{BB962C8B-B14F-4D97-AF65-F5344CB8AC3E}">
        <p14:creationId xmlns:p14="http://schemas.microsoft.com/office/powerpoint/2010/main" val="1645552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1414</TotalTime>
  <Words>1086</Words>
  <Application>Microsoft Office PowerPoint</Application>
  <PresentationFormat>On-screen Show (4:3)</PresentationFormat>
  <Paragraphs>194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Ion Boardroom</vt:lpstr>
      <vt:lpstr>CREDIT RISK ANALYSIS USING SAS ENTERPRISE MINER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 USING SAS ENTERPRISE MINER</dc:title>
  <dc:creator>Clara</dc:creator>
  <cp:lastModifiedBy>Shobhit Dalal</cp:lastModifiedBy>
  <cp:revision>108</cp:revision>
  <dcterms:created xsi:type="dcterms:W3CDTF">2006-08-16T00:00:00Z</dcterms:created>
  <dcterms:modified xsi:type="dcterms:W3CDTF">2014-11-19T19:55:26Z</dcterms:modified>
</cp:coreProperties>
</file>