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82" r:id="rId9"/>
    <p:sldId id="267" r:id="rId10"/>
    <p:sldId id="264" r:id="rId11"/>
    <p:sldId id="268" r:id="rId12"/>
    <p:sldId id="276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5CC751-9B7B-47F6-AD17-CFFDDA3816E4}">
          <p14:sldIdLst>
            <p14:sldId id="256"/>
            <p14:sldId id="257"/>
            <p14:sldId id="259"/>
            <p14:sldId id="258"/>
            <p14:sldId id="265"/>
            <p14:sldId id="260"/>
            <p14:sldId id="262"/>
            <p14:sldId id="282"/>
            <p14:sldId id="267"/>
            <p14:sldId id="264"/>
            <p14:sldId id="268"/>
            <p14:sldId id="276"/>
            <p14:sldId id="28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357"/>
    <a:srgbClr val="455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743" autoAdjust="0"/>
  </p:normalViewPr>
  <p:slideViewPr>
    <p:cSldViewPr snapToGrid="0">
      <p:cViewPr varScale="1">
        <p:scale>
          <a:sx n="49" d="100"/>
          <a:sy n="49" d="100"/>
        </p:scale>
        <p:origin x="192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3EC23-9F3C-4478-A6E2-DB6EDBCB7B3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1C77719-DB14-41B8-875E-D4663153463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API</a:t>
          </a:r>
        </a:p>
      </dgm:t>
    </dgm:pt>
    <dgm:pt modelId="{35A93B08-56C3-482E-B933-8A0D4A7B7063}" type="parTrans" cxnId="{69FAC95F-33E9-4676-8459-0E4548D0C22F}">
      <dgm:prSet/>
      <dgm:spPr/>
      <dgm:t>
        <a:bodyPr/>
        <a:lstStyle/>
        <a:p>
          <a:endParaRPr lang="en-US"/>
        </a:p>
      </dgm:t>
    </dgm:pt>
    <dgm:pt modelId="{61811CC9-DEF8-4D3B-886A-87058DF4486B}" type="sibTrans" cxnId="{69FAC95F-33E9-4676-8459-0E4548D0C22F}">
      <dgm:prSet/>
      <dgm:spPr/>
      <dgm:t>
        <a:bodyPr/>
        <a:lstStyle/>
        <a:p>
          <a:endParaRPr lang="en-US"/>
        </a:p>
      </dgm:t>
    </dgm:pt>
    <dgm:pt modelId="{8710A088-C51E-418D-964C-C8967A74E8D1}">
      <dgm:prSet phldrT="[Text]"/>
      <dgm:spPr/>
      <dgm:t>
        <a:bodyPr/>
        <a:lstStyle/>
        <a:p>
          <a:r>
            <a:rPr lang="en-US" b="1" dirty="0"/>
            <a:t>API</a:t>
          </a:r>
        </a:p>
      </dgm:t>
    </dgm:pt>
    <dgm:pt modelId="{7D2BC196-B262-4319-AF83-68CD0222F26B}" type="parTrans" cxnId="{1C9D21D2-3622-4A07-9423-4C810E1C028B}">
      <dgm:prSet/>
      <dgm:spPr/>
      <dgm:t>
        <a:bodyPr/>
        <a:lstStyle/>
        <a:p>
          <a:endParaRPr lang="en-US"/>
        </a:p>
      </dgm:t>
    </dgm:pt>
    <dgm:pt modelId="{881F49B1-509B-41A0-B19D-3D8577E47EE7}" type="sibTrans" cxnId="{1C9D21D2-3622-4A07-9423-4C810E1C028B}">
      <dgm:prSet/>
      <dgm:spPr/>
      <dgm:t>
        <a:bodyPr/>
        <a:lstStyle/>
        <a:p>
          <a:endParaRPr lang="en-US"/>
        </a:p>
      </dgm:t>
    </dgm:pt>
    <dgm:pt modelId="{E91CD99A-6AD0-4B2F-B4A4-55DB1D4824CA}" type="pres">
      <dgm:prSet presAssocID="{4983EC23-9F3C-4478-A6E2-DB6EDBCB7B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466651E-006B-4452-8D0C-14C7BE1C3F63}" type="pres">
      <dgm:prSet presAssocID="{61C77719-DB14-41B8-875E-D4663153463E}" presName="gear1" presStyleLbl="node1" presStyleIdx="0" presStyleCnt="2">
        <dgm:presLayoutVars>
          <dgm:chMax val="1"/>
          <dgm:bulletEnabled val="1"/>
        </dgm:presLayoutVars>
      </dgm:prSet>
      <dgm:spPr/>
    </dgm:pt>
    <dgm:pt modelId="{177F71DE-511A-450B-81F6-D326A1ED0DB7}" type="pres">
      <dgm:prSet presAssocID="{61C77719-DB14-41B8-875E-D4663153463E}" presName="gear1srcNode" presStyleLbl="node1" presStyleIdx="0" presStyleCnt="2"/>
      <dgm:spPr/>
    </dgm:pt>
    <dgm:pt modelId="{DB780855-F358-4911-870E-680B004468E3}" type="pres">
      <dgm:prSet presAssocID="{61C77719-DB14-41B8-875E-D4663153463E}" presName="gear1dstNode" presStyleLbl="node1" presStyleIdx="0" presStyleCnt="2"/>
      <dgm:spPr/>
    </dgm:pt>
    <dgm:pt modelId="{E99CA4DA-6B28-41C9-961A-C10B8F4660B5}" type="pres">
      <dgm:prSet presAssocID="{8710A088-C51E-418D-964C-C8967A74E8D1}" presName="gear2" presStyleLbl="node1" presStyleIdx="1" presStyleCnt="2">
        <dgm:presLayoutVars>
          <dgm:chMax val="1"/>
          <dgm:bulletEnabled val="1"/>
        </dgm:presLayoutVars>
      </dgm:prSet>
      <dgm:spPr/>
    </dgm:pt>
    <dgm:pt modelId="{D77871CB-16F7-4EEC-A2D4-8E0286BD5A60}" type="pres">
      <dgm:prSet presAssocID="{8710A088-C51E-418D-964C-C8967A74E8D1}" presName="gear2srcNode" presStyleLbl="node1" presStyleIdx="1" presStyleCnt="2"/>
      <dgm:spPr/>
    </dgm:pt>
    <dgm:pt modelId="{EE9B77F9-DD1B-4052-BF2B-A384EEA6FE65}" type="pres">
      <dgm:prSet presAssocID="{8710A088-C51E-418D-964C-C8967A74E8D1}" presName="gear2dstNode" presStyleLbl="node1" presStyleIdx="1" presStyleCnt="2"/>
      <dgm:spPr/>
    </dgm:pt>
    <dgm:pt modelId="{BFFE60AE-12B3-4E07-824D-D627711C661D}" type="pres">
      <dgm:prSet presAssocID="{61811CC9-DEF8-4D3B-886A-87058DF4486B}" presName="connector1" presStyleLbl="sibTrans2D1" presStyleIdx="0" presStyleCnt="2"/>
      <dgm:spPr/>
    </dgm:pt>
    <dgm:pt modelId="{92E2A35A-BCF3-4510-9FB5-6CDF6393EAF2}" type="pres">
      <dgm:prSet presAssocID="{881F49B1-509B-41A0-B19D-3D8577E47EE7}" presName="connector2" presStyleLbl="sibTrans2D1" presStyleIdx="1" presStyleCnt="2"/>
      <dgm:spPr/>
    </dgm:pt>
  </dgm:ptLst>
  <dgm:cxnLst>
    <dgm:cxn modelId="{34928501-4606-4ADA-A279-6767E374162F}" type="presOf" srcId="{4983EC23-9F3C-4478-A6E2-DB6EDBCB7B33}" destId="{E91CD99A-6AD0-4B2F-B4A4-55DB1D4824CA}" srcOrd="0" destOrd="0" presId="urn:microsoft.com/office/officeart/2005/8/layout/gear1"/>
    <dgm:cxn modelId="{C81D7C2E-A4D1-467F-8CB4-5542822197E0}" type="presOf" srcId="{8710A088-C51E-418D-964C-C8967A74E8D1}" destId="{D77871CB-16F7-4EEC-A2D4-8E0286BD5A60}" srcOrd="1" destOrd="0" presId="urn:microsoft.com/office/officeart/2005/8/layout/gear1"/>
    <dgm:cxn modelId="{69FAC95F-33E9-4676-8459-0E4548D0C22F}" srcId="{4983EC23-9F3C-4478-A6E2-DB6EDBCB7B33}" destId="{61C77719-DB14-41B8-875E-D4663153463E}" srcOrd="0" destOrd="0" parTransId="{35A93B08-56C3-482E-B933-8A0D4A7B7063}" sibTransId="{61811CC9-DEF8-4D3B-886A-87058DF4486B}"/>
    <dgm:cxn modelId="{82E0EE79-51D4-46F7-B564-46666A38FB96}" type="presOf" srcId="{881F49B1-509B-41A0-B19D-3D8577E47EE7}" destId="{92E2A35A-BCF3-4510-9FB5-6CDF6393EAF2}" srcOrd="0" destOrd="0" presId="urn:microsoft.com/office/officeart/2005/8/layout/gear1"/>
    <dgm:cxn modelId="{3A8F388C-4C6F-43B8-9D4A-AB0743BE4CDA}" type="presOf" srcId="{8710A088-C51E-418D-964C-C8967A74E8D1}" destId="{EE9B77F9-DD1B-4052-BF2B-A384EEA6FE65}" srcOrd="2" destOrd="0" presId="urn:microsoft.com/office/officeart/2005/8/layout/gear1"/>
    <dgm:cxn modelId="{FFDE9DA3-F8FB-4C7D-9365-1310D8DF9D1B}" type="presOf" srcId="{61C77719-DB14-41B8-875E-D4663153463E}" destId="{DB780855-F358-4911-870E-680B004468E3}" srcOrd="2" destOrd="0" presId="urn:microsoft.com/office/officeart/2005/8/layout/gear1"/>
    <dgm:cxn modelId="{040E1DA7-9AF8-4767-AC14-4EE80BC37D5A}" type="presOf" srcId="{8710A088-C51E-418D-964C-C8967A74E8D1}" destId="{E99CA4DA-6B28-41C9-961A-C10B8F4660B5}" srcOrd="0" destOrd="0" presId="urn:microsoft.com/office/officeart/2005/8/layout/gear1"/>
    <dgm:cxn modelId="{BA0903AB-AB30-4349-8EA2-5FEB3C93B196}" type="presOf" srcId="{61C77719-DB14-41B8-875E-D4663153463E}" destId="{177F71DE-511A-450B-81F6-D326A1ED0DB7}" srcOrd="1" destOrd="0" presId="urn:microsoft.com/office/officeart/2005/8/layout/gear1"/>
    <dgm:cxn modelId="{AEAC44C3-7BD8-486B-AA8C-85F3123F29BB}" type="presOf" srcId="{61811CC9-DEF8-4D3B-886A-87058DF4486B}" destId="{BFFE60AE-12B3-4E07-824D-D627711C661D}" srcOrd="0" destOrd="0" presId="urn:microsoft.com/office/officeart/2005/8/layout/gear1"/>
    <dgm:cxn modelId="{1C9D21D2-3622-4A07-9423-4C810E1C028B}" srcId="{4983EC23-9F3C-4478-A6E2-DB6EDBCB7B33}" destId="{8710A088-C51E-418D-964C-C8967A74E8D1}" srcOrd="1" destOrd="0" parTransId="{7D2BC196-B262-4319-AF83-68CD0222F26B}" sibTransId="{881F49B1-509B-41A0-B19D-3D8577E47EE7}"/>
    <dgm:cxn modelId="{D7125EFA-9A58-43BC-A168-B7A7ED57EFC0}" type="presOf" srcId="{61C77719-DB14-41B8-875E-D4663153463E}" destId="{3466651E-006B-4452-8D0C-14C7BE1C3F63}" srcOrd="0" destOrd="0" presId="urn:microsoft.com/office/officeart/2005/8/layout/gear1"/>
    <dgm:cxn modelId="{DA09103F-9009-4711-B891-D50728C35AD2}" type="presParOf" srcId="{E91CD99A-6AD0-4B2F-B4A4-55DB1D4824CA}" destId="{3466651E-006B-4452-8D0C-14C7BE1C3F63}" srcOrd="0" destOrd="0" presId="urn:microsoft.com/office/officeart/2005/8/layout/gear1"/>
    <dgm:cxn modelId="{FD38BDD4-C2F6-4FCD-AD7F-F94FF6F466EA}" type="presParOf" srcId="{E91CD99A-6AD0-4B2F-B4A4-55DB1D4824CA}" destId="{177F71DE-511A-450B-81F6-D326A1ED0DB7}" srcOrd="1" destOrd="0" presId="urn:microsoft.com/office/officeart/2005/8/layout/gear1"/>
    <dgm:cxn modelId="{0B21C9D6-3448-4ACE-B85D-6A5BCBE08E93}" type="presParOf" srcId="{E91CD99A-6AD0-4B2F-B4A4-55DB1D4824CA}" destId="{DB780855-F358-4911-870E-680B004468E3}" srcOrd="2" destOrd="0" presId="urn:microsoft.com/office/officeart/2005/8/layout/gear1"/>
    <dgm:cxn modelId="{E1A9EE1F-4340-4F44-BA02-632291DDD7D4}" type="presParOf" srcId="{E91CD99A-6AD0-4B2F-B4A4-55DB1D4824CA}" destId="{E99CA4DA-6B28-41C9-961A-C10B8F4660B5}" srcOrd="3" destOrd="0" presId="urn:microsoft.com/office/officeart/2005/8/layout/gear1"/>
    <dgm:cxn modelId="{621C77F1-905C-4623-9DAD-78CEA339655B}" type="presParOf" srcId="{E91CD99A-6AD0-4B2F-B4A4-55DB1D4824CA}" destId="{D77871CB-16F7-4EEC-A2D4-8E0286BD5A60}" srcOrd="4" destOrd="0" presId="urn:microsoft.com/office/officeart/2005/8/layout/gear1"/>
    <dgm:cxn modelId="{FAF69927-E815-49EF-B886-DB0689333B0B}" type="presParOf" srcId="{E91CD99A-6AD0-4B2F-B4A4-55DB1D4824CA}" destId="{EE9B77F9-DD1B-4052-BF2B-A384EEA6FE65}" srcOrd="5" destOrd="0" presId="urn:microsoft.com/office/officeart/2005/8/layout/gear1"/>
    <dgm:cxn modelId="{66C7F3A3-8D7A-4DA1-B793-85E1E09313B9}" type="presParOf" srcId="{E91CD99A-6AD0-4B2F-B4A4-55DB1D4824CA}" destId="{BFFE60AE-12B3-4E07-824D-D627711C661D}" srcOrd="6" destOrd="0" presId="urn:microsoft.com/office/officeart/2005/8/layout/gear1"/>
    <dgm:cxn modelId="{05026213-F9A4-46F6-AD88-3C9B094E6039}" type="presParOf" srcId="{E91CD99A-6AD0-4B2F-B4A4-55DB1D4824CA}" destId="{92E2A35A-BCF3-4510-9FB5-6CDF6393EAF2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6651E-006B-4452-8D0C-14C7BE1C3F63}">
      <dsp:nvSpPr>
        <dsp:cNvPr id="0" name=""/>
        <dsp:cNvSpPr/>
      </dsp:nvSpPr>
      <dsp:spPr>
        <a:xfrm>
          <a:off x="482794" y="429343"/>
          <a:ext cx="590082" cy="590082"/>
        </a:xfrm>
        <a:prstGeom prst="gear9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API</a:t>
          </a:r>
        </a:p>
      </dsp:txBody>
      <dsp:txXfrm>
        <a:off x="601427" y="567567"/>
        <a:ext cx="352816" cy="303314"/>
      </dsp:txXfrm>
    </dsp:sp>
    <dsp:sp modelId="{E99CA4DA-6B28-41C9-961A-C10B8F4660B5}">
      <dsp:nvSpPr>
        <dsp:cNvPr id="0" name=""/>
        <dsp:cNvSpPr/>
      </dsp:nvSpPr>
      <dsp:spPr>
        <a:xfrm>
          <a:off x="139474" y="289869"/>
          <a:ext cx="429150" cy="4291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API</a:t>
          </a:r>
        </a:p>
      </dsp:txBody>
      <dsp:txXfrm>
        <a:off x="247514" y="398562"/>
        <a:ext cx="213070" cy="211764"/>
      </dsp:txXfrm>
    </dsp:sp>
    <dsp:sp modelId="{BFFE60AE-12B3-4E07-824D-D627711C661D}">
      <dsp:nvSpPr>
        <dsp:cNvPr id="0" name=""/>
        <dsp:cNvSpPr/>
      </dsp:nvSpPr>
      <dsp:spPr>
        <a:xfrm>
          <a:off x="461062" y="354974"/>
          <a:ext cx="725801" cy="725801"/>
        </a:xfrm>
        <a:prstGeom prst="circularArrow">
          <a:avLst>
            <a:gd name="adj1" fmla="val 4878"/>
            <a:gd name="adj2" fmla="val 312630"/>
            <a:gd name="adj3" fmla="val 2675708"/>
            <a:gd name="adj4" fmla="val 1603583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A35A-BCF3-4510-9FB5-6CDF6393EAF2}">
      <dsp:nvSpPr>
        <dsp:cNvPr id="0" name=""/>
        <dsp:cNvSpPr/>
      </dsp:nvSpPr>
      <dsp:spPr>
        <a:xfrm>
          <a:off x="63472" y="208310"/>
          <a:ext cx="548776" cy="54877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E9D4-2D84-4BE4-A597-BF264F807B2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E0F7D-723D-4823-AD1A-9CF0BB13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B804-C652-4DCF-95FC-B11652F95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B804-C652-4DCF-95FC-B11652F95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E0F7D-723D-4823-AD1A-9CF0BB13FD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5C24-0FA8-4CD3-A275-01C21DE5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0B93C-8C54-4ED9-8953-BECA5DC3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10DB-649C-4D41-AECA-859513C6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D0EB-49CF-4814-9CEC-9BBE7C37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0C2D-C22D-4106-8D1A-80FB0F45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80F1-F9DE-4194-8531-7F93C645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4864A-95D5-4A33-A8F5-BD18067DE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02BC-B0D8-4B0D-AAF4-1676C12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90F7-240B-4E61-A28F-BAF3840F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A20F-5094-4117-A072-CCD4D2E6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B579D-179A-4BEE-BD11-D0C81F058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9B56F-F9B2-4EFC-AC39-99C401A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2633-991D-49B9-8EAA-CED95084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FEF8-2287-4823-A857-6351C184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F22F-FB68-4622-9A1A-7B9EEF3C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73D9-2BD8-43AD-84D2-92CCE597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586D-2D70-4467-B875-E85F09EA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BAD7-00D1-4920-841C-6FCBA5A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875D-CBE4-464F-B36C-D8C02356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3359-881D-4EA8-A000-787F63B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9368-3A1D-4610-A6AA-9465E1D6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EE8C-D67B-4216-B60E-76D92DA0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28A0-3EBD-4341-9D34-C9871F50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AB14-0196-4847-A219-302D40A4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680F-CA07-4EEB-AF77-5591322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D489-A964-4036-AF87-C72F402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A398-1A65-42EB-8968-9799B24D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054B9-116A-4E0D-9221-880DC72D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87E7F-D675-4AB8-A00D-D836C9B5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B7A8-97FB-4A17-84D5-FFA22C64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8162-9206-4417-8CAF-0DAD842B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3651-E268-45B4-9286-77930D99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D78B-7090-417B-93D7-F13DA869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57CA0-F154-4F29-9F60-B47486B2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084D6-F3C6-43DC-8396-0F83B798C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72017-1F53-4EE3-802F-3380CBC9E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E3CE-E92D-4AC0-BB53-5B5BC113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4C91C-ADA4-48AD-AFDA-93D7E67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C13A7-CA4F-4672-9FD7-E2F83766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1B59-402D-4933-915F-183505C8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AC257-4A48-4B55-8A11-1C395020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F934B-7967-44AD-980B-225C87F1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7EA1D-41B6-4298-9B2E-B22EC160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0D01A-F228-4DE7-9D46-7F29AF2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9FA0-1050-4BAA-9204-CA89DE97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92BF-4D65-46A2-B288-27EE0A48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CC3-591F-4E54-B842-9D643B53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0C30-837F-48ED-A167-DE3785DE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EC48A-1DE8-4401-9A46-644CD7D50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54F74-E2C1-44AA-994D-6477FBF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A7FC8-4CF9-48D1-84FA-D453627A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CF48-4A0C-4330-B1F7-F1493FE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194-7DDF-416E-9F81-3754D589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847A5-E028-4412-BD41-8A337C01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3A94-345F-4824-81DF-8F5C9D7A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0418-C2E2-4D06-A861-80968DD5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E923-B20D-44E6-BE8E-6A382F39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1E1B-9CDF-4986-B3BA-B01DD46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6D95-257B-4FE5-9B50-F5EF8D88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054AE-519F-4898-9614-CDA183B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03E-ACB4-4C98-9C33-771AD6A54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D22F-EBEB-4B5B-8A85-8ADDA5D30CC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E7DB-AED9-402D-A171-CF8C2B810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0E58-D488-4014-BB26-01263BB31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E54A-BD8F-4AC9-8429-F71647D5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4A06-3FE2-4E9C-954B-F25E978C8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31450-AFD3-48DE-B1E9-1CEB3BE03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Docker, Kubernetes, Terraform, 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361646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How to write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</a:rPr>
              <a:t>apiVersion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Kind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metadata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C000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myapp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-pod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app</a:t>
            </a:r>
            <a:r>
              <a:rPr lang="en-US" dirty="0"/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myapp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Spec</a:t>
            </a:r>
            <a:r>
              <a:rPr lang="en-US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35666"/>
              </p:ext>
            </p:extLst>
          </p:nvPr>
        </p:nvGraphicFramePr>
        <p:xfrm>
          <a:off x="6938356" y="1825625"/>
          <a:ext cx="401828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140">
                  <a:extLst>
                    <a:ext uri="{9D8B030D-6E8A-4147-A177-3AD203B41FA5}">
                      <a16:colId xmlns:a16="http://schemas.microsoft.com/office/drawing/2014/main" val="755718011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395849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5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1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0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ReplicaSet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6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1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51E7-B9C3-430E-AE75-F294470B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Hands-on Demo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78C30818-7E54-4904-89D5-183891F2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Kubernetes Cluster</a:t>
            </a:r>
          </a:p>
          <a:p>
            <a:r>
              <a:rPr lang="en-US" dirty="0"/>
              <a:t>How to create deployment manifest file</a:t>
            </a:r>
          </a:p>
          <a:p>
            <a:r>
              <a:rPr lang="en-US" dirty="0"/>
              <a:t>Deploy application through command line</a:t>
            </a:r>
          </a:p>
          <a:p>
            <a:r>
              <a:rPr lang="en-US" dirty="0"/>
              <a:t>Deploy application through dashboard</a:t>
            </a:r>
          </a:p>
        </p:txBody>
      </p:sp>
    </p:spTree>
    <p:extLst>
      <p:ext uri="{BB962C8B-B14F-4D97-AF65-F5344CB8AC3E}">
        <p14:creationId xmlns:p14="http://schemas.microsoft.com/office/powerpoint/2010/main" val="232837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F6B3-BBE3-4EE1-A618-97A68075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Pipeline as Code -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5873-CF61-4C2B-B47B-F5DF2C4B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used to create and control workflow based on the code written in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82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145-0CD3-4809-BB65-984A52CD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Jenkins – Sample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F98E-B5F5-4BF0-A9DB-96B26BCC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2244088"/>
            <a:ext cx="3530600" cy="42379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pipeline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agent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any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stages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('First Stage')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    echo 'First Stage'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('Second Stage')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    echo 'Second Stage'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('Third Stage')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steps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    echo 'Third Stage'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}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85D653-EFCB-4754-B605-92D02FDC940C}"/>
              </a:ext>
            </a:extLst>
          </p:cNvPr>
          <p:cNvSpPr txBox="1">
            <a:spLocks/>
          </p:cNvSpPr>
          <p:nvPr/>
        </p:nvSpPr>
        <p:spPr>
          <a:xfrm>
            <a:off x="6568440" y="2274570"/>
            <a:ext cx="3246120" cy="2233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node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('First Stage')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echo 'First Stage’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('Second Stage')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echo 'Second Stage’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+mj-cs"/>
              </a:rPr>
              <a:t>stage</a:t>
            </a: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('Third Stage')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   echo 'Third Stage’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  <a:ea typeface="+mj-ea"/>
                <a:cs typeface="+mj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62F68-6860-4052-A68A-B38A3DF7AC54}"/>
              </a:ext>
            </a:extLst>
          </p:cNvPr>
          <p:cNvSpPr txBox="1"/>
          <p:nvPr/>
        </p:nvSpPr>
        <p:spPr>
          <a:xfrm>
            <a:off x="1328420" y="1858922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Declarative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8908-EE5D-4594-8BF5-AED6E97B7AB4}"/>
              </a:ext>
            </a:extLst>
          </p:cNvPr>
          <p:cNvSpPr txBox="1"/>
          <p:nvPr/>
        </p:nvSpPr>
        <p:spPr>
          <a:xfrm>
            <a:off x="6489700" y="1858922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Scripted Pipeline</a:t>
            </a:r>
          </a:p>
        </p:txBody>
      </p:sp>
    </p:spTree>
    <p:extLst>
      <p:ext uri="{BB962C8B-B14F-4D97-AF65-F5344CB8AC3E}">
        <p14:creationId xmlns:p14="http://schemas.microsoft.com/office/powerpoint/2010/main" val="27058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D581-A4EC-40E7-A978-8022E60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Jenkins - Pipeline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D3FA-07D3-4CD4-A05D-1451BC7E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consist of multiple stages.</a:t>
            </a:r>
          </a:p>
          <a:p>
            <a:pPr lvl="1"/>
            <a:r>
              <a:rPr lang="en-US" dirty="0"/>
              <a:t>Build, Code Quality, Unit Test, build Container,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Each stage have one or more steps</a:t>
            </a:r>
          </a:p>
          <a:p>
            <a:pPr lvl="1"/>
            <a:r>
              <a:rPr lang="en-US" dirty="0"/>
              <a:t>Different commands to runs on it.</a:t>
            </a:r>
          </a:p>
        </p:txBody>
      </p:sp>
    </p:spTree>
    <p:extLst>
      <p:ext uri="{BB962C8B-B14F-4D97-AF65-F5344CB8AC3E}">
        <p14:creationId xmlns:p14="http://schemas.microsoft.com/office/powerpoint/2010/main" val="83467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01E7-B7C3-4465-A2F1-0BB0225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Jenkins - Master-Slave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531D1291-EA5F-481B-B9E2-57C2A52B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44" y="2993920"/>
            <a:ext cx="1215132" cy="16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6D7EDBD1-E6B0-4D9A-A09A-D912618C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54" y="2238613"/>
            <a:ext cx="921701" cy="12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DF2221F0-48BE-45EE-81EA-A479ED14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130" y="3342375"/>
            <a:ext cx="921701" cy="12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3C53EAE8-4D1C-4372-AEAC-FD2B6D5F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83" y="4206388"/>
            <a:ext cx="921701" cy="12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CDA6D2-86E8-400C-95A9-74FD8AF24821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4192876" y="2873254"/>
            <a:ext cx="2079694" cy="96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7B9628-4BE1-4D46-A040-588FFD085A6E}"/>
              </a:ext>
            </a:extLst>
          </p:cNvPr>
          <p:cNvSpPr/>
          <p:nvPr/>
        </p:nvSpPr>
        <p:spPr>
          <a:xfrm>
            <a:off x="2275840" y="2047383"/>
            <a:ext cx="7569200" cy="3865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Image result for kubernetes logo">
            <a:extLst>
              <a:ext uri="{FF2B5EF4-FFF2-40B4-BE49-F238E27FC236}">
                <a16:creationId xmlns:a16="http://schemas.microsoft.com/office/drawing/2014/main" id="{8168138B-0996-4948-94E0-A8C10571D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" r="1402" b="-2"/>
          <a:stretch/>
        </p:blipFill>
        <p:spPr bwMode="auto">
          <a:xfrm>
            <a:off x="9231245" y="5134582"/>
            <a:ext cx="979242" cy="97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5D50BF-C114-435D-B459-22FB91E8431E}"/>
              </a:ext>
            </a:extLst>
          </p:cNvPr>
          <p:cNvCxnSpPr>
            <a:cxnSpLocks/>
            <a:stCxn id="1028" idx="3"/>
            <a:endCxn id="8" idx="1"/>
          </p:cNvCxnSpPr>
          <p:nvPr/>
        </p:nvCxnSpPr>
        <p:spPr>
          <a:xfrm>
            <a:off x="4192876" y="3834660"/>
            <a:ext cx="3715254" cy="14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6A1874-6036-4341-B0C7-3D22737E6BEB}"/>
              </a:ext>
            </a:extLst>
          </p:cNvPr>
          <p:cNvCxnSpPr>
            <a:cxnSpLocks/>
            <a:stCxn id="1028" idx="3"/>
            <a:endCxn id="9" idx="1"/>
          </p:cNvCxnSpPr>
          <p:nvPr/>
        </p:nvCxnSpPr>
        <p:spPr>
          <a:xfrm>
            <a:off x="4192876" y="3834660"/>
            <a:ext cx="2132807" cy="100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DBF1F203-A1BD-429A-8C1C-1CFB1D6E82B1}"/>
              </a:ext>
            </a:extLst>
          </p:cNvPr>
          <p:cNvSpPr txBox="1"/>
          <p:nvPr/>
        </p:nvSpPr>
        <p:spPr>
          <a:xfrm>
            <a:off x="3126690" y="4688256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Jenkins </a:t>
            </a:r>
          </a:p>
          <a:p>
            <a:pPr algn="ctr"/>
            <a:r>
              <a:rPr lang="en-US" dirty="0"/>
              <a:t>Master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4E779-53B8-4ABD-B949-B8D30D3F440F}"/>
              </a:ext>
            </a:extLst>
          </p:cNvPr>
          <p:cNvSpPr txBox="1"/>
          <p:nvPr/>
        </p:nvSpPr>
        <p:spPr>
          <a:xfrm>
            <a:off x="6409543" y="3498996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5D302D-1115-43EA-87C8-6DE06F0CC0C3}"/>
              </a:ext>
            </a:extLst>
          </p:cNvPr>
          <p:cNvSpPr txBox="1"/>
          <p:nvPr/>
        </p:nvSpPr>
        <p:spPr>
          <a:xfrm>
            <a:off x="8125017" y="4572383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5E0F62-05AE-44E7-9B3F-1DA8EC865664}"/>
              </a:ext>
            </a:extLst>
          </p:cNvPr>
          <p:cNvSpPr txBox="1"/>
          <p:nvPr/>
        </p:nvSpPr>
        <p:spPr>
          <a:xfrm>
            <a:off x="6531265" y="5497706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23546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52DB-876E-40FD-A97A-85FEAB18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56B5-E072-46A8-AFEE-501325C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</a:t>
            </a:r>
          </a:p>
          <a:p>
            <a:pPr marL="0" indent="0">
              <a:buNone/>
            </a:pPr>
            <a:r>
              <a:rPr lang="en-US" dirty="0"/>
              <a:t>Container Orchestration (Kubernetes)</a:t>
            </a:r>
          </a:p>
          <a:p>
            <a:pPr marL="0" indent="0">
              <a:buNone/>
            </a:pPr>
            <a:r>
              <a:rPr lang="en-US" dirty="0"/>
              <a:t>Infrastructure as Code (Terraform)</a:t>
            </a:r>
          </a:p>
          <a:p>
            <a:pPr marL="0" indent="0">
              <a:buNone/>
            </a:pPr>
            <a:r>
              <a:rPr lang="en-US" dirty="0"/>
              <a:t>Pipeline as Code (Jenkins)</a:t>
            </a:r>
          </a:p>
        </p:txBody>
      </p:sp>
    </p:spTree>
    <p:extLst>
      <p:ext uri="{BB962C8B-B14F-4D97-AF65-F5344CB8AC3E}">
        <p14:creationId xmlns:p14="http://schemas.microsoft.com/office/powerpoint/2010/main" val="393600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53BA-2E03-461C-9076-0D26C792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What is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3786-D604-474C-BD4D-0E98BD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packaging for software and dependencies</a:t>
            </a:r>
          </a:p>
          <a:p>
            <a:r>
              <a:rPr lang="en-US" dirty="0"/>
              <a:t>Isolate apps from each other</a:t>
            </a:r>
          </a:p>
          <a:p>
            <a:r>
              <a:rPr lang="en-US" dirty="0"/>
              <a:t>Share the same OS Kernel</a:t>
            </a:r>
          </a:p>
          <a:p>
            <a:r>
              <a:rPr lang="en-US" dirty="0"/>
              <a:t>Works with all major Linux and Windows Server</a:t>
            </a:r>
          </a:p>
        </p:txBody>
      </p:sp>
    </p:spTree>
    <p:extLst>
      <p:ext uri="{BB962C8B-B14F-4D97-AF65-F5344CB8AC3E}">
        <p14:creationId xmlns:p14="http://schemas.microsoft.com/office/powerpoint/2010/main" val="3371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9DB5-E5A2-4CF5-A0C6-619726A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Container Vs 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2A768-0B16-4804-9D60-7A985A1844F5}"/>
              </a:ext>
            </a:extLst>
          </p:cNvPr>
          <p:cNvSpPr/>
          <p:nvPr/>
        </p:nvSpPr>
        <p:spPr>
          <a:xfrm>
            <a:off x="722544" y="1711007"/>
            <a:ext cx="5085591" cy="4359275"/>
          </a:xfrm>
          <a:prstGeom prst="rect">
            <a:avLst/>
          </a:prstGeom>
          <a:solidFill>
            <a:srgbClr val="324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B51DF-30BD-488E-B04A-E5A12A72A733}"/>
              </a:ext>
            </a:extLst>
          </p:cNvPr>
          <p:cNvSpPr/>
          <p:nvPr/>
        </p:nvSpPr>
        <p:spPr>
          <a:xfrm>
            <a:off x="858430" y="5311689"/>
            <a:ext cx="4793157" cy="64008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0613C-B7EB-43B7-AAA1-7EC85A95E57E}"/>
              </a:ext>
            </a:extLst>
          </p:cNvPr>
          <p:cNvSpPr/>
          <p:nvPr/>
        </p:nvSpPr>
        <p:spPr>
          <a:xfrm>
            <a:off x="858431" y="4628322"/>
            <a:ext cx="4793156" cy="64008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6731A-08F1-448B-B097-CAE4E75AF940}"/>
              </a:ext>
            </a:extLst>
          </p:cNvPr>
          <p:cNvSpPr/>
          <p:nvPr/>
        </p:nvSpPr>
        <p:spPr>
          <a:xfrm>
            <a:off x="4071619" y="3388331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D7612-B00E-4B23-9E4B-8728D79DD0FC}"/>
              </a:ext>
            </a:extLst>
          </p:cNvPr>
          <p:cNvSpPr/>
          <p:nvPr/>
        </p:nvSpPr>
        <p:spPr>
          <a:xfrm>
            <a:off x="2465528" y="3388331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BAD49-BAC8-4B5F-BEDB-426D05B58040}"/>
              </a:ext>
            </a:extLst>
          </p:cNvPr>
          <p:cNvSpPr/>
          <p:nvPr/>
        </p:nvSpPr>
        <p:spPr>
          <a:xfrm>
            <a:off x="858431" y="3388331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C94B6-8CEE-4E2C-97CF-F1630FECE6D1}"/>
              </a:ext>
            </a:extLst>
          </p:cNvPr>
          <p:cNvSpPr/>
          <p:nvPr/>
        </p:nvSpPr>
        <p:spPr>
          <a:xfrm>
            <a:off x="4071619" y="2238977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14E76-4AB6-4DCA-981D-9060D459D8CF}"/>
              </a:ext>
            </a:extLst>
          </p:cNvPr>
          <p:cNvSpPr/>
          <p:nvPr/>
        </p:nvSpPr>
        <p:spPr>
          <a:xfrm>
            <a:off x="4071619" y="2814585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362AFD-A093-4499-B3EE-96939747AC7F}"/>
              </a:ext>
            </a:extLst>
          </p:cNvPr>
          <p:cNvSpPr/>
          <p:nvPr/>
        </p:nvSpPr>
        <p:spPr>
          <a:xfrm>
            <a:off x="2465528" y="2814585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811E2-5AD4-4F78-8009-9EDF05C4C0EC}"/>
              </a:ext>
            </a:extLst>
          </p:cNvPr>
          <p:cNvSpPr/>
          <p:nvPr/>
        </p:nvSpPr>
        <p:spPr>
          <a:xfrm>
            <a:off x="2465528" y="2238977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B946C-E86C-41AC-AD61-5FA9A1E2BD4D}"/>
              </a:ext>
            </a:extLst>
          </p:cNvPr>
          <p:cNvSpPr/>
          <p:nvPr/>
        </p:nvSpPr>
        <p:spPr>
          <a:xfrm>
            <a:off x="858431" y="2814585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CD2585-A0BA-423A-9DE2-93666E72B067}"/>
              </a:ext>
            </a:extLst>
          </p:cNvPr>
          <p:cNvSpPr/>
          <p:nvPr/>
        </p:nvSpPr>
        <p:spPr>
          <a:xfrm>
            <a:off x="858431" y="2238977"/>
            <a:ext cx="1579968" cy="54864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EE4C63-4F6B-4C68-ACFE-2F60F37E69CC}"/>
              </a:ext>
            </a:extLst>
          </p:cNvPr>
          <p:cNvSpPr/>
          <p:nvPr/>
        </p:nvSpPr>
        <p:spPr>
          <a:xfrm>
            <a:off x="6117673" y="1687286"/>
            <a:ext cx="5085591" cy="4359275"/>
          </a:xfrm>
          <a:prstGeom prst="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9D04D-96B9-4334-95F3-B2AC221C6C2D}"/>
              </a:ext>
            </a:extLst>
          </p:cNvPr>
          <p:cNvSpPr/>
          <p:nvPr/>
        </p:nvSpPr>
        <p:spPr>
          <a:xfrm>
            <a:off x="6253559" y="5195192"/>
            <a:ext cx="4793157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9B4F16-D8DC-4C8A-9B98-232B065FC335}"/>
              </a:ext>
            </a:extLst>
          </p:cNvPr>
          <p:cNvSpPr/>
          <p:nvPr/>
        </p:nvSpPr>
        <p:spPr>
          <a:xfrm>
            <a:off x="6263890" y="4509784"/>
            <a:ext cx="4793156" cy="64008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0B8A01-0EBF-462F-8268-BAA1738D3AA5}"/>
              </a:ext>
            </a:extLst>
          </p:cNvPr>
          <p:cNvSpPr/>
          <p:nvPr/>
        </p:nvSpPr>
        <p:spPr>
          <a:xfrm>
            <a:off x="6263890" y="3824376"/>
            <a:ext cx="4793156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FA5791-3C4D-401F-810C-43FD97BBB32F}"/>
              </a:ext>
            </a:extLst>
          </p:cNvPr>
          <p:cNvSpPr/>
          <p:nvPr/>
        </p:nvSpPr>
        <p:spPr>
          <a:xfrm>
            <a:off x="9466748" y="2327053"/>
            <a:ext cx="1579968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96D9C4-ABEE-438D-A862-F828BD39EA25}"/>
              </a:ext>
            </a:extLst>
          </p:cNvPr>
          <p:cNvSpPr/>
          <p:nvPr/>
        </p:nvSpPr>
        <p:spPr>
          <a:xfrm>
            <a:off x="9466748" y="3075914"/>
            <a:ext cx="1579968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B7E39A-9DB5-476D-A34A-9BE8A7C08300}"/>
              </a:ext>
            </a:extLst>
          </p:cNvPr>
          <p:cNvSpPr/>
          <p:nvPr/>
        </p:nvSpPr>
        <p:spPr>
          <a:xfrm>
            <a:off x="7860657" y="3075914"/>
            <a:ext cx="1579968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094B82-0AD7-4951-9AA9-55E7C2A290C0}"/>
              </a:ext>
            </a:extLst>
          </p:cNvPr>
          <p:cNvSpPr/>
          <p:nvPr/>
        </p:nvSpPr>
        <p:spPr>
          <a:xfrm>
            <a:off x="7860657" y="2327053"/>
            <a:ext cx="1579968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DFB3C0-C454-40A9-80D7-45B46370638E}"/>
              </a:ext>
            </a:extLst>
          </p:cNvPr>
          <p:cNvSpPr/>
          <p:nvPr/>
        </p:nvSpPr>
        <p:spPr>
          <a:xfrm>
            <a:off x="6253560" y="3075914"/>
            <a:ext cx="1579968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548631-F7C1-4F42-B3F2-D95B537CD165}"/>
              </a:ext>
            </a:extLst>
          </p:cNvPr>
          <p:cNvSpPr/>
          <p:nvPr/>
        </p:nvSpPr>
        <p:spPr>
          <a:xfrm>
            <a:off x="6253560" y="2327053"/>
            <a:ext cx="1579968" cy="72136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712936-4A2A-49B2-86ED-9F9DF344BB51}"/>
              </a:ext>
            </a:extLst>
          </p:cNvPr>
          <p:cNvSpPr/>
          <p:nvPr/>
        </p:nvSpPr>
        <p:spPr>
          <a:xfrm>
            <a:off x="7859651" y="1930400"/>
            <a:ext cx="1579969" cy="1866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728053-D730-4802-9E8E-0B4616DE4A20}"/>
              </a:ext>
            </a:extLst>
          </p:cNvPr>
          <p:cNvSpPr/>
          <p:nvPr/>
        </p:nvSpPr>
        <p:spPr>
          <a:xfrm>
            <a:off x="2464521" y="1824094"/>
            <a:ext cx="1579969" cy="21128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FA8705-893E-450A-A437-64F43D4B2025}"/>
              </a:ext>
            </a:extLst>
          </p:cNvPr>
          <p:cNvSpPr/>
          <p:nvPr/>
        </p:nvSpPr>
        <p:spPr>
          <a:xfrm>
            <a:off x="857927" y="3957290"/>
            <a:ext cx="4793156" cy="640080"/>
          </a:xfrm>
          <a:prstGeom prst="rect">
            <a:avLst/>
          </a:prstGeom>
          <a:solidFill>
            <a:srgbClr val="455567"/>
          </a:solidFill>
          <a:ln>
            <a:solidFill>
              <a:srgbClr val="324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</p:spTree>
    <p:extLst>
      <p:ext uri="{BB962C8B-B14F-4D97-AF65-F5344CB8AC3E}">
        <p14:creationId xmlns:p14="http://schemas.microsoft.com/office/powerpoint/2010/main" val="293408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0236-777D-40CE-B8C7-C3CAB5B0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Hand-on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FCD6-106A-482A-810E-EE3BACFD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Docker Engine </a:t>
            </a:r>
          </a:p>
          <a:p>
            <a:r>
              <a:rPr lang="en-US" dirty="0"/>
              <a:t>Create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docker image</a:t>
            </a:r>
          </a:p>
          <a:p>
            <a:r>
              <a:rPr lang="en-US" dirty="0"/>
              <a:t>Run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5414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1FD-E634-4F1D-9092-CF3629DE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Container Orchestration – 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18B6-A8D4-4A05-A933-8A2043D7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Kubernetes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OpenShift</a:t>
            </a:r>
          </a:p>
          <a:p>
            <a:r>
              <a:rPr lang="en-US" dirty="0"/>
              <a:t>Amazon ECS &amp; EKS</a:t>
            </a:r>
          </a:p>
          <a:p>
            <a:r>
              <a:rPr lang="en-US" dirty="0"/>
              <a:t>Google Container Engine</a:t>
            </a:r>
          </a:p>
          <a:p>
            <a:r>
              <a:rPr lang="en-US" dirty="0"/>
              <a:t>Azure Container Service</a:t>
            </a:r>
          </a:p>
        </p:txBody>
      </p:sp>
      <p:pic>
        <p:nvPicPr>
          <p:cNvPr id="1034" name="Picture 10" descr="Image result for azure kubernetes service logo">
            <a:extLst>
              <a:ext uri="{FF2B5EF4-FFF2-40B4-BE49-F238E27FC236}">
                <a16:creationId xmlns:a16="http://schemas.microsoft.com/office/drawing/2014/main" id="{472D3D3D-5D80-48D4-B2EF-2E7F92F97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9" r="-4" b="3147"/>
          <a:stretch/>
        </p:blipFill>
        <p:spPr bwMode="auto">
          <a:xfrm>
            <a:off x="6669507" y="1734934"/>
            <a:ext cx="1828429" cy="15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ker swarm logo">
            <a:extLst>
              <a:ext uri="{FF2B5EF4-FFF2-40B4-BE49-F238E27FC236}">
                <a16:creationId xmlns:a16="http://schemas.microsoft.com/office/drawing/2014/main" id="{51D37D5C-131E-4E5E-AF46-33A89A2CC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0" b="6"/>
          <a:stretch/>
        </p:blipFill>
        <p:spPr bwMode="auto">
          <a:xfrm>
            <a:off x="8873847" y="1223476"/>
            <a:ext cx="2104042" cy="18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kubernetes logo">
            <a:extLst>
              <a:ext uri="{FF2B5EF4-FFF2-40B4-BE49-F238E27FC236}">
                <a16:creationId xmlns:a16="http://schemas.microsoft.com/office/drawing/2014/main" id="{D9F5D35D-504B-400E-8485-007DCBADF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" r="1402" b="-2"/>
          <a:stretch/>
        </p:blipFill>
        <p:spPr bwMode="auto">
          <a:xfrm>
            <a:off x="6632238" y="3717420"/>
            <a:ext cx="1735070" cy="173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D49DA97D-F4BB-4D9D-A715-EE5EECA8D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r="7792" b="-2"/>
          <a:stretch/>
        </p:blipFill>
        <p:spPr bwMode="auto">
          <a:xfrm>
            <a:off x="9036329" y="4384926"/>
            <a:ext cx="1629601" cy="16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4" descr="Image result for red hat openshift logo">
            <a:extLst>
              <a:ext uri="{FF2B5EF4-FFF2-40B4-BE49-F238E27FC236}">
                <a16:creationId xmlns:a16="http://schemas.microsoft.com/office/drawing/2014/main" id="{36C0848C-4EFC-4507-BEE2-FC0A2993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353" y="2734830"/>
            <a:ext cx="2202839" cy="220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1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3B2B-772A-484C-9CC7-C3FC069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Kubernetes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EC854F-C8B5-424F-A016-2D9C30E54758}"/>
              </a:ext>
            </a:extLst>
          </p:cNvPr>
          <p:cNvSpPr/>
          <p:nvPr/>
        </p:nvSpPr>
        <p:spPr>
          <a:xfrm>
            <a:off x="4089397" y="2593180"/>
            <a:ext cx="2277533" cy="29355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/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4568B-9D6F-42FF-A753-27980B356E1E}"/>
              </a:ext>
            </a:extLst>
          </p:cNvPr>
          <p:cNvSpPr/>
          <p:nvPr/>
        </p:nvSpPr>
        <p:spPr>
          <a:xfrm>
            <a:off x="7437967" y="1851818"/>
            <a:ext cx="3568700" cy="17695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/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6AD95-6825-4C5B-87EF-EBF79DCF07EF}"/>
              </a:ext>
            </a:extLst>
          </p:cNvPr>
          <p:cNvSpPr/>
          <p:nvPr/>
        </p:nvSpPr>
        <p:spPr>
          <a:xfrm>
            <a:off x="4360331" y="4091454"/>
            <a:ext cx="173566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1EBB9-E611-4134-A045-85CD16F01A7E}"/>
              </a:ext>
            </a:extLst>
          </p:cNvPr>
          <p:cNvSpPr/>
          <p:nvPr/>
        </p:nvSpPr>
        <p:spPr>
          <a:xfrm>
            <a:off x="4360333" y="4744908"/>
            <a:ext cx="173566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0E340-243C-4A5E-896F-242EDC0159A5}"/>
              </a:ext>
            </a:extLst>
          </p:cNvPr>
          <p:cNvSpPr/>
          <p:nvPr/>
        </p:nvSpPr>
        <p:spPr>
          <a:xfrm>
            <a:off x="4360331" y="3451563"/>
            <a:ext cx="173566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E681E-EC4C-479F-9BF6-ABFA202A63F7}"/>
              </a:ext>
            </a:extLst>
          </p:cNvPr>
          <p:cNvSpPr/>
          <p:nvPr/>
        </p:nvSpPr>
        <p:spPr>
          <a:xfrm>
            <a:off x="4360331" y="2862471"/>
            <a:ext cx="173566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095D0-9846-4908-8557-F70A362BB7C4}"/>
              </a:ext>
            </a:extLst>
          </p:cNvPr>
          <p:cNvSpPr/>
          <p:nvPr/>
        </p:nvSpPr>
        <p:spPr>
          <a:xfrm>
            <a:off x="7774285" y="2128988"/>
            <a:ext cx="3003087" cy="46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B6BF22-7B53-4910-8DD8-236A75149F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366930" y="2736585"/>
            <a:ext cx="1071037" cy="1324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FF20244-995F-43BD-8528-D675FCD0F4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66930" y="4060957"/>
            <a:ext cx="1071037" cy="945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BB13E6-3468-4CD7-92AF-800DC6655B74}"/>
              </a:ext>
            </a:extLst>
          </p:cNvPr>
          <p:cNvSpPr/>
          <p:nvPr/>
        </p:nvSpPr>
        <p:spPr>
          <a:xfrm>
            <a:off x="1580060" y="4377634"/>
            <a:ext cx="734547" cy="7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1B5B53-B724-4BEF-967F-58082551BDA4}"/>
              </a:ext>
            </a:extLst>
          </p:cNvPr>
          <p:cNvSpPr/>
          <p:nvPr/>
        </p:nvSpPr>
        <p:spPr>
          <a:xfrm>
            <a:off x="1580060" y="2956757"/>
            <a:ext cx="734547" cy="7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98E4-E1EC-447D-A8D2-4494772DD2A1}"/>
              </a:ext>
            </a:extLst>
          </p:cNvPr>
          <p:cNvCxnSpPr>
            <a:stCxn id="30" idx="6"/>
            <a:endCxn id="4" idx="1"/>
          </p:cNvCxnSpPr>
          <p:nvPr/>
        </p:nvCxnSpPr>
        <p:spPr>
          <a:xfrm>
            <a:off x="2314607" y="3324031"/>
            <a:ext cx="1774790" cy="73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657255-0ED5-4550-9E00-241B368AC3B7}"/>
              </a:ext>
            </a:extLst>
          </p:cNvPr>
          <p:cNvCxnSpPr>
            <a:stCxn id="29" idx="6"/>
            <a:endCxn id="4" idx="1"/>
          </p:cNvCxnSpPr>
          <p:nvPr/>
        </p:nvCxnSpPr>
        <p:spPr>
          <a:xfrm flipV="1">
            <a:off x="2314607" y="4060957"/>
            <a:ext cx="1774790" cy="6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BF6F77-3F66-4ECC-838F-DCC84C6D907C}"/>
              </a:ext>
            </a:extLst>
          </p:cNvPr>
          <p:cNvSpPr txBox="1"/>
          <p:nvPr/>
        </p:nvSpPr>
        <p:spPr>
          <a:xfrm>
            <a:off x="1357689" y="369976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29516-98A3-40B5-BCEE-78A5EEE94AC0}"/>
              </a:ext>
            </a:extLst>
          </p:cNvPr>
          <p:cNvSpPr txBox="1"/>
          <p:nvPr/>
        </p:nvSpPr>
        <p:spPr>
          <a:xfrm>
            <a:off x="1511027" y="5133549"/>
            <a:ext cx="87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07EA65-D0A4-4AF9-8104-BE9E009E2567}"/>
              </a:ext>
            </a:extLst>
          </p:cNvPr>
          <p:cNvSpPr/>
          <p:nvPr/>
        </p:nvSpPr>
        <p:spPr>
          <a:xfrm>
            <a:off x="7760593" y="2824509"/>
            <a:ext cx="137359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9C5A0E-BD72-4CF6-8975-ED96738E8F77}"/>
              </a:ext>
            </a:extLst>
          </p:cNvPr>
          <p:cNvSpPr/>
          <p:nvPr/>
        </p:nvSpPr>
        <p:spPr>
          <a:xfrm>
            <a:off x="9403775" y="2824509"/>
            <a:ext cx="137359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891389-B997-4DD2-92F9-BC98BE0BC7C2}"/>
              </a:ext>
            </a:extLst>
          </p:cNvPr>
          <p:cNvSpPr/>
          <p:nvPr/>
        </p:nvSpPr>
        <p:spPr>
          <a:xfrm>
            <a:off x="7437967" y="4133242"/>
            <a:ext cx="3568700" cy="17695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/>
              <a:t>Node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3A8612-3B37-4358-9539-635C2F145307}"/>
              </a:ext>
            </a:extLst>
          </p:cNvPr>
          <p:cNvSpPr/>
          <p:nvPr/>
        </p:nvSpPr>
        <p:spPr>
          <a:xfrm>
            <a:off x="7774285" y="4410412"/>
            <a:ext cx="3003087" cy="46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1E49F2-FAD1-47FB-A805-57EB520DED18}"/>
              </a:ext>
            </a:extLst>
          </p:cNvPr>
          <p:cNvSpPr/>
          <p:nvPr/>
        </p:nvSpPr>
        <p:spPr>
          <a:xfrm>
            <a:off x="7760593" y="5105933"/>
            <a:ext cx="137359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FAE646-9757-4634-888A-7E9C3AA05ECB}"/>
              </a:ext>
            </a:extLst>
          </p:cNvPr>
          <p:cNvSpPr/>
          <p:nvPr/>
        </p:nvSpPr>
        <p:spPr>
          <a:xfrm>
            <a:off x="9403775" y="5105933"/>
            <a:ext cx="1373597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77014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What is Pod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41220" y="1782171"/>
            <a:ext cx="7909560" cy="4016119"/>
            <a:chOff x="2195362" y="2022803"/>
            <a:chExt cx="7909560" cy="4016119"/>
          </a:xfrm>
        </p:grpSpPr>
        <p:sp>
          <p:nvSpPr>
            <p:cNvPr id="3" name="Rectangle 2"/>
            <p:cNvSpPr/>
            <p:nvPr/>
          </p:nvSpPr>
          <p:spPr>
            <a:xfrm>
              <a:off x="2195362" y="2022803"/>
              <a:ext cx="7909560" cy="254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95362" y="4614555"/>
              <a:ext cx="7909560" cy="5910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Docker Engine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25002" y="2541871"/>
              <a:ext cx="2011680" cy="143256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34574" y="3526726"/>
              <a:ext cx="722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Pod1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846254" y="2539995"/>
              <a:ext cx="3161388" cy="1678275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4612" y="3630593"/>
              <a:ext cx="722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Pod2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5362" y="5253125"/>
              <a:ext cx="7909560" cy="7857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Kubernetes - Node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35" y="4639887"/>
              <a:ext cx="667524" cy="57017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7" t="30780" r="4133" b="36547"/>
            <a:stretch/>
          </p:blipFill>
          <p:spPr>
            <a:xfrm>
              <a:off x="3611948" y="3083670"/>
              <a:ext cx="1032102" cy="42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7" t="30780" r="4133" b="36547"/>
            <a:stretch/>
          </p:blipFill>
          <p:spPr>
            <a:xfrm>
              <a:off x="6321616" y="3116578"/>
              <a:ext cx="1032102" cy="4240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7" t="30780" r="4133" b="36547"/>
            <a:stretch/>
          </p:blipFill>
          <p:spPr>
            <a:xfrm>
              <a:off x="7601126" y="3116578"/>
              <a:ext cx="1032102" cy="42406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574" y="5257615"/>
              <a:ext cx="756499" cy="756499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725043" y="26297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4711" y="26629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4105" y="26581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73B32-4853-4BA4-A126-54DC825967D3}"/>
              </a:ext>
            </a:extLst>
          </p:cNvPr>
          <p:cNvSpPr txBox="1"/>
          <p:nvPr/>
        </p:nvSpPr>
        <p:spPr>
          <a:xfrm>
            <a:off x="3731441" y="283854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B7AAF-3A7F-4CAA-9AE7-44E2168819E9}"/>
              </a:ext>
            </a:extLst>
          </p:cNvPr>
          <p:cNvSpPr txBox="1"/>
          <p:nvPr/>
        </p:nvSpPr>
        <p:spPr>
          <a:xfrm>
            <a:off x="6437226" y="28786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E7889-F53D-407E-9756-EE54433CC38E}"/>
              </a:ext>
            </a:extLst>
          </p:cNvPr>
          <p:cNvSpPr txBox="1"/>
          <p:nvPr/>
        </p:nvSpPr>
        <p:spPr>
          <a:xfrm>
            <a:off x="7721528" y="28714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App2</a:t>
            </a:r>
          </a:p>
        </p:txBody>
      </p:sp>
    </p:spTree>
    <p:extLst>
      <p:ext uri="{BB962C8B-B14F-4D97-AF65-F5344CB8AC3E}">
        <p14:creationId xmlns:p14="http://schemas.microsoft.com/office/powerpoint/2010/main" val="39004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69-C8DE-488D-814D-C6BF5F62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raphik" panose="020B0503030202060203" pitchFamily="34" charset="0"/>
              </a:rPr>
              <a:t>Deploying application on K8S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B79A1-A77F-4DDB-B7AC-61BFCA7D1AAD}"/>
              </a:ext>
            </a:extLst>
          </p:cNvPr>
          <p:cNvSpPr/>
          <p:nvPr/>
        </p:nvSpPr>
        <p:spPr>
          <a:xfrm>
            <a:off x="4931930" y="2003904"/>
            <a:ext cx="6128420" cy="2229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63D9C-B930-447A-9F59-F8CA9854BFA8}"/>
              </a:ext>
            </a:extLst>
          </p:cNvPr>
          <p:cNvSpPr/>
          <p:nvPr/>
        </p:nvSpPr>
        <p:spPr>
          <a:xfrm>
            <a:off x="4931928" y="4281116"/>
            <a:ext cx="6128421" cy="591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Docker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18D13-FF9B-4F7C-A540-8FD5487D2F66}"/>
              </a:ext>
            </a:extLst>
          </p:cNvPr>
          <p:cNvSpPr/>
          <p:nvPr/>
        </p:nvSpPr>
        <p:spPr>
          <a:xfrm>
            <a:off x="4931927" y="4919107"/>
            <a:ext cx="6128422" cy="7857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Kubernetes - Node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54C00-BC1B-4807-A5DE-76D85018E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57" y="4305098"/>
            <a:ext cx="667524" cy="570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6FFCEB-3BD6-4381-AD86-3A6A33998A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83" y="4979931"/>
            <a:ext cx="664151" cy="6641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7D85CB-CBC9-49CF-A3F0-2F43A14E130D}"/>
              </a:ext>
            </a:extLst>
          </p:cNvPr>
          <p:cNvCxnSpPr>
            <a:cxnSpLocks/>
          </p:cNvCxnSpPr>
          <p:nvPr/>
        </p:nvCxnSpPr>
        <p:spPr>
          <a:xfrm>
            <a:off x="1206227" y="3474720"/>
            <a:ext cx="774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ED7F8C-915F-41A9-9C49-9510911667BD}"/>
              </a:ext>
            </a:extLst>
          </p:cNvPr>
          <p:cNvCxnSpPr/>
          <p:nvPr/>
        </p:nvCxnSpPr>
        <p:spPr>
          <a:xfrm>
            <a:off x="3572666" y="3474720"/>
            <a:ext cx="7876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22">
            <a:extLst>
              <a:ext uri="{FF2B5EF4-FFF2-40B4-BE49-F238E27FC236}">
                <a16:creationId xmlns:a16="http://schemas.microsoft.com/office/drawing/2014/main" id="{8592E36F-881E-4B99-94C9-E8334BDB47AD}"/>
              </a:ext>
            </a:extLst>
          </p:cNvPr>
          <p:cNvSpPr/>
          <p:nvPr/>
        </p:nvSpPr>
        <p:spPr>
          <a:xfrm>
            <a:off x="455985" y="3153221"/>
            <a:ext cx="630681" cy="696475"/>
          </a:xfrm>
          <a:prstGeom prst="foldedCorner">
            <a:avLst>
              <a:gd name="adj" fmla="val 2952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Manifest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B6907-D735-4596-A49D-AE2B9E311297}"/>
              </a:ext>
            </a:extLst>
          </p:cNvPr>
          <p:cNvSpPr txBox="1"/>
          <p:nvPr/>
        </p:nvSpPr>
        <p:spPr>
          <a:xfrm>
            <a:off x="240916" y="3950724"/>
            <a:ext cx="112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Container Image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9D06F37-F64A-4448-ACE7-040D1EBB3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59874"/>
              </p:ext>
            </p:extLst>
          </p:nvPr>
        </p:nvGraphicFramePr>
        <p:xfrm>
          <a:off x="2143380" y="2881104"/>
          <a:ext cx="1072877" cy="118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2B118C-9D9B-43D1-B006-30875B67448F}"/>
              </a:ext>
            </a:extLst>
          </p:cNvPr>
          <p:cNvCxnSpPr/>
          <p:nvPr/>
        </p:nvCxnSpPr>
        <p:spPr>
          <a:xfrm>
            <a:off x="3966499" y="2163975"/>
            <a:ext cx="0" cy="41829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498840-1B56-42DB-B260-1D6A1213838C}"/>
              </a:ext>
            </a:extLst>
          </p:cNvPr>
          <p:cNvCxnSpPr/>
          <p:nvPr/>
        </p:nvCxnSpPr>
        <p:spPr>
          <a:xfrm>
            <a:off x="1528099" y="2177628"/>
            <a:ext cx="0" cy="41829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803E66-6E97-4A37-B55B-D900623C9DD1}"/>
              </a:ext>
            </a:extLst>
          </p:cNvPr>
          <p:cNvSpPr txBox="1"/>
          <p:nvPr/>
        </p:nvSpPr>
        <p:spPr>
          <a:xfrm>
            <a:off x="405254" y="2452978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UI/CLI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675C94-82A6-40AC-91BD-40A0B7998FE3}"/>
              </a:ext>
            </a:extLst>
          </p:cNvPr>
          <p:cNvSpPr txBox="1"/>
          <p:nvPr/>
        </p:nvSpPr>
        <p:spPr>
          <a:xfrm>
            <a:off x="2374171" y="2452978"/>
            <a:ext cx="77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Master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EE4919-00E3-42C1-86CD-480976882394}"/>
              </a:ext>
            </a:extLst>
          </p:cNvPr>
          <p:cNvGrpSpPr/>
          <p:nvPr/>
        </p:nvGrpSpPr>
        <p:grpSpPr>
          <a:xfrm>
            <a:off x="5543837" y="2364197"/>
            <a:ext cx="1366692" cy="891537"/>
            <a:chOff x="5297650" y="2276272"/>
            <a:chExt cx="1366692" cy="8915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83EE1D-B69C-42F4-9887-57DFC3441913}"/>
                </a:ext>
              </a:extLst>
            </p:cNvPr>
            <p:cNvSpPr/>
            <p:nvPr/>
          </p:nvSpPr>
          <p:spPr>
            <a:xfrm>
              <a:off x="5297650" y="2276272"/>
              <a:ext cx="1366692" cy="89153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Pod 1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DD883D6-CBD4-412B-93A5-A5C33C66B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7" t="30780" r="4133" b="36547"/>
            <a:stretch/>
          </p:blipFill>
          <p:spPr>
            <a:xfrm>
              <a:off x="5484305" y="2626780"/>
              <a:ext cx="1032102" cy="42406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7BB234-8F5F-4DC1-9B74-EC4F3E67C4A6}"/>
                </a:ext>
              </a:extLst>
            </p:cNvPr>
            <p:cNvSpPr txBox="1"/>
            <p:nvPr/>
          </p:nvSpPr>
          <p:spPr>
            <a:xfrm>
              <a:off x="5659378" y="264422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694732-82C8-4E8D-A0A4-1395EA60EC89}"/>
              </a:ext>
            </a:extLst>
          </p:cNvPr>
          <p:cNvGrpSpPr/>
          <p:nvPr/>
        </p:nvGrpSpPr>
        <p:grpSpPr>
          <a:xfrm>
            <a:off x="7355107" y="3153221"/>
            <a:ext cx="1366692" cy="891537"/>
            <a:chOff x="5297650" y="2276272"/>
            <a:chExt cx="1366692" cy="8915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323FEF1-EA73-46F9-900F-FFCFD83A4CF3}"/>
                </a:ext>
              </a:extLst>
            </p:cNvPr>
            <p:cNvSpPr/>
            <p:nvPr/>
          </p:nvSpPr>
          <p:spPr>
            <a:xfrm>
              <a:off x="5297650" y="2276272"/>
              <a:ext cx="1366692" cy="89153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Pod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FD12D04-1369-4C1F-88AF-27E025087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7" t="30780" r="4133" b="36547"/>
            <a:stretch/>
          </p:blipFill>
          <p:spPr>
            <a:xfrm>
              <a:off x="5484305" y="2626780"/>
              <a:ext cx="1032102" cy="42406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050752-E0F5-437C-A524-0F541BBD51A9}"/>
                </a:ext>
              </a:extLst>
            </p:cNvPr>
            <p:cNvSpPr txBox="1"/>
            <p:nvPr/>
          </p:nvSpPr>
          <p:spPr>
            <a:xfrm>
              <a:off x="5659378" y="264422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F0823D-AF31-4F33-A905-990C260DC447}"/>
              </a:ext>
            </a:extLst>
          </p:cNvPr>
          <p:cNvGrpSpPr/>
          <p:nvPr/>
        </p:nvGrpSpPr>
        <p:grpSpPr>
          <a:xfrm>
            <a:off x="9121361" y="2335348"/>
            <a:ext cx="1366692" cy="891537"/>
            <a:chOff x="5297650" y="2276272"/>
            <a:chExt cx="1366692" cy="8915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99E61-869B-45A0-B19A-47D8C663B012}"/>
                </a:ext>
              </a:extLst>
            </p:cNvPr>
            <p:cNvSpPr/>
            <p:nvPr/>
          </p:nvSpPr>
          <p:spPr>
            <a:xfrm>
              <a:off x="5297650" y="2276272"/>
              <a:ext cx="1366692" cy="89153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Pod 3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22D748A-E4B5-4F88-9854-606185418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37" t="30780" r="4133" b="36547"/>
            <a:stretch/>
          </p:blipFill>
          <p:spPr>
            <a:xfrm>
              <a:off x="5484305" y="2626780"/>
              <a:ext cx="1032102" cy="42406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A7E55E-CB98-4D4A-8AA4-D563D62EC585}"/>
                </a:ext>
              </a:extLst>
            </p:cNvPr>
            <p:cNvSpPr txBox="1"/>
            <p:nvPr/>
          </p:nvSpPr>
          <p:spPr>
            <a:xfrm>
              <a:off x="5659378" y="264422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84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D51206C082F34280AC83C119B4D4BD" ma:contentTypeVersion="4" ma:contentTypeDescription="Create a new document." ma:contentTypeScope="" ma:versionID="abc5ee7a4db2b53792d0a0fd7a726fbe">
  <xsd:schema xmlns:xsd="http://www.w3.org/2001/XMLSchema" xmlns:xs="http://www.w3.org/2001/XMLSchema" xmlns:p="http://schemas.microsoft.com/office/2006/metadata/properties" xmlns:ns2="913e86db-ffab-4847-a86d-501ee265d1b7" targetNamespace="http://schemas.microsoft.com/office/2006/metadata/properties" ma:root="true" ma:fieldsID="4f2d03be176858b0f21fb80f16f7585e" ns2:_="">
    <xsd:import namespace="913e86db-ffab-4847-a86d-501ee265d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e86db-ffab-4847-a86d-501ee265d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3BD51C-C4B2-476D-98E9-796EAD76F9C2}"/>
</file>

<file path=customXml/itemProps2.xml><?xml version="1.0" encoding="utf-8"?>
<ds:datastoreItem xmlns:ds="http://schemas.openxmlformats.org/officeDocument/2006/customXml" ds:itemID="{2233957A-460C-434F-A49E-9690D82AF60D}"/>
</file>

<file path=customXml/itemProps3.xml><?xml version="1.0" encoding="utf-8"?>
<ds:datastoreItem xmlns:ds="http://schemas.openxmlformats.org/officeDocument/2006/customXml" ds:itemID="{194D8685-04E8-452D-BD14-0B62DED0AF11}"/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6541</TotalTime>
  <Words>466</Words>
  <Application>Microsoft Office PowerPoint</Application>
  <PresentationFormat>Widescreen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Graphik</vt:lpstr>
      <vt:lpstr>Office Theme</vt:lpstr>
      <vt:lpstr>DevOps Tools</vt:lpstr>
      <vt:lpstr>Objectives</vt:lpstr>
      <vt:lpstr>What is Docker Container</vt:lpstr>
      <vt:lpstr>Container Vs VM</vt:lpstr>
      <vt:lpstr>Hand-on Demo</vt:lpstr>
      <vt:lpstr>Container Orchestration – K8S</vt:lpstr>
      <vt:lpstr>Kubernetes Architecture</vt:lpstr>
      <vt:lpstr>What is Pod</vt:lpstr>
      <vt:lpstr>Deploying application on K8S</vt:lpstr>
      <vt:lpstr>How to write Manifest</vt:lpstr>
      <vt:lpstr>Hands-on Demo</vt:lpstr>
      <vt:lpstr>Pipeline as Code - Jenkins</vt:lpstr>
      <vt:lpstr>Jenkins – Sample Pipeline</vt:lpstr>
      <vt:lpstr>Jenkins - Pipeline execution</vt:lpstr>
      <vt:lpstr>Jenkins - Master-Slave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DevOps Tools</dc:title>
  <dc:creator>Jhoshibabu, R.</dc:creator>
  <cp:lastModifiedBy>Jhoshibabu, R.</cp:lastModifiedBy>
  <cp:revision>179</cp:revision>
  <dcterms:created xsi:type="dcterms:W3CDTF">2019-04-24T03:11:59Z</dcterms:created>
  <dcterms:modified xsi:type="dcterms:W3CDTF">2019-07-08T08:42:36Z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0x010100B4D51206C082F34280AC83C119B4D4BD</vt:lpwstr>
  </property>
</Properties>
</file>