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6.svg" ContentType="image/svg+xml"/>
  <Override PartName="/ppt/media/image5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4" r:id="rId8"/>
    <p:sldId id="270" r:id="rId9"/>
    <p:sldId id="271" r:id="rId10"/>
    <p:sldId id="267" r:id="rId11"/>
    <p:sldId id="272" r:id="rId12"/>
    <p:sldId id="268" r:id="rId13"/>
  </p:sldIdLst>
  <p:sldSz cx="18288000" cy="10287000"/>
  <p:notesSz cx="6858000" cy="9144000"/>
  <p:embeddedFontLst>
    <p:embeddedFont>
      <p:font typeface="Montserrat" panose="00000500000000000000"/>
      <p:regular r:id="rId17"/>
    </p:embeddedFont>
    <p:embeddedFont>
      <p:font typeface="Poppins" panose="00000500000000000000"/>
      <p:regular r:id="rId18"/>
    </p:embeddedFont>
    <p:embeddedFont>
      <p:font typeface="Montserrat Bold" panose="00000800000000000000"/>
      <p:bold r:id="rId19"/>
    </p:embeddedFont>
    <p:embeddedFont>
      <p:font typeface="Poppins Bold" panose="00000800000000000000"/>
      <p:bold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  <p:embeddedFont>
      <p:font typeface="Arial Black" panose="020B0A04020102020204" charset="0"/>
      <p:bold r:id="rId25"/>
    </p:embeddedFont>
    <p:embeddedFont>
      <p:font typeface="Montserrat Bold" panose="00000800000000000000" charset="0"/>
      <p:bold r:id="rId26"/>
    </p:embeddedFont>
    <p:embeddedFont>
      <p:font typeface="Poppins" panose="00000500000000000000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 userDrawn="1">
          <p15:clr>
            <a:srgbClr val="A4A3A4"/>
          </p15:clr>
        </p15:guide>
        <p15:guide id="2" pos="29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6EEA"/>
    <a:srgbClr val="2033E6"/>
    <a:srgbClr val="2757DF"/>
    <a:srgbClr val="3A24E2"/>
    <a:srgbClr val="2F3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40"/>
        <p:guide pos="2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font" Target="fonts/font11.fntdata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jpeg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6097502" y="5590237"/>
            <a:ext cx="14099416" cy="1409941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E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46" y="3086022"/>
            <a:ext cx="8015383" cy="1644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20"/>
              </a:lnSpc>
              <a:spcBef>
                <a:spcPct val="0"/>
              </a:spcBef>
            </a:pPr>
            <a:r>
              <a:rPr lang="en-US" altLang="fr-FR" sz="9155" b="1">
                <a:solidFill>
                  <a:srgbClr val="106EEA"/>
                </a:solidFill>
                <a:latin typeface="Arial Black" panose="020B0A04020102020204" charset="0"/>
                <a:ea typeface="Montserrat" panose="00000500000000000000"/>
                <a:cs typeface="Arial Black" panose="020B0A04020102020204" charset="0"/>
                <a:sym typeface="Montserrat" panose="00000500000000000000"/>
              </a:rPr>
              <a:t>e-Archive CI</a:t>
            </a:r>
            <a:endParaRPr lang="en-US" altLang="fr-FR" sz="9155" b="1">
              <a:solidFill>
                <a:srgbClr val="106EEA"/>
              </a:solidFill>
              <a:latin typeface="Arial Black" panose="020B0A04020102020204" charset="0"/>
              <a:ea typeface="Montserrat" panose="00000500000000000000"/>
              <a:cs typeface="Arial Black" panose="020B0A04020102020204" charset="0"/>
              <a:sym typeface="Montserrat" panose="00000500000000000000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06EEA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EE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06EEA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5" name="Freeform 15"/>
          <p:cNvSpPr/>
          <p:nvPr/>
        </p:nvSpPr>
        <p:spPr>
          <a:xfrm>
            <a:off x="8757394" y="7522582"/>
            <a:ext cx="8779632" cy="1733977"/>
          </a:xfrm>
          <a:custGeom>
            <a:avLst/>
            <a:gdLst/>
            <a:ahLst/>
            <a:cxnLst/>
            <a:rect l="l" t="t" r="r" b="b"/>
            <a:pathLst>
              <a:path w="8779632" h="1733977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17" name="Group 17"/>
          <p:cNvGrpSpPr>
            <a:grpSpLocks noChangeAspect="1"/>
          </p:cNvGrpSpPr>
          <p:nvPr/>
        </p:nvGrpSpPr>
        <p:grpSpPr>
          <a:xfrm rot="0">
            <a:off x="8573918" y="2416048"/>
            <a:ext cx="10414310" cy="5973522"/>
            <a:chOff x="0" y="0"/>
            <a:chExt cx="7981950" cy="4578350"/>
          </a:xfrm>
        </p:grpSpPr>
        <p:sp>
          <p:nvSpPr>
            <p:cNvPr id="18" name="Freeform 18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2"/>
              <a:stretch>
                <a:fillRect l="-3146" r="-34728"/>
              </a:stretch>
            </a:blipFill>
          </p:spPr>
        </p:sp>
      </p:grpSp>
      <p:sp>
        <p:nvSpPr>
          <p:cNvPr id="23" name="Freeform 23"/>
          <p:cNvSpPr/>
          <p:nvPr/>
        </p:nvSpPr>
        <p:spPr>
          <a:xfrm>
            <a:off x="1028700" y="1028689"/>
            <a:ext cx="2637983" cy="1978487"/>
          </a:xfrm>
          <a:custGeom>
            <a:avLst/>
            <a:gdLst/>
            <a:ahLst/>
            <a:cxnLst/>
            <a:rect l="l" t="t" r="r" b="b"/>
            <a:pathLst>
              <a:path w="2637983" h="1978487">
                <a:moveTo>
                  <a:pt x="0" y="0"/>
                </a:moveTo>
                <a:lnTo>
                  <a:pt x="2637983" y="0"/>
                </a:lnTo>
                <a:lnTo>
                  <a:pt x="2637983" y="1978488"/>
                </a:lnTo>
                <a:lnTo>
                  <a:pt x="0" y="19784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4" name="Zone de texte 23"/>
          <p:cNvSpPr txBox="1"/>
          <p:nvPr/>
        </p:nvSpPr>
        <p:spPr>
          <a:xfrm>
            <a:off x="1589405" y="5143500"/>
            <a:ext cx="6291580" cy="212280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4400" b="0" i="0">
                <a:latin typeface="Roboto"/>
                <a:ea typeface="Roboto"/>
              </a:rPr>
              <a:t>La plateforme officielle d'archivage numérique du Centre Informatique</a:t>
            </a:r>
            <a:endParaRPr sz="4400" b="0" i="0">
              <a:latin typeface="Roboto"/>
              <a:ea typeface="Roboto"/>
            </a:endParaRPr>
          </a:p>
        </p:txBody>
      </p:sp>
      <p:sp>
        <p:nvSpPr>
          <p:cNvPr id="27" name="Zone de texte 26"/>
          <p:cNvSpPr txBox="1"/>
          <p:nvPr/>
        </p:nvSpPr>
        <p:spPr>
          <a:xfrm>
            <a:off x="2590800" y="8389620"/>
            <a:ext cx="3678555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fr-FR" sz="2000" b="1" i="0">
                <a:latin typeface="Roboto"/>
                <a:ea typeface="Roboto"/>
              </a:rPr>
              <a:t>Réalisé par: Sory Dalanda balde &amp; Ibrahima 1 BAH</a:t>
            </a:r>
            <a:endParaRPr lang="fr-FR" sz="2000" b="1" i="0">
              <a:latin typeface="Roboto"/>
              <a:ea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28827" y="250549"/>
            <a:ext cx="17793515" cy="9802411"/>
            <a:chOff x="0" y="0"/>
            <a:chExt cx="4982580" cy="27448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82580" cy="2744893"/>
            </a:xfrm>
            <a:custGeom>
              <a:avLst/>
              <a:gdLst/>
              <a:ahLst/>
              <a:cxnLst/>
              <a:rect l="l" t="t" r="r" b="b"/>
              <a:pathLst>
                <a:path w="4982580" h="2744893">
                  <a:moveTo>
                    <a:pt x="0" y="0"/>
                  </a:moveTo>
                  <a:lnTo>
                    <a:pt x="4982580" y="0"/>
                  </a:lnTo>
                  <a:lnTo>
                    <a:pt x="4982580" y="2744893"/>
                  </a:lnTo>
                  <a:lnTo>
                    <a:pt x="0" y="2744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28600" cap="sq">
              <a:solidFill>
                <a:srgbClr val="106EEA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82580" cy="2782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133600" y="1333500"/>
            <a:ext cx="15940405" cy="511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fr-FR" sz="7200" spc="-57">
                <a:solidFill>
                  <a:srgbClr val="051D40"/>
                </a:solidFill>
                <a:latin typeface="Montserrat Bold" panose="00000800000000000000" charset="0"/>
                <a:ea typeface="Poppins" panose="00000500000000000000"/>
                <a:cs typeface="Montserrat Bold" panose="00000800000000000000" charset="0"/>
                <a:sym typeface="Poppins" panose="00000500000000000000"/>
              </a:rPr>
              <a:t>Conclusion &amp; Remerciements</a:t>
            </a:r>
            <a:endParaRPr lang="en-US" altLang="fr-FR" sz="7200" spc="-57">
              <a:solidFill>
                <a:schemeClr val="tx1"/>
              </a:solidFill>
              <a:latin typeface="Montserrat Bold" panose="00000800000000000000" charset="0"/>
              <a:ea typeface="Poppins" panose="00000500000000000000"/>
              <a:cs typeface="Montserrat Bold" panose="00000800000000000000" charset="0"/>
              <a:sym typeface="Poppins" panose="00000500000000000000"/>
            </a:endParaRPr>
          </a:p>
        </p:txBody>
      </p:sp>
      <p:grpSp>
        <p:nvGrpSpPr>
          <p:cNvPr id="8" name="Group 2"/>
          <p:cNvGrpSpPr/>
          <p:nvPr/>
        </p:nvGrpSpPr>
        <p:grpSpPr>
          <a:xfrm rot="0">
            <a:off x="204697" y="2688949"/>
            <a:ext cx="17793515" cy="9802411"/>
            <a:chOff x="0" y="0"/>
            <a:chExt cx="4982580" cy="2744893"/>
          </a:xfrm>
        </p:grpSpPr>
        <p:sp>
          <p:nvSpPr>
            <p:cNvPr id="9" name="Freeform 3"/>
            <p:cNvSpPr/>
            <p:nvPr/>
          </p:nvSpPr>
          <p:spPr>
            <a:xfrm>
              <a:off x="0" y="0"/>
              <a:ext cx="4982580" cy="2744893"/>
            </a:xfrm>
            <a:custGeom>
              <a:avLst/>
              <a:gdLst/>
              <a:ahLst/>
              <a:cxnLst/>
              <a:rect l="l" t="t" r="r" b="b"/>
              <a:pathLst>
                <a:path w="4982580" h="2744893">
                  <a:moveTo>
                    <a:pt x="0" y="0"/>
                  </a:moveTo>
                  <a:lnTo>
                    <a:pt x="4982580" y="0"/>
                  </a:lnTo>
                  <a:lnTo>
                    <a:pt x="4982580" y="2744893"/>
                  </a:lnTo>
                  <a:lnTo>
                    <a:pt x="0" y="2744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28600" cap="sq">
              <a:solidFill>
                <a:srgbClr val="106EEA"/>
              </a:solidFill>
              <a:prstDash val="solid"/>
              <a:miter/>
            </a:ln>
          </p:spPr>
        </p:sp>
        <p:sp>
          <p:nvSpPr>
            <p:cNvPr id="10" name="TextBox 4"/>
            <p:cNvSpPr txBox="1"/>
            <p:nvPr/>
          </p:nvSpPr>
          <p:spPr>
            <a:xfrm>
              <a:off x="0" y="-38100"/>
              <a:ext cx="4982580" cy="2782993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5" name="Group 2"/>
          <p:cNvGrpSpPr/>
          <p:nvPr/>
        </p:nvGrpSpPr>
        <p:grpSpPr>
          <a:xfrm rot="0">
            <a:off x="-3124012" y="-2248098"/>
            <a:ext cx="4693046" cy="4693046"/>
            <a:chOff x="0" y="0"/>
            <a:chExt cx="812800" cy="812800"/>
          </a:xfrm>
        </p:grpSpPr>
        <p:sp>
          <p:nvSpPr>
            <p:cNvPr id="16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06EEA"/>
              </a:solidFill>
              <a:prstDash val="solid"/>
              <a:miter/>
            </a:ln>
          </p:spPr>
        </p:sp>
        <p:sp>
          <p:nvSpPr>
            <p:cNvPr id="17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8" name="Group 2"/>
          <p:cNvGrpSpPr/>
          <p:nvPr/>
        </p:nvGrpSpPr>
        <p:grpSpPr>
          <a:xfrm rot="0">
            <a:off x="15638333" y="5761792"/>
            <a:ext cx="4693046" cy="4693046"/>
            <a:chOff x="0" y="0"/>
            <a:chExt cx="812800" cy="812800"/>
          </a:xfrm>
        </p:grpSpPr>
        <p:sp>
          <p:nvSpPr>
            <p:cNvPr id="19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06EEA"/>
              </a:solidFill>
              <a:prstDash val="solid"/>
              <a:miter/>
            </a:ln>
          </p:spPr>
        </p:sp>
        <p:sp>
          <p:nvSpPr>
            <p:cNvPr id="20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1" name="TextBox 18"/>
          <p:cNvSpPr txBox="1"/>
          <p:nvPr/>
        </p:nvSpPr>
        <p:spPr>
          <a:xfrm>
            <a:off x="2514600" y="3924300"/>
            <a:ext cx="11673840" cy="5123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Ce projet a abouti à la cr</a:t>
            </a:r>
            <a:r>
              <a:rPr lang="en-US" alt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ation d’un outil num</a:t>
            </a:r>
            <a:r>
              <a:rPr lang="en-US" alt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rique adapt</a:t>
            </a:r>
            <a:r>
              <a:rPr lang="en-US" alt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aux besoins du Centre Informatique, tout en renfor</a:t>
            </a:r>
            <a:r>
              <a:rPr lang="" alt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</a:t>
            </a: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ant nos comp</a:t>
            </a:r>
            <a:r>
              <a:rPr lang="en-US" alt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tences en gestion de projet, collaboration et d</a:t>
            </a:r>
            <a:r>
              <a:rPr lang="en-US" alt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veloppement de solutions durables. Il marque un pas important vers une organisation optimis</a:t>
            </a:r>
            <a:r>
              <a:rPr lang="en-US" alt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 et un acc</a:t>
            </a:r>
            <a:r>
              <a:rPr lang="" alt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è</a:t>
            </a: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 facilit</a:t>
            </a:r>
            <a:r>
              <a:rPr lang="en-US" alt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aux ressources p</a:t>
            </a:r>
            <a:r>
              <a:rPr lang="en-US" alt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dagogiques.</a:t>
            </a:r>
            <a:endParaRPr lang="en-US" altLang="fr-FR" sz="2855" spc="-57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995"/>
              </a:lnSpc>
              <a:spcBef>
                <a:spcPct val="0"/>
              </a:spcBef>
            </a:pPr>
            <a:endParaRPr lang="en-US" altLang="fr-FR" sz="2855" spc="-57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zh-CN" altLang="en-US" sz="3200" b="1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👉</a:t>
            </a:r>
            <a:r>
              <a:rPr lang="en-US" altLang="fr-FR" sz="3200" b="1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Merci à notre facult</a:t>
            </a:r>
            <a:r>
              <a:rPr lang="en-US" altLang="en-US" sz="3200" b="1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3200" b="1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pour le soutien. Ce projet est une premi</a:t>
            </a:r>
            <a:r>
              <a:rPr lang="" altLang="en-US" sz="3200" b="1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è</a:t>
            </a:r>
            <a:r>
              <a:rPr lang="en-US" altLang="fr-FR" sz="3200" b="1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 pierre vers la digitalisation compl</a:t>
            </a:r>
            <a:r>
              <a:rPr lang="" altLang="en-US" sz="3200" b="1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è</a:t>
            </a:r>
            <a:r>
              <a:rPr lang="en-US" altLang="fr-FR" sz="3200" b="1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te du Centre Informatique.</a:t>
            </a:r>
            <a:endParaRPr lang="en-US" altLang="fr-FR" sz="3200" b="1" spc="-57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86600" y="5981700"/>
            <a:ext cx="9485630" cy="1107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ct val="0"/>
              </a:spcBef>
            </a:pPr>
            <a:r>
              <a:rPr lang="en-US" altLang="fr-FR" sz="3600" b="1">
                <a:solidFill>
                  <a:srgbClr val="051D4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Nous sommes pr</a:t>
            </a:r>
            <a:r>
              <a:rPr lang="en-US" altLang="en-US" sz="3600" b="1">
                <a:solidFill>
                  <a:srgbClr val="051D4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ê</a:t>
            </a:r>
            <a:r>
              <a:rPr lang="en-US" altLang="fr-FR" sz="3600" b="1">
                <a:solidFill>
                  <a:srgbClr val="051D4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ts à r</a:t>
            </a:r>
            <a:r>
              <a:rPr lang="en-US" altLang="en-US" sz="3600" b="1">
                <a:solidFill>
                  <a:srgbClr val="051D4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é</a:t>
            </a:r>
            <a:r>
              <a:rPr lang="en-US" altLang="fr-FR" sz="3600" b="1">
                <a:solidFill>
                  <a:srgbClr val="051D4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pondre à vos questions.</a:t>
            </a:r>
            <a:endParaRPr lang="en-US" altLang="fr-FR" sz="3600" b="1">
              <a:solidFill>
                <a:srgbClr val="051D4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12398912" y="0"/>
            <a:ext cx="5889088" cy="756959"/>
            <a:chOff x="0" y="0"/>
            <a:chExt cx="1551036" cy="19936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51036" cy="199364"/>
            </a:xfrm>
            <a:custGeom>
              <a:avLst/>
              <a:gdLst/>
              <a:ahLst/>
              <a:cxnLst/>
              <a:rect l="l" t="t" r="r" b="b"/>
              <a:pathLst>
                <a:path w="1551036" h="199364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106EEA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12398912" y="9530041"/>
            <a:ext cx="5889088" cy="756959"/>
            <a:chOff x="0" y="0"/>
            <a:chExt cx="1551036" cy="19936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51036" cy="199364"/>
            </a:xfrm>
            <a:custGeom>
              <a:avLst/>
              <a:gdLst/>
              <a:ahLst/>
              <a:cxnLst/>
              <a:rect l="l" t="t" r="r" b="b"/>
              <a:pathLst>
                <a:path w="1551036" h="199364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106EEA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3" name="Freeform 13"/>
          <p:cNvSpPr/>
          <p:nvPr/>
        </p:nvSpPr>
        <p:spPr>
          <a:xfrm>
            <a:off x="-4925441" y="3609788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20999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2362200" y="3609975"/>
            <a:ext cx="3643630" cy="3026410"/>
          </a:xfrm>
          <a:custGeom>
            <a:avLst/>
            <a:gdLst/>
            <a:ahLst/>
            <a:cxnLst/>
            <a:rect l="l" t="t" r="r" b="b"/>
            <a:pathLst>
              <a:path w="2637983" h="1978487">
                <a:moveTo>
                  <a:pt x="0" y="0"/>
                </a:moveTo>
                <a:lnTo>
                  <a:pt x="2637983" y="0"/>
                </a:lnTo>
                <a:lnTo>
                  <a:pt x="2637983" y="1978488"/>
                </a:lnTo>
                <a:lnTo>
                  <a:pt x="0" y="19784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9" name="Freeform 13"/>
          <p:cNvSpPr/>
          <p:nvPr/>
        </p:nvSpPr>
        <p:spPr>
          <a:xfrm rot="3240000">
            <a:off x="-690880" y="-2648585"/>
            <a:ext cx="6199505" cy="6349365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20999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13"/>
          <p:cNvSpPr/>
          <p:nvPr/>
        </p:nvSpPr>
        <p:spPr>
          <a:xfrm rot="4920000">
            <a:off x="16858615" y="831850"/>
            <a:ext cx="6199505" cy="6349365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20999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p>
            <a:endParaRPr lang="fr-FR" altLang="en-US"/>
          </a:p>
        </p:txBody>
      </p:sp>
      <p:sp>
        <p:nvSpPr>
          <p:cNvPr id="21" name="TextBox 2"/>
          <p:cNvSpPr txBox="1"/>
          <p:nvPr/>
        </p:nvSpPr>
        <p:spPr>
          <a:xfrm>
            <a:off x="6905625" y="2984500"/>
            <a:ext cx="8989695" cy="2215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marL="0" lvl="0" indent="0" algn="l">
              <a:lnSpc>
                <a:spcPct val="100000"/>
              </a:lnSpc>
              <a:spcBef>
                <a:spcPct val="0"/>
              </a:spcBef>
            </a:pPr>
            <a:r>
              <a:rPr lang="en-US" altLang="fr-FR" sz="7200" b="1">
                <a:solidFill>
                  <a:srgbClr val="051D4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Merci pour votre attention.</a:t>
            </a:r>
            <a:endParaRPr lang="en-US" altLang="fr-FR" sz="7200" b="1">
              <a:solidFill>
                <a:srgbClr val="051D4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22" name="Freeform 13"/>
          <p:cNvSpPr/>
          <p:nvPr/>
        </p:nvSpPr>
        <p:spPr>
          <a:xfrm rot="17700000">
            <a:off x="4006850" y="7344410"/>
            <a:ext cx="6199505" cy="6349365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20999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p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4090" cy="2875472"/>
            </a:xfrm>
            <a:custGeom>
              <a:avLst/>
              <a:gdLst/>
              <a:ahLst/>
              <a:cxnLst/>
              <a:rect l="l" t="t" r="r" b="b"/>
              <a:pathLst>
                <a:path w="1044090" h="2875472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06EEA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06EEA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8" name="Freeform 8"/>
          <p:cNvSpPr/>
          <p:nvPr/>
        </p:nvSpPr>
        <p:spPr>
          <a:xfrm rot="5400000">
            <a:off x="2912435" y="3472452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2912435" y="4097959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>
            <a:off x="2912435" y="4723196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>
            <a:off x="2912435" y="5348703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5400000">
            <a:off x="2912435" y="5973940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5400000">
            <a:off x="2942915" y="6852812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3663160" y="1631607"/>
            <a:ext cx="6760246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0"/>
              </a:lnSpc>
              <a:spcBef>
                <a:spcPct val="0"/>
              </a:spcBef>
            </a:pPr>
            <a:r>
              <a:rPr lang="fr-FR" altLang="en-US" sz="7320" b="1">
                <a:solidFill>
                  <a:srgbClr val="051D4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Sommaire</a:t>
            </a:r>
            <a:endParaRPr lang="fr-FR" altLang="en-US" sz="7320" b="1">
              <a:solidFill>
                <a:srgbClr val="051D4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663315" y="3397250"/>
            <a:ext cx="4951730" cy="511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Contexte et probl</a:t>
            </a:r>
            <a:r>
              <a:rPr lang="en-US" alt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matique</a:t>
            </a:r>
            <a:endParaRPr lang="en-US" altLang="fr-FR" sz="2855" spc="-57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483149" y="3397227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01</a:t>
            </a:r>
            <a:endParaRPr lang="en-US" sz="2855" spc="-57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663160" y="4022734"/>
            <a:ext cx="4143021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Objectifs du projet</a:t>
            </a:r>
            <a:endParaRPr lang="en-US" altLang="fr-FR" sz="2855" spc="-57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483149" y="4022734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02</a:t>
            </a:r>
            <a:endParaRPr lang="en-US" sz="2855" spc="-57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3663160" y="4647971"/>
            <a:ext cx="4652520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Fonctionnalit</a:t>
            </a:r>
            <a:r>
              <a:rPr lang="en-US" alt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 cl</a:t>
            </a:r>
            <a:r>
              <a:rPr lang="en-US" alt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</a:t>
            </a:r>
            <a:endParaRPr lang="en-US" altLang="fr-FR" sz="2855" spc="-57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483149" y="4647971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03</a:t>
            </a:r>
            <a:endParaRPr lang="en-US" sz="2855" spc="-57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663315" y="5273675"/>
            <a:ext cx="5525770" cy="511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</a:t>
            </a:r>
            <a:r>
              <a:rPr lang="en-US" alt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monstration</a:t>
            </a:r>
            <a:endParaRPr lang="en-US" altLang="fr-FR" sz="2855" spc="-57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483149" y="5273478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04</a:t>
            </a:r>
            <a:endParaRPr lang="en-US" sz="2855" spc="-57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663160" y="5898715"/>
            <a:ext cx="4579735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Difficult</a:t>
            </a:r>
            <a:r>
              <a:rPr lang="en-US" alt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 rencontr</a:t>
            </a:r>
            <a:r>
              <a:rPr lang="en-US" alt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</a:t>
            </a:r>
            <a:endParaRPr lang="en-US" altLang="fr-FR" sz="2855" spc="-57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8483149" y="5898715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05</a:t>
            </a:r>
            <a:endParaRPr lang="en-US" sz="2855" spc="-57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663160" y="6524221"/>
            <a:ext cx="4397771" cy="1024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Perspectives et am</a:t>
            </a:r>
            <a:r>
              <a:rPr lang="en-US" alt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liorations futures</a:t>
            </a:r>
            <a:endParaRPr lang="en-US" altLang="fr-FR" sz="2855" spc="-57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8534584" y="6792191"/>
            <a:ext cx="66085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06</a:t>
            </a:r>
            <a:endParaRPr lang="en-US" sz="2855" spc="-57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37" name="Grouper 36"/>
          <p:cNvGrpSpPr/>
          <p:nvPr/>
        </p:nvGrpSpPr>
        <p:grpSpPr>
          <a:xfrm>
            <a:off x="2895600" y="8590273"/>
            <a:ext cx="6203950" cy="1024255"/>
            <a:chOff x="4632" y="12066"/>
            <a:chExt cx="9770" cy="1613"/>
          </a:xfrm>
        </p:grpSpPr>
        <p:sp>
          <p:nvSpPr>
            <p:cNvPr id="30" name="TextBox 30"/>
            <p:cNvSpPr txBox="1"/>
            <p:nvPr/>
          </p:nvSpPr>
          <p:spPr>
            <a:xfrm>
              <a:off x="5713" y="12066"/>
              <a:ext cx="7212" cy="16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95"/>
                </a:lnSpc>
                <a:spcBef>
                  <a:spcPct val="0"/>
                </a:spcBef>
              </a:pPr>
              <a:r>
                <a:rPr lang="en-US" altLang="fr-FR" sz="2855" spc="-57">
                  <a:solidFill>
                    <a:srgbClr val="051D40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Conclusion &amp; Remerciements</a:t>
              </a:r>
              <a:endParaRPr lang="en-US" altLang="fr-FR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grpSp>
          <p:nvGrpSpPr>
            <p:cNvPr id="36" name="Grouper 35"/>
            <p:cNvGrpSpPr/>
            <p:nvPr/>
          </p:nvGrpSpPr>
          <p:grpSpPr>
            <a:xfrm>
              <a:off x="4632" y="12540"/>
              <a:ext cx="9770" cy="926"/>
              <a:chOff x="4632" y="12540"/>
              <a:chExt cx="9770" cy="926"/>
            </a:xfrm>
          </p:grpSpPr>
          <p:sp>
            <p:nvSpPr>
              <p:cNvPr id="15" name="Freeform 15"/>
              <p:cNvSpPr/>
              <p:nvPr/>
            </p:nvSpPr>
            <p:spPr>
              <a:xfrm rot="5400000">
                <a:off x="4587" y="12585"/>
                <a:ext cx="805" cy="714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0"/>
                    </a:lnTo>
                    <a:lnTo>
                      <a:pt x="0" y="45334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">
                  <a:extLst>
                    <a:ext uri="{96DAC541-7B7A-43D3-8B79-37D633B846F1}">
                      <asvg:svgBlip xmlns:asvg="http://schemas.microsoft.com/office/drawing/2016/SVG/main" r:embed="rId2"/>
                    </a:ext>
                  </a:extLst>
                </a:blip>
                <a:stretch>
                  <a:fillRect/>
                </a:stretch>
              </a:blip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13361" y="12660"/>
                <a:ext cx="1041" cy="80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3995"/>
                  </a:lnSpc>
                  <a:spcBef>
                    <a:spcPct val="0"/>
                  </a:spcBef>
                </a:pPr>
                <a:r>
                  <a:rPr lang="fr-FR" altLang="en-US" sz="2855" spc="-57">
                    <a:solidFill>
                      <a:srgbClr val="051D40"/>
                    </a:solidFill>
                    <a:latin typeface="Poppins" panose="00000500000000000000"/>
                    <a:ea typeface="Poppins" panose="00000500000000000000"/>
                    <a:cs typeface="Poppins" panose="00000500000000000000"/>
                    <a:sym typeface="Poppins" panose="00000500000000000000"/>
                  </a:rPr>
                  <a:t>08</a:t>
                </a:r>
                <a:endParaRPr lang="fr-FR" altLang="en-US" sz="2855" spc="-57">
                  <a:solidFill>
                    <a:srgbClr val="051D40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endParaRPr>
              </a:p>
            </p:txBody>
          </p:sp>
        </p:grpSp>
      </p:grpSp>
      <p:grpSp>
        <p:nvGrpSpPr>
          <p:cNvPr id="38" name="Grouper 37"/>
          <p:cNvGrpSpPr/>
          <p:nvPr/>
        </p:nvGrpSpPr>
        <p:grpSpPr>
          <a:xfrm>
            <a:off x="2895600" y="7806055"/>
            <a:ext cx="6217285" cy="593487"/>
            <a:chOff x="4680" y="13970"/>
            <a:chExt cx="9791" cy="935"/>
          </a:xfrm>
        </p:grpSpPr>
        <p:sp>
          <p:nvSpPr>
            <p:cNvPr id="16" name="Freeform 16"/>
            <p:cNvSpPr/>
            <p:nvPr/>
          </p:nvSpPr>
          <p:spPr>
            <a:xfrm rot="5400000">
              <a:off x="4635" y="14146"/>
              <a:ext cx="805" cy="714"/>
            </a:xfrm>
            <a:custGeom>
              <a:avLst/>
              <a:gdLst/>
              <a:ahLst/>
              <a:cxnLst/>
              <a:rect l="l" t="t" r="r" b="b"/>
              <a:pathLst>
                <a:path w="510937" h="453341">
                  <a:moveTo>
                    <a:pt x="0" y="0"/>
                  </a:moveTo>
                  <a:lnTo>
                    <a:pt x="510937" y="0"/>
                  </a:lnTo>
                  <a:lnTo>
                    <a:pt x="510937" y="453341"/>
                  </a:lnTo>
                  <a:lnTo>
                    <a:pt x="0" y="45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  <p:txBody>
            <a:bodyPr/>
            <a:p>
              <a:endParaRPr lang="fr-FR" alt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5769" y="13980"/>
              <a:ext cx="6926" cy="8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95"/>
                </a:lnSpc>
                <a:spcBef>
                  <a:spcPct val="0"/>
                </a:spcBef>
              </a:pPr>
              <a:r>
                <a:rPr lang="fr-FR" altLang="en-US" sz="2855" spc="-57">
                  <a:solidFill>
                    <a:srgbClr val="051D40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Equipe</a:t>
              </a:r>
              <a:endParaRPr lang="fr-FR" alt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13430" y="13970"/>
              <a:ext cx="1041" cy="8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95"/>
                </a:lnSpc>
                <a:spcBef>
                  <a:spcPct val="0"/>
                </a:spcBef>
              </a:pPr>
              <a:r>
                <a:rPr lang="fr-FR" altLang="en-US" sz="2855" spc="-57">
                  <a:solidFill>
                    <a:srgbClr val="051D40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rPr>
                <a:t>07</a:t>
              </a:r>
              <a:endParaRPr lang="fr-FR" altLang="en-US" sz="2855" spc="-57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endParaRPr>
            </a:p>
          </p:txBody>
        </p:sp>
      </p:grpSp>
      <p:pic>
        <p:nvPicPr>
          <p:cNvPr id="35" name="Image 34" descr="29539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0" y="342900"/>
            <a:ext cx="6968490" cy="9502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5143500"/>
          </a:xfrm>
          <a:custGeom>
            <a:avLst/>
            <a:gdLst/>
            <a:ahLst/>
            <a:cxnLst/>
            <a:rect l="l" t="t" r="r" b="b"/>
            <a:pathLst>
              <a:path w="18288000" h="5143500">
                <a:moveTo>
                  <a:pt x="0" y="0"/>
                </a:moveTo>
                <a:lnTo>
                  <a:pt x="18288000" y="0"/>
                </a:lnTo>
                <a:lnTo>
                  <a:pt x="18288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solidFill>
            <a:srgbClr val="2F3EFB"/>
          </a:solidFill>
        </p:spPr>
      </p:sp>
      <p:grpSp>
        <p:nvGrpSpPr>
          <p:cNvPr id="3" name="Group 3"/>
          <p:cNvGrpSpPr/>
          <p:nvPr/>
        </p:nvGrpSpPr>
        <p:grpSpPr>
          <a:xfrm rot="0">
            <a:off x="-188217" y="9258300"/>
            <a:ext cx="18476217" cy="1028700"/>
            <a:chOff x="0" y="0"/>
            <a:chExt cx="4866164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66164" cy="270933"/>
            </a:xfrm>
            <a:custGeom>
              <a:avLst/>
              <a:gdLst/>
              <a:ahLst/>
              <a:cxnLst/>
              <a:rect l="l" t="t" r="r" b="b"/>
              <a:pathLst>
                <a:path w="4866164" h="270933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06EEA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3367405" y="2590800"/>
            <a:ext cx="11553190" cy="5640070"/>
            <a:chOff x="0" y="0"/>
            <a:chExt cx="3042735" cy="1344760"/>
          </a:xfrm>
          <a:solidFill>
            <a:schemeClr val="bg1"/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3042735" cy="1344760"/>
            </a:xfrm>
            <a:custGeom>
              <a:avLst/>
              <a:gdLst/>
              <a:ahLst/>
              <a:cxnLst/>
              <a:rect l="l" t="t" r="r" b="b"/>
              <a:pathLst>
                <a:path w="3042735" h="1344760">
                  <a:moveTo>
                    <a:pt x="0" y="0"/>
                  </a:moveTo>
                  <a:lnTo>
                    <a:pt x="3042735" y="0"/>
                  </a:lnTo>
                  <a:lnTo>
                    <a:pt x="3042735" y="1344760"/>
                  </a:lnTo>
                  <a:lnTo>
                    <a:pt x="0" y="1344760"/>
                  </a:lnTo>
                  <a:close/>
                </a:path>
              </a:pathLst>
            </a:custGeom>
            <a:grpFill/>
            <a:ln cap="sq">
              <a:solidFill>
                <a:srgbClr val="2F3EFB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042735" cy="1382860"/>
            </a:xfrm>
            <a:prstGeom prst="rect">
              <a:avLst/>
            </a:prstGeom>
            <a:grpFill/>
            <a:ln>
              <a:solidFill>
                <a:srgbClr val="2F3EFB"/>
              </a:solidFill>
            </a:ln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886200" y="3162300"/>
            <a:ext cx="11258550" cy="511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fr-FR" sz="5855" b="1" spc="-57">
                <a:solidFill>
                  <a:schemeClr val="tx1"/>
                </a:solidFill>
                <a:latin typeface="Montserrat Bold" panose="00000800000000000000" charset="0"/>
                <a:ea typeface="Poppins" panose="00000500000000000000"/>
                <a:cs typeface="Montserrat Bold" panose="00000800000000000000" charset="0"/>
                <a:sym typeface="Poppins" panose="00000500000000000000"/>
              </a:rPr>
              <a:t>Contexte </a:t>
            </a:r>
            <a:r>
              <a:rPr lang="en-US" altLang="fr-FR" sz="5855" spc="-57">
                <a:solidFill>
                  <a:schemeClr val="tx1"/>
                </a:solidFill>
                <a:latin typeface="Montserrat Bold" panose="00000800000000000000" charset="0"/>
                <a:ea typeface="Poppins" panose="00000500000000000000"/>
                <a:cs typeface="Montserrat Bold" panose="00000800000000000000" charset="0"/>
                <a:sym typeface="Poppins" panose="00000500000000000000"/>
              </a:rPr>
              <a:t>et probl</a:t>
            </a:r>
            <a:r>
              <a:rPr lang="en-US" altLang="en-US" sz="5855" spc="-57">
                <a:solidFill>
                  <a:schemeClr val="tx1"/>
                </a:solidFill>
                <a:latin typeface="Montserrat Bold" panose="00000800000000000000" charset="0"/>
                <a:ea typeface="Poppins" panose="00000500000000000000"/>
                <a:cs typeface="Montserrat Bold" panose="00000800000000000000" charset="0"/>
                <a:sym typeface="Poppins" panose="00000500000000000000"/>
              </a:rPr>
              <a:t>é</a:t>
            </a:r>
            <a:r>
              <a:rPr lang="en-US" altLang="fr-FR" sz="5855" spc="-57">
                <a:solidFill>
                  <a:schemeClr val="tx1"/>
                </a:solidFill>
                <a:latin typeface="Montserrat Bold" panose="00000800000000000000" charset="0"/>
                <a:ea typeface="Poppins" panose="00000500000000000000"/>
                <a:cs typeface="Montserrat Bold" panose="00000800000000000000" charset="0"/>
                <a:sym typeface="Poppins" panose="00000500000000000000"/>
              </a:rPr>
              <a:t>matique</a:t>
            </a:r>
            <a:endParaRPr lang="en-US" altLang="fr-FR" sz="5855" b="1" spc="-57">
              <a:solidFill>
                <a:schemeClr val="tx1"/>
              </a:solidFill>
              <a:latin typeface="Montserrat Bold" panose="00000800000000000000" charset="0"/>
              <a:ea typeface="Poppins" panose="00000500000000000000"/>
              <a:cs typeface="Montserrat Bold" panose="00000800000000000000" charset="0"/>
              <a:sym typeface="Poppins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96755" y="4236467"/>
            <a:ext cx="10494490" cy="379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90"/>
              </a:lnSpc>
              <a:spcBef>
                <a:spcPct val="0"/>
              </a:spcBef>
            </a:pPr>
            <a:r>
              <a:rPr lang="en-US" altLang="fr-FR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Le Centre Informatique g</a:t>
            </a:r>
            <a:r>
              <a:rPr lang="en-US" altLang="en-US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rait ses archives de mani</a:t>
            </a:r>
            <a:r>
              <a:rPr lang="" altLang="en-US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è</a:t>
            </a:r>
            <a:r>
              <a:rPr lang="en-US" altLang="fr-FR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 manuelle : lenteur, perte, difficult</a:t>
            </a:r>
            <a:r>
              <a:rPr lang="en-US" altLang="en-US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d’acc</a:t>
            </a:r>
            <a:r>
              <a:rPr lang="" altLang="en-US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è</a:t>
            </a:r>
            <a:r>
              <a:rPr lang="en-US" altLang="fr-FR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s.</a:t>
            </a:r>
            <a:endParaRPr lang="en-US" altLang="fr-FR" sz="2350" spc="-46">
              <a:solidFill>
                <a:schemeClr val="accent1">
                  <a:lumMod val="50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290"/>
              </a:lnSpc>
              <a:spcBef>
                <a:spcPct val="0"/>
              </a:spcBef>
            </a:pPr>
            <a:endParaRPr lang="en-US" altLang="fr-FR" sz="2350" spc="-46">
              <a:solidFill>
                <a:schemeClr val="accent1">
                  <a:lumMod val="50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290"/>
              </a:lnSpc>
              <a:spcBef>
                <a:spcPct val="0"/>
              </a:spcBef>
            </a:pPr>
            <a:r>
              <a:rPr lang="en-US" altLang="fr-FR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Manque de tra</a:t>
            </a:r>
            <a:r>
              <a:rPr lang="" altLang="en-US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</a:t>
            </a:r>
            <a:r>
              <a:rPr lang="en-US" altLang="fr-FR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abilit</a:t>
            </a:r>
            <a:r>
              <a:rPr lang="en-US" altLang="en-US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et de centralisation des documents.</a:t>
            </a:r>
            <a:endParaRPr lang="en-US" altLang="fr-FR" sz="2350" spc="-46">
              <a:solidFill>
                <a:schemeClr val="accent1">
                  <a:lumMod val="50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290"/>
              </a:lnSpc>
              <a:spcBef>
                <a:spcPct val="0"/>
              </a:spcBef>
            </a:pPr>
            <a:endParaRPr lang="en-US" altLang="fr-FR" sz="2350" spc="-46">
              <a:solidFill>
                <a:schemeClr val="accent1">
                  <a:lumMod val="50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290"/>
              </a:lnSpc>
              <a:spcBef>
                <a:spcPct val="0"/>
              </a:spcBef>
            </a:pPr>
            <a:r>
              <a:rPr lang="en-US" altLang="fr-FR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Besoin d’une solution moderne, rapide, s</a:t>
            </a:r>
            <a:r>
              <a:rPr lang="en-US" altLang="en-US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curis</a:t>
            </a:r>
            <a:r>
              <a:rPr lang="en-US" altLang="en-US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 et fiable.</a:t>
            </a:r>
            <a:endParaRPr lang="en-US" altLang="fr-FR" sz="2350" spc="-46">
              <a:solidFill>
                <a:schemeClr val="accent1">
                  <a:lumMod val="50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290"/>
              </a:lnSpc>
              <a:spcBef>
                <a:spcPct val="0"/>
              </a:spcBef>
            </a:pPr>
            <a:endParaRPr lang="en-US" altLang="fr-FR" sz="2350" spc="-46">
              <a:solidFill>
                <a:schemeClr val="accent1">
                  <a:lumMod val="50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290"/>
              </a:lnSpc>
              <a:spcBef>
                <a:spcPct val="0"/>
              </a:spcBef>
            </a:pPr>
            <a:r>
              <a:rPr lang="en-US" altLang="fr-FR" sz="2350" b="1" u="sng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Probl</a:t>
            </a:r>
            <a:r>
              <a:rPr lang="" altLang="en-US" sz="2350" b="1" u="sng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è</a:t>
            </a:r>
            <a:r>
              <a:rPr lang="en-US" altLang="fr-FR" sz="2350" b="1" u="sng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me principal :</a:t>
            </a:r>
            <a:r>
              <a:rPr lang="en-US" altLang="fr-FR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Comment mettre en place un syst</a:t>
            </a:r>
            <a:r>
              <a:rPr lang="" altLang="en-US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è</a:t>
            </a:r>
            <a:r>
              <a:rPr lang="en-US" altLang="fr-FR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me num</a:t>
            </a:r>
            <a:r>
              <a:rPr lang="en-US" altLang="en-US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rique d’archivage adapt</a:t>
            </a:r>
            <a:r>
              <a:rPr lang="en-US" altLang="en-US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aux besoins de la facult</a:t>
            </a:r>
            <a:r>
              <a:rPr lang="en-US" altLang="en-US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350" spc="-46">
                <a:solidFill>
                  <a:schemeClr val="accent1">
                    <a:lumMod val="50000"/>
                  </a:schemeClr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?</a:t>
            </a:r>
            <a:endParaRPr lang="en-US" altLang="fr-FR" sz="2350" spc="-46">
              <a:solidFill>
                <a:schemeClr val="accent1">
                  <a:lumMod val="50000"/>
                </a:schemeClr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06EEA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239603" y="1122782"/>
            <a:ext cx="7019697" cy="10556306"/>
            <a:chOff x="0" y="0"/>
            <a:chExt cx="660400" cy="9931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993118"/>
            </a:xfrm>
            <a:custGeom>
              <a:avLst/>
              <a:gdLst/>
              <a:ahLst/>
              <a:cxnLst/>
              <a:rect l="l" t="t" r="r" b="b"/>
              <a:pathLst>
                <a:path w="660400" h="99311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06EE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0">
            <a:off x="10614313" y="1459818"/>
            <a:ext cx="6270276" cy="6270276"/>
            <a:chOff x="0" y="0"/>
            <a:chExt cx="8916670" cy="891667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" name="Freeform 9"/>
            <p:cNvSpPr/>
            <p:nvPr/>
          </p:nvSpPr>
          <p:spPr>
            <a:xfrm>
              <a:off x="6350" y="6350"/>
              <a:ext cx="8903970" cy="8903970"/>
            </a:xfrm>
            <a:custGeom>
              <a:avLst/>
              <a:gdLst/>
              <a:ahLst/>
              <a:cxnLst/>
              <a:rect l="l" t="t" r="r" b="b"/>
              <a:pathLst>
                <a:path w="8903970" h="8903970">
                  <a:moveTo>
                    <a:pt x="4451350" y="8903970"/>
                  </a:moveTo>
                  <a:cubicBezTo>
                    <a:pt x="1997710" y="8903970"/>
                    <a:pt x="0" y="6906260"/>
                    <a:pt x="0" y="4451350"/>
                  </a:cubicBezTo>
                  <a:cubicBezTo>
                    <a:pt x="0" y="1996440"/>
                    <a:pt x="1997710" y="0"/>
                    <a:pt x="4451350" y="0"/>
                  </a:cubicBezTo>
                  <a:cubicBezTo>
                    <a:pt x="6904990" y="0"/>
                    <a:pt x="8903970" y="1997710"/>
                    <a:pt x="8903970" y="4451350"/>
                  </a:cubicBezTo>
                  <a:cubicBezTo>
                    <a:pt x="8903970" y="6904990"/>
                    <a:pt x="6906260" y="8903970"/>
                    <a:pt x="4451350" y="8903970"/>
                  </a:cubicBezTo>
                  <a:close/>
                  <a:moveTo>
                    <a:pt x="4451350" y="19050"/>
                  </a:moveTo>
                  <a:cubicBezTo>
                    <a:pt x="2007870" y="19050"/>
                    <a:pt x="19050" y="2007870"/>
                    <a:pt x="19050" y="4451350"/>
                  </a:cubicBezTo>
                  <a:cubicBezTo>
                    <a:pt x="19050" y="6894830"/>
                    <a:pt x="2007870" y="8883650"/>
                    <a:pt x="4451350" y="8883650"/>
                  </a:cubicBezTo>
                  <a:cubicBezTo>
                    <a:pt x="6894830" y="8883650"/>
                    <a:pt x="8883650" y="6894830"/>
                    <a:pt x="8883650" y="4451350"/>
                  </a:cubicBezTo>
                  <a:cubicBezTo>
                    <a:pt x="8883650" y="2007870"/>
                    <a:pt x="6896100" y="19050"/>
                    <a:pt x="4451350" y="19050"/>
                  </a:cubicBezTo>
                  <a:close/>
                </a:path>
              </a:pathLst>
            </a:custGeom>
            <a:grpFill/>
          </p:spPr>
        </p:sp>
        <p:sp>
          <p:nvSpPr>
            <p:cNvPr id="10" name="Freeform 10"/>
            <p:cNvSpPr/>
            <p:nvPr/>
          </p:nvSpPr>
          <p:spPr>
            <a:xfrm>
              <a:off x="154940" y="154940"/>
              <a:ext cx="8605520" cy="8605520"/>
            </a:xfrm>
            <a:custGeom>
              <a:avLst/>
              <a:gdLst/>
              <a:ahLst/>
              <a:cxnLst/>
              <a:rect l="l" t="t" r="r" b="b"/>
              <a:pathLst>
                <a:path w="8605520" h="8605520">
                  <a:moveTo>
                    <a:pt x="8605520" y="4302760"/>
                  </a:moveTo>
                  <a:cubicBezTo>
                    <a:pt x="8605520" y="6678930"/>
                    <a:pt x="6678930" y="8605520"/>
                    <a:pt x="4302760" y="8605520"/>
                  </a:cubicBezTo>
                  <a:cubicBezTo>
                    <a:pt x="1926590" y="8605520"/>
                    <a:pt x="0" y="6680200"/>
                    <a:pt x="0" y="4302760"/>
                  </a:cubicBezTo>
                  <a:cubicBezTo>
                    <a:pt x="0" y="1925320"/>
                    <a:pt x="1926590" y="0"/>
                    <a:pt x="4302760" y="0"/>
                  </a:cubicBezTo>
                  <a:cubicBezTo>
                    <a:pt x="6678930" y="0"/>
                    <a:pt x="8605520" y="1926590"/>
                    <a:pt x="8605520" y="430276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1" name="TextBox 11"/>
          <p:cNvSpPr txBox="1"/>
          <p:nvPr/>
        </p:nvSpPr>
        <p:spPr>
          <a:xfrm>
            <a:off x="1295400" y="3543300"/>
            <a:ext cx="8415020" cy="533336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0" lvl="0" indent="0" algn="l">
              <a:lnSpc>
                <a:spcPts val="2845"/>
              </a:lnSpc>
              <a:spcBef>
                <a:spcPct val="0"/>
              </a:spcBef>
            </a:pPr>
            <a:r>
              <a:rPr lang="en-US" altLang="fr-FR" sz="2400" b="1" u="none" strike="noStrike" spc="-4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Objectif principal :</a:t>
            </a:r>
            <a:endParaRPr lang="en-US" altLang="fr-FR" sz="2400" b="1" u="none" strike="noStrike" spc="-40">
              <a:solidFill>
                <a:schemeClr val="tx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2845"/>
              </a:lnSpc>
              <a:spcBef>
                <a:spcPct val="0"/>
              </a:spcBef>
            </a:pPr>
            <a:r>
              <a:rPr lang="en-US" altLang="fr-FR" sz="24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Mettre en place une plateforme web simple pour stocker et consulter les documents num</a:t>
            </a:r>
            <a:r>
              <a:rPr lang="en-US" altLang="en-US" sz="24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4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riques existants.</a:t>
            </a:r>
            <a:endParaRPr lang="en-US" altLang="fr-FR" sz="240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2845"/>
              </a:lnSpc>
              <a:spcBef>
                <a:spcPct val="0"/>
              </a:spcBef>
            </a:pPr>
            <a:endParaRPr lang="en-US" altLang="fr-FR" sz="2400" u="none" strike="noStrike" spc="-40">
              <a:solidFill>
                <a:schemeClr val="tx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2845"/>
              </a:lnSpc>
              <a:spcBef>
                <a:spcPct val="0"/>
              </a:spcBef>
            </a:pPr>
            <a:r>
              <a:rPr lang="en-US" altLang="fr-FR" sz="2400" b="1" u="none" strike="noStrike" spc="-4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Objectifs sp</a:t>
            </a:r>
            <a:r>
              <a:rPr lang="en-US" altLang="en-US" sz="2400" b="1" u="none" strike="noStrike" spc="-4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400" b="1" u="none" strike="noStrike" spc="-40">
                <a:solidFill>
                  <a:schemeClr val="tx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cifiques :</a:t>
            </a:r>
            <a:endParaRPr lang="en-US" altLang="fr-FR" sz="2400" b="1" u="none" strike="noStrike" spc="-40">
              <a:solidFill>
                <a:schemeClr val="tx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lvl="0" indent="-342900" algn="l">
              <a:lnSpc>
                <a:spcPts val="284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fr-FR" sz="24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Permettre l’ajout et la consultation de documents num</a:t>
            </a:r>
            <a:r>
              <a:rPr lang="en-US" altLang="en-US" sz="24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4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riques.</a:t>
            </a:r>
            <a:endParaRPr lang="en-US" altLang="fr-FR" sz="240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lvl="0" indent="-342900" algn="l">
              <a:lnSpc>
                <a:spcPts val="284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fr-FR" sz="240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lvl="0" indent="-342900" algn="l">
              <a:lnSpc>
                <a:spcPts val="284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fr-FR" sz="24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Cr</a:t>
            </a:r>
            <a:r>
              <a:rPr lang="en-US" altLang="en-US" sz="24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4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er une interface intuitive.</a:t>
            </a:r>
            <a:endParaRPr lang="en-US" altLang="fr-FR" sz="240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lvl="0" indent="-342900" algn="l">
              <a:lnSpc>
                <a:spcPts val="284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fr-FR" sz="240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lvl="0" indent="-342900" algn="l">
              <a:lnSpc>
                <a:spcPts val="284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fr-FR" sz="24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</a:t>
            </a:r>
            <a:r>
              <a:rPr lang="en-US" altLang="en-US" sz="24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4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curiser les acc</a:t>
            </a:r>
            <a:r>
              <a:rPr lang="" altLang="en-US" sz="24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è</a:t>
            </a:r>
            <a:r>
              <a:rPr lang="en-US" altLang="fr-FR" sz="24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s.</a:t>
            </a:r>
            <a:endParaRPr lang="en-US" altLang="fr-FR" sz="240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lvl="0" indent="-342900" algn="l">
              <a:lnSpc>
                <a:spcPts val="284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fr-FR" sz="240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lvl="0" indent="-342900" algn="l">
              <a:lnSpc>
                <a:spcPts val="2845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fr-FR" sz="24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</a:t>
            </a:r>
            <a:r>
              <a:rPr lang="en-US" altLang="en-US" sz="24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4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duire la perte et am</a:t>
            </a:r>
            <a:r>
              <a:rPr lang="en-US" altLang="en-US" sz="24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4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liorer l’accessibilit</a:t>
            </a:r>
            <a:r>
              <a:rPr lang="en-US" altLang="en-US" sz="24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4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</a:t>
            </a:r>
            <a:endParaRPr lang="en-US" altLang="fr-FR" sz="240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2845"/>
              </a:lnSpc>
              <a:spcBef>
                <a:spcPct val="0"/>
              </a:spcBef>
            </a:pPr>
            <a:endParaRPr lang="en-US" altLang="fr-FR" sz="240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2845"/>
              </a:lnSpc>
              <a:spcBef>
                <a:spcPct val="0"/>
              </a:spcBef>
            </a:pPr>
            <a:endParaRPr lang="en-US" altLang="fr-FR" sz="240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569210" y="2067560"/>
            <a:ext cx="9009380" cy="511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fr-FR" sz="6600" spc="-57">
                <a:solidFill>
                  <a:srgbClr val="051D40"/>
                </a:solidFill>
                <a:latin typeface="Montserrat Bold" panose="00000800000000000000" charset="0"/>
                <a:ea typeface="Poppins" panose="00000500000000000000"/>
                <a:cs typeface="Montserrat Bold" panose="00000800000000000000" charset="0"/>
                <a:sym typeface="Poppins" panose="00000500000000000000"/>
              </a:rPr>
              <a:t>Objectifs du projet</a:t>
            </a:r>
            <a:endParaRPr lang="fr-FR" altLang="en-US" sz="6600" b="1">
              <a:solidFill>
                <a:srgbClr val="051D40"/>
              </a:solidFill>
              <a:latin typeface="Montserrat Bold" panose="00000800000000000000" charset="0"/>
              <a:ea typeface="Montserrat Bold" panose="00000800000000000000"/>
              <a:cs typeface="Montserrat Bold" panose="00000800000000000000" charset="0"/>
              <a:sym typeface="Montserrat Bold" panose="00000800000000000000"/>
            </a:endParaRPr>
          </a:p>
        </p:txBody>
      </p:sp>
      <p:pic>
        <p:nvPicPr>
          <p:cNvPr id="15" name="Image 14" descr="personnage-de-bucheron-de-dessin-anime-3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7525" y="1638300"/>
            <a:ext cx="6202680" cy="5998845"/>
          </a:xfrm>
          <a:prstGeom prst="rect">
            <a:avLst/>
          </a:prstGeom>
          <a:ln>
            <a:noFill/>
          </a:ln>
          <a:effectLst>
            <a:softEdge rad="12700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6656283" y="-2445901"/>
            <a:ext cx="15178802" cy="1517880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06EEA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6007842" y="-1797460"/>
            <a:ext cx="13881919" cy="1388191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EE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57200" y="1790700"/>
            <a:ext cx="6457950" cy="2031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fr-FR" sz="6600" b="1" spc="-57">
                <a:solidFill>
                  <a:schemeClr val="bg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Fonctionnalit</a:t>
            </a:r>
            <a:r>
              <a:rPr lang="en-US" altLang="en-US" sz="6600" b="1" spc="-57">
                <a:solidFill>
                  <a:schemeClr val="bg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6600" b="1" spc="-57">
                <a:solidFill>
                  <a:schemeClr val="bg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 cl</a:t>
            </a:r>
            <a:r>
              <a:rPr lang="en-US" altLang="en-US" sz="6600" b="1" spc="-57">
                <a:solidFill>
                  <a:schemeClr val="bg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6600" b="1" spc="-57">
                <a:solidFill>
                  <a:schemeClr val="bg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</a:t>
            </a:r>
            <a:endParaRPr lang="en-US" altLang="fr-FR" sz="6600" b="1" spc="-57">
              <a:solidFill>
                <a:schemeClr val="bg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90600" y="4305300"/>
            <a:ext cx="5779770" cy="4001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altLang="fr-FR" sz="2400" u="none" strike="noStrike" spc="-44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Le syst</a:t>
            </a:r>
            <a:r>
              <a:rPr lang="" altLang="en-US" sz="2400" u="none" strike="noStrike" spc="-44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è</a:t>
            </a:r>
            <a:r>
              <a:rPr lang="en-US" altLang="fr-FR" sz="2400" u="none" strike="noStrike" spc="-44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me e-Archive propose des fonctionnalit</a:t>
            </a:r>
            <a:r>
              <a:rPr lang="en-US" altLang="en-US" sz="2400" u="none" strike="noStrike" spc="-44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400" u="none" strike="noStrike" spc="-44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 essentielles pour assurer une gestion simple, rapide et efficace des documents num</a:t>
            </a:r>
            <a:r>
              <a:rPr lang="en-US" altLang="en-US" sz="2400" u="none" strike="noStrike" spc="-44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400" u="none" strike="noStrike" spc="-44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riques au sein du Centre Informatique. Ces fonctionnalit</a:t>
            </a:r>
            <a:r>
              <a:rPr lang="en-US" altLang="en-US" sz="2400" u="none" strike="noStrike" spc="-44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400" u="none" strike="noStrike" spc="-44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 ont </a:t>
            </a:r>
            <a:r>
              <a:rPr lang="en-US" altLang="en-US" sz="2400" u="none" strike="noStrike" spc="-44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400" u="none" strike="noStrike" spc="-44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</a:t>
            </a:r>
            <a:r>
              <a:rPr lang="en-US" altLang="en-US" sz="2400" u="none" strike="noStrike" spc="-44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400" u="none" strike="noStrike" spc="-44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pens</a:t>
            </a:r>
            <a:r>
              <a:rPr lang="en-US" altLang="en-US" sz="2400" u="none" strike="noStrike" spc="-44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400" u="none" strike="noStrike" spc="-44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 pour r</a:t>
            </a:r>
            <a:r>
              <a:rPr lang="en-US" altLang="en-US" sz="2400" u="none" strike="noStrike" spc="-44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400" u="none" strike="noStrike" spc="-44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pondre aux besoins r</a:t>
            </a:r>
            <a:r>
              <a:rPr lang="en-US" altLang="en-US" sz="2400" u="none" strike="noStrike" spc="-44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400" u="none" strike="noStrike" spc="-44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els d’archivage et d’accessibilit</a:t>
            </a:r>
            <a:r>
              <a:rPr lang="en-US" altLang="en-US" sz="2400" u="none" strike="noStrike" spc="-44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400" u="none" strike="noStrike" spc="-44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des documents p</a:t>
            </a:r>
            <a:r>
              <a:rPr lang="en-US" altLang="en-US" sz="2400" u="none" strike="noStrike" spc="-44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2400" u="none" strike="noStrike" spc="-44">
                <a:solidFill>
                  <a:srgbClr val="FDFDFD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dagogiques et administratifs</a:t>
            </a:r>
            <a:endParaRPr lang="en-US" altLang="fr-FR" sz="2400" u="none" strike="noStrike" spc="-44">
              <a:solidFill>
                <a:srgbClr val="FDFDFD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8618101" y="1767991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TextBox 11"/>
          <p:cNvSpPr txBox="1"/>
          <p:nvPr/>
        </p:nvSpPr>
        <p:spPr>
          <a:xfrm>
            <a:off x="10297067" y="2324147"/>
            <a:ext cx="5768345" cy="319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altLang="fr-FR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Ajout de documents</a:t>
            </a:r>
            <a:endParaRPr lang="en-US" altLang="fr-FR" sz="3600" u="none" strike="noStrike" spc="-35">
              <a:solidFill>
                <a:srgbClr val="145DA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763159" y="2041203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5"/>
              </a:lnSpc>
              <a:spcBef>
                <a:spcPct val="0"/>
              </a:spcBef>
            </a:pPr>
            <a:r>
              <a:rPr lang="en-US" sz="4785">
                <a:solidFill>
                  <a:srgbClr val="FDFDFD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01</a:t>
            </a:r>
            <a:endParaRPr lang="en-US" sz="4785">
              <a:solidFill>
                <a:srgbClr val="FDFDFD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9144000" y="3541391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TextBox 14"/>
          <p:cNvSpPr txBox="1"/>
          <p:nvPr/>
        </p:nvSpPr>
        <p:spPr>
          <a:xfrm>
            <a:off x="10896626" y="4152792"/>
            <a:ext cx="5768345" cy="319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altLang="fr-FR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</a:t>
            </a:r>
            <a:r>
              <a:rPr lang="en-US" altLang="en-US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</a:t>
            </a:r>
            <a:r>
              <a:rPr lang="en-US" altLang="en-US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chargement simple</a:t>
            </a:r>
            <a:endParaRPr lang="en-US" altLang="fr-FR" sz="3600" u="none" strike="noStrike" spc="-35">
              <a:solidFill>
                <a:srgbClr val="145DA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289058" y="3814603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5"/>
              </a:lnSpc>
              <a:spcBef>
                <a:spcPct val="0"/>
              </a:spcBef>
            </a:pPr>
            <a:r>
              <a:rPr lang="en-US" sz="4785">
                <a:solidFill>
                  <a:srgbClr val="FDFDFD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02</a:t>
            </a:r>
            <a:endParaRPr lang="en-US" sz="4785">
              <a:solidFill>
                <a:srgbClr val="FDFDFD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9144000" y="5318072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10688346" y="5375752"/>
            <a:ext cx="5768345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fr-FR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Interface d’administration</a:t>
            </a:r>
            <a:endParaRPr lang="en-US" altLang="fr-FR" sz="3600" u="none" strike="noStrike" spc="-35">
              <a:solidFill>
                <a:srgbClr val="145DA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289058" y="5591284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5"/>
              </a:lnSpc>
              <a:spcBef>
                <a:spcPct val="0"/>
              </a:spcBef>
            </a:pPr>
            <a:r>
              <a:rPr lang="en-US" sz="4785">
                <a:solidFill>
                  <a:srgbClr val="FDFDFD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03</a:t>
            </a:r>
            <a:endParaRPr lang="en-US" sz="4785">
              <a:solidFill>
                <a:srgbClr val="FDFDFD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8618101" y="7094753"/>
            <a:ext cx="1424256" cy="1424256"/>
          </a:xfrm>
          <a:custGeom>
            <a:avLst/>
            <a:gdLst/>
            <a:ahLst/>
            <a:cxnLst/>
            <a:rect l="l" t="t" r="r" b="b"/>
            <a:pathLst>
              <a:path w="1424256" h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0" name="TextBox 20"/>
          <p:cNvSpPr txBox="1"/>
          <p:nvPr/>
        </p:nvSpPr>
        <p:spPr>
          <a:xfrm>
            <a:off x="10287000" y="7741285"/>
            <a:ext cx="5898515" cy="3194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altLang="fr-FR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Authentification s</a:t>
            </a:r>
            <a:r>
              <a:rPr lang="en-US" altLang="en-US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curis</a:t>
            </a:r>
            <a:r>
              <a:rPr lang="en-US" altLang="en-US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</a:t>
            </a:r>
            <a:endParaRPr lang="en-US" altLang="fr-FR" sz="3600" u="none" strike="noStrike" spc="-35">
              <a:solidFill>
                <a:srgbClr val="145DA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763159" y="7367965"/>
            <a:ext cx="1134140" cy="801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95"/>
              </a:lnSpc>
              <a:spcBef>
                <a:spcPct val="0"/>
              </a:spcBef>
            </a:pPr>
            <a:r>
              <a:rPr lang="en-US" sz="4785">
                <a:solidFill>
                  <a:srgbClr val="FDFDFD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04</a:t>
            </a:r>
            <a:endParaRPr lang="en-US" sz="4785">
              <a:solidFill>
                <a:srgbClr val="FDFDFD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grpSp>
        <p:nvGrpSpPr>
          <p:cNvPr id="22" name="Group 22"/>
          <p:cNvGrpSpPr/>
          <p:nvPr/>
        </p:nvGrpSpPr>
        <p:grpSpPr>
          <a:xfrm rot="0">
            <a:off x="7905455" y="2656032"/>
            <a:ext cx="373607" cy="373607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106EEA"/>
              </a:soli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25" name="Group 25"/>
          <p:cNvGrpSpPr/>
          <p:nvPr/>
        </p:nvGrpSpPr>
        <p:grpSpPr>
          <a:xfrm rot="0">
            <a:off x="8315313" y="4180490"/>
            <a:ext cx="373607" cy="373607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106EEA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7944228" y="7402839"/>
            <a:ext cx="373607" cy="373607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106EEA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id="31" name="Group 31"/>
          <p:cNvGrpSpPr/>
          <p:nvPr/>
        </p:nvGrpSpPr>
        <p:grpSpPr>
          <a:xfrm rot="0">
            <a:off x="8309460" y="5760481"/>
            <a:ext cx="373607" cy="373607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106EEA"/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id="34" name="Zone de texte 33"/>
          <p:cNvSpPr txBox="1"/>
          <p:nvPr/>
        </p:nvSpPr>
        <p:spPr>
          <a:xfrm>
            <a:off x="9753600" y="8868410"/>
            <a:ext cx="8455660" cy="8299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i="1">
                <a:solidFill>
                  <a:schemeClr val="tx2">
                    <a:lumMod val="60000"/>
                    <a:lumOff val="40000"/>
                  </a:schemeClr>
                </a:solidFill>
                <a:latin typeface="Poppins" panose="00000500000000000000" charset="0"/>
                <a:cs typeface="Poppins" panose="00000500000000000000" charset="0"/>
              </a:rPr>
              <a:t>(Pas encore réalisé : ajout par catégories, scan direct de documents papier)</a:t>
            </a:r>
            <a:endParaRPr sz="2400" i="1">
              <a:solidFill>
                <a:schemeClr val="tx2">
                  <a:lumMod val="60000"/>
                  <a:lumOff val="40000"/>
                </a:schemeClr>
              </a:solidFill>
              <a:latin typeface="Poppins" panose="00000500000000000000" charset="0"/>
              <a:cs typeface="Poppins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28827" y="250549"/>
            <a:ext cx="17793515" cy="9802411"/>
            <a:chOff x="0" y="0"/>
            <a:chExt cx="4982580" cy="27448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82580" cy="2744893"/>
            </a:xfrm>
            <a:custGeom>
              <a:avLst/>
              <a:gdLst/>
              <a:ahLst/>
              <a:cxnLst/>
              <a:rect l="l" t="t" r="r" b="b"/>
              <a:pathLst>
                <a:path w="4982580" h="2744893">
                  <a:moveTo>
                    <a:pt x="0" y="0"/>
                  </a:moveTo>
                  <a:lnTo>
                    <a:pt x="4982580" y="0"/>
                  </a:lnTo>
                  <a:lnTo>
                    <a:pt x="4982580" y="2744893"/>
                  </a:lnTo>
                  <a:lnTo>
                    <a:pt x="0" y="27448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28600" cap="sq">
              <a:solidFill>
                <a:srgbClr val="106EEA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82580" cy="27829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1" name="Freeform 11"/>
          <p:cNvSpPr/>
          <p:nvPr/>
        </p:nvSpPr>
        <p:spPr>
          <a:xfrm>
            <a:off x="7066494" y="8211194"/>
            <a:ext cx="4154377" cy="582587"/>
          </a:xfrm>
          <a:custGeom>
            <a:avLst/>
            <a:gdLst/>
            <a:ahLst/>
            <a:cxnLst/>
            <a:rect l="l" t="t" r="r" b="b"/>
            <a:pathLst>
              <a:path w="4154377" h="582587">
                <a:moveTo>
                  <a:pt x="0" y="0"/>
                </a:moveTo>
                <a:lnTo>
                  <a:pt x="4154377" y="0"/>
                </a:lnTo>
                <a:lnTo>
                  <a:pt x="4154377" y="582587"/>
                </a:lnTo>
                <a:lnTo>
                  <a:pt x="0" y="58258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40835"/>
            </a:stretch>
          </a:blipFill>
        </p:spPr>
      </p:sp>
      <p:grpSp>
        <p:nvGrpSpPr>
          <p:cNvPr id="12" name="Group 12"/>
          <p:cNvGrpSpPr/>
          <p:nvPr/>
        </p:nvGrpSpPr>
        <p:grpSpPr>
          <a:xfrm rot="0">
            <a:off x="7041715" y="2466355"/>
            <a:ext cx="4203375" cy="5973865"/>
            <a:chOff x="0" y="0"/>
            <a:chExt cx="1416547" cy="20132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16547" cy="2013207"/>
            </a:xfrm>
            <a:custGeom>
              <a:avLst/>
              <a:gdLst/>
              <a:ahLst/>
              <a:cxnLst/>
              <a:rect l="l" t="t" r="r" b="b"/>
              <a:pathLst>
                <a:path w="1416547" h="2013207">
                  <a:moveTo>
                    <a:pt x="46046" y="0"/>
                  </a:moveTo>
                  <a:lnTo>
                    <a:pt x="1370502" y="0"/>
                  </a:lnTo>
                  <a:cubicBezTo>
                    <a:pt x="1382714" y="0"/>
                    <a:pt x="1394426" y="4851"/>
                    <a:pt x="1403061" y="13487"/>
                  </a:cubicBezTo>
                  <a:cubicBezTo>
                    <a:pt x="1411696" y="22122"/>
                    <a:pt x="1416547" y="33834"/>
                    <a:pt x="1416547" y="46046"/>
                  </a:cubicBezTo>
                  <a:lnTo>
                    <a:pt x="1416547" y="1967161"/>
                  </a:lnTo>
                  <a:cubicBezTo>
                    <a:pt x="1416547" y="1979373"/>
                    <a:pt x="1411696" y="1991085"/>
                    <a:pt x="1403061" y="1999720"/>
                  </a:cubicBezTo>
                  <a:cubicBezTo>
                    <a:pt x="1394426" y="2008356"/>
                    <a:pt x="1382714" y="2013207"/>
                    <a:pt x="1370502" y="2013207"/>
                  </a:cubicBezTo>
                  <a:lnTo>
                    <a:pt x="46046" y="2013207"/>
                  </a:lnTo>
                  <a:cubicBezTo>
                    <a:pt x="33834" y="2013207"/>
                    <a:pt x="22122" y="2008356"/>
                    <a:pt x="13487" y="1999720"/>
                  </a:cubicBezTo>
                  <a:cubicBezTo>
                    <a:pt x="4851" y="1991085"/>
                    <a:pt x="0" y="1979373"/>
                    <a:pt x="0" y="1967161"/>
                  </a:cubicBezTo>
                  <a:lnTo>
                    <a:pt x="0" y="46046"/>
                  </a:lnTo>
                  <a:cubicBezTo>
                    <a:pt x="0" y="33834"/>
                    <a:pt x="4851" y="22122"/>
                    <a:pt x="13487" y="13487"/>
                  </a:cubicBezTo>
                  <a:cubicBezTo>
                    <a:pt x="22122" y="4851"/>
                    <a:pt x="33834" y="0"/>
                    <a:pt x="46046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>
              <a:solidFill>
                <a:srgbClr val="106EEA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416547" cy="2051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5486694" y="1181117"/>
            <a:ext cx="7884841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altLang="fr-FR" sz="7200" spc="-57">
                <a:solidFill>
                  <a:schemeClr val="tx1"/>
                </a:solidFill>
                <a:latin typeface="Montserrat Bold" panose="00000800000000000000" charset="0"/>
                <a:ea typeface="Poppins" panose="00000500000000000000"/>
                <a:cs typeface="Montserrat Bold" panose="00000800000000000000" charset="0"/>
                <a:sym typeface="Poppins" panose="00000500000000000000"/>
              </a:rPr>
              <a:t>D</a:t>
            </a:r>
            <a:r>
              <a:rPr lang="en-US" altLang="en-US" sz="7200" spc="-57">
                <a:solidFill>
                  <a:schemeClr val="tx1"/>
                </a:solidFill>
                <a:latin typeface="Montserrat Bold" panose="00000800000000000000" charset="0"/>
                <a:ea typeface="Poppins" panose="00000500000000000000"/>
                <a:cs typeface="Montserrat Bold" panose="00000800000000000000" charset="0"/>
                <a:sym typeface="Poppins" panose="00000500000000000000"/>
              </a:rPr>
              <a:t>é</a:t>
            </a:r>
            <a:r>
              <a:rPr lang="en-US" altLang="fr-FR" sz="7200" spc="-57">
                <a:solidFill>
                  <a:schemeClr val="tx1"/>
                </a:solidFill>
                <a:latin typeface="Montserrat Bold" panose="00000800000000000000" charset="0"/>
                <a:ea typeface="Poppins" panose="00000500000000000000"/>
                <a:cs typeface="Montserrat Bold" panose="00000800000000000000" charset="0"/>
                <a:sym typeface="Poppins" panose="00000500000000000000"/>
              </a:rPr>
              <a:t>monstration</a:t>
            </a:r>
            <a:endParaRPr lang="en-US" altLang="fr-FR" sz="7200" spc="-57">
              <a:solidFill>
                <a:schemeClr val="tx1"/>
              </a:solidFill>
              <a:latin typeface="Montserrat Bold" panose="00000800000000000000" charset="0"/>
              <a:ea typeface="Poppins" panose="00000500000000000000"/>
              <a:cs typeface="Montserrat Bold" panose="00000800000000000000" charset="0"/>
              <a:sym typeface="Poppins" panose="00000500000000000000"/>
            </a:endParaRPr>
          </a:p>
        </p:txBody>
      </p:sp>
      <p:pic>
        <p:nvPicPr>
          <p:cNvPr id="39" name="Image 38" descr="Capture d’écran_30-5-2025_171649_127.0.0.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40" y="2470150"/>
            <a:ext cx="3815715" cy="5819775"/>
          </a:xfrm>
          <a:prstGeom prst="rect">
            <a:avLst/>
          </a:prstGeom>
        </p:spPr>
      </p:pic>
      <p:sp>
        <p:nvSpPr>
          <p:cNvPr id="41" name="Freeform 11"/>
          <p:cNvSpPr/>
          <p:nvPr/>
        </p:nvSpPr>
        <p:spPr>
          <a:xfrm>
            <a:off x="1371814" y="8410584"/>
            <a:ext cx="4154377" cy="582587"/>
          </a:xfrm>
          <a:custGeom>
            <a:avLst/>
            <a:gdLst/>
            <a:ahLst/>
            <a:cxnLst/>
            <a:rect l="l" t="t" r="r" b="b"/>
            <a:pathLst>
              <a:path w="4154377" h="582587">
                <a:moveTo>
                  <a:pt x="0" y="0"/>
                </a:moveTo>
                <a:lnTo>
                  <a:pt x="4154377" y="0"/>
                </a:lnTo>
                <a:lnTo>
                  <a:pt x="4154377" y="582587"/>
                </a:lnTo>
                <a:lnTo>
                  <a:pt x="0" y="58258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40835"/>
            </a:stretch>
          </a:blipFill>
        </p:spPr>
      </p:sp>
      <p:grpSp>
        <p:nvGrpSpPr>
          <p:cNvPr id="42" name="Group 12"/>
          <p:cNvGrpSpPr/>
          <p:nvPr/>
        </p:nvGrpSpPr>
        <p:grpSpPr>
          <a:xfrm rot="0">
            <a:off x="1219400" y="2437145"/>
            <a:ext cx="4203375" cy="5973865"/>
            <a:chOff x="0" y="0"/>
            <a:chExt cx="1416547" cy="2013207"/>
          </a:xfrm>
        </p:grpSpPr>
        <p:sp>
          <p:nvSpPr>
            <p:cNvPr id="43" name="Freeform 13"/>
            <p:cNvSpPr/>
            <p:nvPr/>
          </p:nvSpPr>
          <p:spPr>
            <a:xfrm>
              <a:off x="0" y="0"/>
              <a:ext cx="1416547" cy="2013207"/>
            </a:xfrm>
            <a:custGeom>
              <a:avLst/>
              <a:gdLst/>
              <a:ahLst/>
              <a:cxnLst/>
              <a:rect l="l" t="t" r="r" b="b"/>
              <a:pathLst>
                <a:path w="1416547" h="2013207">
                  <a:moveTo>
                    <a:pt x="46046" y="0"/>
                  </a:moveTo>
                  <a:lnTo>
                    <a:pt x="1370502" y="0"/>
                  </a:lnTo>
                  <a:cubicBezTo>
                    <a:pt x="1382714" y="0"/>
                    <a:pt x="1394426" y="4851"/>
                    <a:pt x="1403061" y="13487"/>
                  </a:cubicBezTo>
                  <a:cubicBezTo>
                    <a:pt x="1411696" y="22122"/>
                    <a:pt x="1416547" y="33834"/>
                    <a:pt x="1416547" y="46046"/>
                  </a:cubicBezTo>
                  <a:lnTo>
                    <a:pt x="1416547" y="1967161"/>
                  </a:lnTo>
                  <a:cubicBezTo>
                    <a:pt x="1416547" y="1979373"/>
                    <a:pt x="1411696" y="1991085"/>
                    <a:pt x="1403061" y="1999720"/>
                  </a:cubicBezTo>
                  <a:cubicBezTo>
                    <a:pt x="1394426" y="2008356"/>
                    <a:pt x="1382714" y="2013207"/>
                    <a:pt x="1370502" y="2013207"/>
                  </a:cubicBezTo>
                  <a:lnTo>
                    <a:pt x="46046" y="2013207"/>
                  </a:lnTo>
                  <a:cubicBezTo>
                    <a:pt x="33834" y="2013207"/>
                    <a:pt x="22122" y="2008356"/>
                    <a:pt x="13487" y="1999720"/>
                  </a:cubicBezTo>
                  <a:cubicBezTo>
                    <a:pt x="4851" y="1991085"/>
                    <a:pt x="0" y="1979373"/>
                    <a:pt x="0" y="1967161"/>
                  </a:cubicBezTo>
                  <a:lnTo>
                    <a:pt x="0" y="46046"/>
                  </a:lnTo>
                  <a:cubicBezTo>
                    <a:pt x="0" y="33834"/>
                    <a:pt x="4851" y="22122"/>
                    <a:pt x="13487" y="13487"/>
                  </a:cubicBezTo>
                  <a:cubicBezTo>
                    <a:pt x="22122" y="4851"/>
                    <a:pt x="33834" y="0"/>
                    <a:pt x="46046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>
              <a:solidFill>
                <a:srgbClr val="106EEA"/>
              </a:solidFill>
              <a:prstDash val="solid"/>
              <a:round/>
            </a:ln>
          </p:spPr>
        </p:sp>
        <p:sp>
          <p:nvSpPr>
            <p:cNvPr id="44" name="TextBox 14"/>
            <p:cNvSpPr txBox="1"/>
            <p:nvPr/>
          </p:nvSpPr>
          <p:spPr>
            <a:xfrm>
              <a:off x="0" y="-38100"/>
              <a:ext cx="1416547" cy="2051307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45" name="Freeform 11"/>
          <p:cNvSpPr/>
          <p:nvPr/>
        </p:nvSpPr>
        <p:spPr>
          <a:xfrm>
            <a:off x="12293179" y="8410584"/>
            <a:ext cx="4154377" cy="582587"/>
          </a:xfrm>
          <a:custGeom>
            <a:avLst/>
            <a:gdLst/>
            <a:ahLst/>
            <a:cxnLst/>
            <a:rect l="l" t="t" r="r" b="b"/>
            <a:pathLst>
              <a:path w="4154377" h="582587">
                <a:moveTo>
                  <a:pt x="0" y="0"/>
                </a:moveTo>
                <a:lnTo>
                  <a:pt x="4154377" y="0"/>
                </a:lnTo>
                <a:lnTo>
                  <a:pt x="4154377" y="582587"/>
                </a:lnTo>
                <a:lnTo>
                  <a:pt x="0" y="58258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40835"/>
            </a:stretch>
          </a:blipFill>
        </p:spPr>
      </p:sp>
      <p:grpSp>
        <p:nvGrpSpPr>
          <p:cNvPr id="46" name="Group 12"/>
          <p:cNvGrpSpPr/>
          <p:nvPr/>
        </p:nvGrpSpPr>
        <p:grpSpPr>
          <a:xfrm rot="0">
            <a:off x="12268400" y="2665745"/>
            <a:ext cx="4203375" cy="5973865"/>
            <a:chOff x="0" y="0"/>
            <a:chExt cx="1416547" cy="2013207"/>
          </a:xfrm>
        </p:grpSpPr>
        <p:sp>
          <p:nvSpPr>
            <p:cNvPr id="47" name="Freeform 13"/>
            <p:cNvSpPr/>
            <p:nvPr/>
          </p:nvSpPr>
          <p:spPr>
            <a:xfrm>
              <a:off x="0" y="0"/>
              <a:ext cx="1416547" cy="2013207"/>
            </a:xfrm>
            <a:custGeom>
              <a:avLst/>
              <a:gdLst/>
              <a:ahLst/>
              <a:cxnLst/>
              <a:rect l="l" t="t" r="r" b="b"/>
              <a:pathLst>
                <a:path w="1416547" h="2013207">
                  <a:moveTo>
                    <a:pt x="46046" y="0"/>
                  </a:moveTo>
                  <a:lnTo>
                    <a:pt x="1370502" y="0"/>
                  </a:lnTo>
                  <a:cubicBezTo>
                    <a:pt x="1382714" y="0"/>
                    <a:pt x="1394426" y="4851"/>
                    <a:pt x="1403061" y="13487"/>
                  </a:cubicBezTo>
                  <a:cubicBezTo>
                    <a:pt x="1411696" y="22122"/>
                    <a:pt x="1416547" y="33834"/>
                    <a:pt x="1416547" y="46046"/>
                  </a:cubicBezTo>
                  <a:lnTo>
                    <a:pt x="1416547" y="1967161"/>
                  </a:lnTo>
                  <a:cubicBezTo>
                    <a:pt x="1416547" y="1979373"/>
                    <a:pt x="1411696" y="1991085"/>
                    <a:pt x="1403061" y="1999720"/>
                  </a:cubicBezTo>
                  <a:cubicBezTo>
                    <a:pt x="1394426" y="2008356"/>
                    <a:pt x="1382714" y="2013207"/>
                    <a:pt x="1370502" y="2013207"/>
                  </a:cubicBezTo>
                  <a:lnTo>
                    <a:pt x="46046" y="2013207"/>
                  </a:lnTo>
                  <a:cubicBezTo>
                    <a:pt x="33834" y="2013207"/>
                    <a:pt x="22122" y="2008356"/>
                    <a:pt x="13487" y="1999720"/>
                  </a:cubicBezTo>
                  <a:cubicBezTo>
                    <a:pt x="4851" y="1991085"/>
                    <a:pt x="0" y="1979373"/>
                    <a:pt x="0" y="1967161"/>
                  </a:cubicBezTo>
                  <a:lnTo>
                    <a:pt x="0" y="46046"/>
                  </a:lnTo>
                  <a:cubicBezTo>
                    <a:pt x="0" y="33834"/>
                    <a:pt x="4851" y="22122"/>
                    <a:pt x="13487" y="13487"/>
                  </a:cubicBezTo>
                  <a:cubicBezTo>
                    <a:pt x="22122" y="4851"/>
                    <a:pt x="33834" y="0"/>
                    <a:pt x="46046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>
              <a:solidFill>
                <a:srgbClr val="106EEA"/>
              </a:solidFill>
              <a:prstDash val="solid"/>
              <a:round/>
            </a:ln>
          </p:spPr>
        </p:sp>
        <p:sp>
          <p:nvSpPr>
            <p:cNvPr id="48" name="TextBox 14"/>
            <p:cNvSpPr txBox="1"/>
            <p:nvPr/>
          </p:nvSpPr>
          <p:spPr>
            <a:xfrm>
              <a:off x="0" y="-38100"/>
              <a:ext cx="1416547" cy="2051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pic>
        <p:nvPicPr>
          <p:cNvPr id="51" name="Image 50" descr="Capture d’écran_30-5-2025_17181_127.0.0.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240" y="2628900"/>
            <a:ext cx="3852545" cy="5581650"/>
          </a:xfrm>
          <a:prstGeom prst="rect">
            <a:avLst/>
          </a:prstGeom>
        </p:spPr>
      </p:pic>
      <p:pic>
        <p:nvPicPr>
          <p:cNvPr id="52" name="Image 51" descr="Capture d’écran_30-5-2025_171842_127.0.0.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2965" y="2782570"/>
            <a:ext cx="4021455" cy="5628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8457778" y="-2552581"/>
            <a:ext cx="15178802" cy="1517880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06EEA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76200" y="266700"/>
            <a:ext cx="6302375" cy="9601835"/>
            <a:chOff x="-16442" y="122881"/>
            <a:chExt cx="812800" cy="562204"/>
          </a:xfrm>
        </p:grpSpPr>
        <p:sp>
          <p:nvSpPr>
            <p:cNvPr id="6" name="Freeform 6"/>
            <p:cNvSpPr/>
            <p:nvPr/>
          </p:nvSpPr>
          <p:spPr>
            <a:xfrm>
              <a:off x="-16442" y="122881"/>
              <a:ext cx="812800" cy="562204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EE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58483" y="131804"/>
              <a:ext cx="660383" cy="478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228600" y="4000500"/>
            <a:ext cx="6457950" cy="2031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fr-FR" sz="6600" b="1" spc="-57">
                <a:solidFill>
                  <a:schemeClr val="bg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Difficult</a:t>
            </a:r>
            <a:r>
              <a:rPr lang="en-US" altLang="en-US" sz="6600" b="1" spc="-57">
                <a:solidFill>
                  <a:schemeClr val="bg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6600" b="1" spc="-57">
                <a:solidFill>
                  <a:schemeClr val="bg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 rencontr</a:t>
            </a:r>
            <a:r>
              <a:rPr lang="en-US" altLang="en-US" sz="6600" b="1" spc="-57">
                <a:solidFill>
                  <a:schemeClr val="bg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6600" b="1" spc="-57">
                <a:solidFill>
                  <a:schemeClr val="bg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</a:t>
            </a:r>
            <a:endParaRPr lang="en-US" altLang="fr-FR" sz="6600" b="1" spc="-57">
              <a:solidFill>
                <a:schemeClr val="bg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36" name="Grouper 35"/>
          <p:cNvGrpSpPr/>
          <p:nvPr/>
        </p:nvGrpSpPr>
        <p:grpSpPr>
          <a:xfrm rot="1320000">
            <a:off x="5623560" y="5688330"/>
            <a:ext cx="641985" cy="5024755"/>
            <a:chOff x="12450" y="4183"/>
            <a:chExt cx="1233" cy="8063"/>
          </a:xfrm>
        </p:grpSpPr>
        <p:grpSp>
          <p:nvGrpSpPr>
            <p:cNvPr id="22" name="Group 22"/>
            <p:cNvGrpSpPr/>
            <p:nvPr/>
          </p:nvGrpSpPr>
          <p:grpSpPr>
            <a:xfrm rot="0">
              <a:off x="12450" y="4183"/>
              <a:ext cx="588" cy="588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 w="38100" cap="sq">
                <a:solidFill>
                  <a:srgbClr val="106EEA"/>
                </a:solidFill>
                <a:prstDash val="solid"/>
                <a:miter/>
              </a:ln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640"/>
                  </a:lnSpc>
                </a:pPr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 rot="0">
              <a:off x="13095" y="6583"/>
              <a:ext cx="588" cy="588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 w="38100" cap="sq">
                <a:solidFill>
                  <a:srgbClr val="106EEA"/>
                </a:solidFill>
                <a:prstDash val="solid"/>
                <a:miter/>
              </a:ln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640"/>
                  </a:lnSpc>
                </a:pPr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 rot="0">
              <a:off x="12511" y="11658"/>
              <a:ext cx="588" cy="588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 w="38100" cap="sq">
                <a:solidFill>
                  <a:srgbClr val="106EEA"/>
                </a:solidFill>
                <a:prstDash val="solid"/>
                <a:miter/>
              </a:ln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640"/>
                  </a:lnSpc>
                </a:pPr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 rot="0">
              <a:off x="13086" y="9072"/>
              <a:ext cx="588" cy="588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 w="38100" cap="sq">
                <a:solidFill>
                  <a:srgbClr val="106EEA"/>
                </a:solidFill>
                <a:prstDash val="solid"/>
                <a:miter/>
              </a:ln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3640"/>
                  </a:lnSpc>
                </a:pPr>
              </a:p>
            </p:txBody>
          </p:sp>
        </p:grpSp>
      </p:grpSp>
      <p:sp>
        <p:nvSpPr>
          <p:cNvPr id="34" name="Zone de texte 33"/>
          <p:cNvSpPr txBox="1"/>
          <p:nvPr/>
        </p:nvSpPr>
        <p:spPr>
          <a:xfrm>
            <a:off x="8305800" y="8801100"/>
            <a:ext cx="8455660" cy="8299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fr-FR" sz="2400" i="1">
                <a:solidFill>
                  <a:schemeClr val="tx2">
                    <a:lumMod val="60000"/>
                    <a:lumOff val="40000"/>
                  </a:schemeClr>
                </a:solidFill>
                <a:latin typeface="Poppins" panose="00000500000000000000" charset="0"/>
                <a:cs typeface="Poppins" panose="00000500000000000000" charset="0"/>
              </a:rPr>
              <a:t>Mais chaque difficult</a:t>
            </a:r>
            <a:r>
              <a:rPr lang="en-US" altLang="en-US" sz="2400" i="1">
                <a:solidFill>
                  <a:schemeClr val="tx2">
                    <a:lumMod val="60000"/>
                    <a:lumOff val="40000"/>
                  </a:schemeClr>
                </a:solidFill>
                <a:latin typeface="Poppins" panose="00000500000000000000" charset="0"/>
                <a:cs typeface="Poppins" panose="00000500000000000000" charset="0"/>
              </a:rPr>
              <a:t>é</a:t>
            </a:r>
            <a:r>
              <a:rPr lang="en-US" altLang="fr-FR" sz="2400" i="1">
                <a:solidFill>
                  <a:schemeClr val="tx2">
                    <a:lumMod val="60000"/>
                    <a:lumOff val="40000"/>
                  </a:schemeClr>
                </a:solidFill>
                <a:latin typeface="Poppins" panose="00000500000000000000" charset="0"/>
                <a:cs typeface="Poppins" panose="00000500000000000000" charset="0"/>
              </a:rPr>
              <a:t> a </a:t>
            </a:r>
            <a:r>
              <a:rPr lang="en-US" altLang="en-US" sz="2400" i="1">
                <a:solidFill>
                  <a:schemeClr val="tx2">
                    <a:lumMod val="60000"/>
                    <a:lumOff val="40000"/>
                  </a:schemeClr>
                </a:solidFill>
                <a:latin typeface="Poppins" panose="00000500000000000000" charset="0"/>
                <a:cs typeface="Poppins" panose="00000500000000000000" charset="0"/>
              </a:rPr>
              <a:t>é</a:t>
            </a:r>
            <a:r>
              <a:rPr lang="en-US" altLang="fr-FR" sz="2400" i="1">
                <a:solidFill>
                  <a:schemeClr val="tx2">
                    <a:lumMod val="60000"/>
                    <a:lumOff val="40000"/>
                  </a:schemeClr>
                </a:solidFill>
                <a:latin typeface="Poppins" panose="00000500000000000000" charset="0"/>
                <a:cs typeface="Poppins" panose="00000500000000000000" charset="0"/>
              </a:rPr>
              <a:t>t</a:t>
            </a:r>
            <a:r>
              <a:rPr lang="en-US" altLang="en-US" sz="2400" i="1">
                <a:solidFill>
                  <a:schemeClr val="tx2">
                    <a:lumMod val="60000"/>
                    <a:lumOff val="40000"/>
                  </a:schemeClr>
                </a:solidFill>
                <a:latin typeface="Poppins" panose="00000500000000000000" charset="0"/>
                <a:cs typeface="Poppins" panose="00000500000000000000" charset="0"/>
              </a:rPr>
              <a:t>é</a:t>
            </a:r>
            <a:r>
              <a:rPr lang="en-US" altLang="fr-FR" sz="2400" i="1">
                <a:solidFill>
                  <a:schemeClr val="tx2">
                    <a:lumMod val="60000"/>
                    <a:lumOff val="40000"/>
                  </a:schemeClr>
                </a:solidFill>
                <a:latin typeface="Poppins" panose="00000500000000000000" charset="0"/>
                <a:cs typeface="Poppins" panose="00000500000000000000" charset="0"/>
              </a:rPr>
              <a:t> une opportunit</a:t>
            </a:r>
            <a:r>
              <a:rPr lang="en-US" altLang="en-US" sz="2400" i="1">
                <a:solidFill>
                  <a:schemeClr val="tx2">
                    <a:lumMod val="60000"/>
                    <a:lumOff val="40000"/>
                  </a:schemeClr>
                </a:solidFill>
                <a:latin typeface="Poppins" panose="00000500000000000000" charset="0"/>
                <a:cs typeface="Poppins" panose="00000500000000000000" charset="0"/>
              </a:rPr>
              <a:t>é</a:t>
            </a:r>
            <a:r>
              <a:rPr lang="en-US" altLang="fr-FR" sz="2400" i="1">
                <a:solidFill>
                  <a:schemeClr val="tx2">
                    <a:lumMod val="60000"/>
                    <a:lumOff val="40000"/>
                  </a:schemeClr>
                </a:solidFill>
                <a:latin typeface="Poppins" panose="00000500000000000000" charset="0"/>
                <a:cs typeface="Poppins" panose="00000500000000000000" charset="0"/>
              </a:rPr>
              <a:t> d’apprentissage !</a:t>
            </a:r>
            <a:endParaRPr lang="en-US" altLang="fr-FR" sz="2400" i="1">
              <a:solidFill>
                <a:schemeClr val="tx2">
                  <a:lumMod val="60000"/>
                  <a:lumOff val="40000"/>
                </a:schemeClr>
              </a:solidFill>
              <a:latin typeface="Poppins" panose="00000500000000000000" charset="0"/>
              <a:cs typeface="Poppins" panose="00000500000000000000" charset="0"/>
            </a:endParaRPr>
          </a:p>
        </p:txBody>
      </p:sp>
      <p:grpSp>
        <p:nvGrpSpPr>
          <p:cNvPr id="50" name="Grouper 49"/>
          <p:cNvGrpSpPr/>
          <p:nvPr/>
        </p:nvGrpSpPr>
        <p:grpSpPr>
          <a:xfrm rot="20220000">
            <a:off x="5517515" y="-445135"/>
            <a:ext cx="641985" cy="5024755"/>
            <a:chOff x="12450" y="4183"/>
            <a:chExt cx="1233" cy="8063"/>
          </a:xfrm>
        </p:grpSpPr>
        <p:grpSp>
          <p:nvGrpSpPr>
            <p:cNvPr id="51" name="Group 22"/>
            <p:cNvGrpSpPr/>
            <p:nvPr/>
          </p:nvGrpSpPr>
          <p:grpSpPr>
            <a:xfrm rot="0">
              <a:off x="12450" y="4183"/>
              <a:ext cx="588" cy="588"/>
              <a:chOff x="0" y="0"/>
              <a:chExt cx="812800" cy="812800"/>
            </a:xfrm>
          </p:grpSpPr>
          <p:sp>
            <p:nvSpPr>
              <p:cNvPr id="52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 w="38100" cap="sq">
                <a:solidFill>
                  <a:srgbClr val="106EEA"/>
                </a:solidFill>
                <a:prstDash val="solid"/>
                <a:miter/>
              </a:ln>
            </p:spPr>
          </p:sp>
          <p:sp>
            <p:nvSpPr>
              <p:cNvPr id="53" name="TextBox 2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0" tIns="0" rIns="0" bIns="0" rtlCol="0" anchor="ctr"/>
              <a:p>
                <a:pPr algn="ctr">
                  <a:lnSpc>
                    <a:spcPts val="3640"/>
                  </a:lnSpc>
                </a:pPr>
              </a:p>
            </p:txBody>
          </p:sp>
        </p:grpSp>
        <p:grpSp>
          <p:nvGrpSpPr>
            <p:cNvPr id="54" name="Group 25"/>
            <p:cNvGrpSpPr/>
            <p:nvPr/>
          </p:nvGrpSpPr>
          <p:grpSpPr>
            <a:xfrm rot="0">
              <a:off x="13095" y="6583"/>
              <a:ext cx="588" cy="588"/>
              <a:chOff x="0" y="0"/>
              <a:chExt cx="812800" cy="812800"/>
            </a:xfrm>
          </p:grpSpPr>
          <p:sp>
            <p:nvSpPr>
              <p:cNvPr id="55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 w="38100" cap="sq">
                <a:solidFill>
                  <a:srgbClr val="106EEA"/>
                </a:solidFill>
                <a:prstDash val="solid"/>
                <a:miter/>
              </a:ln>
            </p:spPr>
          </p:sp>
          <p:sp>
            <p:nvSpPr>
              <p:cNvPr id="56" name="TextBox 27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0" tIns="0" rIns="0" bIns="0" rtlCol="0" anchor="ctr"/>
              <a:p>
                <a:pPr algn="ctr">
                  <a:lnSpc>
                    <a:spcPts val="3640"/>
                  </a:lnSpc>
                </a:pPr>
              </a:p>
            </p:txBody>
          </p:sp>
        </p:grpSp>
        <p:grpSp>
          <p:nvGrpSpPr>
            <p:cNvPr id="57" name="Group 28"/>
            <p:cNvGrpSpPr/>
            <p:nvPr/>
          </p:nvGrpSpPr>
          <p:grpSpPr>
            <a:xfrm rot="0">
              <a:off x="12511" y="11658"/>
              <a:ext cx="588" cy="588"/>
              <a:chOff x="0" y="0"/>
              <a:chExt cx="812800" cy="812800"/>
            </a:xfrm>
          </p:grpSpPr>
          <p:sp>
            <p:nvSpPr>
              <p:cNvPr id="58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 w="38100" cap="sq">
                <a:solidFill>
                  <a:srgbClr val="106EEA"/>
                </a:solidFill>
                <a:prstDash val="solid"/>
                <a:miter/>
              </a:ln>
            </p:spPr>
          </p:sp>
          <p:sp>
            <p:nvSpPr>
              <p:cNvPr id="59" name="TextBox 3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0" tIns="0" rIns="0" bIns="0" rtlCol="0" anchor="ctr"/>
              <a:p>
                <a:pPr algn="ctr">
                  <a:lnSpc>
                    <a:spcPts val="3640"/>
                  </a:lnSpc>
                </a:pPr>
              </a:p>
            </p:txBody>
          </p:sp>
        </p:grpSp>
        <p:grpSp>
          <p:nvGrpSpPr>
            <p:cNvPr id="60" name="Group 31"/>
            <p:cNvGrpSpPr/>
            <p:nvPr/>
          </p:nvGrpSpPr>
          <p:grpSpPr>
            <a:xfrm rot="0">
              <a:off x="13086" y="9072"/>
              <a:ext cx="588" cy="588"/>
              <a:chOff x="0" y="0"/>
              <a:chExt cx="812800" cy="812800"/>
            </a:xfrm>
          </p:grpSpPr>
          <p:sp>
            <p:nvSpPr>
              <p:cNvPr id="61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  <a:ln w="38100" cap="sq">
                <a:solidFill>
                  <a:srgbClr val="106EEA"/>
                </a:solidFill>
                <a:prstDash val="solid"/>
                <a:miter/>
              </a:ln>
            </p:spPr>
          </p:sp>
          <p:sp>
            <p:nvSpPr>
              <p:cNvPr id="62" name="TextBox 3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0" tIns="0" rIns="0" bIns="0" rtlCol="0" anchor="ctr"/>
              <a:p>
                <a:pPr algn="ctr">
                  <a:lnSpc>
                    <a:spcPts val="3640"/>
                  </a:lnSpc>
                </a:pPr>
              </a:p>
            </p:txBody>
          </p:sp>
        </p:grpSp>
      </p:grpSp>
      <p:sp>
        <p:nvSpPr>
          <p:cNvPr id="63" name="TextBox 14"/>
          <p:cNvSpPr txBox="1"/>
          <p:nvPr/>
        </p:nvSpPr>
        <p:spPr>
          <a:xfrm>
            <a:off x="7315200" y="1181100"/>
            <a:ext cx="10029190" cy="7202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marL="742950" indent="-742950" algn="l">
              <a:lnSpc>
                <a:spcPct val="100000"/>
              </a:lnSpc>
              <a:buAutoNum type="arabicPeriod"/>
            </a:pPr>
            <a:r>
              <a:rPr lang="en-US" altLang="fr-FR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Probl</a:t>
            </a:r>
            <a:r>
              <a:rPr lang="" altLang="en-US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è</a:t>
            </a:r>
            <a:r>
              <a:rPr lang="en-US" altLang="fr-FR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mes d’affichage sur certains </a:t>
            </a:r>
            <a:r>
              <a:rPr lang="en-US" altLang="en-US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crans (responsive).</a:t>
            </a:r>
            <a:endParaRPr lang="en-US" altLang="fr-FR" sz="3600" u="none" strike="noStrike" spc="-35">
              <a:solidFill>
                <a:srgbClr val="145DA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indent="-742950" algn="l">
              <a:lnSpc>
                <a:spcPct val="100000"/>
              </a:lnSpc>
              <a:buAutoNum type="arabicPeriod"/>
            </a:pPr>
            <a:endParaRPr lang="en-US" altLang="fr-FR" sz="3600" u="none" strike="noStrike" spc="-35">
              <a:solidFill>
                <a:srgbClr val="145DA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indent="-742950" algn="l">
              <a:lnSpc>
                <a:spcPct val="100000"/>
              </a:lnSpc>
              <a:buAutoNum type="arabicPeriod"/>
            </a:pPr>
            <a:r>
              <a:rPr lang="en-US" altLang="fr-FR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Gestion des erreurs lors de l’upload</a:t>
            </a:r>
            <a:endParaRPr lang="en-US" altLang="fr-FR" sz="3600" u="none" strike="noStrike" spc="-35">
              <a:solidFill>
                <a:srgbClr val="145DA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indent="-742950" algn="l">
              <a:lnSpc>
                <a:spcPct val="100000"/>
              </a:lnSpc>
              <a:buAutoNum type="arabicPeriod"/>
            </a:pPr>
            <a:endParaRPr lang="en-US" altLang="fr-FR" sz="3600" u="none" strike="noStrike" spc="-35">
              <a:solidFill>
                <a:srgbClr val="145DA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indent="-742950" algn="l">
              <a:lnSpc>
                <a:spcPct val="100000"/>
              </a:lnSpc>
              <a:buAutoNum type="arabicPeriod"/>
            </a:pPr>
            <a:r>
              <a:rPr lang="en-US" altLang="fr-FR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Absence de scanner physique et de donn</a:t>
            </a:r>
            <a:r>
              <a:rPr lang="en-US" altLang="en-US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 papier num</a:t>
            </a:r>
            <a:r>
              <a:rPr lang="en-US" altLang="en-US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ris</a:t>
            </a:r>
            <a:r>
              <a:rPr lang="en-US" altLang="en-US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es.</a:t>
            </a:r>
            <a:endParaRPr lang="en-US" altLang="fr-FR" sz="3600" u="none" strike="noStrike" spc="-35">
              <a:solidFill>
                <a:srgbClr val="145DA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indent="-742950" algn="l">
              <a:lnSpc>
                <a:spcPct val="100000"/>
              </a:lnSpc>
              <a:buAutoNum type="arabicPeriod"/>
            </a:pPr>
            <a:endParaRPr lang="en-US" altLang="fr-FR" sz="3600" u="none" strike="noStrike" spc="-35">
              <a:solidFill>
                <a:srgbClr val="145DA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indent="-742950" algn="l">
              <a:lnSpc>
                <a:spcPct val="100000"/>
              </a:lnSpc>
              <a:buAutoNum type="arabicPeriod"/>
            </a:pPr>
            <a:r>
              <a:rPr lang="en-US" altLang="fr-FR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Manque de temps pour impl</a:t>
            </a:r>
            <a:r>
              <a:rPr lang="en-US" altLang="en-US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menter la cat</a:t>
            </a:r>
            <a:r>
              <a:rPr lang="en-US" altLang="en-US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gorisation.</a:t>
            </a:r>
            <a:endParaRPr lang="en-US" altLang="fr-FR" sz="3600" u="none" strike="noStrike" spc="-35">
              <a:solidFill>
                <a:srgbClr val="145DA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indent="-742950" algn="l">
              <a:lnSpc>
                <a:spcPct val="100000"/>
              </a:lnSpc>
              <a:buAutoNum type="arabicPeriod"/>
            </a:pPr>
            <a:endParaRPr lang="en-US" altLang="fr-FR" sz="3600" u="none" strike="noStrike" spc="-35">
              <a:solidFill>
                <a:srgbClr val="145DA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742950" indent="-742950" algn="l">
              <a:lnSpc>
                <a:spcPct val="100000"/>
              </a:lnSpc>
              <a:buAutoNum type="arabicPeriod"/>
            </a:pPr>
            <a:r>
              <a:rPr lang="en-US" altLang="fr-FR" sz="3600" u="none" strike="noStrike" spc="-35">
                <a:solidFill>
                  <a:srgbClr val="145DA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Apprentissage de certaines technologies (Django, SQLite)</a:t>
            </a:r>
            <a:endParaRPr lang="en-US" altLang="fr-FR" sz="3600" u="none" strike="noStrike" spc="-35">
              <a:solidFill>
                <a:srgbClr val="145DA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06EEA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352800" y="3619500"/>
            <a:ext cx="11203305" cy="533336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457200" lvl="0" indent="-457200" algn="l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fr-FR" sz="32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Int</a:t>
            </a:r>
            <a:r>
              <a:rPr lang="en-US" altLang="en-US" sz="32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32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gration de QR codes pour chaque document</a:t>
            </a:r>
            <a:endParaRPr lang="en-US" altLang="fr-FR" sz="320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lvl="0" indent="-457200" algn="l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endParaRPr lang="en-US" altLang="fr-FR" sz="320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lvl="0" indent="-457200" algn="l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fr-FR" sz="32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Mise en ligne sur un serveur </a:t>
            </a:r>
            <a:endParaRPr lang="en-US" altLang="fr-FR" sz="320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lvl="0" indent="-457200" algn="l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endParaRPr lang="en-US" altLang="fr-FR" sz="320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lvl="0" indent="-457200" algn="l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fr-FR" sz="32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Classer les documents par cat</a:t>
            </a:r>
            <a:r>
              <a:rPr lang="en-US" altLang="en-US" sz="32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32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gories</a:t>
            </a:r>
            <a:endParaRPr lang="en-US" altLang="fr-FR" sz="320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lvl="0" indent="0" algn="l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None/>
            </a:pPr>
            <a:endParaRPr lang="en-US" altLang="fr-FR" sz="320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lvl="0" indent="-457200" algn="l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fr-FR" sz="32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Possibilit</a:t>
            </a:r>
            <a:r>
              <a:rPr lang="en-US" altLang="en-US" sz="32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fr-FR" sz="32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de partager les archives par email</a:t>
            </a:r>
            <a:endParaRPr lang="en-US" altLang="fr-FR" sz="320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lvl="0" indent="-457200" algn="l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endParaRPr lang="en-US" altLang="fr-FR" sz="320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457200" lvl="0" indent="-457200" algn="l">
              <a:lnSpc>
                <a:spcPct val="10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fr-FR" sz="32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Syst</a:t>
            </a:r>
            <a:r>
              <a:rPr lang="" altLang="en-US" sz="32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è</a:t>
            </a:r>
            <a:r>
              <a:rPr lang="en-US" altLang="fr-FR" sz="3200" u="none" strike="noStrike" spc="-40">
                <a:solidFill>
                  <a:srgbClr val="051D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me de sauvegarde automatique (backup)</a:t>
            </a:r>
            <a:endParaRPr lang="en-US" altLang="fr-FR" sz="3200" u="none" strike="noStrike" spc="-40">
              <a:solidFill>
                <a:srgbClr val="051D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200400" y="1028700"/>
            <a:ext cx="13966825" cy="2031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altLang="fr-FR" sz="6600" spc="-57">
                <a:solidFill>
                  <a:srgbClr val="051D40"/>
                </a:solidFill>
                <a:latin typeface="Montserrat Bold" panose="00000800000000000000" charset="0"/>
                <a:ea typeface="Poppins" panose="00000500000000000000"/>
                <a:cs typeface="Montserrat Bold" panose="00000800000000000000" charset="0"/>
                <a:sym typeface="Poppins" panose="00000500000000000000"/>
              </a:rPr>
              <a:t>Perspectives et am</a:t>
            </a:r>
            <a:r>
              <a:rPr lang="en-US" altLang="en-US" sz="6600" spc="-57">
                <a:solidFill>
                  <a:srgbClr val="051D40"/>
                </a:solidFill>
                <a:latin typeface="Montserrat Bold" panose="00000800000000000000" charset="0"/>
                <a:ea typeface="Poppins" panose="00000500000000000000"/>
                <a:cs typeface="Montserrat Bold" panose="00000800000000000000" charset="0"/>
                <a:sym typeface="Poppins" panose="00000500000000000000"/>
              </a:rPr>
              <a:t>é</a:t>
            </a:r>
            <a:r>
              <a:rPr lang="en-US" altLang="fr-FR" sz="6600" spc="-57">
                <a:solidFill>
                  <a:srgbClr val="051D40"/>
                </a:solidFill>
                <a:latin typeface="Montserrat Bold" panose="00000800000000000000" charset="0"/>
                <a:ea typeface="Poppins" panose="00000500000000000000"/>
                <a:cs typeface="Montserrat Bold" panose="00000800000000000000" charset="0"/>
                <a:sym typeface="Poppins" panose="00000500000000000000"/>
              </a:rPr>
              <a:t>liorations futures</a:t>
            </a:r>
            <a:endParaRPr lang="fr-FR" altLang="en-US" sz="6600" b="1">
              <a:solidFill>
                <a:srgbClr val="051D40"/>
              </a:solidFill>
              <a:latin typeface="Montserrat Bold" panose="00000800000000000000" charset="0"/>
              <a:ea typeface="Montserrat Bold" panose="00000800000000000000"/>
              <a:cs typeface="Montserrat Bold" panose="00000800000000000000" charset="0"/>
              <a:sym typeface="Montserrat Bold" panose="00000800000000000000"/>
            </a:endParaRPr>
          </a:p>
        </p:txBody>
      </p:sp>
      <p:grpSp>
        <p:nvGrpSpPr>
          <p:cNvPr id="12" name="Group 2"/>
          <p:cNvGrpSpPr/>
          <p:nvPr/>
        </p:nvGrpSpPr>
        <p:grpSpPr>
          <a:xfrm rot="0">
            <a:off x="-1752412" y="7429302"/>
            <a:ext cx="4693046" cy="4693046"/>
            <a:chOff x="0" y="0"/>
            <a:chExt cx="812800" cy="812800"/>
          </a:xfrm>
        </p:grpSpPr>
        <p:sp>
          <p:nvSpPr>
            <p:cNvPr id="1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06EEA"/>
              </a:solidFill>
              <a:prstDash val="solid"/>
              <a:miter/>
            </a:ln>
          </p:spPr>
        </p:sp>
        <p:sp>
          <p:nvSpPr>
            <p:cNvPr id="1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6" name="Group 2"/>
          <p:cNvGrpSpPr/>
          <p:nvPr/>
        </p:nvGrpSpPr>
        <p:grpSpPr>
          <a:xfrm rot="0">
            <a:off x="15790733" y="5761792"/>
            <a:ext cx="4693046" cy="4693046"/>
            <a:chOff x="0" y="0"/>
            <a:chExt cx="812800" cy="812800"/>
          </a:xfrm>
        </p:grpSpPr>
        <p:sp>
          <p:nvSpPr>
            <p:cNvPr id="18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06EEA"/>
              </a:solidFill>
              <a:prstDash val="solid"/>
              <a:miter/>
            </a:ln>
          </p:spPr>
        </p:sp>
        <p:sp>
          <p:nvSpPr>
            <p:cNvPr id="19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0" name="Group 2"/>
          <p:cNvGrpSpPr/>
          <p:nvPr/>
        </p:nvGrpSpPr>
        <p:grpSpPr>
          <a:xfrm rot="0">
            <a:off x="16154588" y="-3010098"/>
            <a:ext cx="4693046" cy="4693046"/>
            <a:chOff x="0" y="0"/>
            <a:chExt cx="812800" cy="812800"/>
          </a:xfrm>
        </p:grpSpPr>
        <p:sp>
          <p:nvSpPr>
            <p:cNvPr id="21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06EEA"/>
              </a:solidFill>
              <a:prstDash val="solid"/>
              <a:miter/>
            </a:ln>
          </p:spPr>
        </p:sp>
        <p:sp>
          <p:nvSpPr>
            <p:cNvPr id="22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334061" y="2019378"/>
            <a:ext cx="7274437" cy="807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r>
              <a:rPr lang="fr-FR" altLang="en-US" sz="4500" b="1">
                <a:solidFill>
                  <a:srgbClr val="051D4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Notre équipe</a:t>
            </a:r>
            <a:endParaRPr lang="fr-FR" altLang="en-US" sz="4500" b="1">
              <a:solidFill>
                <a:srgbClr val="051D4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grpSp>
        <p:nvGrpSpPr>
          <p:cNvPr id="33" name="Group 33"/>
          <p:cNvGrpSpPr/>
          <p:nvPr/>
        </p:nvGrpSpPr>
        <p:grpSpPr>
          <a:xfrm rot="0">
            <a:off x="-1766494" y="9340175"/>
            <a:ext cx="21820987" cy="946825"/>
            <a:chOff x="0" y="0"/>
            <a:chExt cx="6110362" cy="265132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110362" cy="265132"/>
            </a:xfrm>
            <a:custGeom>
              <a:avLst/>
              <a:gdLst/>
              <a:ahLst/>
              <a:cxnLst/>
              <a:rect l="l" t="t" r="r" b="b"/>
              <a:pathLst>
                <a:path w="6110362" h="265132">
                  <a:moveTo>
                    <a:pt x="0" y="0"/>
                  </a:moveTo>
                  <a:lnTo>
                    <a:pt x="6110362" y="0"/>
                  </a:lnTo>
                  <a:lnTo>
                    <a:pt x="6110362" y="265132"/>
                  </a:lnTo>
                  <a:lnTo>
                    <a:pt x="0" y="265132"/>
                  </a:lnTo>
                  <a:close/>
                </a:path>
              </a:pathLst>
            </a:custGeom>
            <a:solidFill>
              <a:srgbClr val="106EEA"/>
            </a:solidFill>
            <a:ln cap="sq">
              <a:noFill/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6110362" cy="3032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6" name="Group 36"/>
          <p:cNvGrpSpPr/>
          <p:nvPr/>
        </p:nvGrpSpPr>
        <p:grpSpPr>
          <a:xfrm rot="0">
            <a:off x="-1766494" y="-816076"/>
            <a:ext cx="21820987" cy="1762900"/>
            <a:chOff x="0" y="0"/>
            <a:chExt cx="6110362" cy="493651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6110362" cy="493651"/>
            </a:xfrm>
            <a:custGeom>
              <a:avLst/>
              <a:gdLst/>
              <a:ahLst/>
              <a:cxnLst/>
              <a:rect l="l" t="t" r="r" b="b"/>
              <a:pathLst>
                <a:path w="6110362" h="493651">
                  <a:moveTo>
                    <a:pt x="0" y="0"/>
                  </a:moveTo>
                  <a:lnTo>
                    <a:pt x="6110362" y="0"/>
                  </a:lnTo>
                  <a:lnTo>
                    <a:pt x="6110362" y="493651"/>
                  </a:lnTo>
                  <a:lnTo>
                    <a:pt x="0" y="493651"/>
                  </a:lnTo>
                  <a:close/>
                </a:path>
              </a:pathLst>
            </a:custGeom>
            <a:solidFill>
              <a:srgbClr val="106EEA"/>
            </a:solidFill>
            <a:ln cap="sq">
              <a:noFill/>
              <a:prstDash val="solid"/>
              <a:miter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6110362" cy="531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8" name="Grouper 47"/>
          <p:cNvGrpSpPr/>
          <p:nvPr/>
        </p:nvGrpSpPr>
        <p:grpSpPr>
          <a:xfrm>
            <a:off x="4648200" y="3799205"/>
            <a:ext cx="3587750" cy="4258945"/>
            <a:chOff x="5760" y="5121"/>
            <a:chExt cx="5650" cy="6707"/>
          </a:xfrm>
        </p:grpSpPr>
        <p:grpSp>
          <p:nvGrpSpPr>
            <p:cNvPr id="40" name="Grouper 39"/>
            <p:cNvGrpSpPr/>
            <p:nvPr/>
          </p:nvGrpSpPr>
          <p:grpSpPr>
            <a:xfrm>
              <a:off x="5760" y="10338"/>
              <a:ext cx="5650" cy="1490"/>
              <a:chOff x="886" y="10787"/>
              <a:chExt cx="5650" cy="1490"/>
            </a:xfrm>
          </p:grpSpPr>
          <p:grpSp>
            <p:nvGrpSpPr>
              <p:cNvPr id="2" name="Group 2"/>
              <p:cNvGrpSpPr/>
              <p:nvPr/>
            </p:nvGrpSpPr>
            <p:grpSpPr>
              <a:xfrm rot="0">
                <a:off x="886" y="10787"/>
                <a:ext cx="5651" cy="1491"/>
                <a:chOff x="0" y="0"/>
                <a:chExt cx="922973" cy="265132"/>
              </a:xfrm>
            </p:grpSpPr>
            <p:sp>
              <p:nvSpPr>
                <p:cNvPr id="3" name="Freeform 3"/>
                <p:cNvSpPr/>
                <p:nvPr/>
              </p:nvSpPr>
              <p:spPr>
                <a:xfrm>
                  <a:off x="0" y="0"/>
                  <a:ext cx="922973" cy="26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973" h="265132">
                      <a:moveTo>
                        <a:pt x="0" y="0"/>
                      </a:moveTo>
                      <a:lnTo>
                        <a:pt x="922973" y="0"/>
                      </a:lnTo>
                      <a:lnTo>
                        <a:pt x="922973" y="265132"/>
                      </a:lnTo>
                      <a:lnTo>
                        <a:pt x="0" y="265132"/>
                      </a:lnTo>
                      <a:close/>
                    </a:path>
                  </a:pathLst>
                </a:custGeom>
                <a:solidFill>
                  <a:srgbClr val="106EEA"/>
                </a:solidFill>
                <a:ln cap="sq">
                  <a:noFill/>
                  <a:prstDash val="solid"/>
                  <a:miter/>
                </a:ln>
              </p:spPr>
            </p:sp>
            <p:sp>
              <p:nvSpPr>
                <p:cNvPr id="4" name="TextBox 4"/>
                <p:cNvSpPr txBox="1"/>
                <p:nvPr/>
              </p:nvSpPr>
              <p:spPr>
                <a:xfrm>
                  <a:off x="0" y="-38100"/>
                  <a:ext cx="922973" cy="303232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marL="0" lvl="0" indent="0" algn="ctr">
                    <a:lnSpc>
                      <a:spcPts val="2660"/>
                    </a:lnSpc>
                    <a:spcBef>
                      <a:spcPct val="0"/>
                    </a:spcBef>
                  </a:pPr>
                </a:p>
              </p:txBody>
            </p:sp>
          </p:grpSp>
          <p:sp>
            <p:nvSpPr>
              <p:cNvPr id="23" name="TextBox 23"/>
              <p:cNvSpPr txBox="1"/>
              <p:nvPr/>
            </p:nvSpPr>
            <p:spPr>
              <a:xfrm>
                <a:off x="1402" y="10964"/>
                <a:ext cx="4802" cy="59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ctr">
                  <a:lnSpc>
                    <a:spcPts val="2925"/>
                  </a:lnSpc>
                </a:pPr>
                <a:r>
                  <a:rPr lang="fr-FR" altLang="en-US" sz="2085" b="1" spc="39">
                    <a:solidFill>
                      <a:srgbClr val="FDFDFD"/>
                    </a:solidFill>
                    <a:latin typeface="Poppins Bold" panose="00000800000000000000"/>
                    <a:ea typeface="Poppins Bold" panose="00000800000000000000"/>
                    <a:cs typeface="Poppins Bold" panose="00000800000000000000"/>
                    <a:sym typeface="Poppins Bold" panose="00000800000000000000"/>
                  </a:rPr>
                  <a:t>Sory Dalanda BALDE</a:t>
                </a:r>
                <a:endParaRPr lang="fr-FR" altLang="en-US" sz="2085" b="1" spc="39">
                  <a:solidFill>
                    <a:srgbClr val="FDFDFD"/>
                  </a:solidFill>
                  <a:latin typeface="Poppins Bold" panose="00000800000000000000"/>
                  <a:ea typeface="Poppins Bold" panose="00000800000000000000"/>
                  <a:cs typeface="Poppins Bold" panose="00000800000000000000"/>
                  <a:sym typeface="Poppins Bold" panose="00000800000000000000"/>
                </a:endParaRPr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1402" y="11549"/>
                <a:ext cx="4160" cy="44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25"/>
                  </a:lnSpc>
                </a:pPr>
                <a:r>
                  <a:rPr lang="fr-FR" altLang="en-US" sz="1585" spc="-31">
                    <a:solidFill>
                      <a:srgbClr val="FDFDFD"/>
                    </a:solidFill>
                    <a:latin typeface="Poppins" panose="00000500000000000000"/>
                    <a:ea typeface="Poppins" panose="00000500000000000000"/>
                    <a:cs typeface="Poppins" panose="00000500000000000000"/>
                    <a:sym typeface="Poppins" panose="00000500000000000000"/>
                  </a:rPr>
                  <a:t>Informaticienne</a:t>
                </a:r>
                <a:endParaRPr lang="fr-FR" altLang="en-US" sz="1585" spc="-31">
                  <a:solidFill>
                    <a:srgbClr val="FDFDFD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endParaRPr>
              </a:p>
            </p:txBody>
          </p:sp>
        </p:grpSp>
        <p:pic>
          <p:nvPicPr>
            <p:cNvPr id="47" name="Image 46" descr="WhatsApp Image 2025-05-28 at 18.02.3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760" y="5121"/>
              <a:ext cx="5651" cy="5394"/>
            </a:xfrm>
            <a:prstGeom prst="rect">
              <a:avLst/>
            </a:prstGeom>
          </p:spPr>
        </p:pic>
      </p:grpSp>
      <p:grpSp>
        <p:nvGrpSpPr>
          <p:cNvPr id="50" name="Grouper 49"/>
          <p:cNvGrpSpPr/>
          <p:nvPr/>
        </p:nvGrpSpPr>
        <p:grpSpPr>
          <a:xfrm>
            <a:off x="9524365" y="3771900"/>
            <a:ext cx="3588385" cy="4259580"/>
            <a:chOff x="14244" y="5710"/>
            <a:chExt cx="5651" cy="6708"/>
          </a:xfrm>
        </p:grpSpPr>
        <p:grpSp>
          <p:nvGrpSpPr>
            <p:cNvPr id="41" name="Grouper 40"/>
            <p:cNvGrpSpPr/>
            <p:nvPr/>
          </p:nvGrpSpPr>
          <p:grpSpPr>
            <a:xfrm>
              <a:off x="14244" y="10928"/>
              <a:ext cx="5651" cy="1491"/>
              <a:chOff x="886" y="10787"/>
              <a:chExt cx="5651" cy="1491"/>
            </a:xfrm>
          </p:grpSpPr>
          <p:grpSp>
            <p:nvGrpSpPr>
              <p:cNvPr id="42" name="Group 2"/>
              <p:cNvGrpSpPr/>
              <p:nvPr/>
            </p:nvGrpSpPr>
            <p:grpSpPr>
              <a:xfrm rot="0">
                <a:off x="886" y="10787"/>
                <a:ext cx="5651" cy="1491"/>
                <a:chOff x="0" y="0"/>
                <a:chExt cx="922973" cy="265132"/>
              </a:xfrm>
            </p:grpSpPr>
            <p:sp>
              <p:nvSpPr>
                <p:cNvPr id="43" name="Freeform 3"/>
                <p:cNvSpPr/>
                <p:nvPr/>
              </p:nvSpPr>
              <p:spPr>
                <a:xfrm>
                  <a:off x="0" y="0"/>
                  <a:ext cx="922973" cy="26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973" h="265132">
                      <a:moveTo>
                        <a:pt x="0" y="0"/>
                      </a:moveTo>
                      <a:lnTo>
                        <a:pt x="922973" y="0"/>
                      </a:lnTo>
                      <a:lnTo>
                        <a:pt x="922973" y="265132"/>
                      </a:lnTo>
                      <a:lnTo>
                        <a:pt x="0" y="265132"/>
                      </a:lnTo>
                      <a:close/>
                    </a:path>
                  </a:pathLst>
                </a:custGeom>
                <a:solidFill>
                  <a:srgbClr val="106EEA"/>
                </a:solidFill>
                <a:ln cap="sq">
                  <a:noFill/>
                  <a:prstDash val="solid"/>
                  <a:miter/>
                </a:ln>
              </p:spPr>
            </p:sp>
            <p:sp>
              <p:nvSpPr>
                <p:cNvPr id="44" name="TextBox 4"/>
                <p:cNvSpPr txBox="1"/>
                <p:nvPr/>
              </p:nvSpPr>
              <p:spPr>
                <a:xfrm>
                  <a:off x="0" y="-38100"/>
                  <a:ext cx="922973" cy="303232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p>
                  <a:pPr marL="0" lvl="0" indent="0" algn="ctr">
                    <a:lnSpc>
                      <a:spcPts val="2660"/>
                    </a:lnSpc>
                    <a:spcBef>
                      <a:spcPct val="0"/>
                    </a:spcBef>
                  </a:pPr>
                </a:p>
              </p:txBody>
            </p:sp>
          </p:grpSp>
          <p:sp>
            <p:nvSpPr>
              <p:cNvPr id="45" name="TextBox 23"/>
              <p:cNvSpPr txBox="1"/>
              <p:nvPr/>
            </p:nvSpPr>
            <p:spPr>
              <a:xfrm>
                <a:off x="1402" y="10964"/>
                <a:ext cx="4802" cy="59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p>
                <a:pPr algn="ctr">
                  <a:lnSpc>
                    <a:spcPts val="2925"/>
                  </a:lnSpc>
                </a:pPr>
                <a:r>
                  <a:rPr lang="fr-FR" altLang="en-US" sz="2085" b="1" spc="39">
                    <a:solidFill>
                      <a:srgbClr val="FDFDFD"/>
                    </a:solidFill>
                    <a:latin typeface="Poppins Bold" panose="00000800000000000000"/>
                    <a:ea typeface="Poppins Bold" panose="00000800000000000000"/>
                    <a:cs typeface="Poppins Bold" panose="00000800000000000000"/>
                    <a:sym typeface="Poppins Bold" panose="00000800000000000000"/>
                  </a:rPr>
                  <a:t>Ibrahima 1 BAH</a:t>
                </a:r>
                <a:endParaRPr lang="fr-FR" altLang="en-US" sz="2085" b="1" spc="39">
                  <a:solidFill>
                    <a:srgbClr val="FDFDFD"/>
                  </a:solidFill>
                  <a:latin typeface="Poppins Bold" panose="00000800000000000000"/>
                  <a:ea typeface="Poppins Bold" panose="00000800000000000000"/>
                  <a:cs typeface="Poppins Bold" panose="00000800000000000000"/>
                  <a:sym typeface="Poppins Bold" panose="00000800000000000000"/>
                </a:endParaRPr>
              </a:p>
            </p:txBody>
          </p:sp>
          <p:sp>
            <p:nvSpPr>
              <p:cNvPr id="46" name="TextBox 24"/>
              <p:cNvSpPr txBox="1"/>
              <p:nvPr/>
            </p:nvSpPr>
            <p:spPr>
              <a:xfrm>
                <a:off x="1402" y="11549"/>
                <a:ext cx="4160" cy="44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p>
                <a:pPr algn="ctr">
                  <a:lnSpc>
                    <a:spcPts val="2225"/>
                  </a:lnSpc>
                </a:pPr>
                <a:r>
                  <a:rPr lang="fr-FR" altLang="en-US" sz="1585" spc="-31">
                    <a:solidFill>
                      <a:srgbClr val="FDFDFD"/>
                    </a:solidFill>
                    <a:latin typeface="Poppins" panose="00000500000000000000"/>
                    <a:ea typeface="Poppins" panose="00000500000000000000"/>
                    <a:cs typeface="Poppins" panose="00000500000000000000"/>
                    <a:sym typeface="Poppins" panose="00000500000000000000"/>
                  </a:rPr>
                  <a:t>Informaticien</a:t>
                </a:r>
                <a:endParaRPr lang="fr-FR" altLang="en-US" sz="1585" spc="-31">
                  <a:solidFill>
                    <a:srgbClr val="FDFDFD"/>
                  </a:solidFill>
                  <a:latin typeface="Poppins" panose="00000500000000000000"/>
                  <a:ea typeface="Poppins" panose="00000500000000000000"/>
                  <a:cs typeface="Poppins" panose="00000500000000000000"/>
                  <a:sym typeface="Poppins" panose="00000500000000000000"/>
                </a:endParaRPr>
              </a:p>
            </p:txBody>
          </p:sp>
        </p:grpSp>
        <p:pic>
          <p:nvPicPr>
            <p:cNvPr id="49" name="Image 48" descr="ibrahi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45" y="5710"/>
              <a:ext cx="5651" cy="5380"/>
            </a:xfrm>
            <a:prstGeom prst="rect">
              <a:avLst/>
            </a:prstGeom>
          </p:spPr>
        </p:pic>
      </p:grpSp>
      <p:grpSp>
        <p:nvGrpSpPr>
          <p:cNvPr id="51" name="Group 2"/>
          <p:cNvGrpSpPr/>
          <p:nvPr/>
        </p:nvGrpSpPr>
        <p:grpSpPr>
          <a:xfrm rot="0">
            <a:off x="16002188" y="2019102"/>
            <a:ext cx="4693046" cy="4693046"/>
            <a:chOff x="0" y="0"/>
            <a:chExt cx="812800" cy="812800"/>
          </a:xfrm>
        </p:grpSpPr>
        <p:sp>
          <p:nvSpPr>
            <p:cNvPr id="52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06EEA"/>
              </a:solidFill>
              <a:prstDash val="solid"/>
              <a:miter/>
            </a:ln>
          </p:spPr>
        </p:sp>
        <p:sp>
          <p:nvSpPr>
            <p:cNvPr id="53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4" name="Group 2"/>
          <p:cNvGrpSpPr/>
          <p:nvPr/>
        </p:nvGrpSpPr>
        <p:grpSpPr>
          <a:xfrm rot="0">
            <a:off x="-2344867" y="3247192"/>
            <a:ext cx="4693046" cy="4693046"/>
            <a:chOff x="0" y="0"/>
            <a:chExt cx="812800" cy="812800"/>
          </a:xfrm>
        </p:grpSpPr>
        <p:sp>
          <p:nvSpPr>
            <p:cNvPr id="55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06EEA"/>
              </a:solidFill>
              <a:prstDash val="solid"/>
              <a:miter/>
            </a:ln>
          </p:spPr>
        </p:sp>
        <p:sp>
          <p:nvSpPr>
            <p:cNvPr id="56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7" name="Group 9"/>
          <p:cNvGrpSpPr/>
          <p:nvPr/>
        </p:nvGrpSpPr>
        <p:grpSpPr>
          <a:xfrm rot="0">
            <a:off x="12909377" y="1577120"/>
            <a:ext cx="1286950" cy="1286950"/>
            <a:chOff x="0" y="0"/>
            <a:chExt cx="812800" cy="812800"/>
          </a:xfrm>
        </p:grpSpPr>
        <p:sp>
          <p:nvSpPr>
            <p:cNvPr id="58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EEA"/>
            </a:solidFill>
          </p:spPr>
        </p:sp>
        <p:sp>
          <p:nvSpPr>
            <p:cNvPr id="59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60" name="Group 9"/>
          <p:cNvGrpSpPr/>
          <p:nvPr/>
        </p:nvGrpSpPr>
        <p:grpSpPr>
          <a:xfrm rot="0">
            <a:off x="2774777" y="1577755"/>
            <a:ext cx="1286950" cy="1286950"/>
            <a:chOff x="0" y="0"/>
            <a:chExt cx="812800" cy="812800"/>
          </a:xfrm>
        </p:grpSpPr>
        <p:sp>
          <p:nvSpPr>
            <p:cNvPr id="61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EEA"/>
            </a:solidFill>
          </p:spPr>
        </p:sp>
        <p:sp>
          <p:nvSpPr>
            <p:cNvPr id="62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2714</Words>
  <Application>WPS Presentation</Application>
  <PresentationFormat>On-screen Show (4:3)</PresentationFormat>
  <Paragraphs>136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42" baseType="lpstr">
      <vt:lpstr>Arial</vt:lpstr>
      <vt:lpstr>SimSun</vt:lpstr>
      <vt:lpstr>Wingdings</vt:lpstr>
      <vt:lpstr>Montserrat</vt:lpstr>
      <vt:lpstr>Poppins</vt:lpstr>
      <vt:lpstr>Montserrat Bold</vt:lpstr>
      <vt:lpstr>Poppins Bold</vt:lpstr>
      <vt:lpstr>Microsoft YaHei</vt:lpstr>
      <vt:lpstr>Arial Unicode MS</vt:lpstr>
      <vt:lpstr>Calibri</vt:lpstr>
      <vt:lpstr>Arial Black</vt:lpstr>
      <vt:lpstr>Imprint MT Shadow</vt:lpstr>
      <vt:lpstr>Impact</vt:lpstr>
      <vt:lpstr>Harlow Solid Italic</vt:lpstr>
      <vt:lpstr>Jokerman</vt:lpstr>
      <vt:lpstr>Chiller</vt:lpstr>
      <vt:lpstr>Consolas</vt:lpstr>
      <vt:lpstr>Comic Sans MS</vt:lpstr>
      <vt:lpstr>Copperplate Gothic Bold</vt:lpstr>
      <vt:lpstr>Cooper Black</vt:lpstr>
      <vt:lpstr>Corbel</vt:lpstr>
      <vt:lpstr>Courier New</vt:lpstr>
      <vt:lpstr>Cascadia Mono</vt:lpstr>
      <vt:lpstr>Algerian</vt:lpstr>
      <vt:lpstr>Roboto</vt:lpstr>
      <vt:lpstr>Times New Roman</vt:lpstr>
      <vt:lpstr>Mongolian Baiti</vt:lpstr>
      <vt:lpstr>Montserrat Bold</vt:lpstr>
      <vt:lpstr>Poppins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Professional Modern Technology Pitch Deck Presentation</dc:title>
  <dc:creator/>
  <cp:lastModifiedBy>soryd</cp:lastModifiedBy>
  <cp:revision>7</cp:revision>
  <dcterms:created xsi:type="dcterms:W3CDTF">2006-08-16T00:00:00Z</dcterms:created>
  <dcterms:modified xsi:type="dcterms:W3CDTF">2025-05-30T18:21:03Z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8950213BB1F24ED3A0ABECE3D67B9602_12</vt:lpwstr>
  </property>
  <property fmtid="{D5CDD505-2E9C-101B-9397-08002B2CF9AE}" pid="3" name="KSOProductBuildVer">
    <vt:lpwstr>1036-12.2.0.21179</vt:lpwstr>
  </property>
</Properties>
</file>