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</p:sldIdLst>
  <p:sldSz cx="12192000" cy="6858000"/>
  <p:notesSz cx="7104380" cy="1023493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smtClean="0"/>
            </a:fld>
            <a:endParaRPr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smtClean="0"/>
            </a:fld>
            <a:endParaRPr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smtClean="0"/>
            </a:fld>
            <a:endParaRPr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smtClean="0"/>
            </a:fld>
            <a:endParaRPr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smtClean="0"/>
            </a:fld>
            <a:endParaRPr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smtClean="0"/>
            </a:fld>
            <a:endParaRPr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endParaRPr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smtClean="0"/>
            </a:fld>
            <a:endParaRPr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smtClean="0"/>
            </a:fld>
            <a:endParaRPr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smtClean="0"/>
            </a:fld>
            <a:endParaRPr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smtClean="0"/>
            </a:fld>
            <a:endParaRPr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endParaRPr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endParaRPr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endParaRPr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smtClean="0"/>
            </a:fld>
            <a:endParaRPr smtClean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smtClean="0"/>
            </a:fld>
            <a:endParaRPr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smtClean="0"/>
            </a:fld>
            <a:endParaRPr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smtClean="0"/>
            </a:fld>
            <a:endParaRPr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smtClean="0"/>
            </a:fld>
            <a:endParaRPr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smtClean="0"/>
            </a:fld>
            <a:endParaRPr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endParaRPr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/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smtClean="0"/>
            </a:fld>
            <a:endParaRPr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smtClean="0"/>
            </a:fld>
            <a:endParaRPr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endParaRPr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smtClean="0"/>
            </a:fld>
            <a:endParaRPr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smtClean="0"/>
            </a:fld>
            <a:endParaRPr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</a:p>
          <a:p>
            <a:pPr lvl="1"/>
          </a:p>
          <a:p>
            <a:pPr lvl="2"/>
          </a:p>
          <a:p>
            <a:pPr lvl="3"/>
          </a:p>
          <a:p>
            <a:pPr lvl="4"/>
            <a:endParaRPr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smtClean="0"/>
            </a:fld>
            <a:endParaRPr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smtClean="0"/>
            </a:fld>
            <a:endParaRPr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WebGL</a:t>
            </a:r>
            <a:r>
              <a:rPr lang="zh-CN" altLang="en-US"/>
              <a:t>基础概念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2021-3-6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Texture </a:t>
            </a:r>
            <a:r>
              <a:rPr lang="zh-CN" altLang="en-US">
                <a:sym typeface="+mn-ea"/>
              </a:rPr>
              <a:t>如何设置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8510" y="1806575"/>
            <a:ext cx="794766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6675" y="709295"/>
            <a:ext cx="4126230" cy="2553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000"/>
              <a:t>同样的先看运行的时候如何读取的</a:t>
            </a:r>
            <a:endParaRPr lang="zh-CN" altLang="en-US" sz="2000"/>
          </a:p>
          <a:p>
            <a:r>
              <a:rPr lang="zh-CN" altLang="en-US" sz="2000"/>
              <a:t>从</a:t>
            </a:r>
            <a:r>
              <a:rPr lang="en-US" altLang="zh-CN" sz="2000"/>
              <a:t>Uniform</a:t>
            </a:r>
            <a:r>
              <a:rPr lang="zh-CN" altLang="en-US" sz="2000"/>
              <a:t>读取到纹理单元</a:t>
            </a:r>
            <a:endParaRPr lang="zh-CN" altLang="en-US" sz="2000"/>
          </a:p>
          <a:p>
            <a:r>
              <a:rPr lang="zh-CN" altLang="en-US" sz="2000"/>
              <a:t>再从纹理单元里读取到纹理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所以设置的时候</a:t>
            </a:r>
            <a:endParaRPr lang="zh-CN" altLang="en-US" sz="2000"/>
          </a:p>
          <a:p>
            <a:r>
              <a:rPr lang="zh-CN" altLang="en-US" sz="2000"/>
              <a:t>创建纹理并写入数据</a:t>
            </a:r>
            <a:endParaRPr lang="zh-CN" altLang="en-US" sz="2000"/>
          </a:p>
          <a:p>
            <a:r>
              <a:rPr lang="zh-CN" altLang="en-US" sz="2000"/>
              <a:t>把纹理绑定到纹理单元</a:t>
            </a:r>
            <a:endParaRPr lang="zh-CN" altLang="en-US" sz="2000"/>
          </a:p>
          <a:p>
            <a:r>
              <a:rPr lang="zh-CN" altLang="en-US" sz="2000"/>
              <a:t>把所绑定的纹理单元设置到</a:t>
            </a:r>
            <a:r>
              <a:rPr lang="en-US" altLang="zh-CN" sz="2000"/>
              <a:t>Uniform</a:t>
            </a:r>
            <a:endParaRPr lang="en-US" altLang="zh-CN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Uniform</a:t>
            </a:r>
            <a:r>
              <a:rPr lang="zh-CN" altLang="en-US">
                <a:sym typeface="+mn-ea"/>
              </a:rPr>
              <a:t>如何设置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Uniform</a:t>
            </a:r>
            <a:r>
              <a:rPr lang="zh-CN" altLang="en-US">
                <a:sym typeface="+mn-ea"/>
              </a:rPr>
              <a:t>的设置比较简单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Program</a:t>
            </a:r>
            <a:r>
              <a:rPr lang="zh-CN" altLang="en-US">
                <a:sym typeface="+mn-ea"/>
              </a:rPr>
              <a:t>拿到</a:t>
            </a:r>
            <a:r>
              <a:rPr lang="en-US" altLang="zh-CN">
                <a:sym typeface="+mn-ea"/>
              </a:rPr>
              <a:t>location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然后设置即可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const modelViewLoc = gl.getUniformLocation(pr</a:t>
            </a:r>
            <a:r>
              <a:rPr lang="en-US" altLang="zh-CN">
                <a:sym typeface="+mn-ea"/>
              </a:rPr>
              <a:t>o</a:t>
            </a:r>
            <a:r>
              <a:rPr lang="zh-CN" altLang="en-US">
                <a:sym typeface="+mn-ea"/>
              </a:rPr>
              <a:t>g</a:t>
            </a:r>
            <a:r>
              <a:rPr lang="en-US" altLang="zh-CN">
                <a:sym typeface="+mn-ea"/>
              </a:rPr>
              <a:t>ram</a:t>
            </a:r>
            <a:r>
              <a:rPr lang="zh-CN" altLang="en-US">
                <a:sym typeface="+mn-ea"/>
              </a:rPr>
              <a:t>, 'modelView');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gl.uniformMatrix4fv(modelViewLoc, false, modelView);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Varying </a:t>
            </a:r>
            <a:r>
              <a:rPr lang="zh-CN" altLang="en-US">
                <a:sym typeface="+mn-ea"/>
              </a:rPr>
              <a:t>如何设置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VertexShader</a:t>
            </a:r>
            <a:r>
              <a:rPr lang="zh-CN" altLang="en-US"/>
              <a:t>里直接赋值即可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attribute vec4 position;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varying vec3 v_normal;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void main()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>
                <a:sym typeface="+mn-ea"/>
              </a:rPr>
              <a:t>v_normal </a:t>
            </a:r>
            <a:r>
              <a:rPr lang="en-US" altLang="zh-CN">
                <a:sym typeface="+mn-ea"/>
              </a:rPr>
              <a:t>= </a:t>
            </a:r>
            <a:r>
              <a:rPr lang="zh-CN" altLang="en-US">
                <a:sym typeface="+mn-ea"/>
              </a:rPr>
              <a:t>position</a:t>
            </a:r>
            <a:r>
              <a:rPr lang="en-US" altLang="zh-CN">
                <a:sym typeface="+mn-ea"/>
              </a:rPr>
              <a:t>.xyz;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Hello World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请看编辑器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gl_Position接受的是什么坐标</a:t>
            </a:r>
            <a:endParaRPr lang="zh-CN" altLang="en-US"/>
          </a:p>
          <a:p>
            <a:r>
              <a:rPr lang="zh-CN" altLang="en-US"/>
              <a:t>gl.ARRAY_BUFFER是什么</a:t>
            </a:r>
            <a:endParaRPr lang="zh-CN" altLang="en-US"/>
          </a:p>
          <a:p>
            <a:r>
              <a:rPr lang="zh-CN" altLang="en-US"/>
              <a:t>WebGL</a:t>
            </a:r>
            <a:r>
              <a:rPr lang="en-US" altLang="zh-CN"/>
              <a:t>/OpenGL</a:t>
            </a:r>
            <a:r>
              <a:rPr lang="zh-CN" altLang="en-US"/>
              <a:t>的矩阵是行主序还是列主序</a:t>
            </a:r>
            <a:endParaRPr lang="zh-CN" altLang="en-US"/>
          </a:p>
          <a:p>
            <a:r>
              <a:rPr lang="zh-CN" altLang="en-US"/>
              <a:t>纹理单元和纹理是什么关系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WebGL</a:t>
            </a:r>
            <a:r>
              <a:rPr lang="zh-CN" altLang="en-US"/>
              <a:t>是什么？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WebGL仅仅是一个光栅化引擎。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什么是光栅化？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把图元（点，线，三角面）顶点数据变成片元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可以类比把</a:t>
            </a:r>
            <a:r>
              <a:rPr lang="en-US" altLang="zh-CN"/>
              <a:t>SVG</a:t>
            </a:r>
            <a:r>
              <a:rPr lang="zh-CN" altLang="en-US"/>
              <a:t>变成</a:t>
            </a:r>
            <a:r>
              <a:rPr lang="en-US" altLang="zh-CN"/>
              <a:t>Bitmap</a:t>
            </a:r>
            <a:r>
              <a:rPr lang="zh-CN" altLang="en-US"/>
              <a:t>的过程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WebGL</a:t>
            </a:r>
            <a:r>
              <a:rPr lang="zh-CN" altLang="en-US"/>
              <a:t>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6575"/>
            <a:ext cx="2505075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全局状态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通用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zh-CN" altLang="en-US"/>
              <a:t>纹理单元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zh-CN" altLang="en-US"/>
              <a:t>清除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zh-CN" altLang="en-US"/>
              <a:t>深度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zh-CN" altLang="en-US"/>
              <a:t>混合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zh-CN" altLang="en-US"/>
              <a:t>杂项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zh-CN" altLang="en-US"/>
              <a:t>钢网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zh-CN" altLang="en-US"/>
              <a:t>多边形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25" y="1805305"/>
            <a:ext cx="2628265" cy="3533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05" y="1806575"/>
            <a:ext cx="4790440" cy="3056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WebGL</a:t>
            </a:r>
            <a:r>
              <a:rPr lang="zh-CN" altLang="en-US">
                <a:sym typeface="+mn-ea"/>
              </a:rPr>
              <a:t>的使用方法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输入：</a:t>
            </a:r>
            <a:r>
              <a:rPr lang="en-US" altLang="zh-CN"/>
              <a:t>WebGL</a:t>
            </a:r>
            <a:r>
              <a:rPr lang="zh-CN" altLang="en-US"/>
              <a:t>的全局状态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执行：</a:t>
            </a:r>
            <a:r>
              <a:rPr lang="en-US" altLang="zh-CN"/>
              <a:t>WebGLProgram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输出：一张</a:t>
            </a:r>
            <a:r>
              <a:rPr lang="en-US" altLang="zh-CN"/>
              <a:t>Bitmap</a:t>
            </a:r>
            <a:r>
              <a:rPr lang="zh-CN" altLang="en-US"/>
              <a:t>在</a:t>
            </a:r>
            <a:r>
              <a:rPr lang="en-US" altLang="zh-CN"/>
              <a:t>canvas</a:t>
            </a:r>
            <a:r>
              <a:rPr lang="zh-CN" altLang="en-US"/>
              <a:t>或者纹理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WebGLProgram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由两个</a:t>
            </a:r>
            <a:r>
              <a:rPr lang="en-US" altLang="zh-CN"/>
              <a:t>Shader(VertexShader</a:t>
            </a:r>
            <a:r>
              <a:rPr lang="zh-CN" altLang="en-US"/>
              <a:t>和</a:t>
            </a:r>
            <a:r>
              <a:rPr lang="en-US" altLang="zh-CN"/>
              <a:t>FragmentShader)</a:t>
            </a:r>
            <a:r>
              <a:rPr lang="zh-CN" altLang="en-US"/>
              <a:t>、</a:t>
            </a:r>
            <a:r>
              <a:rPr lang="en-US" altLang="zh-CN"/>
              <a:t>Attribute Info</a:t>
            </a:r>
            <a:r>
              <a:rPr lang="zh-CN" altLang="en-US"/>
              <a:t>、</a:t>
            </a:r>
            <a:r>
              <a:rPr lang="en-US" altLang="zh-CN"/>
              <a:t>Unifroms</a:t>
            </a:r>
            <a:r>
              <a:rPr lang="zh-CN" altLang="en-US"/>
              <a:t>构成。其中</a:t>
            </a:r>
            <a:r>
              <a:rPr lang="en-US" altLang="zh-CN">
                <a:sym typeface="+mn-ea"/>
              </a:rPr>
              <a:t>Attribute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Uniform</a:t>
            </a:r>
            <a:r>
              <a:rPr lang="zh-CN" altLang="en-US">
                <a:sym typeface="+mn-ea"/>
              </a:rPr>
              <a:t>都给</a:t>
            </a:r>
            <a:r>
              <a:rPr lang="en-US" altLang="zh-CN">
                <a:sym typeface="+mn-ea"/>
              </a:rPr>
              <a:t>Shader</a:t>
            </a:r>
            <a:r>
              <a:rPr lang="zh-CN" altLang="en-US">
                <a:sym typeface="+mn-ea"/>
              </a:rPr>
              <a:t>们使用的。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15590"/>
            <a:ext cx="2428875" cy="2894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905" y="2815590"/>
            <a:ext cx="4809490" cy="2713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39150" y="2995295"/>
            <a:ext cx="31692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VertexShader</a:t>
            </a:r>
            <a:endParaRPr lang="en-US" altLang="zh-CN" sz="2800"/>
          </a:p>
          <a:p>
            <a:pPr algn="ctr"/>
            <a:r>
              <a:rPr lang="en-US" altLang="zh-CN" sz="2800"/>
              <a:t>|</a:t>
            </a:r>
            <a:endParaRPr lang="en-US" altLang="zh-CN" sz="2800"/>
          </a:p>
          <a:p>
            <a:pPr algn="ctr"/>
            <a:r>
              <a:rPr lang="zh-CN" altLang="en-US" sz="2800"/>
              <a:t>光栅化</a:t>
            </a:r>
            <a:endParaRPr lang="zh-CN" altLang="en-US" sz="2800"/>
          </a:p>
          <a:p>
            <a:pPr algn="ctr"/>
            <a:r>
              <a:rPr lang="en-US" altLang="zh-CN" sz="2800"/>
              <a:t>|</a:t>
            </a:r>
            <a:endParaRPr lang="zh-CN" altLang="en-US" sz="2800"/>
          </a:p>
          <a:p>
            <a:pPr algn="ctr"/>
            <a:r>
              <a:rPr lang="en-US" altLang="zh-CN" sz="2800"/>
              <a:t>FragmentShader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Shader</a:t>
            </a:r>
            <a:r>
              <a:rPr lang="zh-CN" altLang="en-US">
                <a:sym typeface="+mn-ea"/>
              </a:rPr>
              <a:t>是一个函数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05500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VertexShader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输入：</a:t>
            </a:r>
            <a:r>
              <a:rPr lang="en-US" altLang="zh-CN"/>
              <a:t>Attribute | Uniform | Texture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执行：自定义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输出：</a:t>
            </a:r>
            <a:r>
              <a:rPr lang="en-US" altLang="zh-CN"/>
              <a:t>gl_Position | </a:t>
            </a:r>
            <a:r>
              <a:rPr lang="en-US" altLang="zh-CN">
                <a:sym typeface="+mn-ea"/>
              </a:rPr>
              <a:t>Varying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FragmentShader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输入：</a:t>
            </a:r>
            <a:r>
              <a:rPr lang="en-US" altLang="zh-CN">
                <a:sym typeface="+mn-ea"/>
              </a:rPr>
              <a:t>Uniform | Texture | Varying 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执行：自定义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输出：</a:t>
            </a:r>
            <a:r>
              <a:rPr lang="en-US" altLang="zh-CN">
                <a:sym typeface="+mn-ea"/>
              </a:rPr>
              <a:t>gl_FragData[n]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03440" y="1825625"/>
            <a:ext cx="39408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所以</a:t>
            </a:r>
            <a:r>
              <a:rPr lang="en-US" altLang="zh-CN" sz="3200"/>
              <a:t>Shader</a:t>
            </a:r>
            <a:r>
              <a:rPr lang="zh-CN" altLang="en-US" sz="3200"/>
              <a:t>是编写自定义的逻辑的地方</a:t>
            </a: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Attribute Uniform Texture Varying</a:t>
            </a:r>
            <a:r>
              <a:rPr lang="zh-CN" altLang="en-US">
                <a:sym typeface="+mn-ea"/>
              </a:rPr>
              <a:t>是什么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Attribute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Buffer + Buffer</a:t>
            </a:r>
            <a:r>
              <a:rPr lang="zh-CN" altLang="en-US">
                <a:sym typeface="+mn-ea"/>
              </a:rPr>
              <a:t>的读取方法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Uniform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WebGLProgram</a:t>
            </a:r>
            <a:r>
              <a:rPr lang="zh-CN" altLang="en-US">
                <a:sym typeface="+mn-ea"/>
              </a:rPr>
              <a:t>执行</a:t>
            </a:r>
            <a:r>
              <a:rPr lang="en-US" altLang="zh-CN">
                <a:sym typeface="+mn-ea"/>
              </a:rPr>
              <a:t>Shader</a:t>
            </a:r>
            <a:r>
              <a:rPr lang="zh-CN" altLang="en-US">
                <a:sym typeface="+mn-ea"/>
              </a:rPr>
              <a:t>时的全局变量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Texture</a:t>
            </a:r>
            <a:r>
              <a:rPr lang="zh-CN" altLang="en-US">
                <a:sym typeface="+mn-ea"/>
              </a:rPr>
              <a:t>：纹理，专门储存</a:t>
            </a:r>
            <a:r>
              <a:rPr lang="en-US" altLang="zh-CN">
                <a:sym typeface="+mn-ea"/>
              </a:rPr>
              <a:t>Bitmap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Varying</a:t>
            </a:r>
            <a:r>
              <a:rPr lang="zh-CN" altLang="en-US">
                <a:sym typeface="+mn-ea"/>
              </a:rPr>
              <a:t>：光栅化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插值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结果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注意：</a:t>
            </a:r>
            <a:r>
              <a:rPr lang="en-US" altLang="zh-CN">
                <a:sym typeface="+mn-ea"/>
              </a:rPr>
              <a:t>Texture</a:t>
            </a:r>
            <a:r>
              <a:rPr lang="zh-CN" altLang="en-US">
                <a:sym typeface="+mn-ea"/>
              </a:rPr>
              <a:t>不可直接传递，需要把</a:t>
            </a:r>
            <a:r>
              <a:rPr lang="en-US" altLang="zh-CN">
                <a:sym typeface="+mn-ea"/>
              </a:rPr>
              <a:t>Texture</a:t>
            </a:r>
            <a:r>
              <a:rPr lang="zh-CN" altLang="en-US">
                <a:sym typeface="+mn-ea"/>
              </a:rPr>
              <a:t>映射到</a:t>
            </a:r>
            <a:r>
              <a:rPr lang="en-US" altLang="zh-CN">
                <a:sym typeface="+mn-ea"/>
              </a:rPr>
              <a:t>Texture Unit</a:t>
            </a:r>
            <a:r>
              <a:rPr lang="zh-CN" altLang="en-US">
                <a:sym typeface="+mn-ea"/>
              </a:rPr>
              <a:t>，然后把</a:t>
            </a:r>
            <a:r>
              <a:rPr lang="en-US" altLang="zh-CN">
                <a:sym typeface="+mn-ea"/>
              </a:rPr>
              <a:t>TextureUnit</a:t>
            </a:r>
            <a:r>
              <a:rPr lang="zh-CN" altLang="en-US">
                <a:sym typeface="+mn-ea"/>
              </a:rPr>
              <a:t>设置到</a:t>
            </a:r>
            <a:r>
              <a:rPr lang="en-US" altLang="zh-CN">
                <a:sym typeface="+mn-ea"/>
              </a:rPr>
              <a:t>Uniform</a:t>
            </a:r>
            <a:r>
              <a:rPr lang="zh-CN" altLang="en-US">
                <a:sym typeface="+mn-ea"/>
              </a:rPr>
              <a:t>来使用。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gl_Position gl_FragColor </a:t>
            </a:r>
            <a:r>
              <a:rPr lang="zh-CN" altLang="en-US">
                <a:sym typeface="+mn-ea"/>
              </a:rPr>
              <a:t>是什么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gl_Position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VertexShader</a:t>
            </a:r>
            <a:r>
              <a:rPr lang="zh-CN" altLang="en-US">
                <a:sym typeface="+mn-ea"/>
              </a:rPr>
              <a:t>计算后的裁剪空间下的坐标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gl_FragData[n]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FragmentShader</a:t>
            </a:r>
            <a:r>
              <a:rPr lang="zh-CN" altLang="en-US">
                <a:sym typeface="+mn-ea"/>
              </a:rPr>
              <a:t>计算</a:t>
            </a:r>
            <a:r>
              <a:rPr lang="zh-CN" altLang="en-US">
                <a:sym typeface="+mn-ea"/>
              </a:rPr>
              <a:t>光栅化</a:t>
            </a:r>
            <a:r>
              <a:rPr lang="zh-CN" altLang="en-US">
                <a:sym typeface="+mn-ea"/>
              </a:rPr>
              <a:t>后点的颜色，并且输出到对应的</a:t>
            </a:r>
            <a:r>
              <a:rPr lang="en-US" altLang="zh-CN">
                <a:sym typeface="+mn-ea"/>
              </a:rPr>
              <a:t>color attachment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gl_FragColor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gl_FragData[0]</a:t>
            </a:r>
            <a:r>
              <a:rPr lang="zh-CN" altLang="en-US">
                <a:sym typeface="+mn-ea"/>
              </a:rPr>
              <a:t>的别称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Attribute</a:t>
            </a:r>
            <a:r>
              <a:rPr lang="zh-CN" altLang="en-US">
                <a:sym typeface="+mn-ea"/>
              </a:rPr>
              <a:t>如何设置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475" y="1785620"/>
            <a:ext cx="874014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74130" y="728345"/>
            <a:ext cx="5274310" cy="30460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400">
                <a:ln>
                  <a:noFill/>
                </a:ln>
              </a:rPr>
              <a:t>先看</a:t>
            </a:r>
            <a:r>
              <a:rPr lang="en-US" altLang="zh-CN" sz="2400">
                <a:ln>
                  <a:noFill/>
                </a:ln>
              </a:rPr>
              <a:t>Shader</a:t>
            </a:r>
            <a:r>
              <a:rPr lang="zh-CN" altLang="en-US" sz="2400">
                <a:ln>
                  <a:noFill/>
                </a:ln>
              </a:rPr>
              <a:t>如何读取的</a:t>
            </a:r>
            <a:endParaRPr lang="zh-CN" altLang="en-US" sz="2400">
              <a:ln>
                <a:noFill/>
              </a:ln>
            </a:endParaRPr>
          </a:p>
          <a:p>
            <a:r>
              <a:rPr lang="zh-CN" altLang="en-US" sz="2400">
                <a:ln>
                  <a:noFill/>
                </a:ln>
              </a:rPr>
              <a:t>从</a:t>
            </a:r>
            <a:r>
              <a:rPr lang="en-US" altLang="zh-CN" sz="2400">
                <a:ln>
                  <a:noFill/>
                </a:ln>
              </a:rPr>
              <a:t>Program</a:t>
            </a:r>
            <a:r>
              <a:rPr lang="zh-CN" altLang="en-US" sz="2400">
                <a:ln>
                  <a:noFill/>
                </a:ln>
              </a:rPr>
              <a:t>的</a:t>
            </a:r>
            <a:r>
              <a:rPr lang="en-US" altLang="zh-CN" sz="2400">
                <a:ln>
                  <a:noFill/>
                </a:ln>
              </a:rPr>
              <a:t>Attribute Info</a:t>
            </a:r>
            <a:r>
              <a:rPr lang="zh-CN" altLang="en-US" sz="2400">
                <a:ln>
                  <a:noFill/>
                </a:ln>
              </a:rPr>
              <a:t>读取</a:t>
            </a:r>
            <a:r>
              <a:rPr lang="en-US" altLang="zh-CN" sz="2400">
                <a:ln>
                  <a:noFill/>
                </a:ln>
              </a:rPr>
              <a:t>location</a:t>
            </a:r>
            <a:endParaRPr lang="en-US" altLang="zh-CN" sz="2400">
              <a:ln>
                <a:noFill/>
              </a:ln>
            </a:endParaRPr>
          </a:p>
          <a:p>
            <a:r>
              <a:rPr lang="zh-CN" altLang="en-US" sz="2400">
                <a:ln>
                  <a:noFill/>
                </a:ln>
              </a:rPr>
              <a:t>从</a:t>
            </a:r>
            <a:r>
              <a:rPr lang="en-US" altLang="zh-CN" sz="2400">
                <a:ln>
                  <a:noFill/>
                </a:ln>
                <a:sym typeface="+mn-ea"/>
              </a:rPr>
              <a:t>location</a:t>
            </a:r>
            <a:r>
              <a:rPr lang="zh-CN" altLang="en-US" sz="2400">
                <a:ln>
                  <a:noFill/>
                </a:ln>
                <a:sym typeface="+mn-ea"/>
              </a:rPr>
              <a:t>按照</a:t>
            </a:r>
            <a:r>
              <a:rPr lang="en-US" altLang="zh-CN" sz="2400">
                <a:ln>
                  <a:noFill/>
                </a:ln>
              </a:rPr>
              <a:t>VBO</a:t>
            </a:r>
            <a:r>
              <a:rPr lang="zh-CN" altLang="en-US" sz="2400">
                <a:ln>
                  <a:noFill/>
                </a:ln>
              </a:rPr>
              <a:t>定义读取对应</a:t>
            </a:r>
            <a:r>
              <a:rPr lang="en-US" altLang="zh-CN" sz="2400">
                <a:ln>
                  <a:noFill/>
                </a:ln>
              </a:rPr>
              <a:t>Buffer</a:t>
            </a:r>
            <a:endParaRPr lang="en-US" altLang="zh-CN" sz="2400">
              <a:ln>
                <a:noFill/>
              </a:ln>
            </a:endParaRPr>
          </a:p>
          <a:p>
            <a:endParaRPr lang="en-US" altLang="zh-CN" sz="2400">
              <a:ln>
                <a:noFill/>
              </a:ln>
            </a:endParaRPr>
          </a:p>
          <a:p>
            <a:r>
              <a:rPr lang="zh-CN" altLang="en-US" sz="2400">
                <a:ln>
                  <a:noFill/>
                </a:ln>
              </a:rPr>
              <a:t>所以也就是说需要</a:t>
            </a:r>
            <a:endParaRPr lang="zh-CN" altLang="en-US" sz="2400">
              <a:ln>
                <a:noFill/>
              </a:ln>
            </a:endParaRPr>
          </a:p>
          <a:p>
            <a:r>
              <a:rPr lang="zh-CN" altLang="en-US" sz="2400">
                <a:ln>
                  <a:noFill/>
                </a:ln>
              </a:rPr>
              <a:t>创建一个</a:t>
            </a:r>
            <a:r>
              <a:rPr lang="en-US" altLang="zh-CN" sz="2400">
                <a:ln>
                  <a:noFill/>
                </a:ln>
              </a:rPr>
              <a:t>Buffer</a:t>
            </a:r>
            <a:r>
              <a:rPr lang="zh-CN" altLang="en-US" sz="2400">
                <a:ln>
                  <a:noFill/>
                </a:ln>
              </a:rPr>
              <a:t>并写入数据</a:t>
            </a:r>
            <a:endParaRPr lang="zh-CN" altLang="en-US" sz="2400">
              <a:ln>
                <a:noFill/>
              </a:ln>
            </a:endParaRPr>
          </a:p>
          <a:p>
            <a:r>
              <a:rPr lang="zh-CN" altLang="en-US" sz="2400">
                <a:ln>
                  <a:noFill/>
                </a:ln>
              </a:rPr>
              <a:t>拿到</a:t>
            </a:r>
            <a:r>
              <a:rPr lang="en-US" altLang="zh-CN" sz="2400">
                <a:ln>
                  <a:noFill/>
                </a:ln>
              </a:rPr>
              <a:t>Program</a:t>
            </a:r>
            <a:r>
              <a:rPr lang="zh-CN" altLang="en-US" sz="2400">
                <a:ln>
                  <a:noFill/>
                </a:ln>
              </a:rPr>
              <a:t>的</a:t>
            </a:r>
            <a:r>
              <a:rPr lang="en-US" altLang="zh-CN" sz="2400">
                <a:ln>
                  <a:noFill/>
                </a:ln>
              </a:rPr>
              <a:t>AttributeInfo</a:t>
            </a:r>
            <a:r>
              <a:rPr lang="zh-CN" altLang="en-US" sz="2400">
                <a:ln>
                  <a:noFill/>
                </a:ln>
              </a:rPr>
              <a:t>的</a:t>
            </a:r>
            <a:r>
              <a:rPr lang="en-US" altLang="zh-CN" sz="2400">
                <a:ln>
                  <a:noFill/>
                </a:ln>
              </a:rPr>
              <a:t>Location</a:t>
            </a:r>
            <a:endParaRPr lang="en-US" altLang="zh-CN" sz="2400">
              <a:ln>
                <a:noFill/>
              </a:ln>
            </a:endParaRPr>
          </a:p>
          <a:p>
            <a:r>
              <a:rPr lang="zh-CN" altLang="en-US" sz="2400">
                <a:ln>
                  <a:noFill/>
                </a:ln>
              </a:rPr>
              <a:t>设置</a:t>
            </a:r>
            <a:r>
              <a:rPr lang="en-US" altLang="zh-CN" sz="2400">
                <a:ln>
                  <a:noFill/>
                </a:ln>
              </a:rPr>
              <a:t>VBO</a:t>
            </a:r>
            <a:r>
              <a:rPr lang="zh-CN" altLang="en-US" sz="2400">
                <a:ln>
                  <a:noFill/>
                </a:ln>
              </a:rPr>
              <a:t>从那个</a:t>
            </a:r>
            <a:r>
              <a:rPr lang="en-US" altLang="zh-CN" sz="2400">
                <a:ln>
                  <a:noFill/>
                </a:ln>
              </a:rPr>
              <a:t>Buffer</a:t>
            </a:r>
            <a:r>
              <a:rPr lang="zh-CN" altLang="en-US" sz="2400">
                <a:ln>
                  <a:noFill/>
                </a:ln>
              </a:rPr>
              <a:t>，如何读取</a:t>
            </a:r>
            <a:endParaRPr lang="zh-CN" altLang="en-US" sz="2400">
              <a:ln>
                <a:noFill/>
              </a:ln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WPS 演示</Application>
  <PresentationFormat/>
  <Paragraphs>131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/>
      <vt:lpstr>WebGL基础概念</vt:lpstr>
      <vt:lpstr>WebGL是什么？</vt:lpstr>
      <vt:lpstr>WebGL构成</vt:lpstr>
      <vt:lpstr>WebGL的使用方法</vt:lpstr>
      <vt:lpstr>WebGLProgram</vt:lpstr>
      <vt:lpstr>Shader是一个函数</vt:lpstr>
      <vt:lpstr>Attribute Uniform Texture Varying是什么</vt:lpstr>
      <vt:lpstr>gl_Position gl_FragColor 是什么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WebGL基础概念</dc:title>
  <dc:creator/>
  <cp:lastModifiedBy>DeepKolos</cp:lastModifiedBy>
  <cp:revision>15</cp:revision>
  <dcterms:created xsi:type="dcterms:W3CDTF">2021-03-06T07:30:00Z</dcterms:created>
  <dcterms:modified xsi:type="dcterms:W3CDTF">2021-03-06T10:53:19Z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2052-...</vt:lpwstr>
  </property>
</Properties>
</file>