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12192000" cy="6858000"/>
  <p:notesSz cx="7099300" cy="10234613"/>
  <p:embeddedFontLst>
    <p:embeddedFont>
      <p:font typeface="Arimo"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aqdJh0ozbMIbWz9lHuUcg7NpZ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D80D0-8D1A-4F39-B0A6-C5FA46E919C0}">
  <a:tblStyle styleId="{7ADD80D0-8D1A-4F39-B0A6-C5FA46E919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3EA35F-0842-42A4-8C4B-176C7D7D6B3F}" styleName="Table_1">
    <a:wholeTbl>
      <a:tcTxStyle b="off" i="off">
        <a:font>
          <a:latin typeface="Arial Unicode MS"/>
          <a:ea typeface="Arial Unicode MS"/>
          <a:cs typeface="Arial Unicode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6EF"/>
          </a:solidFill>
        </a:fill>
      </a:tcStyle>
    </a:wholeTbl>
    <a:band1H>
      <a:tcTxStyle/>
      <a:tcStyle>
        <a:tcBdr/>
        <a:fill>
          <a:solidFill>
            <a:srgbClr val="CAECDD"/>
          </a:solidFill>
        </a:fill>
      </a:tcStyle>
    </a:band1H>
    <a:band2H>
      <a:tcTxStyle/>
      <a:tcStyle>
        <a:tcBdr/>
      </a:tcStyle>
    </a:band2H>
    <a:band1V>
      <a:tcTxStyle/>
      <a:tcStyle>
        <a:tcBdr/>
        <a:fill>
          <a:solidFill>
            <a:srgbClr val="CAECDD"/>
          </a:solidFill>
        </a:fill>
      </a:tcStyle>
    </a:band1V>
    <a:band2V>
      <a:tcTxStyle/>
      <a:tcStyle>
        <a:tcBdr/>
      </a:tcStyle>
    </a:band2V>
    <a:lastCol>
      <a:tcTxStyle b="on" i="off">
        <a:font>
          <a:latin typeface="Arial Unicode MS"/>
          <a:ea typeface="Arial Unicode MS"/>
          <a:cs typeface="Arial Unicode MS"/>
        </a:font>
        <a:schemeClr val="lt1"/>
      </a:tcTxStyle>
      <a:tcStyle>
        <a:tcBdr/>
        <a:fill>
          <a:solidFill>
            <a:schemeClr val="accent1"/>
          </a:solidFill>
        </a:fill>
      </a:tcStyle>
    </a:lastCol>
    <a:firstCol>
      <a:tcTxStyle b="on" i="off">
        <a:font>
          <a:latin typeface="Arial Unicode MS"/>
          <a:ea typeface="Arial Unicode MS"/>
          <a:cs typeface="Arial Unicode MS"/>
        </a:font>
        <a:schemeClr val="lt1"/>
      </a:tcTxStyle>
      <a:tcStyle>
        <a:tcBdr/>
        <a:fill>
          <a:solidFill>
            <a:schemeClr val="accent1"/>
          </a:solidFill>
        </a:fill>
      </a:tcStyle>
    </a:firstCol>
    <a:lastRow>
      <a:tcTxStyle b="on" i="off">
        <a:font>
          <a:latin typeface="Arial Unicode MS"/>
          <a:ea typeface="Arial Unicode MS"/>
          <a:cs typeface="Arial Unicode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Unicode MS"/>
          <a:ea typeface="Arial Unicode MS"/>
          <a:cs typeface="Arial Unicode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87" autoAdjust="0"/>
  </p:normalViewPr>
  <p:slideViewPr>
    <p:cSldViewPr snapToGrid="0">
      <p:cViewPr varScale="1">
        <p:scale>
          <a:sx n="93" d="100"/>
          <a:sy n="93" d="100"/>
        </p:scale>
        <p:origin x="12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1731"/>
          </a:xfrm>
          <a:prstGeom prst="rect">
            <a:avLst/>
          </a:prstGeom>
          <a:noFill/>
          <a:ln>
            <a:noFill/>
          </a:ln>
        </p:spPr>
        <p:txBody>
          <a:bodyPr spcFirstLastPara="1" wrap="square" lIns="95500" tIns="47750" rIns="95500" bIns="47750" anchor="t"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000" b="0" i="0" u="none" strike="noStrike" cap="none">
                <a:solidFill>
                  <a:schemeClr val="lt2"/>
                </a:solidFill>
                <a:latin typeface="Arimo"/>
                <a:ea typeface="Arimo"/>
                <a:cs typeface="Arimo"/>
                <a:sym typeface="Arimo"/>
              </a:defRPr>
            </a:lvl2pPr>
            <a:lvl3pPr marR="0" lvl="2" algn="ctr" rtl="0">
              <a:spcBef>
                <a:spcPts val="0"/>
              </a:spcBef>
              <a:spcAft>
                <a:spcPts val="0"/>
              </a:spcAft>
              <a:buSzPts val="1400"/>
              <a:buNone/>
              <a:defRPr sz="2000" b="0" i="0" u="none" strike="noStrike" cap="none">
                <a:solidFill>
                  <a:schemeClr val="lt2"/>
                </a:solidFill>
                <a:latin typeface="Arimo"/>
                <a:ea typeface="Arimo"/>
                <a:cs typeface="Arimo"/>
                <a:sym typeface="Arimo"/>
              </a:defRPr>
            </a:lvl3pPr>
            <a:lvl4pPr marR="0" lvl="3" algn="ctr" rtl="0">
              <a:spcBef>
                <a:spcPts val="0"/>
              </a:spcBef>
              <a:spcAft>
                <a:spcPts val="0"/>
              </a:spcAft>
              <a:buSzPts val="1400"/>
              <a:buNone/>
              <a:defRPr sz="2000" b="0" i="0" u="none" strike="noStrike" cap="none">
                <a:solidFill>
                  <a:schemeClr val="lt2"/>
                </a:solidFill>
                <a:latin typeface="Arimo"/>
                <a:ea typeface="Arimo"/>
                <a:cs typeface="Arimo"/>
                <a:sym typeface="Arimo"/>
              </a:defRPr>
            </a:lvl4pPr>
            <a:lvl5pPr marR="0" lvl="4" algn="ctr" rtl="0">
              <a:spcBef>
                <a:spcPts val="0"/>
              </a:spcBef>
              <a:spcAft>
                <a:spcPts val="0"/>
              </a:spcAft>
              <a:buSzPts val="1400"/>
              <a:buNone/>
              <a:defRPr sz="2000" b="0" i="0" u="none" strike="noStrike" cap="none">
                <a:solidFill>
                  <a:schemeClr val="lt2"/>
                </a:solidFill>
                <a:latin typeface="Arimo"/>
                <a:ea typeface="Arimo"/>
                <a:cs typeface="Arimo"/>
                <a:sym typeface="Arimo"/>
              </a:defRPr>
            </a:lvl5pPr>
            <a:lvl6pPr marR="0" lvl="5" algn="l" rtl="0">
              <a:spcBef>
                <a:spcPts val="0"/>
              </a:spcBef>
              <a:spcAft>
                <a:spcPts val="0"/>
              </a:spcAft>
              <a:buSzPts val="1400"/>
              <a:buNone/>
              <a:defRPr sz="2000" b="0" i="0" u="none" strike="noStrike" cap="none">
                <a:solidFill>
                  <a:schemeClr val="lt2"/>
                </a:solidFill>
                <a:latin typeface="Arimo"/>
                <a:ea typeface="Arimo"/>
                <a:cs typeface="Arimo"/>
                <a:sym typeface="Arimo"/>
              </a:defRPr>
            </a:lvl6pPr>
            <a:lvl7pPr marR="0" lvl="6" algn="l" rtl="0">
              <a:spcBef>
                <a:spcPts val="0"/>
              </a:spcBef>
              <a:spcAft>
                <a:spcPts val="0"/>
              </a:spcAft>
              <a:buSzPts val="1400"/>
              <a:buNone/>
              <a:defRPr sz="2000" b="0" i="0" u="none" strike="noStrike" cap="none">
                <a:solidFill>
                  <a:schemeClr val="lt2"/>
                </a:solidFill>
                <a:latin typeface="Arimo"/>
                <a:ea typeface="Arimo"/>
                <a:cs typeface="Arimo"/>
                <a:sym typeface="Arimo"/>
              </a:defRPr>
            </a:lvl7pPr>
            <a:lvl8pPr marR="0" lvl="7" algn="l" rtl="0">
              <a:spcBef>
                <a:spcPts val="0"/>
              </a:spcBef>
              <a:spcAft>
                <a:spcPts val="0"/>
              </a:spcAft>
              <a:buSzPts val="1400"/>
              <a:buNone/>
              <a:defRPr sz="2000" b="0" i="0" u="none" strike="noStrike" cap="none">
                <a:solidFill>
                  <a:schemeClr val="lt2"/>
                </a:solidFill>
                <a:latin typeface="Arimo"/>
                <a:ea typeface="Arimo"/>
                <a:cs typeface="Arimo"/>
                <a:sym typeface="Arimo"/>
              </a:defRPr>
            </a:lvl8pPr>
            <a:lvl9pPr marR="0" lvl="8" algn="l" rtl="0">
              <a:spcBef>
                <a:spcPts val="0"/>
              </a:spcBef>
              <a:spcAft>
                <a:spcPts val="0"/>
              </a:spcAft>
              <a:buSzPts val="1400"/>
              <a:buNone/>
              <a:defRPr sz="2000" b="0" i="0" u="none" strike="noStrike" cap="none">
                <a:solidFill>
                  <a:schemeClr val="lt2"/>
                </a:solidFill>
                <a:latin typeface="Arimo"/>
                <a:ea typeface="Arimo"/>
                <a:cs typeface="Arimo"/>
                <a:sym typeface="Arimo"/>
              </a:defRPr>
            </a:lvl9pPr>
          </a:lstStyle>
          <a:p>
            <a:endParaRPr/>
          </a:p>
        </p:txBody>
      </p:sp>
      <p:sp>
        <p:nvSpPr>
          <p:cNvPr id="4" name="Google Shape;4;n"/>
          <p:cNvSpPr txBox="1">
            <a:spLocks noGrp="1"/>
          </p:cNvSpPr>
          <p:nvPr>
            <p:ph type="dt" idx="10"/>
          </p:nvPr>
        </p:nvSpPr>
        <p:spPr>
          <a:xfrm>
            <a:off x="4022937" y="0"/>
            <a:ext cx="3076363" cy="511731"/>
          </a:xfrm>
          <a:prstGeom prst="rect">
            <a:avLst/>
          </a:prstGeom>
          <a:noFill/>
          <a:ln>
            <a:noFill/>
          </a:ln>
        </p:spPr>
        <p:txBody>
          <a:bodyPr spcFirstLastPara="1" wrap="square" lIns="95500" tIns="47750" rIns="95500" bIns="47750" anchor="t" anchorCtr="0">
            <a:noAutofit/>
          </a:bodyPr>
          <a:lstStyle>
            <a:lvl1pPr marR="0" lvl="0" algn="r"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000" b="0" i="0" u="none" strike="noStrike" cap="none">
                <a:solidFill>
                  <a:schemeClr val="lt2"/>
                </a:solidFill>
                <a:latin typeface="Arimo"/>
                <a:ea typeface="Arimo"/>
                <a:cs typeface="Arimo"/>
                <a:sym typeface="Arimo"/>
              </a:defRPr>
            </a:lvl2pPr>
            <a:lvl3pPr marR="0" lvl="2" algn="ctr" rtl="0">
              <a:spcBef>
                <a:spcPts val="0"/>
              </a:spcBef>
              <a:spcAft>
                <a:spcPts val="0"/>
              </a:spcAft>
              <a:buSzPts val="1400"/>
              <a:buNone/>
              <a:defRPr sz="2000" b="0" i="0" u="none" strike="noStrike" cap="none">
                <a:solidFill>
                  <a:schemeClr val="lt2"/>
                </a:solidFill>
                <a:latin typeface="Arimo"/>
                <a:ea typeface="Arimo"/>
                <a:cs typeface="Arimo"/>
                <a:sym typeface="Arimo"/>
              </a:defRPr>
            </a:lvl3pPr>
            <a:lvl4pPr marR="0" lvl="3" algn="ctr" rtl="0">
              <a:spcBef>
                <a:spcPts val="0"/>
              </a:spcBef>
              <a:spcAft>
                <a:spcPts val="0"/>
              </a:spcAft>
              <a:buSzPts val="1400"/>
              <a:buNone/>
              <a:defRPr sz="2000" b="0" i="0" u="none" strike="noStrike" cap="none">
                <a:solidFill>
                  <a:schemeClr val="lt2"/>
                </a:solidFill>
                <a:latin typeface="Arimo"/>
                <a:ea typeface="Arimo"/>
                <a:cs typeface="Arimo"/>
                <a:sym typeface="Arimo"/>
              </a:defRPr>
            </a:lvl4pPr>
            <a:lvl5pPr marR="0" lvl="4" algn="ctr" rtl="0">
              <a:spcBef>
                <a:spcPts val="0"/>
              </a:spcBef>
              <a:spcAft>
                <a:spcPts val="0"/>
              </a:spcAft>
              <a:buSzPts val="1400"/>
              <a:buNone/>
              <a:defRPr sz="2000" b="0" i="0" u="none" strike="noStrike" cap="none">
                <a:solidFill>
                  <a:schemeClr val="lt2"/>
                </a:solidFill>
                <a:latin typeface="Arimo"/>
                <a:ea typeface="Arimo"/>
                <a:cs typeface="Arimo"/>
                <a:sym typeface="Arimo"/>
              </a:defRPr>
            </a:lvl5pPr>
            <a:lvl6pPr marR="0" lvl="5" algn="l" rtl="0">
              <a:spcBef>
                <a:spcPts val="0"/>
              </a:spcBef>
              <a:spcAft>
                <a:spcPts val="0"/>
              </a:spcAft>
              <a:buSzPts val="1400"/>
              <a:buNone/>
              <a:defRPr sz="2000" b="0" i="0" u="none" strike="noStrike" cap="none">
                <a:solidFill>
                  <a:schemeClr val="lt2"/>
                </a:solidFill>
                <a:latin typeface="Arimo"/>
                <a:ea typeface="Arimo"/>
                <a:cs typeface="Arimo"/>
                <a:sym typeface="Arimo"/>
              </a:defRPr>
            </a:lvl6pPr>
            <a:lvl7pPr marR="0" lvl="6" algn="l" rtl="0">
              <a:spcBef>
                <a:spcPts val="0"/>
              </a:spcBef>
              <a:spcAft>
                <a:spcPts val="0"/>
              </a:spcAft>
              <a:buSzPts val="1400"/>
              <a:buNone/>
              <a:defRPr sz="2000" b="0" i="0" u="none" strike="noStrike" cap="none">
                <a:solidFill>
                  <a:schemeClr val="lt2"/>
                </a:solidFill>
                <a:latin typeface="Arimo"/>
                <a:ea typeface="Arimo"/>
                <a:cs typeface="Arimo"/>
                <a:sym typeface="Arimo"/>
              </a:defRPr>
            </a:lvl7pPr>
            <a:lvl8pPr marR="0" lvl="7" algn="l" rtl="0">
              <a:spcBef>
                <a:spcPts val="0"/>
              </a:spcBef>
              <a:spcAft>
                <a:spcPts val="0"/>
              </a:spcAft>
              <a:buSzPts val="1400"/>
              <a:buNone/>
              <a:defRPr sz="2000" b="0" i="0" u="none" strike="noStrike" cap="none">
                <a:solidFill>
                  <a:schemeClr val="lt2"/>
                </a:solidFill>
                <a:latin typeface="Arimo"/>
                <a:ea typeface="Arimo"/>
                <a:cs typeface="Arimo"/>
                <a:sym typeface="Arimo"/>
              </a:defRPr>
            </a:lvl8pPr>
            <a:lvl9pPr marR="0" lvl="8" algn="l" rtl="0">
              <a:spcBef>
                <a:spcPts val="0"/>
              </a:spcBef>
              <a:spcAft>
                <a:spcPts val="0"/>
              </a:spcAft>
              <a:buSzPts val="1400"/>
              <a:buNone/>
              <a:defRPr sz="2000" b="0" i="0" u="none" strike="noStrike" cap="none">
                <a:solidFill>
                  <a:schemeClr val="lt2"/>
                </a:solidFill>
                <a:latin typeface="Arimo"/>
                <a:ea typeface="Arimo"/>
                <a:cs typeface="Arimo"/>
                <a:sym typeface="Arimo"/>
              </a:defRPr>
            </a:lvl9pPr>
          </a:lstStyle>
          <a:p>
            <a:endParaRPr/>
          </a:p>
        </p:txBody>
      </p:sp>
      <p:sp>
        <p:nvSpPr>
          <p:cNvPr id="5" name="Google Shape;5;n"/>
          <p:cNvSpPr>
            <a:spLocks noGrp="1" noRot="1" noChangeAspect="1"/>
          </p:cNvSpPr>
          <p:nvPr>
            <p:ph type="sldImg" idx="3"/>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6574" y="4861442"/>
            <a:ext cx="5206154" cy="4605576"/>
          </a:xfrm>
          <a:prstGeom prst="rect">
            <a:avLst/>
          </a:prstGeom>
          <a:noFill/>
          <a:ln>
            <a:noFill/>
          </a:ln>
        </p:spPr>
        <p:txBody>
          <a:bodyPr spcFirstLastPara="1" wrap="square" lIns="95500" tIns="47750" rIns="95500" bIns="477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2882"/>
            <a:ext cx="3076363" cy="511731"/>
          </a:xfrm>
          <a:prstGeom prst="rect">
            <a:avLst/>
          </a:prstGeom>
          <a:noFill/>
          <a:ln>
            <a:noFill/>
          </a:ln>
        </p:spPr>
        <p:txBody>
          <a:bodyPr spcFirstLastPara="1" wrap="square" lIns="95500" tIns="47750" rIns="95500" bIns="47750" anchor="b"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000" b="0" i="0" u="none" strike="noStrike" cap="none">
                <a:solidFill>
                  <a:schemeClr val="lt2"/>
                </a:solidFill>
                <a:latin typeface="Arimo"/>
                <a:ea typeface="Arimo"/>
                <a:cs typeface="Arimo"/>
                <a:sym typeface="Arimo"/>
              </a:defRPr>
            </a:lvl2pPr>
            <a:lvl3pPr marR="0" lvl="2" algn="ctr" rtl="0">
              <a:spcBef>
                <a:spcPts val="0"/>
              </a:spcBef>
              <a:spcAft>
                <a:spcPts val="0"/>
              </a:spcAft>
              <a:buSzPts val="1400"/>
              <a:buNone/>
              <a:defRPr sz="2000" b="0" i="0" u="none" strike="noStrike" cap="none">
                <a:solidFill>
                  <a:schemeClr val="lt2"/>
                </a:solidFill>
                <a:latin typeface="Arimo"/>
                <a:ea typeface="Arimo"/>
                <a:cs typeface="Arimo"/>
                <a:sym typeface="Arimo"/>
              </a:defRPr>
            </a:lvl3pPr>
            <a:lvl4pPr marR="0" lvl="3" algn="ctr" rtl="0">
              <a:spcBef>
                <a:spcPts val="0"/>
              </a:spcBef>
              <a:spcAft>
                <a:spcPts val="0"/>
              </a:spcAft>
              <a:buSzPts val="1400"/>
              <a:buNone/>
              <a:defRPr sz="2000" b="0" i="0" u="none" strike="noStrike" cap="none">
                <a:solidFill>
                  <a:schemeClr val="lt2"/>
                </a:solidFill>
                <a:latin typeface="Arimo"/>
                <a:ea typeface="Arimo"/>
                <a:cs typeface="Arimo"/>
                <a:sym typeface="Arimo"/>
              </a:defRPr>
            </a:lvl4pPr>
            <a:lvl5pPr marR="0" lvl="4" algn="ctr" rtl="0">
              <a:spcBef>
                <a:spcPts val="0"/>
              </a:spcBef>
              <a:spcAft>
                <a:spcPts val="0"/>
              </a:spcAft>
              <a:buSzPts val="1400"/>
              <a:buNone/>
              <a:defRPr sz="2000" b="0" i="0" u="none" strike="noStrike" cap="none">
                <a:solidFill>
                  <a:schemeClr val="lt2"/>
                </a:solidFill>
                <a:latin typeface="Arimo"/>
                <a:ea typeface="Arimo"/>
                <a:cs typeface="Arimo"/>
                <a:sym typeface="Arimo"/>
              </a:defRPr>
            </a:lvl5pPr>
            <a:lvl6pPr marR="0" lvl="5" algn="l" rtl="0">
              <a:spcBef>
                <a:spcPts val="0"/>
              </a:spcBef>
              <a:spcAft>
                <a:spcPts val="0"/>
              </a:spcAft>
              <a:buSzPts val="1400"/>
              <a:buNone/>
              <a:defRPr sz="2000" b="0" i="0" u="none" strike="noStrike" cap="none">
                <a:solidFill>
                  <a:schemeClr val="lt2"/>
                </a:solidFill>
                <a:latin typeface="Arimo"/>
                <a:ea typeface="Arimo"/>
                <a:cs typeface="Arimo"/>
                <a:sym typeface="Arimo"/>
              </a:defRPr>
            </a:lvl6pPr>
            <a:lvl7pPr marR="0" lvl="6" algn="l" rtl="0">
              <a:spcBef>
                <a:spcPts val="0"/>
              </a:spcBef>
              <a:spcAft>
                <a:spcPts val="0"/>
              </a:spcAft>
              <a:buSzPts val="1400"/>
              <a:buNone/>
              <a:defRPr sz="2000" b="0" i="0" u="none" strike="noStrike" cap="none">
                <a:solidFill>
                  <a:schemeClr val="lt2"/>
                </a:solidFill>
                <a:latin typeface="Arimo"/>
                <a:ea typeface="Arimo"/>
                <a:cs typeface="Arimo"/>
                <a:sym typeface="Arimo"/>
              </a:defRPr>
            </a:lvl7pPr>
            <a:lvl8pPr marR="0" lvl="7" algn="l" rtl="0">
              <a:spcBef>
                <a:spcPts val="0"/>
              </a:spcBef>
              <a:spcAft>
                <a:spcPts val="0"/>
              </a:spcAft>
              <a:buSzPts val="1400"/>
              <a:buNone/>
              <a:defRPr sz="2000" b="0" i="0" u="none" strike="noStrike" cap="none">
                <a:solidFill>
                  <a:schemeClr val="lt2"/>
                </a:solidFill>
                <a:latin typeface="Arimo"/>
                <a:ea typeface="Arimo"/>
                <a:cs typeface="Arimo"/>
                <a:sym typeface="Arimo"/>
              </a:defRPr>
            </a:lvl8pPr>
            <a:lvl9pPr marR="0" lvl="8" algn="l" rtl="0">
              <a:spcBef>
                <a:spcPts val="0"/>
              </a:spcBef>
              <a:spcAft>
                <a:spcPts val="0"/>
              </a:spcAft>
              <a:buSzPts val="1400"/>
              <a:buNone/>
              <a:defRPr sz="2000" b="0" i="0" u="none" strike="noStrike" cap="none">
                <a:solidFill>
                  <a:schemeClr val="lt2"/>
                </a:solidFill>
                <a:latin typeface="Arimo"/>
                <a:ea typeface="Arimo"/>
                <a:cs typeface="Arimo"/>
                <a:sym typeface="Arimo"/>
              </a:defRPr>
            </a:lvl9pPr>
          </a:lstStyle>
          <a:p>
            <a:endParaRPr/>
          </a:p>
        </p:txBody>
      </p:sp>
      <p:sp>
        <p:nvSpPr>
          <p:cNvPr id="8" name="Google Shape;8;n"/>
          <p:cNvSpPr txBox="1">
            <a:spLocks noGrp="1"/>
          </p:cNvSpPr>
          <p:nvPr>
            <p:ph type="sldNum" idx="12"/>
          </p:nvPr>
        </p:nvSpPr>
        <p:spPr>
          <a:xfrm>
            <a:off x="4022937" y="9722882"/>
            <a:ext cx="3076363" cy="511731"/>
          </a:xfrm>
          <a:prstGeom prst="rect">
            <a:avLst/>
          </a:prstGeom>
          <a:noFill/>
          <a:ln>
            <a:noFill/>
          </a:ln>
        </p:spPr>
        <p:txBody>
          <a:bodyPr spcFirstLastPara="1" wrap="square" lIns="95500" tIns="47750" rIns="95500" bIns="47750" anchor="b" anchorCtr="0">
            <a:noAutofit/>
          </a:bodyPr>
          <a:lstStyle/>
          <a:p>
            <a:pPr marL="0" marR="0" lvl="0" indent="0" algn="r" rtl="0">
              <a:spcBef>
                <a:spcPts val="0"/>
              </a:spcBef>
              <a:spcAft>
                <a:spcPts val="0"/>
              </a:spcAft>
              <a:buNone/>
            </a:pPr>
            <a:fld id="{00000000-1234-1234-1234-123412341234}" type="slidenum">
              <a:rPr lang="nl-BE" sz="1300" b="0" i="0" u="none" strike="noStrike" cap="none">
                <a:solidFill>
                  <a:schemeClr val="dk1"/>
                </a:solidFill>
                <a:latin typeface="Times New Roman"/>
                <a:ea typeface="Times New Roman"/>
                <a:cs typeface="Times New Roman"/>
                <a:sym typeface="Times New Roman"/>
              </a:rPr>
              <a:t>‹#›</a:t>
            </a:fld>
            <a:endParaRPr sz="13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106" name="Google Shape;106;p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2cbe0a7cf_0_3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For example, by their gender or their socio-economic background. But lectal variation can be broader than just related to the macro-social categories that are typically studied in Labovian sociolinguistics. For example, style-differences may play a role as well, as has been shown in research on register effects and in research on communities of practice. Or geographic location may play a role, which is typically studied in dialectology and dialectometry. Because we believe that there language variation can be structured along any of these axes, we prefer to talk about lectal variation, rather than sociolectal variation.</a:t>
            </a:r>
            <a:endParaRPr/>
          </a:p>
          <a:p>
            <a:pPr marL="0" lvl="0" indent="0" algn="l" rtl="0">
              <a:spcBef>
                <a:spcPts val="360"/>
              </a:spcBef>
              <a:spcAft>
                <a:spcPts val="0"/>
              </a:spcAft>
              <a:buNone/>
            </a:pPr>
            <a:r>
              <a:rPr lang="nl-BE"/>
              <a:t>So to take empirical research seriously, it is important to pay attention to language variation: since empirical materials will always be lectally stratified, variation within the data cannot be excluded from the analysis. </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190" name="Google Shape;190;gf2cbe0a7cf_0_3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2cbe0a7cf_0_0: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The theoretical framework that we’re working in, cognitive sociolx, then, takes all these things together. First, it works against the theoretical background of CL, giving a central place to meaning in its most maximalist form. Second, it also explicitely focusses on the lectal features that correlate with language variation. And finally, it is programmatically usage-based, relying solely on empirical data for linguistic analyses.</a:t>
            </a:r>
            <a:endParaRPr/>
          </a:p>
        </p:txBody>
      </p:sp>
      <p:sp>
        <p:nvSpPr>
          <p:cNvPr id="201" name="Google Shape;201;gf2cbe0a7cf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f9a940485_0_45: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Mariana</a:t>
            </a:r>
            <a:endParaRPr/>
          </a:p>
        </p:txBody>
      </p:sp>
      <p:sp>
        <p:nvSpPr>
          <p:cNvPr id="211" name="Google Shape;211;gef9a940485_0_4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278832ee7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gf278832ee7_0_0:notes"/>
          <p:cNvSpPr txBox="1">
            <a:spLocks noGrp="1"/>
          </p:cNvSpPr>
          <p:nvPr>
            <p:ph type="body" idx="1"/>
          </p:nvPr>
        </p:nvSpPr>
        <p:spPr>
          <a:xfrm>
            <a:off x="946574" y="4861442"/>
            <a:ext cx="5206200" cy="4605600"/>
          </a:xfrm>
          <a:prstGeom prst="rect">
            <a:avLst/>
          </a:prstGeom>
          <a:noFill/>
          <a:ln>
            <a:noFill/>
          </a:ln>
        </p:spPr>
        <p:txBody>
          <a:bodyPr spcFirstLastPara="1" wrap="square" lIns="95500" tIns="47750" rIns="95500" bIns="47750" anchor="t" anchorCtr="0">
            <a:noAutofit/>
          </a:bodyPr>
          <a:lstStyle/>
          <a:p>
            <a:pPr marL="0" lvl="0" indent="0" algn="l" rtl="0">
              <a:spcBef>
                <a:spcPts val="360"/>
              </a:spcBef>
              <a:spcAft>
                <a:spcPts val="0"/>
              </a:spcAft>
              <a:buNone/>
            </a:pPr>
            <a:r>
              <a:rPr lang="nl-BE"/>
              <a:t>Karlien? Mariana?</a:t>
            </a:r>
            <a:endParaRPr/>
          </a:p>
          <a:p>
            <a:pPr marL="0" lvl="0" indent="0" algn="l" rtl="0">
              <a:spcBef>
                <a:spcPts val="360"/>
              </a:spcBef>
              <a:spcAft>
                <a:spcPts val="0"/>
              </a:spcAft>
              <a:buNone/>
            </a:pPr>
            <a:endParaRPr/>
          </a:p>
          <a:p>
            <a:pPr marL="0" lvl="0" indent="0" algn="l" rtl="0">
              <a:spcBef>
                <a:spcPts val="360"/>
              </a:spcBef>
              <a:spcAft>
                <a:spcPts val="0"/>
              </a:spcAft>
              <a:buNone/>
            </a:pPr>
            <a:r>
              <a:rPr lang="nl-BE"/>
              <a:t>I can do it (Mariana) OK!</a:t>
            </a:r>
            <a:endParaRPr/>
          </a:p>
        </p:txBody>
      </p:sp>
      <p:sp>
        <p:nvSpPr>
          <p:cNvPr id="218" name="Google Shape;218;gf278832ee7_0_0:notes"/>
          <p:cNvSpPr txBox="1">
            <a:spLocks noGrp="1"/>
          </p:cNvSpPr>
          <p:nvPr>
            <p:ph type="sldNum" idx="12"/>
          </p:nvPr>
        </p:nvSpPr>
        <p:spPr>
          <a:xfrm>
            <a:off x="4022937" y="9722882"/>
            <a:ext cx="3076500" cy="511800"/>
          </a:xfrm>
          <a:prstGeom prst="rect">
            <a:avLst/>
          </a:prstGeom>
          <a:noFill/>
          <a:ln>
            <a:noFill/>
          </a:ln>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Karlien? Mariana?</a:t>
            </a:r>
            <a:endParaRPr/>
          </a:p>
        </p:txBody>
      </p:sp>
      <p:sp>
        <p:nvSpPr>
          <p:cNvPr id="228" name="Google Shape;228;p1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f278832ee7_0_1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Clr>
                <a:schemeClr val="dk1"/>
              </a:buClr>
              <a:buSzPts val="1100"/>
              <a:buFont typeface="Arial"/>
              <a:buNone/>
            </a:pPr>
            <a:r>
              <a:rPr lang="nl-BE"/>
              <a:t>Karlien? Mariana?</a:t>
            </a:r>
            <a:endParaRPr/>
          </a:p>
        </p:txBody>
      </p:sp>
      <p:sp>
        <p:nvSpPr>
          <p:cNvPr id="237" name="Google Shape;237;gf278832ee7_0_1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f9a940485_0_57: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Definitely Mariana from here!</a:t>
            </a:r>
            <a:endParaRPr/>
          </a:p>
        </p:txBody>
      </p:sp>
      <p:sp>
        <p:nvSpPr>
          <p:cNvPr id="246" name="Google Shape;246;gef9a940485_0_5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f9a940485_0_25: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252" name="Google Shape;252;gef9a940485_0_2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9a940485_0_76: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262" name="Google Shape;262;gef9a940485_0_7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130491c43_0_5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274" name="Google Shape;274;gf130491c43_0_5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2:notes"/>
          <p:cNvSpPr txBox="1">
            <a:spLocks noGrp="1"/>
          </p:cNvSpPr>
          <p:nvPr>
            <p:ph type="body" idx="1"/>
          </p:nvPr>
        </p:nvSpPr>
        <p:spPr>
          <a:xfrm>
            <a:off x="946574" y="4861442"/>
            <a:ext cx="5206154" cy="4605576"/>
          </a:xfrm>
          <a:prstGeom prst="rect">
            <a:avLst/>
          </a:prstGeom>
          <a:noFill/>
          <a:ln>
            <a:noFill/>
          </a:ln>
        </p:spPr>
        <p:txBody>
          <a:bodyPr spcFirstLastPara="1" wrap="square" lIns="95500" tIns="47750" rIns="95500" bIns="47750" anchor="t" anchorCtr="0">
            <a:noAutofit/>
          </a:bodyPr>
          <a:lstStyle/>
          <a:p>
            <a:pPr marL="0" lvl="0" indent="0" algn="l" rtl="0">
              <a:spcBef>
                <a:spcPts val="0"/>
              </a:spcBef>
              <a:spcAft>
                <a:spcPts val="0"/>
              </a:spcAft>
              <a:buNone/>
            </a:pPr>
            <a:r>
              <a:rPr lang="nl-BE" dirty="0"/>
              <a:t>Mariana/Karlien?</a:t>
            </a:r>
            <a:endParaRPr dirty="0"/>
          </a:p>
          <a:p>
            <a:pPr marL="171450" lvl="0" indent="-171450" algn="l" rtl="0">
              <a:spcBef>
                <a:spcPts val="0"/>
              </a:spcBef>
              <a:spcAft>
                <a:spcPts val="0"/>
              </a:spcAft>
              <a:buClr>
                <a:schemeClr val="dk1"/>
              </a:buClr>
              <a:buSzPts val="1200"/>
              <a:buFont typeface="Times New Roman"/>
              <a:buChar char="-"/>
            </a:pPr>
            <a:r>
              <a:rPr lang="nl-BE" dirty="0" err="1"/>
              <a:t>semantics</a:t>
            </a:r>
            <a:endParaRPr dirty="0"/>
          </a:p>
          <a:p>
            <a:pPr marL="171450" lvl="0" indent="-171450" algn="l" rtl="0">
              <a:spcBef>
                <a:spcPts val="360"/>
              </a:spcBef>
              <a:spcAft>
                <a:spcPts val="0"/>
              </a:spcAft>
              <a:buClr>
                <a:schemeClr val="dk1"/>
              </a:buClr>
              <a:buSzPts val="1200"/>
              <a:buFont typeface="Times New Roman"/>
              <a:buChar char="-"/>
            </a:pPr>
            <a:r>
              <a:rPr lang="nl-BE" dirty="0" err="1"/>
              <a:t>clouds</a:t>
            </a:r>
            <a:endParaRPr dirty="0"/>
          </a:p>
          <a:p>
            <a:pPr marL="171450" lvl="0" indent="-171450" algn="l" rtl="0">
              <a:spcBef>
                <a:spcPts val="360"/>
              </a:spcBef>
              <a:spcAft>
                <a:spcPts val="0"/>
              </a:spcAft>
              <a:buClr>
                <a:schemeClr val="dk1"/>
              </a:buClr>
              <a:buSzPts val="1200"/>
              <a:buFont typeface="Times New Roman"/>
              <a:buChar char="-"/>
            </a:pPr>
            <a:r>
              <a:rPr lang="nl-BE" dirty="0" err="1"/>
              <a:t>example</a:t>
            </a:r>
            <a:r>
              <a:rPr lang="nl-BE" dirty="0"/>
              <a:t>?</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nl-BE" dirty="0" err="1"/>
              <a:t>I’m</a:t>
            </a:r>
            <a:r>
              <a:rPr lang="nl-BE" dirty="0"/>
              <a:t> thinking of </a:t>
            </a:r>
            <a:r>
              <a:rPr lang="nl-BE" dirty="0" err="1"/>
              <a:t>something</a:t>
            </a:r>
            <a:r>
              <a:rPr lang="nl-BE" dirty="0"/>
              <a:t> like </a:t>
            </a:r>
            <a:r>
              <a:rPr lang="nl-BE" dirty="0" err="1"/>
              <a:t>this</a:t>
            </a:r>
            <a:r>
              <a:rPr lang="nl-BE" dirty="0"/>
              <a:t>:</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nl-BE" dirty="0"/>
              <a:t>In </a:t>
            </a:r>
            <a:r>
              <a:rPr lang="nl-BE" dirty="0" err="1"/>
              <a:t>this</a:t>
            </a:r>
            <a:r>
              <a:rPr lang="nl-BE" dirty="0"/>
              <a:t> talk we are </a:t>
            </a:r>
            <a:r>
              <a:rPr lang="nl-BE" dirty="0" err="1"/>
              <a:t>going</a:t>
            </a:r>
            <a:r>
              <a:rPr lang="nl-BE" dirty="0"/>
              <a:t> </a:t>
            </a:r>
            <a:r>
              <a:rPr lang="nl-BE" dirty="0" err="1"/>
              <a:t>to</a:t>
            </a:r>
            <a:r>
              <a:rPr lang="nl-BE" dirty="0"/>
              <a:t> introduce </a:t>
            </a:r>
            <a:r>
              <a:rPr lang="nl-BE" dirty="0" err="1"/>
              <a:t>some</a:t>
            </a:r>
            <a:r>
              <a:rPr lang="nl-BE" dirty="0"/>
              <a:t> of </a:t>
            </a:r>
            <a:r>
              <a:rPr lang="nl-BE" dirty="0" err="1"/>
              <a:t>the</a:t>
            </a:r>
            <a:r>
              <a:rPr lang="nl-BE" dirty="0"/>
              <a:t> </a:t>
            </a:r>
            <a:r>
              <a:rPr lang="nl-BE" dirty="0" err="1"/>
              <a:t>work</a:t>
            </a:r>
            <a:r>
              <a:rPr lang="nl-BE" dirty="0"/>
              <a:t> </a:t>
            </a:r>
            <a:r>
              <a:rPr lang="nl-BE" dirty="0" err="1"/>
              <a:t>done</a:t>
            </a:r>
            <a:r>
              <a:rPr lang="nl-BE" dirty="0"/>
              <a:t> in </a:t>
            </a:r>
            <a:r>
              <a:rPr lang="nl-BE" dirty="0" err="1"/>
              <a:t>the</a:t>
            </a:r>
            <a:r>
              <a:rPr lang="nl-BE" dirty="0"/>
              <a:t> </a:t>
            </a:r>
            <a:r>
              <a:rPr lang="nl-BE" dirty="0" err="1"/>
              <a:t>Nephological</a:t>
            </a:r>
            <a:r>
              <a:rPr lang="nl-BE" dirty="0"/>
              <a:t> </a:t>
            </a:r>
            <a:r>
              <a:rPr lang="nl-BE" dirty="0" err="1"/>
              <a:t>Semantics</a:t>
            </a:r>
            <a:r>
              <a:rPr lang="nl-BE" dirty="0"/>
              <a:t> project at KU Leuven.</a:t>
            </a:r>
            <a:endParaRPr dirty="0"/>
          </a:p>
          <a:p>
            <a:pPr marL="0" lvl="0" indent="0" algn="l" rtl="0">
              <a:spcBef>
                <a:spcPts val="360"/>
              </a:spcBef>
              <a:spcAft>
                <a:spcPts val="0"/>
              </a:spcAft>
              <a:buNone/>
            </a:pPr>
            <a:r>
              <a:rPr lang="nl-BE" dirty="0"/>
              <a:t>At </a:t>
            </a:r>
            <a:r>
              <a:rPr lang="nl-BE" dirty="0" err="1"/>
              <a:t>the</a:t>
            </a:r>
            <a:r>
              <a:rPr lang="nl-BE" dirty="0"/>
              <a:t> center we have a </a:t>
            </a:r>
            <a:r>
              <a:rPr lang="nl-BE" dirty="0" err="1"/>
              <a:t>technique</a:t>
            </a:r>
            <a:r>
              <a:rPr lang="nl-BE" dirty="0"/>
              <a:t> </a:t>
            </a:r>
            <a:r>
              <a:rPr lang="nl-BE" dirty="0" err="1"/>
              <a:t>that</a:t>
            </a:r>
            <a:r>
              <a:rPr lang="nl-BE" dirty="0"/>
              <a:t> </a:t>
            </a:r>
            <a:r>
              <a:rPr lang="nl-BE" dirty="0" err="1"/>
              <a:t>extracts</a:t>
            </a:r>
            <a:r>
              <a:rPr lang="nl-BE" dirty="0"/>
              <a:t> information </a:t>
            </a:r>
            <a:r>
              <a:rPr lang="nl-BE" dirty="0" err="1"/>
              <a:t>from</a:t>
            </a:r>
            <a:r>
              <a:rPr lang="nl-BE" dirty="0"/>
              <a:t> corpora (like </a:t>
            </a:r>
            <a:r>
              <a:rPr lang="nl-BE" dirty="0" err="1"/>
              <a:t>the</a:t>
            </a:r>
            <a:r>
              <a:rPr lang="nl-BE" dirty="0"/>
              <a:t> </a:t>
            </a:r>
            <a:r>
              <a:rPr lang="nl-BE" dirty="0" err="1"/>
              <a:t>concordance</a:t>
            </a:r>
            <a:r>
              <a:rPr lang="nl-BE" dirty="0"/>
              <a:t> we </a:t>
            </a:r>
            <a:r>
              <a:rPr lang="nl-BE" dirty="0" err="1"/>
              <a:t>see</a:t>
            </a:r>
            <a:r>
              <a:rPr lang="nl-BE" dirty="0"/>
              <a:t> on </a:t>
            </a:r>
            <a:r>
              <a:rPr lang="nl-BE" dirty="0" err="1"/>
              <a:t>the</a:t>
            </a:r>
            <a:r>
              <a:rPr lang="nl-BE" dirty="0"/>
              <a:t> </a:t>
            </a:r>
            <a:r>
              <a:rPr lang="nl-BE" dirty="0" err="1"/>
              <a:t>left</a:t>
            </a:r>
            <a:r>
              <a:rPr lang="nl-BE" dirty="0"/>
              <a:t>)</a:t>
            </a:r>
            <a:endParaRPr dirty="0"/>
          </a:p>
          <a:p>
            <a:pPr marL="0" lvl="0" indent="0" algn="l" rtl="0">
              <a:spcBef>
                <a:spcPts val="360"/>
              </a:spcBef>
              <a:spcAft>
                <a:spcPts val="0"/>
              </a:spcAft>
              <a:buNone/>
            </a:pPr>
            <a:r>
              <a:rPr lang="nl-BE" dirty="0" err="1"/>
              <a:t>and</a:t>
            </a:r>
            <a:r>
              <a:rPr lang="nl-BE" dirty="0"/>
              <a:t> </a:t>
            </a:r>
            <a:r>
              <a:rPr lang="nl-BE" dirty="0" err="1"/>
              <a:t>turns</a:t>
            </a:r>
            <a:r>
              <a:rPr lang="nl-BE" dirty="0"/>
              <a:t> </a:t>
            </a:r>
            <a:r>
              <a:rPr lang="nl-BE" dirty="0" err="1"/>
              <a:t>it</a:t>
            </a:r>
            <a:r>
              <a:rPr lang="nl-BE" dirty="0"/>
              <a:t> </a:t>
            </a:r>
            <a:r>
              <a:rPr lang="nl-BE" dirty="0" err="1"/>
              <a:t>into</a:t>
            </a:r>
            <a:r>
              <a:rPr lang="nl-BE" dirty="0"/>
              <a:t> a </a:t>
            </a:r>
            <a:r>
              <a:rPr lang="nl-BE" dirty="0" err="1"/>
              <a:t>visual</a:t>
            </a:r>
            <a:r>
              <a:rPr lang="nl-BE" dirty="0"/>
              <a:t> </a:t>
            </a:r>
            <a:r>
              <a:rPr lang="nl-BE" dirty="0" err="1"/>
              <a:t>representation</a:t>
            </a:r>
            <a:r>
              <a:rPr lang="nl-BE" dirty="0"/>
              <a:t> of </a:t>
            </a:r>
            <a:r>
              <a:rPr lang="nl-BE" dirty="0" err="1"/>
              <a:t>the</a:t>
            </a:r>
            <a:r>
              <a:rPr lang="nl-BE" dirty="0"/>
              <a:t> </a:t>
            </a:r>
            <a:r>
              <a:rPr lang="nl-BE" dirty="0" err="1"/>
              <a:t>relationships</a:t>
            </a:r>
            <a:r>
              <a:rPr lang="nl-BE" dirty="0"/>
              <a:t> </a:t>
            </a:r>
            <a:r>
              <a:rPr lang="nl-BE" dirty="0" err="1"/>
              <a:t>between</a:t>
            </a:r>
            <a:r>
              <a:rPr lang="nl-BE" dirty="0"/>
              <a:t> </a:t>
            </a:r>
            <a:r>
              <a:rPr lang="nl-BE" dirty="0" err="1"/>
              <a:t>the</a:t>
            </a:r>
            <a:r>
              <a:rPr lang="nl-BE" dirty="0"/>
              <a:t> </a:t>
            </a:r>
            <a:r>
              <a:rPr lang="nl-BE" dirty="0" err="1"/>
              <a:t>attestations</a:t>
            </a:r>
            <a:r>
              <a:rPr lang="nl-BE" dirty="0"/>
              <a:t> of a word (like </a:t>
            </a:r>
            <a:r>
              <a:rPr lang="nl-BE" dirty="0" err="1"/>
              <a:t>the</a:t>
            </a:r>
            <a:r>
              <a:rPr lang="nl-BE" dirty="0"/>
              <a:t> plot on </a:t>
            </a:r>
            <a:r>
              <a:rPr lang="nl-BE" dirty="0" err="1"/>
              <a:t>the</a:t>
            </a:r>
            <a:r>
              <a:rPr lang="nl-BE" dirty="0"/>
              <a:t> right).</a:t>
            </a:r>
            <a:endParaRPr dirty="0"/>
          </a:p>
          <a:p>
            <a:pPr marL="0" lvl="0" indent="0" algn="l" rtl="0">
              <a:spcBef>
                <a:spcPts val="360"/>
              </a:spcBef>
              <a:spcAft>
                <a:spcPts val="0"/>
              </a:spcAft>
              <a:buNone/>
            </a:pPr>
            <a:r>
              <a:rPr lang="nl-BE" dirty="0" err="1"/>
              <a:t>With</a:t>
            </a:r>
            <a:r>
              <a:rPr lang="nl-BE" dirty="0"/>
              <a:t> </a:t>
            </a:r>
            <a:r>
              <a:rPr lang="nl-BE" dirty="0" err="1"/>
              <a:t>this</a:t>
            </a:r>
            <a:r>
              <a:rPr lang="nl-BE" dirty="0"/>
              <a:t> </a:t>
            </a:r>
            <a:r>
              <a:rPr lang="nl-BE" dirty="0" err="1"/>
              <a:t>presentation</a:t>
            </a:r>
            <a:r>
              <a:rPr lang="nl-BE" dirty="0"/>
              <a:t> we </a:t>
            </a:r>
            <a:r>
              <a:rPr lang="nl-BE" dirty="0" err="1"/>
              <a:t>will</a:t>
            </a:r>
            <a:r>
              <a:rPr lang="nl-BE" dirty="0"/>
              <a:t> introduce </a:t>
            </a:r>
            <a:r>
              <a:rPr lang="nl-BE" dirty="0" err="1"/>
              <a:t>both</a:t>
            </a:r>
            <a:r>
              <a:rPr lang="nl-BE" dirty="0"/>
              <a:t>:</a:t>
            </a:r>
            <a:endParaRPr dirty="0"/>
          </a:p>
          <a:p>
            <a:pPr marL="0" lvl="0" indent="0" algn="l" rtl="0">
              <a:spcBef>
                <a:spcPts val="360"/>
              </a:spcBef>
              <a:spcAft>
                <a:spcPts val="0"/>
              </a:spcAft>
              <a:buNone/>
            </a:pPr>
            <a:r>
              <a:rPr lang="nl-BE" dirty="0"/>
              <a:t>- </a:t>
            </a:r>
            <a:r>
              <a:rPr lang="nl-BE" dirty="0" err="1"/>
              <a:t>the</a:t>
            </a:r>
            <a:r>
              <a:rPr lang="nl-BE" dirty="0"/>
              <a:t> </a:t>
            </a:r>
            <a:r>
              <a:rPr lang="nl-BE" dirty="0" err="1"/>
              <a:t>theoretical</a:t>
            </a:r>
            <a:r>
              <a:rPr lang="nl-BE" dirty="0"/>
              <a:t> background of </a:t>
            </a:r>
            <a:r>
              <a:rPr lang="nl-BE" dirty="0" err="1"/>
              <a:t>our</a:t>
            </a:r>
            <a:r>
              <a:rPr lang="nl-BE" dirty="0"/>
              <a:t> research, </a:t>
            </a:r>
            <a:r>
              <a:rPr lang="nl-BE" dirty="0" err="1"/>
              <a:t>namely</a:t>
            </a:r>
            <a:r>
              <a:rPr lang="nl-BE" dirty="0"/>
              <a:t> </a:t>
            </a:r>
            <a:r>
              <a:rPr lang="nl-BE" dirty="0" err="1"/>
              <a:t>cognitive</a:t>
            </a:r>
            <a:r>
              <a:rPr lang="nl-BE" dirty="0"/>
              <a:t> </a:t>
            </a:r>
            <a:r>
              <a:rPr lang="nl-BE" dirty="0" err="1"/>
              <a:t>sociolinguistics</a:t>
            </a:r>
            <a:r>
              <a:rPr lang="nl-BE" dirty="0"/>
              <a:t>;</a:t>
            </a:r>
            <a:endParaRPr dirty="0"/>
          </a:p>
          <a:p>
            <a:pPr marL="0" lvl="0" indent="0" algn="l" rtl="0">
              <a:spcBef>
                <a:spcPts val="360"/>
              </a:spcBef>
              <a:spcAft>
                <a:spcPts val="0"/>
              </a:spcAft>
              <a:buNone/>
            </a:pPr>
            <a:r>
              <a:rPr lang="nl-BE" dirty="0"/>
              <a:t>- </a:t>
            </a:r>
            <a:r>
              <a:rPr lang="nl-BE" dirty="0" err="1"/>
              <a:t>and</a:t>
            </a:r>
            <a:r>
              <a:rPr lang="nl-BE" dirty="0"/>
              <a:t> </a:t>
            </a:r>
            <a:r>
              <a:rPr lang="nl-BE" dirty="0" err="1"/>
              <a:t>the</a:t>
            </a:r>
            <a:r>
              <a:rPr lang="nl-BE" dirty="0"/>
              <a:t> basics of </a:t>
            </a:r>
            <a:r>
              <a:rPr lang="nl-BE" dirty="0" err="1"/>
              <a:t>the</a:t>
            </a:r>
            <a:r>
              <a:rPr lang="nl-BE" dirty="0"/>
              <a:t> </a:t>
            </a:r>
            <a:r>
              <a:rPr lang="nl-BE" dirty="0" err="1"/>
              <a:t>methodological</a:t>
            </a:r>
            <a:r>
              <a:rPr lang="nl-BE" dirty="0"/>
              <a:t> approach, </a:t>
            </a:r>
            <a:r>
              <a:rPr lang="nl-BE" dirty="0" err="1"/>
              <a:t>distributional</a:t>
            </a:r>
            <a:r>
              <a:rPr lang="nl-BE" dirty="0"/>
              <a:t> </a:t>
            </a:r>
            <a:r>
              <a:rPr lang="nl-BE" dirty="0" err="1"/>
              <a:t>semantics</a:t>
            </a:r>
            <a:r>
              <a:rPr lang="nl-BE" dirty="0"/>
              <a:t>.</a:t>
            </a:r>
            <a:endParaRPr dirty="0"/>
          </a:p>
          <a:p>
            <a:pPr marL="0" lvl="0" indent="0" algn="l" rtl="0">
              <a:spcBef>
                <a:spcPts val="360"/>
              </a:spcBef>
              <a:spcAft>
                <a:spcPts val="0"/>
              </a:spcAft>
              <a:buNone/>
            </a:pPr>
            <a:r>
              <a:rPr lang="nl-BE" dirty="0"/>
              <a:t>We </a:t>
            </a:r>
            <a:r>
              <a:rPr lang="nl-BE" dirty="0" err="1"/>
              <a:t>will</a:t>
            </a:r>
            <a:r>
              <a:rPr lang="nl-BE" dirty="0"/>
              <a:t> </a:t>
            </a:r>
            <a:r>
              <a:rPr lang="nl-BE" dirty="0" err="1"/>
              <a:t>also</a:t>
            </a:r>
            <a:r>
              <a:rPr lang="nl-BE" dirty="0"/>
              <a:t> </a:t>
            </a:r>
            <a:r>
              <a:rPr lang="nl-BE" dirty="0" err="1"/>
              <a:t>illustrate</a:t>
            </a:r>
            <a:r>
              <a:rPr lang="nl-BE" dirty="0"/>
              <a:t> </a:t>
            </a:r>
            <a:r>
              <a:rPr lang="nl-BE" dirty="0" err="1"/>
              <a:t>with</a:t>
            </a:r>
            <a:r>
              <a:rPr lang="nl-BE" dirty="0"/>
              <a:t> a case </a:t>
            </a:r>
            <a:r>
              <a:rPr lang="nl-BE" dirty="0" err="1"/>
              <a:t>study</a:t>
            </a:r>
            <a:r>
              <a:rPr lang="nl-BE" dirty="0"/>
              <a:t> of </a:t>
            </a:r>
            <a:r>
              <a:rPr lang="nl-BE" dirty="0" err="1"/>
              <a:t>two</a:t>
            </a:r>
            <a:r>
              <a:rPr lang="nl-BE" dirty="0"/>
              <a:t> Dutch </a:t>
            </a:r>
            <a:r>
              <a:rPr lang="nl-BE" dirty="0" err="1"/>
              <a:t>words</a:t>
            </a:r>
            <a:r>
              <a:rPr lang="nl-BE" dirty="0"/>
              <a:t> </a:t>
            </a:r>
            <a:r>
              <a:rPr lang="nl-BE" dirty="0" err="1"/>
              <a:t>meaning</a:t>
            </a:r>
            <a:r>
              <a:rPr lang="nl-BE" dirty="0"/>
              <a:t> ‘hot’.</a:t>
            </a:r>
            <a:endParaRPr dirty="0"/>
          </a:p>
        </p:txBody>
      </p:sp>
      <p:sp>
        <p:nvSpPr>
          <p:cNvPr id="116" name="Google Shape;116;p2:notes"/>
          <p:cNvSpPr txBox="1">
            <a:spLocks noGrp="1"/>
          </p:cNvSpPr>
          <p:nvPr>
            <p:ph type="sldNum" idx="12"/>
          </p:nvPr>
        </p:nvSpPr>
        <p:spPr>
          <a:xfrm>
            <a:off x="4022937" y="9722882"/>
            <a:ext cx="3076363" cy="511731"/>
          </a:xfrm>
          <a:prstGeom prst="rect">
            <a:avLst/>
          </a:prstGeom>
          <a:noFill/>
          <a:ln>
            <a:noFill/>
          </a:ln>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130491c43_0_65: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286" name="Google Shape;286;gf130491c43_0_6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130491c43_0_7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298" name="Google Shape;298;gf130491c43_0_7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130491c43_0_9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09" name="Google Shape;309;gf130491c43_0_9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f9a940485_0_13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20" name="Google Shape;320;gef9a940485_0_13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f9a940485_0_14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33" name="Google Shape;333;gef9a940485_0_14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f9a940485_0_161: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45" name="Google Shape;345;gef9a940485_0_16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2b67cb413_0_1: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57" name="Google Shape;357;gf2b67cb413_0_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2b67cb413_0_3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67" name="Google Shape;367;gf2b67cb413_0_3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f9a940485_0_18: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Karlien from here?</a:t>
            </a:r>
            <a:endParaRPr/>
          </a:p>
        </p:txBody>
      </p:sp>
      <p:sp>
        <p:nvSpPr>
          <p:cNvPr id="381" name="Google Shape;381;gef9a940485_0_1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f9a940485_0_6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389" name="Google Shape;389;gef9a940485_0_6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124" name="Google Shape;124;p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8: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An idea (which I jotted down but don’t know where) was to have a similar schema to Dirk’s </a:t>
            </a:r>
            <a:r>
              <a:rPr lang="nl-BE" i="1"/>
              <a:t>jeans</a:t>
            </a:r>
            <a:r>
              <a:rPr lang="nl-BE"/>
              <a:t> example: the lemma on top, its meanings below, and then on the onomasiological side we can add the other lemma and to which meanings it corresponds. Will we do that with </a:t>
            </a:r>
            <a:r>
              <a:rPr lang="nl-BE" i="1"/>
              <a:t>heet</a:t>
            </a:r>
            <a:r>
              <a:rPr lang="nl-BE"/>
              <a:t>?</a:t>
            </a:r>
            <a:endParaRPr/>
          </a:p>
          <a:p>
            <a:pPr marL="0" lvl="0" indent="0" algn="l" rtl="0">
              <a:spcBef>
                <a:spcPts val="360"/>
              </a:spcBef>
              <a:spcAft>
                <a:spcPts val="0"/>
              </a:spcAft>
              <a:buNone/>
            </a:pPr>
            <a:endParaRPr/>
          </a:p>
          <a:p>
            <a:pPr marL="0" lvl="0" indent="0" algn="l" rtl="0">
              <a:spcBef>
                <a:spcPts val="360"/>
              </a:spcBef>
              <a:spcAft>
                <a:spcPts val="0"/>
              </a:spcAft>
              <a:buNone/>
            </a:pPr>
            <a:r>
              <a:rPr lang="nl-BE"/>
              <a:t>In that case, the (non-exhaustive) meanings can be:</a:t>
            </a:r>
            <a:endParaRPr/>
          </a:p>
          <a:p>
            <a:pPr marL="0" lvl="0" indent="0" algn="l" rtl="0">
              <a:spcBef>
                <a:spcPts val="360"/>
              </a:spcBef>
              <a:spcAft>
                <a:spcPts val="0"/>
              </a:spcAft>
              <a:buNone/>
            </a:pPr>
            <a:r>
              <a:rPr lang="nl-BE"/>
              <a:t>- ‘conflictive’ (in idiomatic expressions such as </a:t>
            </a:r>
            <a:r>
              <a:rPr lang="nl-BE" i="1"/>
              <a:t>hete hangijzer</a:t>
            </a:r>
            <a:r>
              <a:rPr lang="nl-BE"/>
              <a:t> and </a:t>
            </a:r>
            <a:r>
              <a:rPr lang="nl-BE" i="1"/>
              <a:t>hete aardappel</a:t>
            </a:r>
            <a:r>
              <a:rPr lang="nl-BE"/>
              <a:t>),</a:t>
            </a:r>
            <a:endParaRPr/>
          </a:p>
          <a:p>
            <a:pPr marL="0" lvl="0" indent="0" algn="l" rtl="0">
              <a:spcBef>
                <a:spcPts val="360"/>
              </a:spcBef>
              <a:spcAft>
                <a:spcPts val="0"/>
              </a:spcAft>
              <a:buNone/>
            </a:pPr>
            <a:r>
              <a:rPr lang="nl-BE"/>
              <a:t>- ‘recent/new/popular’ (</a:t>
            </a:r>
            <a:r>
              <a:rPr lang="nl-BE" i="1"/>
              <a:t>hete nieuws</a:t>
            </a:r>
            <a:r>
              <a:rPr lang="nl-BE"/>
              <a:t>), and</a:t>
            </a:r>
            <a:endParaRPr/>
          </a:p>
          <a:p>
            <a:pPr marL="0" lvl="0" indent="0" algn="l" rtl="0">
              <a:spcBef>
                <a:spcPts val="360"/>
              </a:spcBef>
              <a:spcAft>
                <a:spcPts val="0"/>
              </a:spcAft>
              <a:buNone/>
            </a:pPr>
            <a:r>
              <a:rPr lang="nl-BE"/>
              <a:t>- ‘of high temperature’ (</a:t>
            </a:r>
            <a:r>
              <a:rPr lang="nl-BE" i="1"/>
              <a:t>hete zomer, hete koffie</a:t>
            </a:r>
            <a:r>
              <a:rPr lang="nl-BE"/>
              <a:t>)</a:t>
            </a:r>
            <a:endParaRPr/>
          </a:p>
          <a:p>
            <a:pPr marL="0" lvl="0" indent="0" algn="l" rtl="0">
              <a:spcBef>
                <a:spcPts val="360"/>
              </a:spcBef>
              <a:spcAft>
                <a:spcPts val="0"/>
              </a:spcAft>
              <a:buNone/>
            </a:pPr>
            <a:r>
              <a:rPr lang="nl-BE"/>
              <a:t>Only the third one is shared with </a:t>
            </a:r>
            <a:r>
              <a:rPr lang="nl-BE" i="1"/>
              <a:t>warm</a:t>
            </a:r>
            <a:r>
              <a:rPr lang="nl-BE"/>
              <a:t> (actually, you can even find </a:t>
            </a:r>
            <a:r>
              <a:rPr lang="nl-BE" i="1"/>
              <a:t>warme zomer</a:t>
            </a:r>
            <a:r>
              <a:rPr lang="nl-BE"/>
              <a:t> and </a:t>
            </a:r>
            <a:r>
              <a:rPr lang="nl-BE" i="1"/>
              <a:t>warme (kop) koffie</a:t>
            </a:r>
            <a:r>
              <a:rPr lang="nl-BE"/>
              <a:t>), which in addition has ‘affectionate’ (</a:t>
            </a:r>
            <a:r>
              <a:rPr lang="nl-BE" i="1"/>
              <a:t>warme hart</a:t>
            </a:r>
            <a:r>
              <a:rPr lang="nl-BE"/>
              <a:t>) and ‘passionate’ (</a:t>
            </a:r>
            <a:r>
              <a:rPr lang="nl-BE" i="1"/>
              <a:t>iemand warm maken voor iets</a:t>
            </a:r>
            <a:r>
              <a:rPr lang="nl-BE"/>
              <a:t>), which it doesn’t share</a:t>
            </a:r>
            <a:endParaRPr/>
          </a:p>
        </p:txBody>
      </p:sp>
      <p:sp>
        <p:nvSpPr>
          <p:cNvPr id="395" name="Google Shape;395;p8: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f278832ee7_0_100: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Now if we think of semas. variation, we are dealing with the fact that a single word can have more than one meaning. In fact, there are several ways in which a word can have or acquire meaning. </a:t>
            </a:r>
            <a:endParaRPr/>
          </a:p>
          <a:p>
            <a:pPr marL="0" lvl="0" indent="0" algn="l" rtl="0">
              <a:spcBef>
                <a:spcPts val="360"/>
              </a:spcBef>
              <a:spcAft>
                <a:spcPts val="0"/>
              </a:spcAft>
              <a:buNone/>
            </a:pPr>
            <a:r>
              <a:rPr lang="nl-BE"/>
              <a:t>On the one hand, some words or word forms just have multiple meanings that are not related to each other, or -some would say- hard-coded in the lexicon. For example, a bank can be both a financial institution, or a piece of furniture for sitting. In this case, we would talk about polysemy or even homonymy, because the financial and furniture meanings are distinct enough from each other to be considered unrelated. </a:t>
            </a:r>
            <a:endParaRPr/>
          </a:p>
          <a:p>
            <a:pPr marL="0" lvl="0" indent="0" algn="l" rtl="0">
              <a:spcBef>
                <a:spcPts val="360"/>
              </a:spcBef>
              <a:spcAft>
                <a:spcPts val="0"/>
              </a:spcAft>
              <a:buNone/>
            </a:pPr>
            <a:r>
              <a:rPr lang="nl-BE"/>
              <a:t>On the other hand, due to the flexible nature of language, words can be pragmatically used in a novel context so that its original meaning is extended or changed. An example would be that I say ‘my bank called me last night to say that they found my credit card’. Who do you think I’m referring to here, @Mariana? </a:t>
            </a:r>
            <a:endParaRPr/>
          </a:p>
          <a:p>
            <a:pPr marL="0" lvl="0" indent="0" algn="l" rtl="0">
              <a:spcBef>
                <a:spcPts val="360"/>
              </a:spcBef>
              <a:spcAft>
                <a:spcPts val="0"/>
              </a:spcAft>
              <a:buNone/>
            </a:pPr>
            <a:r>
              <a:rPr lang="nl-BE"/>
              <a:t>A financial institution is inanimate: it is not a person so it cannot call someone, nor can it find a creditcard somewhere. Instead, I’m using the word ‘bank’ in this context to mean that a person who works at my bank called me. This meaning is arguably not ‘hard-coded’ in the lexicon; it is derivable from the “encoded” sense of ‘bank’ - namely the financial institution. You can infer it using your knowledge of the world and by considering the context of the clause. In traditional approaches to semantics, this would be considered as an example of pragmatics rather than of semantics per se.</a:t>
            </a:r>
            <a:endParaRPr/>
          </a:p>
          <a:p>
            <a:pPr marL="0" lvl="0" indent="0" algn="l" rtl="0">
              <a:spcBef>
                <a:spcPts val="360"/>
              </a:spcBef>
              <a:spcAft>
                <a:spcPts val="0"/>
              </a:spcAft>
              <a:buNone/>
            </a:pPr>
            <a:r>
              <a:rPr lang="nl-BE"/>
              <a:t>These are the types of effects that we’re interested in when we’re investigating semasiological variation. And it’s quite useful to know these things, or to get your computer to recognise these things: if you want to have a computer automatically understand a piece of text, it needs to be able to understand which meaning of ‘bank’ the text is referring to, and it needs to be able to make these types of pragmatic inferences.</a:t>
            </a:r>
            <a:endParaRPr/>
          </a:p>
          <a:p>
            <a:pPr marL="0" lvl="0" indent="0" algn="l" rtl="0">
              <a:spcBef>
                <a:spcPts val="360"/>
              </a:spcBef>
              <a:spcAft>
                <a:spcPts val="0"/>
              </a:spcAft>
              <a:buClr>
                <a:schemeClr val="dk1"/>
              </a:buClr>
              <a:buSzPts val="1100"/>
              <a:buFont typeface="Arial"/>
              <a:buNone/>
            </a:pPr>
            <a:r>
              <a:rPr lang="nl-BE"/>
              <a:t>However, there’s an additional complication: research in CL has shown that the distinction between polysemy/homonymy and vagueness is actually not as simple as it seems here. But we won’t go into that in more detail today; the references are shown below.</a:t>
            </a:r>
            <a:endParaRPr/>
          </a:p>
        </p:txBody>
      </p:sp>
      <p:sp>
        <p:nvSpPr>
          <p:cNvPr id="413" name="Google Shape;413;gf278832ee7_0_10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7: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7:notes"/>
          <p:cNvSpPr txBox="1">
            <a:spLocks noGrp="1"/>
          </p:cNvSpPr>
          <p:nvPr>
            <p:ph type="body" idx="1"/>
          </p:nvPr>
        </p:nvSpPr>
        <p:spPr>
          <a:xfrm>
            <a:off x="946574" y="4861442"/>
            <a:ext cx="5206154" cy="4605576"/>
          </a:xfrm>
          <a:prstGeom prst="rect">
            <a:avLst/>
          </a:prstGeom>
          <a:noFill/>
          <a:ln>
            <a:noFill/>
          </a:ln>
        </p:spPr>
        <p:txBody>
          <a:bodyPr spcFirstLastPara="1" wrap="square" lIns="95500" tIns="47750" rIns="95500" bIns="47750" anchor="t" anchorCtr="0">
            <a:noAutofit/>
          </a:bodyPr>
          <a:lstStyle/>
          <a:p>
            <a:pPr marL="0" lvl="0" indent="0" algn="l" rtl="0">
              <a:lnSpc>
                <a:spcPct val="115000"/>
              </a:lnSpc>
              <a:spcBef>
                <a:spcPts val="600"/>
              </a:spcBef>
              <a:spcAft>
                <a:spcPts val="0"/>
              </a:spcAft>
              <a:buSzPts val="1100"/>
              <a:buNone/>
            </a:pPr>
            <a:r>
              <a:rPr lang="nl-BE" sz="800">
                <a:latin typeface="Arial"/>
                <a:ea typeface="Arial"/>
                <a:cs typeface="Arial"/>
                <a:sym typeface="Arial"/>
              </a:rPr>
              <a:t>Next to the fact that different types of semasiological variation exist, it’s also important to take into account that not all meanings of a word are equally salient and, as the bank example already showed, that the meanings of words are flexible. These properties are generally described as prototypicality effects in CL.</a:t>
            </a:r>
            <a:endParaRPr sz="800">
              <a:latin typeface="Arial"/>
              <a:ea typeface="Arial"/>
              <a:cs typeface="Arial"/>
              <a:sym typeface="Arial"/>
            </a:endParaRPr>
          </a:p>
          <a:p>
            <a:pPr marL="0" lvl="0" indent="0" algn="l" rtl="0">
              <a:lnSpc>
                <a:spcPct val="115000"/>
              </a:lnSpc>
              <a:spcBef>
                <a:spcPts val="600"/>
              </a:spcBef>
              <a:spcAft>
                <a:spcPts val="0"/>
              </a:spcAft>
              <a:buSzPts val="1100"/>
              <a:buNone/>
            </a:pPr>
            <a:r>
              <a:rPr lang="nl-BE" sz="800">
                <a:latin typeface="Arial"/>
                <a:ea typeface="Arial"/>
                <a:cs typeface="Arial"/>
                <a:sym typeface="Arial"/>
              </a:rPr>
              <a:t>In fact, prototypicality effects are considered a crucial aspect of meaning in Cognitive Linguistics. Four types of prototype effects have been distinguished that can be organized along two dimensions, although they don’t always have to co-occur. First, prototypicality effects relate to salience, i.e. differences in typicality or representativeness between referents belonging to a category, on the one hand, and flexibility, which is indeterminacy concerning the boundaries of a category on the other. Second, prototypicality effects work both on the intensional, or definitional level, and on the extensional or referential, level. These two dimensions cross-classify as shown in this table adapted from Geeraerts (2010).</a:t>
            </a:r>
            <a:endParaRPr sz="800">
              <a:latin typeface="Arial"/>
              <a:ea typeface="Arial"/>
              <a:cs typeface="Arial"/>
              <a:sym typeface="Arial"/>
            </a:endParaRPr>
          </a:p>
          <a:p>
            <a:pPr marL="0" lvl="0" indent="0" algn="l" rtl="0">
              <a:lnSpc>
                <a:spcPct val="115000"/>
              </a:lnSpc>
              <a:spcBef>
                <a:spcPts val="600"/>
              </a:spcBef>
              <a:spcAft>
                <a:spcPts val="0"/>
              </a:spcAft>
              <a:buSzPts val="1100"/>
              <a:buNone/>
            </a:pPr>
            <a:r>
              <a:rPr lang="nl-BE" sz="800">
                <a:latin typeface="Arial"/>
                <a:ea typeface="Arial"/>
                <a:cs typeface="Arial"/>
                <a:sym typeface="Arial"/>
              </a:rPr>
              <a:t>A standard example from prototype theory is the category of ‘fruit’. @Mariana: what would you consider the most typical type of fruit? But you would also agree that a pineapple is a fruit, right? It’s clear that there’s a difference in typicality between apples and pineapples for this category. This is what differences in extensional salience are about (top-left cell).</a:t>
            </a:r>
            <a:endParaRPr sz="800">
              <a:latin typeface="Arial"/>
              <a:ea typeface="Arial"/>
              <a:cs typeface="Arial"/>
              <a:sym typeface="Arial"/>
            </a:endParaRPr>
          </a:p>
          <a:p>
            <a:pPr marL="0" lvl="0" indent="0" algn="l" rtl="0">
              <a:lnSpc>
                <a:spcPct val="115000"/>
              </a:lnSpc>
              <a:spcBef>
                <a:spcPts val="600"/>
              </a:spcBef>
              <a:spcAft>
                <a:spcPts val="0"/>
              </a:spcAft>
              <a:buSzPts val="1100"/>
              <a:buNone/>
            </a:pPr>
            <a:r>
              <a:rPr lang="nl-BE" sz="800">
                <a:latin typeface="Arial"/>
                <a:ea typeface="Arial"/>
                <a:cs typeface="Arial"/>
                <a:sym typeface="Arial"/>
              </a:rPr>
              <a:t>Now let’s look at the bottom left cell, differences in extensional flexibility. @Mariana, If you think of folk classifications, you would agree that fruits would often be the things that are the edible, seed-bearing parts of trees, right? So what would you do about an olive if you know that an olive is exactly that: the edible seed-bearing part of the olive tree, just like apples are those of apple trees? It’s not so clear that every person would consider an olive to be a type of fruit. This is exactly what extensional flexibility is about: decisions about what counts as an exemplar for a category are not always clear-cut.</a:t>
            </a:r>
            <a:endParaRPr sz="800">
              <a:latin typeface="Arial"/>
              <a:ea typeface="Arial"/>
              <a:cs typeface="Arial"/>
              <a:sym typeface="Arial"/>
            </a:endParaRPr>
          </a:p>
          <a:p>
            <a:pPr marL="0" lvl="0" indent="0" algn="l" rtl="0">
              <a:lnSpc>
                <a:spcPct val="115000"/>
              </a:lnSpc>
              <a:spcBef>
                <a:spcPts val="600"/>
              </a:spcBef>
              <a:spcAft>
                <a:spcPts val="0"/>
              </a:spcAft>
              <a:buSzPts val="1100"/>
              <a:buNone/>
            </a:pPr>
            <a:r>
              <a:rPr lang="nl-BE" sz="800">
                <a:latin typeface="Arial"/>
                <a:ea typeface="Arial"/>
                <a:cs typeface="Arial"/>
                <a:sym typeface="Arial"/>
              </a:rPr>
              <a:t>Next, let’s consider the top right cell, differences in intensional salience. First, let’s consider some of the attributes that are often shared between different types of fruits, like that they’re sweet, that they are typically cooked with sugar, that they have a hard skin etc. . It turns out that the more typical types of fruit share more attributes that are typical for the category, like edibility, sweetness etc. How about the less prototypical members? Olives are not really sweet right?  And further,, the less prototypical members  also share attributes with other categories. For example, a lemon, a less typical type of fruit, is not sweet, whereas more typical fruits (apples, bananas, strawberries) are. This is usually explained by the notion of family resemblance structures. </a:t>
            </a:r>
            <a:endParaRPr sz="800">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nl-BE" sz="800">
                <a:latin typeface="Arial"/>
                <a:ea typeface="Arial"/>
                <a:cs typeface="Arial"/>
                <a:sym typeface="Arial"/>
              </a:rPr>
              <a:t>Finally, intensional flexibility shows up in the fact that no set of necessary and sufficient conditions can be constituted for the category ‘fruit’. For instance, the most typical types of fruits have a skin that is harder than their soft inside - think of the skin of apples and pears for instance. However, imposing this as a definitional criterion on the category excludes other objects that would in a folk modelbe considered types of fruits, such as strawberries.</a:t>
            </a:r>
            <a:endParaRPr sz="800">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endParaRPr sz="800">
              <a:latin typeface="Arial"/>
              <a:ea typeface="Arial"/>
              <a:cs typeface="Arial"/>
              <a:sym typeface="Arial"/>
            </a:endParaRPr>
          </a:p>
          <a:p>
            <a:pPr marL="0" lvl="0" indent="0" algn="l" rtl="0">
              <a:spcBef>
                <a:spcPts val="0"/>
              </a:spcBef>
              <a:spcAft>
                <a:spcPts val="0"/>
              </a:spcAft>
              <a:buNone/>
            </a:pPr>
            <a:endParaRPr sz="800"/>
          </a:p>
        </p:txBody>
      </p:sp>
      <p:sp>
        <p:nvSpPr>
          <p:cNvPr id="424" name="Google Shape;424;p7:notes"/>
          <p:cNvSpPr txBox="1">
            <a:spLocks noGrp="1"/>
          </p:cNvSpPr>
          <p:nvPr>
            <p:ph type="sldNum" idx="12"/>
          </p:nvPr>
        </p:nvSpPr>
        <p:spPr>
          <a:xfrm>
            <a:off x="4022937" y="9722882"/>
            <a:ext cx="3076363" cy="511731"/>
          </a:xfrm>
          <a:prstGeom prst="rect">
            <a:avLst/>
          </a:prstGeom>
          <a:noFill/>
          <a:ln>
            <a:noFill/>
          </a:ln>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2: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Mariana from here, but I think with translations from Karlien?</a:t>
            </a:r>
            <a:endParaRPr/>
          </a:p>
          <a:p>
            <a:pPr marL="0" lvl="0" indent="0" algn="l" rtl="0">
              <a:spcBef>
                <a:spcPts val="360"/>
              </a:spcBef>
              <a:spcAft>
                <a:spcPts val="0"/>
              </a:spcAft>
              <a:buNone/>
            </a:pPr>
            <a:endParaRPr/>
          </a:p>
        </p:txBody>
      </p:sp>
      <p:sp>
        <p:nvSpPr>
          <p:cNvPr id="435" name="Google Shape;435;p1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f278832ee7_0_2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f278832ee7_0_2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in/prep: mostly cooking contexts: in een hete oven, in hete olie, hete thee in de poriën van het biscuitje…</a:t>
            </a:r>
            <a:endParaRPr/>
          </a:p>
          <a:p>
            <a:pPr marL="0" lvl="0" indent="0" algn="l" rtl="0">
              <a:spcBef>
                <a:spcPts val="360"/>
              </a:spcBef>
              <a:spcAft>
                <a:spcPts val="0"/>
              </a:spcAft>
              <a:buNone/>
            </a:pPr>
            <a:endParaRPr/>
          </a:p>
          <a:p>
            <a:pPr marL="0" lvl="0" indent="0" algn="l" rtl="0">
              <a:spcBef>
                <a:spcPts val="360"/>
              </a:spcBef>
              <a:spcAft>
                <a:spcPts val="0"/>
              </a:spcAft>
              <a:buNone/>
            </a:pPr>
            <a:r>
              <a:rPr lang="nl-BE"/>
              <a:t>ben/verb: variety of senses. Other than the ‘het ijzer smeden terwijl het heet is’, they are mostly sentences with pronouns (</a:t>
            </a:r>
            <a:r>
              <a:rPr lang="nl-BE" i="1"/>
              <a:t>hij, ze, het, dat…</a:t>
            </a:r>
            <a:r>
              <a:rPr lang="nl-BE"/>
              <a:t>) and, basically, predicative rather than attributive uses :)</a:t>
            </a:r>
            <a:endParaRPr/>
          </a:p>
        </p:txBody>
      </p:sp>
      <p:sp>
        <p:nvSpPr>
          <p:cNvPr id="443" name="Google Shape;443;gf278832ee7_0_24: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Clr>
                <a:srgbClr val="000000"/>
              </a:buClr>
              <a:buFont typeface="Arial"/>
              <a:buNone/>
            </a:pPr>
            <a:fld id="{00000000-1234-1234-1234-123412341234}" type="slidenum">
              <a:rPr lang="nl-BE"/>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f278832ee7_0_4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f278832ee7_0_4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NOTE: The translations are literal, I think it’s best to explain the idiomatic expressions orally…</a:t>
            </a:r>
            <a:endParaRPr/>
          </a:p>
          <a:p>
            <a:pPr marL="0" lvl="0" indent="0" algn="l" rtl="0">
              <a:spcBef>
                <a:spcPts val="360"/>
              </a:spcBef>
              <a:spcAft>
                <a:spcPts val="0"/>
              </a:spcAft>
              <a:buNone/>
            </a:pPr>
            <a:endParaRPr/>
          </a:p>
          <a:p>
            <a:pPr marL="0" lvl="0" indent="0" algn="l" rtl="0">
              <a:spcBef>
                <a:spcPts val="360"/>
              </a:spcBef>
              <a:spcAft>
                <a:spcPts val="0"/>
              </a:spcAft>
              <a:buNone/>
            </a:pPr>
            <a:r>
              <a:rPr lang="nl-BE"/>
              <a:t>We can do this slide together</a:t>
            </a:r>
            <a:endParaRPr/>
          </a:p>
        </p:txBody>
      </p:sp>
      <p:sp>
        <p:nvSpPr>
          <p:cNvPr id="450" name="Google Shape;450;gf278832ee7_0_43: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Clr>
                <a:srgbClr val="000000"/>
              </a:buClr>
              <a:buFont typeface="Arial"/>
              <a:buNone/>
            </a:pPr>
            <a:fld id="{00000000-1234-1234-1234-123412341234}" type="slidenum">
              <a:rPr lang="nl-BE"/>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f278832ee7_0_9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Mariana until slide 42?</a:t>
            </a:r>
            <a:endParaRPr/>
          </a:p>
        </p:txBody>
      </p:sp>
      <p:sp>
        <p:nvSpPr>
          <p:cNvPr id="455" name="Google Shape;455;gf278832ee7_0_9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ef9a940485_0_6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463" name="Google Shape;463;gef9a940485_0_6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f278832ee7_0_12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469" name="Google Shape;469;gf278832ee7_0_12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f278832ee7_0_15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487" name="Google Shape;487;gf278832ee7_0_15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Karlien from here?</a:t>
            </a:r>
            <a:endParaRPr/>
          </a:p>
        </p:txBody>
      </p:sp>
      <p:sp>
        <p:nvSpPr>
          <p:cNvPr id="133" name="Google Shape;133;p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f278832ee7_0_176: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The final point here should be that the question to ask is: who uses which form (heet/warm) in which situation?</a:t>
            </a:r>
            <a:endParaRPr/>
          </a:p>
          <a:p>
            <a:pPr marL="0" lvl="0" indent="0" algn="l" rtl="0">
              <a:spcBef>
                <a:spcPts val="360"/>
              </a:spcBef>
              <a:spcAft>
                <a:spcPts val="0"/>
              </a:spcAft>
              <a:buNone/>
            </a:pPr>
            <a:endParaRPr/>
          </a:p>
          <a:p>
            <a:pPr marL="0" lvl="0" indent="0" algn="l" rtl="0">
              <a:spcBef>
                <a:spcPts val="360"/>
              </a:spcBef>
              <a:spcAft>
                <a:spcPts val="0"/>
              </a:spcAft>
              <a:buNone/>
            </a:pPr>
            <a:r>
              <a:rPr lang="nl-BE"/>
              <a:t>Indeed. And with the description of the clouds we can see that there are situations where there is no actual choice, and others where there are preferences - it’s in those cases where we need to dig deeper to figure out what other factors (who, etc.) influence that choice. Right?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511" name="Google Shape;511;gf278832ee7_0_17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f2bdc95fc4_0_6: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Karlien</a:t>
            </a:r>
            <a:endParaRPr/>
          </a:p>
          <a:p>
            <a:pPr marL="0" lvl="0" indent="0" algn="l" rtl="0">
              <a:spcBef>
                <a:spcPts val="360"/>
              </a:spcBef>
              <a:spcAft>
                <a:spcPts val="0"/>
              </a:spcAft>
              <a:buNone/>
            </a:pPr>
            <a:r>
              <a:rPr lang="nl-BE"/>
              <a:t>Analyzing onomasiological variation is further complicated by the fact that, due to the perspectival nature of meaning, language users need to make choices at different levels, which are represented by the conceptual and formal layers here. This figure, from Geeraerts 2016, represents how language users may go about naming the thing at the referential layer. Let’s first consider the outer two arrows. </a:t>
            </a:r>
            <a:endParaRPr/>
          </a:p>
          <a:p>
            <a:pPr marL="0" lvl="0" indent="0" algn="l" rtl="0">
              <a:spcBef>
                <a:spcPts val="360"/>
              </a:spcBef>
              <a:spcAft>
                <a:spcPts val="0"/>
              </a:spcAft>
              <a:buNone/>
            </a:pPr>
            <a:endParaRPr/>
          </a:p>
        </p:txBody>
      </p:sp>
      <p:sp>
        <p:nvSpPr>
          <p:cNvPr id="535" name="Google Shape;535;gf2bdc95fc4_0_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f2cbe0a7cf_0_5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Clr>
                <a:schemeClr val="dk1"/>
              </a:buClr>
              <a:buSzPts val="1100"/>
              <a:buFont typeface="Arial"/>
              <a:buNone/>
            </a:pPr>
            <a:r>
              <a:rPr lang="nl-BE"/>
              <a:t>First, the language user has to decide whether they want to conceptualize the referent at the denotational layer as breeches, i.e. trousers ending just below the knee (right arrow), or as a more general type of garment, trousers, i.e. any type of garment extending from waist to ankles covering the legs separately (left arrow). There is a taxonomical relationship involved here: breeches are a specific type of trousers, namely trousers with shorter legs. So the language user needs to decide whether to use the more general concept, which can be named by trousers, or the more specific one, which can be called breeches. This decision is very likely influenced by contextual factors (though the amount of research into this specific question is relatively limited). For example, if there are two trousers in the room and the speaker wants to ask their interlocutor to give them the pants with short legs, they will likely chose the more specific concept ‘breeches’. If however, there is one pair of pants in the room, but also a skirt, they might chose the more general concept ‘trousers’ to get their message across.</a:t>
            </a:r>
            <a:endParaRPr/>
          </a:p>
          <a:p>
            <a:pPr marL="0" lvl="0" indent="0" algn="l" rtl="0">
              <a:spcBef>
                <a:spcPts val="360"/>
              </a:spcBef>
              <a:spcAft>
                <a:spcPts val="0"/>
              </a:spcAft>
              <a:buClr>
                <a:schemeClr val="dk1"/>
              </a:buClr>
              <a:buSzPts val="1100"/>
              <a:buFont typeface="Arial"/>
              <a:buNone/>
            </a:pPr>
            <a:r>
              <a:rPr lang="nl-BE"/>
              <a:t>This first step is what we call conceptual onomasiological variation: the situation where multiple lexical categories or concepts can apply to a single referent.</a:t>
            </a:r>
            <a:endParaRPr/>
          </a:p>
          <a:p>
            <a:pPr marL="0" lvl="0" indent="0" algn="l" rtl="0">
              <a:spcBef>
                <a:spcPts val="360"/>
              </a:spcBef>
              <a:spcAft>
                <a:spcPts val="0"/>
              </a:spcAft>
              <a:buClr>
                <a:schemeClr val="dk1"/>
              </a:buClr>
              <a:buSzPts val="1100"/>
              <a:buFont typeface="Arial"/>
              <a:buNone/>
            </a:pPr>
            <a:r>
              <a:rPr lang="nl-BE"/>
              <a:t>In contrast, the situation that Mariana was describing before, where the concept is already decided upon - of high temperature - but the question is which specific word that exists for the concept is used, is a further step. This is what we call formal onomasiological variation.</a:t>
            </a:r>
            <a:endParaRPr/>
          </a:p>
          <a:p>
            <a:pPr marL="0" lvl="0" indent="0" algn="l" rtl="0">
              <a:spcBef>
                <a:spcPts val="360"/>
              </a:spcBef>
              <a:spcAft>
                <a:spcPts val="0"/>
              </a:spcAft>
              <a:buClr>
                <a:schemeClr val="dk1"/>
              </a:buClr>
              <a:buSzPts val="1100"/>
              <a:buFont typeface="Arial"/>
              <a:buNone/>
            </a:pPr>
            <a:r>
              <a:rPr lang="nl-BE"/>
              <a:t>Formal onomasiological variation is showcased on the figure in the choice between trousers and pants. Both words can be used for the same concept, namely the more general concept of garment extending from waist to ankles covering both knees. However, the former word, trousers, is more typical for British English, whereas the latter word, pants, is more typical for American English. So there’s a lectal difference here. </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542" name="Google Shape;542;gf2cbe0a7cf_0_5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f2cbe0a7cf_0_62: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In contrast, the situation that Mariana was describing before, where the concept is already decided upon - of high temperature - but the question is which specific word that exists for the concept is used, is a further step. This is what we call formal onomasiological variation. This is also the layer that is typically used in sociolinguistics research on alternations, and then it is traditionally called the envelope of variation.</a:t>
            </a:r>
            <a:endParaRPr/>
          </a:p>
          <a:p>
            <a:pPr marL="0" lvl="0" indent="0" algn="l" rtl="0">
              <a:spcBef>
                <a:spcPts val="360"/>
              </a:spcBef>
              <a:spcAft>
                <a:spcPts val="0"/>
              </a:spcAft>
              <a:buNone/>
            </a:pPr>
            <a:r>
              <a:rPr lang="nl-BE"/>
              <a:t>Formal onomasiological variation is showcased on the figure in the choice between trousers and pants, and in the choice between breeches and knickers. Both trousers and pants can be used for the same concept, namely the more general concept of garment extending from waist to ankles covering both knees; they are synonymous. And knickers and breeches are also synonyms. Interestingly, trousers, is more typical for British English, whereas the latter word, pants, is more typical for American English. So there’s a lectal difference here. </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551" name="Google Shape;551;gf2cbe0a7cf_0_6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2cbe0a7cf_0_45: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The figure shows a final complication, of a nature that we’ve already discussed before. Next to the conceptual onomasiological variation and the formal onomasiological variation shown, we also see examples of semasiological variation. More specifically, both pants and knickers are polysemous: they can both also refer to another concept that is not appropriate for the referent on the denotational layer, namely underpants.</a:t>
            </a:r>
            <a:endParaRPr/>
          </a:p>
          <a:p>
            <a:pPr marL="0" lvl="0" indent="0" algn="l" rtl="0">
              <a:spcBef>
                <a:spcPts val="360"/>
              </a:spcBef>
              <a:spcAft>
                <a:spcPts val="0"/>
              </a:spcAft>
              <a:buNone/>
            </a:pPr>
            <a:endParaRPr/>
          </a:p>
        </p:txBody>
      </p:sp>
      <p:sp>
        <p:nvSpPr>
          <p:cNvPr id="560" name="Google Shape;560;gf2cbe0a7cf_0_4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f2cbe0a7cf_0_7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The aim of the distributional model that we will show later is then exactly to disentangle all this information, so that we can analyze only the level of formal onomasiological variation, or the envelope of variation. The model will try to use contextual information so that the tokens belonging to the target concept ‘of high temperature’ are automatically distinguished from other uses of the words </a:t>
            </a:r>
            <a:r>
              <a:rPr lang="nl-BE" i="1"/>
              <a:t>heet </a:t>
            </a:r>
            <a:r>
              <a:rPr lang="nl-BE"/>
              <a:t>and </a:t>
            </a:r>
            <a:r>
              <a:rPr lang="nl-BE" i="1"/>
              <a:t>warm</a:t>
            </a:r>
            <a:r>
              <a:rPr lang="nl-BE"/>
              <a:t>. Or if we would apply the vector space model to the figure here, the aim would be to focus on only the tokens of trousers and </a:t>
            </a:r>
            <a:r>
              <a:rPr lang="nl-BE" i="1"/>
              <a:t>pants </a:t>
            </a:r>
            <a:r>
              <a:rPr lang="nl-BE"/>
              <a:t>that refer to ‘garment extending from waist to knee covering both legs’ but not on tokens of </a:t>
            </a:r>
            <a:r>
              <a:rPr lang="nl-BE" i="1"/>
              <a:t>pants </a:t>
            </a:r>
            <a:r>
              <a:rPr lang="nl-BE"/>
              <a:t>referring to ‘underpants’.</a:t>
            </a:r>
            <a:endParaRPr/>
          </a:p>
        </p:txBody>
      </p:sp>
      <p:sp>
        <p:nvSpPr>
          <p:cNvPr id="568" name="Google Shape;568;gf2cbe0a7cf_0_7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278832ee7_0_19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Mariana</a:t>
            </a:r>
            <a:endParaRPr/>
          </a:p>
        </p:txBody>
      </p:sp>
      <p:sp>
        <p:nvSpPr>
          <p:cNvPr id="578" name="Google Shape;578;gf278832ee7_0_19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78832ee7_0_3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78832ee7_0_32: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Very high F-score of context words: </a:t>
            </a:r>
            <a:r>
              <a:rPr lang="nl-BE" i="1"/>
              <a:t>aardappel, adem, hangijzer, graad, koud, water</a:t>
            </a:r>
            <a:endParaRPr/>
          </a:p>
          <a:p>
            <a:pPr marL="0" lvl="0" indent="0" algn="l" rtl="0">
              <a:spcBef>
                <a:spcPts val="360"/>
              </a:spcBef>
              <a:spcAft>
                <a:spcPts val="0"/>
              </a:spcAft>
              <a:buNone/>
            </a:pPr>
            <a:endParaRPr/>
          </a:p>
          <a:p>
            <a:pPr marL="0" lvl="0" indent="0" algn="l" rtl="0">
              <a:spcBef>
                <a:spcPts val="360"/>
              </a:spcBef>
              <a:spcAft>
                <a:spcPts val="0"/>
              </a:spcAft>
              <a:buNone/>
            </a:pPr>
            <a:r>
              <a:rPr lang="nl-BE"/>
              <a:t>Reasonable F-score (0.7 &lt;= F-score &lt; 0.9): </a:t>
            </a:r>
            <a:r>
              <a:rPr lang="nl-BE" i="1"/>
              <a:t>hart, weer, maak, zomer</a:t>
            </a:r>
            <a:endParaRPr/>
          </a:p>
          <a:p>
            <a:pPr marL="0" lvl="0" indent="0" algn="l" rtl="0">
              <a:spcBef>
                <a:spcPts val="360"/>
              </a:spcBef>
              <a:spcAft>
                <a:spcPts val="0"/>
              </a:spcAft>
              <a:buNone/>
            </a:pPr>
            <a:endParaRPr/>
          </a:p>
          <a:p>
            <a:pPr marL="0" lvl="0" indent="0" algn="l" rtl="0">
              <a:spcBef>
                <a:spcPts val="360"/>
              </a:spcBef>
              <a:spcAft>
                <a:spcPts val="0"/>
              </a:spcAft>
              <a:buNone/>
            </a:pPr>
            <a:r>
              <a:rPr lang="nl-BE"/>
              <a:t>Lower F-score (but at least 0.4): </a:t>
            </a:r>
            <a:r>
              <a:rPr lang="nl-BE" i="1"/>
              <a:t>boter, ben, koffie</a:t>
            </a:r>
            <a:endParaRPr i="1"/>
          </a:p>
          <a:p>
            <a:pPr marL="0" lvl="0" indent="0" algn="l" rtl="0">
              <a:spcBef>
                <a:spcPts val="360"/>
              </a:spcBef>
              <a:spcAft>
                <a:spcPts val="0"/>
              </a:spcAft>
              <a:buClr>
                <a:schemeClr val="dk1"/>
              </a:buClr>
              <a:buSzPts val="1100"/>
              <a:buFont typeface="Arial"/>
              <a:buNone/>
            </a:pPr>
            <a:r>
              <a:rPr lang="nl-BE"/>
              <a:t>other context words include:</a:t>
            </a:r>
            <a:endParaRPr/>
          </a:p>
          <a:p>
            <a:pPr marL="0" lvl="0" indent="0" algn="l" rtl="0">
              <a:spcBef>
                <a:spcPts val="360"/>
              </a:spcBef>
              <a:spcAft>
                <a:spcPts val="0"/>
              </a:spcAft>
              <a:buNone/>
            </a:pPr>
            <a:r>
              <a:rPr lang="nl-BE"/>
              <a:t>boter-cluster: </a:t>
            </a:r>
            <a:r>
              <a:rPr lang="nl-BE" i="1"/>
              <a:t>bak, olie, in, oven, ui, vet, giet, room, aluminium_folie… </a:t>
            </a:r>
            <a:r>
              <a:rPr lang="nl-BE"/>
              <a:t>(but only those up to </a:t>
            </a:r>
            <a:r>
              <a:rPr lang="nl-BE" i="1"/>
              <a:t>oven </a:t>
            </a:r>
            <a:r>
              <a:rPr lang="nl-BE"/>
              <a:t>occur more than once in the sample)</a:t>
            </a:r>
            <a:endParaRPr/>
          </a:p>
          <a:p>
            <a:pPr marL="0" lvl="0" indent="0" algn="l" rtl="0">
              <a:spcBef>
                <a:spcPts val="360"/>
              </a:spcBef>
              <a:spcAft>
                <a:spcPts val="0"/>
              </a:spcAft>
              <a:buNone/>
            </a:pPr>
            <a:r>
              <a:rPr lang="nl-BE"/>
              <a:t>ben-cluster: </a:t>
            </a:r>
            <a:r>
              <a:rPr lang="nl-BE" i="1"/>
              <a:t>te, het, als, onder…</a:t>
            </a:r>
            <a:r>
              <a:rPr lang="nl-BE"/>
              <a:t> but also </a:t>
            </a:r>
            <a:r>
              <a:rPr lang="nl-BE" i="1"/>
              <a:t>voet</a:t>
            </a:r>
            <a:r>
              <a:rPr lang="nl-BE"/>
              <a:t> and </a:t>
            </a:r>
            <a:r>
              <a:rPr lang="nl-BE" i="1"/>
              <a:t>smeed</a:t>
            </a:r>
            <a:r>
              <a:rPr lang="nl-BE"/>
              <a:t>, with high precision but low freq --- so, seems to be a similar situation to the ‘heet’ one before</a:t>
            </a:r>
            <a:endParaRPr/>
          </a:p>
          <a:p>
            <a:pPr marL="0" lvl="0" indent="0" algn="l" rtl="0">
              <a:spcBef>
                <a:spcPts val="360"/>
              </a:spcBef>
              <a:spcAft>
                <a:spcPts val="0"/>
              </a:spcAft>
              <a:buNone/>
            </a:pPr>
            <a:r>
              <a:rPr lang="nl-BE"/>
              <a:t>koffie-cluster: </a:t>
            </a:r>
            <a:r>
              <a:rPr lang="nl-BE" i="1"/>
              <a:t>kop, thee, chocolademelk, broodje, pannenkoek, appel_taart </a:t>
            </a:r>
            <a:r>
              <a:rPr lang="nl-BE"/>
              <a:t>(very high precision but low freq)</a:t>
            </a:r>
            <a:endParaRPr/>
          </a:p>
          <a:p>
            <a:pPr marL="0" lvl="0" indent="0" algn="l" rtl="0">
              <a:spcBef>
                <a:spcPts val="360"/>
              </a:spcBef>
              <a:spcAft>
                <a:spcPts val="0"/>
              </a:spcAft>
              <a:buNone/>
            </a:pPr>
            <a:endParaRPr/>
          </a:p>
          <a:p>
            <a:pPr marL="0" lvl="0" indent="0" algn="l" rtl="0">
              <a:spcBef>
                <a:spcPts val="360"/>
              </a:spcBef>
              <a:spcAft>
                <a:spcPts val="0"/>
              </a:spcAft>
              <a:buNone/>
            </a:pPr>
            <a:r>
              <a:rPr lang="nl-BE"/>
              <a:t>Other notes:</a:t>
            </a:r>
            <a:endParaRPr/>
          </a:p>
          <a:p>
            <a:pPr marL="0" lvl="0" indent="0" algn="l" rtl="0">
              <a:spcBef>
                <a:spcPts val="360"/>
              </a:spcBef>
              <a:spcAft>
                <a:spcPts val="0"/>
              </a:spcAft>
              <a:buNone/>
            </a:pPr>
            <a:r>
              <a:rPr lang="nl-BE"/>
              <a:t>- </a:t>
            </a:r>
            <a:r>
              <a:rPr lang="nl-BE" i="1"/>
              <a:t>graad</a:t>
            </a:r>
            <a:r>
              <a:rPr lang="nl-BE"/>
              <a:t> seems to refer mostly to weather</a:t>
            </a:r>
            <a:endParaRPr/>
          </a:p>
          <a:p>
            <a:pPr marL="0" lvl="0" indent="0" algn="l" rtl="0">
              <a:spcBef>
                <a:spcPts val="360"/>
              </a:spcBef>
              <a:spcAft>
                <a:spcPts val="0"/>
              </a:spcAft>
              <a:buNone/>
            </a:pPr>
            <a:r>
              <a:rPr lang="nl-BE"/>
              <a:t>- I will clarify that </a:t>
            </a:r>
            <a:r>
              <a:rPr lang="nl-BE" i="1"/>
              <a:t>warm+maak</a:t>
            </a:r>
            <a:r>
              <a:rPr lang="nl-BE"/>
              <a:t> does </a:t>
            </a:r>
            <a:r>
              <a:rPr lang="nl-BE" b="1"/>
              <a:t>not</a:t>
            </a:r>
            <a:r>
              <a:rPr lang="nl-BE"/>
              <a:t> correspond to ‘it is warm (weather)’ (which is what happens when combining with </a:t>
            </a:r>
            <a:r>
              <a:rPr lang="nl-BE" i="1"/>
              <a:t>hacer</a:t>
            </a:r>
            <a:r>
              <a:rPr lang="nl-BE"/>
              <a:t> in Spanish)</a:t>
            </a:r>
            <a:endParaRPr/>
          </a:p>
          <a:p>
            <a:pPr marL="0" lvl="0" indent="0" algn="l" rtl="0">
              <a:spcBef>
                <a:spcPts val="360"/>
              </a:spcBef>
              <a:spcAft>
                <a:spcPts val="0"/>
              </a:spcAft>
              <a:buNone/>
            </a:pPr>
            <a:endParaRPr/>
          </a:p>
        </p:txBody>
      </p:sp>
      <p:sp>
        <p:nvSpPr>
          <p:cNvPr id="586" name="Google Shape;586;gf278832ee7_0_32: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f278832ee7_0_59: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f278832ee7_0_59: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NOTE: The translations are literal, I think it’s best to explain the idiomatic expressions orally…</a:t>
            </a:r>
            <a:endParaRPr/>
          </a:p>
          <a:p>
            <a:pPr marL="0" lvl="0" indent="0" algn="l" rtl="0">
              <a:spcBef>
                <a:spcPts val="360"/>
              </a:spcBef>
              <a:spcAft>
                <a:spcPts val="0"/>
              </a:spcAft>
              <a:buNone/>
            </a:pPr>
            <a:endParaRPr/>
          </a:p>
          <a:p>
            <a:pPr marL="0" lvl="0" indent="0" algn="l" rtl="0">
              <a:spcBef>
                <a:spcPts val="360"/>
              </a:spcBef>
              <a:spcAft>
                <a:spcPts val="0"/>
              </a:spcAft>
              <a:buNone/>
            </a:pPr>
            <a:r>
              <a:rPr lang="nl-BE"/>
              <a:t>Maybe add as text: those with preference for </a:t>
            </a:r>
            <a:r>
              <a:rPr lang="nl-BE" i="1"/>
              <a:t>heet</a:t>
            </a:r>
            <a:r>
              <a:rPr lang="nl-BE"/>
              <a:t> match the previous examples (</a:t>
            </a:r>
            <a:r>
              <a:rPr lang="nl-BE" i="1"/>
              <a:t>boter</a:t>
            </a:r>
            <a:r>
              <a:rPr lang="nl-BE"/>
              <a:t> is mostly covered by the old </a:t>
            </a:r>
            <a:r>
              <a:rPr lang="nl-BE" i="1"/>
              <a:t>in</a:t>
            </a:r>
            <a:r>
              <a:rPr lang="nl-BE"/>
              <a:t> cluster)</a:t>
            </a:r>
            <a:endParaRPr/>
          </a:p>
        </p:txBody>
      </p:sp>
      <p:sp>
        <p:nvSpPr>
          <p:cNvPr id="595" name="Google Shape;595;gf278832ee7_0_59: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f278832ee7_0_74: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f278832ee7_0_74: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NOTE: The translations are literal, I think it’s best to explain the idiomatic expressions orally…</a:t>
            </a:r>
            <a:endParaRPr/>
          </a:p>
          <a:p>
            <a:pPr marL="0" lvl="0" indent="0" algn="l" rtl="0">
              <a:spcBef>
                <a:spcPts val="360"/>
              </a:spcBef>
              <a:spcAft>
                <a:spcPts val="0"/>
              </a:spcAft>
              <a:buNone/>
            </a:pPr>
            <a:endParaRPr/>
          </a:p>
          <a:p>
            <a:pPr marL="0" lvl="0" indent="0" algn="l" rtl="0">
              <a:spcBef>
                <a:spcPts val="360"/>
              </a:spcBef>
              <a:spcAft>
                <a:spcPts val="0"/>
              </a:spcAft>
              <a:buNone/>
            </a:pPr>
            <a:r>
              <a:rPr lang="nl-BE"/>
              <a:t>Maybe to explain: OCMW = Openbaar Centrum voor Maatschappelijk Welzijn = Public Centre for Social Welfare = Centro Público para el Bienestar Social</a:t>
            </a:r>
            <a:endParaRPr/>
          </a:p>
        </p:txBody>
      </p:sp>
      <p:sp>
        <p:nvSpPr>
          <p:cNvPr id="602" name="Google Shape;602;gf278832ee7_0_74: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f9a940485_0_31: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Karlien</a:t>
            </a:r>
            <a:endParaRPr/>
          </a:p>
        </p:txBody>
      </p:sp>
      <p:sp>
        <p:nvSpPr>
          <p:cNvPr id="141" name="Google Shape;141;gef9a940485_0_31: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fdee24731_0_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fdee24731_0_0: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Present this with something along the lines of:</a:t>
            </a:r>
            <a:endParaRPr/>
          </a:p>
          <a:p>
            <a:pPr marL="0" lvl="0" indent="0" algn="l" rtl="0">
              <a:spcBef>
                <a:spcPts val="360"/>
              </a:spcBef>
              <a:spcAft>
                <a:spcPts val="0"/>
              </a:spcAft>
              <a:buNone/>
            </a:pPr>
            <a:endParaRPr/>
          </a:p>
          <a:p>
            <a:pPr marL="0" lvl="0" indent="0" algn="l" rtl="0">
              <a:spcBef>
                <a:spcPts val="360"/>
              </a:spcBef>
              <a:spcAft>
                <a:spcPts val="0"/>
              </a:spcAft>
              <a:buNone/>
            </a:pPr>
            <a:r>
              <a:rPr lang="nl-BE"/>
              <a:t>It seems like there is a lot of work going into producing the plots (and there is) but this is just the beginning.</a:t>
            </a:r>
            <a:endParaRPr/>
          </a:p>
          <a:p>
            <a:pPr marL="0" lvl="0" indent="0" algn="l" rtl="0">
              <a:spcBef>
                <a:spcPts val="360"/>
              </a:spcBef>
              <a:spcAft>
                <a:spcPts val="0"/>
              </a:spcAft>
              <a:buNone/>
            </a:pPr>
            <a:r>
              <a:rPr lang="nl-BE"/>
              <a:t>What can you do with this data? How can you interpret it?</a:t>
            </a:r>
            <a:endParaRPr/>
          </a:p>
          <a:p>
            <a:pPr marL="0" lvl="0" indent="0" algn="l" rtl="0">
              <a:spcBef>
                <a:spcPts val="360"/>
              </a:spcBef>
              <a:spcAft>
                <a:spcPts val="0"/>
              </a:spcAft>
              <a:buNone/>
            </a:pPr>
            <a:endParaRPr/>
          </a:p>
          <a:p>
            <a:pPr marL="0" lvl="0" indent="0" algn="l" rtl="0">
              <a:spcBef>
                <a:spcPts val="360"/>
              </a:spcBef>
              <a:spcAft>
                <a:spcPts val="0"/>
              </a:spcAft>
              <a:buNone/>
            </a:pPr>
            <a:r>
              <a:rPr lang="nl-BE"/>
              <a:t>In the case of temperature terms, we can combine our insights about the collocational preferences of and competition between </a:t>
            </a:r>
            <a:r>
              <a:rPr lang="nl-BE" i="1"/>
              <a:t>heet</a:t>
            </a:r>
            <a:r>
              <a:rPr lang="nl-BE"/>
              <a:t> and </a:t>
            </a:r>
            <a:r>
              <a:rPr lang="nl-BE" i="1"/>
              <a:t>warm</a:t>
            </a:r>
            <a:endParaRPr i="1"/>
          </a:p>
          <a:p>
            <a:pPr marL="0" lvl="0" indent="0" algn="l" rtl="0">
              <a:spcBef>
                <a:spcPts val="360"/>
              </a:spcBef>
              <a:spcAft>
                <a:spcPts val="0"/>
              </a:spcAft>
              <a:buNone/>
            </a:pPr>
            <a:r>
              <a:rPr lang="nl-BE"/>
              <a:t>with what we know of the linguistics of temperature.</a:t>
            </a:r>
            <a:endParaRPr/>
          </a:p>
        </p:txBody>
      </p:sp>
      <p:sp>
        <p:nvSpPr>
          <p:cNvPr id="608" name="Google Shape;608;gefdee24731_0_0: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efdee24731_0_1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efdee24731_0_12: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Very high F-score of context words: </a:t>
            </a:r>
            <a:r>
              <a:rPr lang="nl-BE" i="1"/>
              <a:t>aardappel, adem, hangijzer, graad, koud, water</a:t>
            </a:r>
            <a:endParaRPr/>
          </a:p>
          <a:p>
            <a:pPr marL="0" lvl="0" indent="0" algn="l" rtl="0">
              <a:spcBef>
                <a:spcPts val="360"/>
              </a:spcBef>
              <a:spcAft>
                <a:spcPts val="0"/>
              </a:spcAft>
              <a:buNone/>
            </a:pPr>
            <a:endParaRPr/>
          </a:p>
          <a:p>
            <a:pPr marL="0" lvl="0" indent="0" algn="l" rtl="0">
              <a:spcBef>
                <a:spcPts val="360"/>
              </a:spcBef>
              <a:spcAft>
                <a:spcPts val="0"/>
              </a:spcAft>
              <a:buNone/>
            </a:pPr>
            <a:r>
              <a:rPr lang="nl-BE"/>
              <a:t>Reasonable F-score (0.7 &lt;= F-score &lt; 0.9): </a:t>
            </a:r>
            <a:r>
              <a:rPr lang="nl-BE" i="1"/>
              <a:t>hart, weer, maak, zomer</a:t>
            </a:r>
            <a:endParaRPr/>
          </a:p>
          <a:p>
            <a:pPr marL="0" lvl="0" indent="0" algn="l" rtl="0">
              <a:spcBef>
                <a:spcPts val="360"/>
              </a:spcBef>
              <a:spcAft>
                <a:spcPts val="0"/>
              </a:spcAft>
              <a:buNone/>
            </a:pPr>
            <a:endParaRPr/>
          </a:p>
          <a:p>
            <a:pPr marL="0" lvl="0" indent="0" algn="l" rtl="0">
              <a:spcBef>
                <a:spcPts val="360"/>
              </a:spcBef>
              <a:spcAft>
                <a:spcPts val="0"/>
              </a:spcAft>
              <a:buNone/>
            </a:pPr>
            <a:r>
              <a:rPr lang="nl-BE"/>
              <a:t>Lower F-score (but at least 0.4): </a:t>
            </a:r>
            <a:r>
              <a:rPr lang="nl-BE" i="1"/>
              <a:t>boter, ben, koffie</a:t>
            </a:r>
            <a:endParaRPr i="1"/>
          </a:p>
          <a:p>
            <a:pPr marL="0" lvl="0" indent="0" algn="l" rtl="0">
              <a:spcBef>
                <a:spcPts val="360"/>
              </a:spcBef>
              <a:spcAft>
                <a:spcPts val="0"/>
              </a:spcAft>
              <a:buClr>
                <a:schemeClr val="dk1"/>
              </a:buClr>
              <a:buSzPts val="1100"/>
              <a:buFont typeface="Arial"/>
              <a:buNone/>
            </a:pPr>
            <a:r>
              <a:rPr lang="nl-BE"/>
              <a:t>other context words include:</a:t>
            </a:r>
            <a:endParaRPr/>
          </a:p>
          <a:p>
            <a:pPr marL="0" lvl="0" indent="0" algn="l" rtl="0">
              <a:spcBef>
                <a:spcPts val="360"/>
              </a:spcBef>
              <a:spcAft>
                <a:spcPts val="0"/>
              </a:spcAft>
              <a:buNone/>
            </a:pPr>
            <a:r>
              <a:rPr lang="nl-BE"/>
              <a:t>boter-cluster: </a:t>
            </a:r>
            <a:r>
              <a:rPr lang="nl-BE" i="1"/>
              <a:t>bak, olie, in, oven, ui, vet, giet, room, aluminium_folie… </a:t>
            </a:r>
            <a:r>
              <a:rPr lang="nl-BE"/>
              <a:t>(but only those up to </a:t>
            </a:r>
            <a:r>
              <a:rPr lang="nl-BE" i="1"/>
              <a:t>oven </a:t>
            </a:r>
            <a:r>
              <a:rPr lang="nl-BE"/>
              <a:t>occur more than once in the sample)</a:t>
            </a:r>
            <a:endParaRPr/>
          </a:p>
          <a:p>
            <a:pPr marL="0" lvl="0" indent="0" algn="l" rtl="0">
              <a:spcBef>
                <a:spcPts val="360"/>
              </a:spcBef>
              <a:spcAft>
                <a:spcPts val="0"/>
              </a:spcAft>
              <a:buNone/>
            </a:pPr>
            <a:r>
              <a:rPr lang="nl-BE"/>
              <a:t>ben-cluster: </a:t>
            </a:r>
            <a:r>
              <a:rPr lang="nl-BE" i="1"/>
              <a:t>te, het, als, onder…</a:t>
            </a:r>
            <a:r>
              <a:rPr lang="nl-BE"/>
              <a:t> but also </a:t>
            </a:r>
            <a:r>
              <a:rPr lang="nl-BE" i="1"/>
              <a:t>voet</a:t>
            </a:r>
            <a:r>
              <a:rPr lang="nl-BE"/>
              <a:t> and </a:t>
            </a:r>
            <a:r>
              <a:rPr lang="nl-BE" i="1"/>
              <a:t>smeed</a:t>
            </a:r>
            <a:r>
              <a:rPr lang="nl-BE"/>
              <a:t>, with high precision but low freq --- so, seems to be a similar situation to the ‘heet’ one before</a:t>
            </a:r>
            <a:endParaRPr/>
          </a:p>
          <a:p>
            <a:pPr marL="0" lvl="0" indent="0" algn="l" rtl="0">
              <a:spcBef>
                <a:spcPts val="360"/>
              </a:spcBef>
              <a:spcAft>
                <a:spcPts val="0"/>
              </a:spcAft>
              <a:buNone/>
            </a:pPr>
            <a:r>
              <a:rPr lang="nl-BE"/>
              <a:t>koffie-cluster: </a:t>
            </a:r>
            <a:r>
              <a:rPr lang="nl-BE" i="1"/>
              <a:t>kop, thee, chocolademelk, broodje, pannenkoek, appel_taart </a:t>
            </a:r>
            <a:r>
              <a:rPr lang="nl-BE"/>
              <a:t>(very high precision but low freq)</a:t>
            </a:r>
            <a:endParaRPr/>
          </a:p>
          <a:p>
            <a:pPr marL="0" lvl="0" indent="0" algn="l" rtl="0">
              <a:spcBef>
                <a:spcPts val="360"/>
              </a:spcBef>
              <a:spcAft>
                <a:spcPts val="0"/>
              </a:spcAft>
              <a:buNone/>
            </a:pPr>
            <a:endParaRPr/>
          </a:p>
          <a:p>
            <a:pPr marL="0" lvl="0" indent="0" algn="l" rtl="0">
              <a:spcBef>
                <a:spcPts val="360"/>
              </a:spcBef>
              <a:spcAft>
                <a:spcPts val="0"/>
              </a:spcAft>
              <a:buNone/>
            </a:pPr>
            <a:r>
              <a:rPr lang="nl-BE"/>
              <a:t>Other notes:</a:t>
            </a:r>
            <a:endParaRPr/>
          </a:p>
          <a:p>
            <a:pPr marL="0" lvl="0" indent="0" algn="l" rtl="0">
              <a:spcBef>
                <a:spcPts val="360"/>
              </a:spcBef>
              <a:spcAft>
                <a:spcPts val="0"/>
              </a:spcAft>
              <a:buNone/>
            </a:pPr>
            <a:r>
              <a:rPr lang="nl-BE"/>
              <a:t>- </a:t>
            </a:r>
            <a:r>
              <a:rPr lang="nl-BE" i="1"/>
              <a:t>graad</a:t>
            </a:r>
            <a:r>
              <a:rPr lang="nl-BE"/>
              <a:t> seems to refer mostly to weather</a:t>
            </a:r>
            <a:endParaRPr/>
          </a:p>
          <a:p>
            <a:pPr marL="0" lvl="0" indent="0" algn="l" rtl="0">
              <a:spcBef>
                <a:spcPts val="360"/>
              </a:spcBef>
              <a:spcAft>
                <a:spcPts val="0"/>
              </a:spcAft>
              <a:buNone/>
            </a:pPr>
            <a:r>
              <a:rPr lang="nl-BE"/>
              <a:t>- I will clarify that </a:t>
            </a:r>
            <a:r>
              <a:rPr lang="nl-BE" i="1"/>
              <a:t>warm+maak</a:t>
            </a:r>
            <a:r>
              <a:rPr lang="nl-BE"/>
              <a:t> does </a:t>
            </a:r>
            <a:r>
              <a:rPr lang="nl-BE" b="1"/>
              <a:t>not</a:t>
            </a:r>
            <a:r>
              <a:rPr lang="nl-BE"/>
              <a:t> correspond to ‘it is warm (weather)’ (which is what happens when combining with </a:t>
            </a:r>
            <a:r>
              <a:rPr lang="nl-BE" i="1"/>
              <a:t>hacer</a:t>
            </a:r>
            <a:r>
              <a:rPr lang="nl-BE"/>
              <a:t> in Spanish)</a:t>
            </a:r>
            <a:endParaRPr/>
          </a:p>
          <a:p>
            <a:pPr marL="0" lvl="0" indent="0" algn="l" rtl="0">
              <a:spcBef>
                <a:spcPts val="360"/>
              </a:spcBef>
              <a:spcAft>
                <a:spcPts val="0"/>
              </a:spcAft>
              <a:buNone/>
            </a:pPr>
            <a:endParaRPr/>
          </a:p>
        </p:txBody>
      </p:sp>
      <p:sp>
        <p:nvSpPr>
          <p:cNvPr id="619" name="Google Shape;619;gefdee24731_0_12: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efdee24731_0_2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fdee24731_0_20: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None of the three dimensions is enough, and still the actual use is a matter of weights, probabilities, tendencies...</a:t>
            </a:r>
            <a:endParaRPr/>
          </a:p>
        </p:txBody>
      </p:sp>
      <p:sp>
        <p:nvSpPr>
          <p:cNvPr id="628" name="Google Shape;628;gefdee24731_0_20: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13: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637" name="Google Shape;637;p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ef9a940485_0_1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ef9a940485_0_1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endParaRPr/>
          </a:p>
        </p:txBody>
      </p:sp>
      <p:sp>
        <p:nvSpPr>
          <p:cNvPr id="645" name="Google Shape;645;gef9a940485_0_13:notes"/>
          <p:cNvSpPr txBox="1">
            <a:spLocks noGrp="1"/>
          </p:cNvSpPr>
          <p:nvPr>
            <p:ph type="sldNum" idx="12"/>
          </p:nvPr>
        </p:nvSpPr>
        <p:spPr>
          <a:xfrm>
            <a:off x="4022937" y="9722882"/>
            <a:ext cx="3076500" cy="511800"/>
          </a:xfrm>
          <a:prstGeom prst="rect">
            <a:avLst/>
          </a:prstGeom>
        </p:spPr>
        <p:txBody>
          <a:bodyPr spcFirstLastPara="1" wrap="square" lIns="95500" tIns="47750" rIns="95500" bIns="47750" anchor="b" anchorCtr="0">
            <a:noAutofit/>
          </a:bodyPr>
          <a:lstStyle/>
          <a:p>
            <a:pPr marL="0" lvl="0" indent="0" algn="r" rtl="0">
              <a:spcBef>
                <a:spcPts val="0"/>
              </a:spcBef>
              <a:spcAft>
                <a:spcPts val="0"/>
              </a:spcAft>
              <a:buClr>
                <a:srgbClr val="000000"/>
              </a:buClr>
              <a:buFont typeface="Arial"/>
              <a:buNone/>
            </a:pPr>
            <a:fld id="{00000000-1234-1234-1234-123412341234}" type="slidenum">
              <a:rPr lang="nl-BE"/>
              <a:t>54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p6:notes"/>
          <p:cNvSpPr txBox="1">
            <a:spLocks noGrp="1"/>
          </p:cNvSpPr>
          <p:nvPr>
            <p:ph type="body" idx="1"/>
          </p:nvPr>
        </p:nvSpPr>
        <p:spPr>
          <a:xfrm>
            <a:off x="946574" y="4861442"/>
            <a:ext cx="5206154" cy="4605576"/>
          </a:xfrm>
          <a:prstGeom prst="rect">
            <a:avLst/>
          </a:prstGeom>
          <a:noFill/>
          <a:ln>
            <a:noFill/>
          </a:ln>
        </p:spPr>
        <p:txBody>
          <a:bodyPr spcFirstLastPara="1" wrap="square" lIns="95500" tIns="47750" rIns="95500" bIns="47750" anchor="t" anchorCtr="0">
            <a:noAutofit/>
          </a:bodyPr>
          <a:lstStyle/>
          <a:p>
            <a:pPr marL="0" lvl="0" indent="0" algn="l" rtl="0">
              <a:spcBef>
                <a:spcPts val="0"/>
              </a:spcBef>
              <a:spcAft>
                <a:spcPts val="0"/>
              </a:spcAft>
              <a:buNone/>
            </a:pPr>
            <a:r>
              <a:rPr lang="nl-BE"/>
              <a:t>Karlien</a:t>
            </a:r>
            <a:endParaRPr/>
          </a:p>
          <a:p>
            <a:pPr marL="0" lvl="0" indent="0" algn="l" rtl="0">
              <a:spcBef>
                <a:spcPts val="0"/>
              </a:spcBef>
              <a:spcAft>
                <a:spcPts val="0"/>
              </a:spcAft>
              <a:buNone/>
            </a:pPr>
            <a:r>
              <a:rPr lang="nl-BE"/>
              <a:t>The background of the case-studies that we’ll be talking about today is CS. CS is a theory of semantics so it’s not all that surprising that what it starts from is meaning - meaning is central to lang and lx structure. However, if you consider other approaches to lx, like generative approaches, where language is seen as a collection of syntactic rules and how they combine, this is a point that can’t be stressed enough. Rather than considering language as a system of rules, CS really gives a central role to meaning and to how lx structures are used to express or highlight certain aspects of meaning.</a:t>
            </a:r>
            <a:endParaRPr/>
          </a:p>
          <a:p>
            <a:pPr marL="0" lvl="0" indent="0" algn="l" rtl="0">
              <a:spcBef>
                <a:spcPts val="0"/>
              </a:spcBef>
              <a:spcAft>
                <a:spcPts val="0"/>
              </a:spcAft>
              <a:buNone/>
            </a:pPr>
            <a:r>
              <a:rPr lang="nl-BE"/>
              <a:t>In line with this view, CS - and CL in general - defines meaning in a very maximalist way. So rather than - again like in generative approaches - attempting to draw a line between competence and performance, or between semantic and pragmatics, CS assumes that it is impossible to draw such a line, but that meaning cannot be reduced to truth values or necessary and sufficient conditions. </a:t>
            </a:r>
            <a:endParaRPr/>
          </a:p>
          <a:p>
            <a:pPr marL="0" lvl="0" indent="0" algn="l" rtl="0">
              <a:spcBef>
                <a:spcPts val="0"/>
              </a:spcBef>
              <a:spcAft>
                <a:spcPts val="0"/>
              </a:spcAft>
              <a:buNone/>
            </a:pPr>
            <a:r>
              <a:rPr lang="nl-BE"/>
              <a:t>There are four more specific characteristics of the view on meaning in CS that are often mentioned, for example by Geeraerts in the into to his volume on Basic Readings in CL. The first is that meaning is dynamic and flexible. This characteristic emphasises the point that meanings can change, depending on the situation you’re in or even who you’re speaking with. A simple example of the dynamicness and flexibility of language can be found if you think of the word ‘mouse’. Since we’re all sitting at computers, an obvious interpretation of this word is the computer mouse that you might be holding in your hand. But obviously, this meaning hasn’t always existed - it only came about in the last few decades. In addition the first meaning that you think of for this word, mouse, might be very different when you se that your cat’s on the hunt for a mouse - it’s not so likely that your cat would be on the hunt for a computer mouse. While the fact that meanings are flexible might be an obvious fact for linguistics, it is still a crucial notion to emphasize: meaning is not a static, unmutable, clearly definable extralinguistic property.</a:t>
            </a:r>
            <a:endParaRPr/>
          </a:p>
          <a:p>
            <a:pPr marL="0" lvl="0" indent="0" algn="l" rtl="0">
              <a:spcBef>
                <a:spcPts val="0"/>
              </a:spcBef>
              <a:spcAft>
                <a:spcPts val="0"/>
              </a:spcAft>
              <a:buNone/>
            </a:pPr>
            <a:r>
              <a:rPr lang="nl-BE"/>
              <a:t>The second characteristic of meaning in CS is that meaning is perspectival: everything we say is embodied and mirrors a perspective that we have of reality. Geeraerts uses spatial concepts to explain this characteristic. Say that you’ve put your bike near the front entrance to your house but you’re in your back garden. If someone asks you where your bike is, you could both say ‘my bike is in front of the house’ - emphasising the viewpoint of someone looking at your house from the street - or ‘my bike is behind the house’ - emphasising your own perspective on the scene.</a:t>
            </a:r>
            <a:endParaRPr/>
          </a:p>
          <a:p>
            <a:pPr marL="0" lvl="0" indent="0" algn="l" rtl="0">
              <a:spcBef>
                <a:spcPts val="0"/>
              </a:spcBef>
              <a:spcAft>
                <a:spcPts val="0"/>
              </a:spcAft>
              <a:buNone/>
            </a:pPr>
            <a:r>
              <a:rPr lang="nl-BE"/>
              <a:t>Thirdly, meaning is considered enyclopaedic and non-autonomous. This characteristic relates to the fact that words or concepts are not just defined by linguistic knowledge - as a dictionary definition, in a set of necessary and sufficient conditions - but also by non-linguistic knowledge  that we have about and experience that we’ve gained with the world. Human beings are not just walking brains, but we exist in a specifical social and cultural environment and everything we know about the world influences how we talk and think about things. </a:t>
            </a:r>
            <a:endParaRPr/>
          </a:p>
          <a:p>
            <a:pPr marL="0" lvl="0" indent="0" algn="l" rtl="0">
              <a:spcBef>
                <a:spcPts val="0"/>
              </a:spcBef>
              <a:spcAft>
                <a:spcPts val="0"/>
              </a:spcAft>
              <a:buNone/>
            </a:pPr>
            <a:r>
              <a:rPr lang="nl-BE"/>
              <a:t>Finally, CL is a usage-based theory. This means that there is a general belief that meaning and language are not innate properties of humans, but that they are acquired through usage and experience.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BE"/>
              <a:t>See Geeraerts 2006: 3-6 [CL: basic readings]</a:t>
            </a:r>
            <a:endParaRPr/>
          </a:p>
        </p:txBody>
      </p:sp>
      <p:sp>
        <p:nvSpPr>
          <p:cNvPr id="148" name="Google Shape;148;p6:notes"/>
          <p:cNvSpPr txBox="1">
            <a:spLocks noGrp="1"/>
          </p:cNvSpPr>
          <p:nvPr>
            <p:ph type="sldNum" idx="12"/>
          </p:nvPr>
        </p:nvSpPr>
        <p:spPr>
          <a:xfrm>
            <a:off x="4022937" y="9722882"/>
            <a:ext cx="3076363" cy="511731"/>
          </a:xfrm>
          <a:prstGeom prst="rect">
            <a:avLst/>
          </a:prstGeom>
          <a:noFill/>
          <a:ln>
            <a:noFill/>
          </a:ln>
        </p:spPr>
        <p:txBody>
          <a:bodyPr spcFirstLastPara="1" wrap="square" lIns="95500" tIns="47750" rIns="95500" bIns="47750" anchor="b" anchorCtr="0">
            <a:noAutofit/>
          </a:bodyPr>
          <a:lstStyle/>
          <a:p>
            <a:pPr marL="0" lvl="0" indent="0" algn="r" rtl="0">
              <a:spcBef>
                <a:spcPts val="0"/>
              </a:spcBef>
              <a:spcAft>
                <a:spcPts val="0"/>
              </a:spcAft>
              <a:buNone/>
            </a:pPr>
            <a:fld id="{00000000-1234-1234-1234-123412341234}" type="slidenum">
              <a:rPr lang="nl-B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46574" y="4861442"/>
            <a:ext cx="5206154" cy="4605576"/>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Following this fourth point - that meaning is based on usage and experience - there were a number of scholars in CL, some of whom are mentioned at the bottom of this slide, who emphasized that for a usage-based theory to take itself seriously, it needs to base itself on empirical data for linguistic analyses. To understand how language is constructed and how it varies or changes, naturalistic language data have to be taken into account. </a:t>
            </a:r>
            <a:endParaRPr/>
          </a:p>
          <a:p>
            <a:pPr marL="0" lvl="0" indent="0" algn="l" rtl="0">
              <a:spcBef>
                <a:spcPts val="360"/>
              </a:spcBef>
              <a:spcAft>
                <a:spcPts val="0"/>
              </a:spcAft>
              <a:buNone/>
            </a:pPr>
            <a:r>
              <a:rPr lang="nl-BE"/>
              <a:t>However, once a researcher starts taking into account naturalistic, empirical data rather than relying on introspective methods, they immediately have to deal with the fact that empirical data is always sociolectally structured. </a:t>
            </a:r>
            <a:endParaRPr/>
          </a:p>
        </p:txBody>
      </p:sp>
      <p:sp>
        <p:nvSpPr>
          <p:cNvPr id="158" name="Google Shape;158;p10: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2cbe0a7cf_0_15: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None/>
            </a:pPr>
            <a:r>
              <a:rPr lang="nl-BE"/>
              <a:t>Any dataset that you may find will be influenced by linguistic idiosyncrasies of the language users in the data. This is of course a point that will seem very familiar for anyone who has ever worked in the field of sociolinguistics. There, the aim of the field is to analyze linguistic data in function of social properties of the language users involved. </a:t>
            </a:r>
            <a:endParaRPr/>
          </a:p>
        </p:txBody>
      </p:sp>
      <p:sp>
        <p:nvSpPr>
          <p:cNvPr id="168" name="Google Shape;168;gf2cbe0a7cf_0_15: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2cbe0a7cf_0_23:notes"/>
          <p:cNvSpPr txBox="1">
            <a:spLocks noGrp="1"/>
          </p:cNvSpPr>
          <p:nvPr>
            <p:ph type="body" idx="1"/>
          </p:nvPr>
        </p:nvSpPr>
        <p:spPr>
          <a:xfrm>
            <a:off x="946574" y="4861442"/>
            <a:ext cx="5206200" cy="4605600"/>
          </a:xfrm>
          <a:prstGeom prst="rect">
            <a:avLst/>
          </a:prstGeom>
        </p:spPr>
        <p:txBody>
          <a:bodyPr spcFirstLastPara="1" wrap="square" lIns="95500" tIns="47750" rIns="95500" bIns="47750" anchor="t" anchorCtr="0">
            <a:noAutofit/>
          </a:bodyPr>
          <a:lstStyle/>
          <a:p>
            <a:pPr marL="0" lvl="0" indent="0" algn="l" rtl="0">
              <a:spcBef>
                <a:spcPts val="360"/>
              </a:spcBef>
              <a:spcAft>
                <a:spcPts val="0"/>
              </a:spcAft>
              <a:buClr>
                <a:schemeClr val="dk1"/>
              </a:buClr>
              <a:buSzPts val="1100"/>
              <a:buFont typeface="Arial"/>
              <a:buNone/>
            </a:pPr>
            <a:r>
              <a:rPr lang="nl-BE"/>
              <a:t>For example, by their gender or their socio-economic background. But lectal variation can be broader than just related to the macro-social categories that are typically studied in Labovian sociolinguistics. For example, style-differences may play a role as well, as has been shown in research on register effects and in research on communities of practice. Or geographic location may play a role, which is typically studied in dialectology and dialectometry. Because we believe that there language variation can be structured along any of these axes, we prefer to talk about lectal variation, rather than sociolectal variation.</a:t>
            </a:r>
            <a:endParaRPr/>
          </a:p>
          <a:p>
            <a:pPr marL="0" lvl="0" indent="0" algn="l" rtl="0">
              <a:spcBef>
                <a:spcPts val="360"/>
              </a:spcBef>
              <a:spcAft>
                <a:spcPts val="0"/>
              </a:spcAft>
              <a:buClr>
                <a:schemeClr val="dk1"/>
              </a:buClr>
              <a:buSzPts val="1100"/>
              <a:buFont typeface="Arial"/>
              <a:buNone/>
            </a:pPr>
            <a:r>
              <a:rPr lang="nl-BE"/>
              <a:t>So to take empirical research seriously, it is important to pay attention to language variation: since empirical materials will always be lectally stratified, variation within the data cannot be excluded from the analysis. </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
        <p:nvSpPr>
          <p:cNvPr id="179" name="Google Shape;179;gf2cbe0a7cf_0_23: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2"/>
        <p:cNvGrpSpPr/>
        <p:nvPr/>
      </p:nvGrpSpPr>
      <p:grpSpPr>
        <a:xfrm>
          <a:off x="0" y="0"/>
          <a:ext cx="0" cy="0"/>
          <a:chOff x="0" y="0"/>
          <a:chExt cx="0" cy="0"/>
        </a:xfrm>
      </p:grpSpPr>
      <p:sp>
        <p:nvSpPr>
          <p:cNvPr id="13" name="Google Shape;13;p15"/>
          <p:cNvSpPr txBox="1">
            <a:spLocks noGrp="1"/>
          </p:cNvSpPr>
          <p:nvPr>
            <p:ph type="ctrTitle"/>
          </p:nvPr>
        </p:nvSpPr>
        <p:spPr>
          <a:xfrm>
            <a:off x="914400" y="2130426"/>
            <a:ext cx="10363200" cy="1470025"/>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15"/>
          <p:cNvSpPr txBox="1">
            <a:spLocks noGrp="1"/>
          </p:cNvSpPr>
          <p:nvPr>
            <p:ph type="subTitle" idx="1"/>
          </p:nvPr>
        </p:nvSpPr>
        <p:spPr>
          <a:xfrm>
            <a:off x="914400" y="3886200"/>
            <a:ext cx="10363200" cy="995372"/>
          </a:xfrm>
          <a:prstGeom prst="rect">
            <a:avLst/>
          </a:prstGeom>
          <a:noFill/>
          <a:ln>
            <a:noFill/>
          </a:ln>
        </p:spPr>
        <p:txBody>
          <a:bodyPr spcFirstLastPara="1" wrap="square" lIns="92075" tIns="46025" rIns="92075" bIns="46025" anchor="t" anchorCtr="0">
            <a:noAutofit/>
          </a:bodyPr>
          <a:lstStyle>
            <a:lvl1pPr lvl="0" algn="ctr">
              <a:spcBef>
                <a:spcPts val="480"/>
              </a:spcBef>
              <a:spcAft>
                <a:spcPts val="0"/>
              </a:spcAft>
              <a:buClr>
                <a:schemeClr val="dk1"/>
              </a:buClr>
              <a:buSzPts val="2400"/>
              <a:buFont typeface="Arial"/>
              <a:buNone/>
              <a:defRPr sz="2400"/>
            </a:lvl1pPr>
            <a:lvl2pPr lvl="1" algn="ctr">
              <a:spcBef>
                <a:spcPts val="440"/>
              </a:spcBef>
              <a:spcAft>
                <a:spcPts val="0"/>
              </a:spcAft>
              <a:buClr>
                <a:schemeClr val="dk1"/>
              </a:buClr>
              <a:buSzPts val="2200"/>
              <a:buFont typeface="Arial"/>
              <a:buNone/>
              <a:defRPr/>
            </a:lvl2pPr>
            <a:lvl3pPr lvl="2" algn="ctr">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lt1"/>
              </a:buClr>
              <a:buSzPts val="2000"/>
              <a:buFont typeface="Times New Roman"/>
              <a:buNone/>
              <a:defRPr/>
            </a:lvl6pPr>
            <a:lvl7pPr lvl="6" algn="ctr">
              <a:spcBef>
                <a:spcPts val="400"/>
              </a:spcBef>
              <a:spcAft>
                <a:spcPts val="0"/>
              </a:spcAft>
              <a:buClr>
                <a:schemeClr val="lt1"/>
              </a:buClr>
              <a:buSzPts val="2000"/>
              <a:buFont typeface="Times New Roman"/>
              <a:buNone/>
              <a:defRPr/>
            </a:lvl7pPr>
            <a:lvl8pPr lvl="7" algn="ctr">
              <a:spcBef>
                <a:spcPts val="400"/>
              </a:spcBef>
              <a:spcAft>
                <a:spcPts val="0"/>
              </a:spcAft>
              <a:buClr>
                <a:schemeClr val="lt1"/>
              </a:buClr>
              <a:buSzPts val="2000"/>
              <a:buFont typeface="Times New Roman"/>
              <a:buNone/>
              <a:defRPr/>
            </a:lvl8pPr>
            <a:lvl9pPr lvl="8" algn="ctr">
              <a:spcBef>
                <a:spcPts val="400"/>
              </a:spcBef>
              <a:spcAft>
                <a:spcPts val="0"/>
              </a:spcAft>
              <a:buClr>
                <a:schemeClr val="lt1"/>
              </a:buClr>
              <a:buSzPts val="2000"/>
              <a:buFont typeface="Times New Roman"/>
              <a:buNone/>
              <a:defRPr/>
            </a:lvl9pPr>
          </a:lstStyle>
          <a:p>
            <a:endParaRPr/>
          </a:p>
        </p:txBody>
      </p:sp>
      <p:pic>
        <p:nvPicPr>
          <p:cNvPr id="15" name="Google Shape;15;p15" descr="C:\Documents and Settings\dirk.PC2141\Bureaublad\QLVL tris.jpg"/>
          <p:cNvPicPr preferRelativeResize="0"/>
          <p:nvPr/>
        </p:nvPicPr>
        <p:blipFill rotWithShape="1">
          <a:blip r:embed="rId3">
            <a:alphaModFix/>
          </a:blip>
          <a:srcRect/>
          <a:stretch/>
        </p:blipFill>
        <p:spPr>
          <a:xfrm>
            <a:off x="11007250" y="5887296"/>
            <a:ext cx="1333500" cy="914400"/>
          </a:xfrm>
          <a:prstGeom prst="rect">
            <a:avLst/>
          </a:prstGeom>
          <a:noFill/>
          <a:ln>
            <a:noFill/>
          </a:ln>
        </p:spPr>
      </p:pic>
      <p:graphicFrame>
        <p:nvGraphicFramePr>
          <p:cNvPr id="16" name="Google Shape;16;p15"/>
          <p:cNvGraphicFramePr/>
          <p:nvPr/>
        </p:nvGraphicFramePr>
        <p:xfrm>
          <a:off x="60988" y="5658706"/>
          <a:ext cx="669925" cy="1143000"/>
        </p:xfrm>
        <a:graphic>
          <a:graphicData uri="http://schemas.openxmlformats.org/presentationml/2006/ole">
            <mc:AlternateContent xmlns:mc="http://schemas.openxmlformats.org/markup-compatibility/2006">
              <mc:Choice xmlns:v="urn:schemas-microsoft-com:vml" Requires="v">
                <p:oleObj spid="_x0000_s1027" r:id="rId4" imgW="669925" imgH="1143000" progId="">
                  <p:embed/>
                </p:oleObj>
              </mc:Choice>
              <mc:Fallback>
                <p:oleObj r:id="rId4" imgW="669925" imgH="1143000" progId="">
                  <p:embed/>
                  <p:pic>
                    <p:nvPicPr>
                      <p:cNvPr id="16" name="Google Shape;16;p15"/>
                      <p:cNvPicPr preferRelativeResize="0"/>
                      <p:nvPr/>
                    </p:nvPicPr>
                    <p:blipFill rotWithShape="1">
                      <a:blip r:embed="rId5">
                        <a:alphaModFix/>
                      </a:blip>
                      <a:srcRect/>
                      <a:stretch/>
                    </p:blipFill>
                    <p:spPr>
                      <a:xfrm>
                        <a:off x="60988" y="5658706"/>
                        <a:ext cx="669925" cy="1143000"/>
                      </a:xfrm>
                      <a:prstGeom prst="rect">
                        <a:avLst/>
                      </a:prstGeom>
                      <a:noFill/>
                      <a:ln>
                        <a:noFill/>
                      </a:ln>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37"/>
          <p:cNvSpPr txBox="1">
            <a:spLocks noGrp="1"/>
          </p:cNvSpPr>
          <p:nvPr>
            <p:ph type="body" idx="1"/>
          </p:nvPr>
        </p:nvSpPr>
        <p:spPr>
          <a:xfrm rot="5400000">
            <a:off x="3962400" y="-1219200"/>
            <a:ext cx="4267200" cy="10363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47"/>
        <p:cNvGrpSpPr/>
        <p:nvPr/>
      </p:nvGrpSpPr>
      <p:grpSpPr>
        <a:xfrm>
          <a:off x="0" y="0"/>
          <a:ext cx="0" cy="0"/>
          <a:chOff x="0" y="0"/>
          <a:chExt cx="0" cy="0"/>
        </a:xfrm>
      </p:grpSpPr>
      <p:sp>
        <p:nvSpPr>
          <p:cNvPr id="48" name="Google Shape;48;p38"/>
          <p:cNvSpPr txBox="1">
            <a:spLocks noGrp="1"/>
          </p:cNvSpPr>
          <p:nvPr>
            <p:ph type="title"/>
          </p:nvPr>
        </p:nvSpPr>
        <p:spPr>
          <a:xfrm rot="5400000">
            <a:off x="7124700" y="1943100"/>
            <a:ext cx="5715000" cy="25908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38"/>
          <p:cNvSpPr txBox="1">
            <a:spLocks noGrp="1"/>
          </p:cNvSpPr>
          <p:nvPr>
            <p:ph type="body" idx="1"/>
          </p:nvPr>
        </p:nvSpPr>
        <p:spPr>
          <a:xfrm rot="5400000">
            <a:off x="1841500" y="-546100"/>
            <a:ext cx="5715000" cy="7569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17"/>
          <p:cNvSpPr txBox="1">
            <a:spLocks noGrp="1"/>
          </p:cNvSpPr>
          <p:nvPr>
            <p:ph type="body" idx="1"/>
          </p:nvPr>
        </p:nvSpPr>
        <p:spPr>
          <a:xfrm>
            <a:off x="914400" y="1828800"/>
            <a:ext cx="10363200" cy="4267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8" name="Google Shape;58;p17"/>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lt1"/>
              </a:buClr>
              <a:buSzPts val="1400"/>
              <a:buFont typeface="Times New Roman"/>
              <a:buNone/>
              <a:defRPr sz="1400"/>
            </a:lvl6pPr>
            <a:lvl7pPr marL="3200400" lvl="6" indent="-228600" algn="l">
              <a:spcBef>
                <a:spcPts val="280"/>
              </a:spcBef>
              <a:spcAft>
                <a:spcPts val="0"/>
              </a:spcAft>
              <a:buClr>
                <a:schemeClr val="lt1"/>
              </a:buClr>
              <a:buSzPts val="1400"/>
              <a:buFont typeface="Times New Roman"/>
              <a:buNone/>
              <a:defRPr sz="1400"/>
            </a:lvl7pPr>
            <a:lvl8pPr marL="3657600" lvl="7" indent="-228600" algn="l">
              <a:spcBef>
                <a:spcPts val="280"/>
              </a:spcBef>
              <a:spcAft>
                <a:spcPts val="0"/>
              </a:spcAft>
              <a:buClr>
                <a:schemeClr val="lt1"/>
              </a:buClr>
              <a:buSzPts val="1400"/>
              <a:buFont typeface="Times New Roman"/>
              <a:buNone/>
              <a:defRPr sz="1400"/>
            </a:lvl8pPr>
            <a:lvl9pPr marL="4114800" lvl="8" indent="-228600" algn="l">
              <a:spcBef>
                <a:spcPts val="280"/>
              </a:spcBef>
              <a:spcAft>
                <a:spcPts val="0"/>
              </a:spcAft>
              <a:buClr>
                <a:schemeClr val="lt1"/>
              </a:buClr>
              <a:buSzPts val="1400"/>
              <a:buFont typeface="Times New Roman"/>
              <a:buNone/>
              <a:defRPr sz="1400"/>
            </a:lvl9pPr>
          </a:lstStyle>
          <a:p>
            <a:endParaRPr/>
          </a:p>
        </p:txBody>
      </p:sp>
      <p:sp>
        <p:nvSpPr>
          <p:cNvPr id="62" name="Google Shape;62;p18"/>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767408" y="3006080"/>
            <a:ext cx="103632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sz="2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65"/>
        <p:cNvGrpSpPr/>
        <p:nvPr/>
      </p:nvGrpSpPr>
      <p:grpSpPr>
        <a:xfrm>
          <a:off x="0" y="0"/>
          <a:ext cx="0" cy="0"/>
          <a:chOff x="0" y="0"/>
          <a:chExt cx="0" cy="0"/>
        </a:xfrm>
      </p:grpSpPr>
      <p:sp>
        <p:nvSpPr>
          <p:cNvPr id="66" name="Google Shape;66;p20"/>
          <p:cNvSpPr txBox="1">
            <a:spLocks noGrp="1"/>
          </p:cNvSpPr>
          <p:nvPr>
            <p:ph type="ctrTitle"/>
          </p:nvPr>
        </p:nvSpPr>
        <p:spPr>
          <a:xfrm>
            <a:off x="914400" y="2130426"/>
            <a:ext cx="10363200" cy="1470025"/>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0"/>
          <p:cNvSpPr txBox="1">
            <a:spLocks noGrp="1"/>
          </p:cNvSpPr>
          <p:nvPr>
            <p:ph type="subTitle" idx="1"/>
          </p:nvPr>
        </p:nvSpPr>
        <p:spPr>
          <a:xfrm>
            <a:off x="1828800" y="3886200"/>
            <a:ext cx="8534400" cy="1752600"/>
          </a:xfrm>
          <a:prstGeom prst="rect">
            <a:avLst/>
          </a:prstGeom>
          <a:noFill/>
          <a:ln>
            <a:noFill/>
          </a:ln>
        </p:spPr>
        <p:txBody>
          <a:bodyPr spcFirstLastPara="1" wrap="square" lIns="92075" tIns="46025" rIns="92075" bIns="46025" anchor="t" anchorCtr="0">
            <a:noAutofit/>
          </a:bodyPr>
          <a:lstStyle>
            <a:lvl1pPr lvl="0" algn="ctr">
              <a:spcBef>
                <a:spcPts val="440"/>
              </a:spcBef>
              <a:spcAft>
                <a:spcPts val="0"/>
              </a:spcAft>
              <a:buClr>
                <a:schemeClr val="dk1"/>
              </a:buClr>
              <a:buSzPts val="2200"/>
              <a:buFont typeface="Arial"/>
              <a:buNone/>
              <a:defRPr/>
            </a:lvl1pPr>
            <a:lvl2pPr lvl="1" algn="ctr">
              <a:spcBef>
                <a:spcPts val="440"/>
              </a:spcBef>
              <a:spcAft>
                <a:spcPts val="0"/>
              </a:spcAft>
              <a:buClr>
                <a:schemeClr val="dk1"/>
              </a:buClr>
              <a:buSzPts val="2200"/>
              <a:buFont typeface="Arial"/>
              <a:buNone/>
              <a:defRPr/>
            </a:lvl2pPr>
            <a:lvl3pPr lvl="2" algn="ctr">
              <a:spcBef>
                <a:spcPts val="400"/>
              </a:spcBef>
              <a:spcAft>
                <a:spcPts val="0"/>
              </a:spcAft>
              <a:buClr>
                <a:schemeClr val="dk1"/>
              </a:buClr>
              <a:buSzPts val="20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lt1"/>
              </a:buClr>
              <a:buSzPts val="2000"/>
              <a:buFont typeface="Times New Roman"/>
              <a:buNone/>
              <a:defRPr/>
            </a:lvl6pPr>
            <a:lvl7pPr lvl="6" algn="ctr">
              <a:spcBef>
                <a:spcPts val="400"/>
              </a:spcBef>
              <a:spcAft>
                <a:spcPts val="0"/>
              </a:spcAft>
              <a:buClr>
                <a:schemeClr val="lt1"/>
              </a:buClr>
              <a:buSzPts val="2000"/>
              <a:buFont typeface="Times New Roman"/>
              <a:buNone/>
              <a:defRPr/>
            </a:lvl7pPr>
            <a:lvl8pPr lvl="7" algn="ctr">
              <a:spcBef>
                <a:spcPts val="400"/>
              </a:spcBef>
              <a:spcAft>
                <a:spcPts val="0"/>
              </a:spcAft>
              <a:buClr>
                <a:schemeClr val="lt1"/>
              </a:buClr>
              <a:buSzPts val="2000"/>
              <a:buFont typeface="Times New Roman"/>
              <a:buNone/>
              <a:defRPr/>
            </a:lvl8pPr>
            <a:lvl9pPr lvl="8" algn="ctr">
              <a:spcBef>
                <a:spcPts val="400"/>
              </a:spcBef>
              <a:spcAft>
                <a:spcPts val="0"/>
              </a:spcAft>
              <a:buClr>
                <a:schemeClr val="lt1"/>
              </a:buClr>
              <a:buSzPts val="2000"/>
              <a:buFont typeface="Times New Roman"/>
              <a:buNone/>
              <a:defRPr/>
            </a:lvl9pPr>
          </a:lstStyle>
          <a:p>
            <a:endParaRPr/>
          </a:p>
        </p:txBody>
      </p:sp>
      <p:sp>
        <p:nvSpPr>
          <p:cNvPr id="68" name="Google Shape;68;p20"/>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21"/>
          <p:cNvSpPr txBox="1">
            <a:spLocks noGrp="1"/>
          </p:cNvSpPr>
          <p:nvPr>
            <p:ph type="body" idx="1"/>
          </p:nvPr>
        </p:nvSpPr>
        <p:spPr>
          <a:xfrm>
            <a:off x="914400" y="1828800"/>
            <a:ext cx="50800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lt1"/>
              </a:buClr>
              <a:buSzPts val="1800"/>
              <a:buFont typeface="Times New Roman"/>
              <a:buChar char="•"/>
              <a:defRPr sz="1800"/>
            </a:lvl6pPr>
            <a:lvl7pPr marL="3200400" lvl="6" indent="-342900" algn="l">
              <a:spcBef>
                <a:spcPts val="360"/>
              </a:spcBef>
              <a:spcAft>
                <a:spcPts val="0"/>
              </a:spcAft>
              <a:buClr>
                <a:schemeClr val="lt1"/>
              </a:buClr>
              <a:buSzPts val="1800"/>
              <a:buFont typeface="Times New Roman"/>
              <a:buChar char="•"/>
              <a:defRPr sz="1800"/>
            </a:lvl7pPr>
            <a:lvl8pPr marL="3657600" lvl="7" indent="-342900" algn="l">
              <a:spcBef>
                <a:spcPts val="360"/>
              </a:spcBef>
              <a:spcAft>
                <a:spcPts val="0"/>
              </a:spcAft>
              <a:buClr>
                <a:schemeClr val="lt1"/>
              </a:buClr>
              <a:buSzPts val="1800"/>
              <a:buFont typeface="Times New Roman"/>
              <a:buChar char="•"/>
              <a:defRPr sz="1800"/>
            </a:lvl8pPr>
            <a:lvl9pPr marL="4114800" lvl="8" indent="-342900" algn="l">
              <a:spcBef>
                <a:spcPts val="360"/>
              </a:spcBef>
              <a:spcAft>
                <a:spcPts val="0"/>
              </a:spcAft>
              <a:buClr>
                <a:schemeClr val="lt1"/>
              </a:buClr>
              <a:buSzPts val="1800"/>
              <a:buFont typeface="Times New Roman"/>
              <a:buChar char="•"/>
              <a:defRPr sz="1800"/>
            </a:lvl9pPr>
          </a:lstStyle>
          <a:p>
            <a:endParaRPr/>
          </a:p>
        </p:txBody>
      </p:sp>
      <p:sp>
        <p:nvSpPr>
          <p:cNvPr id="72" name="Google Shape;72;p21"/>
          <p:cNvSpPr txBox="1">
            <a:spLocks noGrp="1"/>
          </p:cNvSpPr>
          <p:nvPr>
            <p:ph type="body" idx="2"/>
          </p:nvPr>
        </p:nvSpPr>
        <p:spPr>
          <a:xfrm>
            <a:off x="6197600" y="1828800"/>
            <a:ext cx="50800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lt1"/>
              </a:buClr>
              <a:buSzPts val="1800"/>
              <a:buFont typeface="Times New Roman"/>
              <a:buChar char="•"/>
              <a:defRPr sz="1800"/>
            </a:lvl6pPr>
            <a:lvl7pPr marL="3200400" lvl="6" indent="-342900" algn="l">
              <a:spcBef>
                <a:spcPts val="360"/>
              </a:spcBef>
              <a:spcAft>
                <a:spcPts val="0"/>
              </a:spcAft>
              <a:buClr>
                <a:schemeClr val="lt1"/>
              </a:buClr>
              <a:buSzPts val="1800"/>
              <a:buFont typeface="Times New Roman"/>
              <a:buChar char="•"/>
              <a:defRPr sz="1800"/>
            </a:lvl7pPr>
            <a:lvl8pPr marL="3657600" lvl="7" indent="-342900" algn="l">
              <a:spcBef>
                <a:spcPts val="360"/>
              </a:spcBef>
              <a:spcAft>
                <a:spcPts val="0"/>
              </a:spcAft>
              <a:buClr>
                <a:schemeClr val="lt1"/>
              </a:buClr>
              <a:buSzPts val="1800"/>
              <a:buFont typeface="Times New Roman"/>
              <a:buChar char="•"/>
              <a:defRPr sz="1800"/>
            </a:lvl8pPr>
            <a:lvl9pPr marL="4114800" lvl="8" indent="-342900" algn="l">
              <a:spcBef>
                <a:spcPts val="360"/>
              </a:spcBef>
              <a:spcAft>
                <a:spcPts val="0"/>
              </a:spcAft>
              <a:buClr>
                <a:schemeClr val="lt1"/>
              </a:buClr>
              <a:buSzPts val="1800"/>
              <a:buFont typeface="Times New Roman"/>
              <a:buChar char="•"/>
              <a:defRPr sz="1800"/>
            </a:lvl9pPr>
          </a:lstStyle>
          <a:p>
            <a:endParaRPr/>
          </a:p>
        </p:txBody>
      </p:sp>
      <p:sp>
        <p:nvSpPr>
          <p:cNvPr id="73" name="Google Shape;73;p21"/>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2"/>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360"/>
              </a:spcBef>
              <a:spcAft>
                <a:spcPts val="0"/>
              </a:spcAft>
              <a:buClr>
                <a:schemeClr val="dk1"/>
              </a:buClr>
              <a:buSzPts val="1800"/>
              <a:buFont typeface="Arial"/>
              <a:buNone/>
              <a:defRPr sz="18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lt1"/>
              </a:buClr>
              <a:buSzPts val="1600"/>
              <a:buFont typeface="Times New Roman"/>
              <a:buNone/>
              <a:defRPr sz="1600" b="1"/>
            </a:lvl6pPr>
            <a:lvl7pPr marL="3200400" lvl="6" indent="-228600" algn="l">
              <a:spcBef>
                <a:spcPts val="320"/>
              </a:spcBef>
              <a:spcAft>
                <a:spcPts val="0"/>
              </a:spcAft>
              <a:buClr>
                <a:schemeClr val="lt1"/>
              </a:buClr>
              <a:buSzPts val="1600"/>
              <a:buFont typeface="Times New Roman"/>
              <a:buNone/>
              <a:defRPr sz="1600" b="1"/>
            </a:lvl7pPr>
            <a:lvl8pPr marL="3657600" lvl="7" indent="-228600" algn="l">
              <a:spcBef>
                <a:spcPts val="320"/>
              </a:spcBef>
              <a:spcAft>
                <a:spcPts val="0"/>
              </a:spcAft>
              <a:buClr>
                <a:schemeClr val="lt1"/>
              </a:buClr>
              <a:buSzPts val="1600"/>
              <a:buFont typeface="Times New Roman"/>
              <a:buNone/>
              <a:defRPr sz="1600" b="1"/>
            </a:lvl8pPr>
            <a:lvl9pPr marL="4114800" lvl="8" indent="-228600" algn="l">
              <a:spcBef>
                <a:spcPts val="320"/>
              </a:spcBef>
              <a:spcAft>
                <a:spcPts val="0"/>
              </a:spcAft>
              <a:buClr>
                <a:schemeClr val="lt1"/>
              </a:buClr>
              <a:buSzPts val="1600"/>
              <a:buFont typeface="Times New Roman"/>
              <a:buNone/>
              <a:defRPr sz="1600" b="1"/>
            </a:lvl9pPr>
          </a:lstStyle>
          <a:p>
            <a:endParaRPr/>
          </a:p>
        </p:txBody>
      </p:sp>
      <p:sp>
        <p:nvSpPr>
          <p:cNvPr id="77" name="Google Shape;77;p22"/>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lt1"/>
              </a:buClr>
              <a:buSzPts val="1600"/>
              <a:buFont typeface="Times New Roman"/>
              <a:buChar char="•"/>
              <a:defRPr sz="1600"/>
            </a:lvl6pPr>
            <a:lvl7pPr marL="3200400" lvl="6" indent="-330200" algn="l">
              <a:spcBef>
                <a:spcPts val="320"/>
              </a:spcBef>
              <a:spcAft>
                <a:spcPts val="0"/>
              </a:spcAft>
              <a:buClr>
                <a:schemeClr val="lt1"/>
              </a:buClr>
              <a:buSzPts val="1600"/>
              <a:buFont typeface="Times New Roman"/>
              <a:buChar char="•"/>
              <a:defRPr sz="1600"/>
            </a:lvl7pPr>
            <a:lvl8pPr marL="3657600" lvl="7" indent="-330200" algn="l">
              <a:spcBef>
                <a:spcPts val="320"/>
              </a:spcBef>
              <a:spcAft>
                <a:spcPts val="0"/>
              </a:spcAft>
              <a:buClr>
                <a:schemeClr val="lt1"/>
              </a:buClr>
              <a:buSzPts val="1600"/>
              <a:buFont typeface="Times New Roman"/>
              <a:buChar char="•"/>
              <a:defRPr sz="1600"/>
            </a:lvl8pPr>
            <a:lvl9pPr marL="4114800" lvl="8" indent="-330200" algn="l">
              <a:spcBef>
                <a:spcPts val="320"/>
              </a:spcBef>
              <a:spcAft>
                <a:spcPts val="0"/>
              </a:spcAft>
              <a:buClr>
                <a:schemeClr val="lt1"/>
              </a:buClr>
              <a:buSzPts val="1600"/>
              <a:buFont typeface="Times New Roman"/>
              <a:buChar char="•"/>
              <a:defRPr sz="1600"/>
            </a:lvl9pPr>
          </a:lstStyle>
          <a:p>
            <a:endParaRPr/>
          </a:p>
        </p:txBody>
      </p:sp>
      <p:sp>
        <p:nvSpPr>
          <p:cNvPr id="78" name="Google Shape;78;p22"/>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360"/>
              </a:spcBef>
              <a:spcAft>
                <a:spcPts val="0"/>
              </a:spcAft>
              <a:buClr>
                <a:schemeClr val="dk1"/>
              </a:buClr>
              <a:buSzPts val="1800"/>
              <a:buFont typeface="Arial"/>
              <a:buNone/>
              <a:defRPr sz="18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lt1"/>
              </a:buClr>
              <a:buSzPts val="1600"/>
              <a:buFont typeface="Times New Roman"/>
              <a:buNone/>
              <a:defRPr sz="1600" b="1"/>
            </a:lvl6pPr>
            <a:lvl7pPr marL="3200400" lvl="6" indent="-228600" algn="l">
              <a:spcBef>
                <a:spcPts val="320"/>
              </a:spcBef>
              <a:spcAft>
                <a:spcPts val="0"/>
              </a:spcAft>
              <a:buClr>
                <a:schemeClr val="lt1"/>
              </a:buClr>
              <a:buSzPts val="1600"/>
              <a:buFont typeface="Times New Roman"/>
              <a:buNone/>
              <a:defRPr sz="1600" b="1"/>
            </a:lvl7pPr>
            <a:lvl8pPr marL="3657600" lvl="7" indent="-228600" algn="l">
              <a:spcBef>
                <a:spcPts val="320"/>
              </a:spcBef>
              <a:spcAft>
                <a:spcPts val="0"/>
              </a:spcAft>
              <a:buClr>
                <a:schemeClr val="lt1"/>
              </a:buClr>
              <a:buSzPts val="1600"/>
              <a:buFont typeface="Times New Roman"/>
              <a:buNone/>
              <a:defRPr sz="1600" b="1"/>
            </a:lvl8pPr>
            <a:lvl9pPr marL="4114800" lvl="8" indent="-228600" algn="l">
              <a:spcBef>
                <a:spcPts val="320"/>
              </a:spcBef>
              <a:spcAft>
                <a:spcPts val="0"/>
              </a:spcAft>
              <a:buClr>
                <a:schemeClr val="lt1"/>
              </a:buClr>
              <a:buSzPts val="1600"/>
              <a:buFont typeface="Times New Roman"/>
              <a:buNone/>
              <a:defRPr sz="1600" b="1"/>
            </a:lvl9pPr>
          </a:lstStyle>
          <a:p>
            <a:endParaRPr/>
          </a:p>
        </p:txBody>
      </p:sp>
      <p:sp>
        <p:nvSpPr>
          <p:cNvPr id="79" name="Google Shape;79;p22"/>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lt1"/>
              </a:buClr>
              <a:buSzPts val="1600"/>
              <a:buFont typeface="Times New Roman"/>
              <a:buChar char="•"/>
              <a:defRPr sz="1600"/>
            </a:lvl6pPr>
            <a:lvl7pPr marL="3200400" lvl="6" indent="-330200" algn="l">
              <a:spcBef>
                <a:spcPts val="320"/>
              </a:spcBef>
              <a:spcAft>
                <a:spcPts val="0"/>
              </a:spcAft>
              <a:buClr>
                <a:schemeClr val="lt1"/>
              </a:buClr>
              <a:buSzPts val="1600"/>
              <a:buFont typeface="Times New Roman"/>
              <a:buChar char="•"/>
              <a:defRPr sz="1600"/>
            </a:lvl7pPr>
            <a:lvl8pPr marL="3657600" lvl="7" indent="-330200" algn="l">
              <a:spcBef>
                <a:spcPts val="320"/>
              </a:spcBef>
              <a:spcAft>
                <a:spcPts val="0"/>
              </a:spcAft>
              <a:buClr>
                <a:schemeClr val="lt1"/>
              </a:buClr>
              <a:buSzPts val="1600"/>
              <a:buFont typeface="Times New Roman"/>
              <a:buChar char="•"/>
              <a:defRPr sz="1600"/>
            </a:lvl8pPr>
            <a:lvl9pPr marL="4114800" lvl="8" indent="-330200" algn="l">
              <a:spcBef>
                <a:spcPts val="320"/>
              </a:spcBef>
              <a:spcAft>
                <a:spcPts val="0"/>
              </a:spcAft>
              <a:buClr>
                <a:schemeClr val="lt1"/>
              </a:buClr>
              <a:buSzPts val="1600"/>
              <a:buFont typeface="Times New Roman"/>
              <a:buChar char="•"/>
              <a:defRPr sz="1600"/>
            </a:lvl9pPr>
          </a:lstStyle>
          <a:p>
            <a:endParaRPr/>
          </a:p>
        </p:txBody>
      </p:sp>
      <p:sp>
        <p:nvSpPr>
          <p:cNvPr id="80" name="Google Shape;80;p22"/>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23"/>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84"/>
        <p:cNvGrpSpPr/>
        <p:nvPr/>
      </p:nvGrpSpPr>
      <p:grpSpPr>
        <a:xfrm>
          <a:off x="0" y="0"/>
          <a:ext cx="0" cy="0"/>
          <a:chOff x="0" y="0"/>
          <a:chExt cx="0" cy="0"/>
        </a:xfrm>
      </p:grpSpPr>
      <p:sp>
        <p:nvSpPr>
          <p:cNvPr id="85" name="Google Shape;85;p24"/>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914400" y="1828800"/>
            <a:ext cx="10363200" cy="4267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lt1"/>
              </a:buClr>
              <a:buSzPts val="2000"/>
              <a:buFont typeface="Times New Roman"/>
              <a:buChar char="•"/>
              <a:defRPr sz="2000"/>
            </a:lvl6pPr>
            <a:lvl7pPr marL="3200400" lvl="6" indent="-355600" algn="l">
              <a:spcBef>
                <a:spcPts val="400"/>
              </a:spcBef>
              <a:spcAft>
                <a:spcPts val="0"/>
              </a:spcAft>
              <a:buClr>
                <a:schemeClr val="lt1"/>
              </a:buClr>
              <a:buSzPts val="2000"/>
              <a:buFont typeface="Times New Roman"/>
              <a:buChar char="•"/>
              <a:defRPr sz="2000"/>
            </a:lvl7pPr>
            <a:lvl8pPr marL="3657600" lvl="7" indent="-355600" algn="l">
              <a:spcBef>
                <a:spcPts val="400"/>
              </a:spcBef>
              <a:spcAft>
                <a:spcPts val="0"/>
              </a:spcAft>
              <a:buClr>
                <a:schemeClr val="lt1"/>
              </a:buClr>
              <a:buSzPts val="2000"/>
              <a:buFont typeface="Times New Roman"/>
              <a:buChar char="•"/>
              <a:defRPr sz="2000"/>
            </a:lvl8pPr>
            <a:lvl9pPr marL="4114800" lvl="8" indent="-355600" algn="l">
              <a:spcBef>
                <a:spcPts val="400"/>
              </a:spcBef>
              <a:spcAft>
                <a:spcPts val="0"/>
              </a:spcAft>
              <a:buClr>
                <a:schemeClr val="lt1"/>
              </a:buClr>
              <a:buSzPts val="2000"/>
              <a:buFont typeface="Times New Roman"/>
              <a:buChar char="•"/>
              <a:defRPr sz="2000"/>
            </a:lvl9pPr>
          </a:lstStyle>
          <a:p>
            <a:endParaRPr/>
          </a:p>
        </p:txBody>
      </p:sp>
      <p:sp>
        <p:nvSpPr>
          <p:cNvPr id="89" name="Google Shape;89;p25"/>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lt1"/>
              </a:buClr>
              <a:buSzPts val="900"/>
              <a:buFont typeface="Times New Roman"/>
              <a:buNone/>
              <a:defRPr sz="900"/>
            </a:lvl6pPr>
            <a:lvl7pPr marL="3200400" lvl="6" indent="-228600" algn="l">
              <a:spcBef>
                <a:spcPts val="180"/>
              </a:spcBef>
              <a:spcAft>
                <a:spcPts val="0"/>
              </a:spcAft>
              <a:buClr>
                <a:schemeClr val="lt1"/>
              </a:buClr>
              <a:buSzPts val="900"/>
              <a:buFont typeface="Times New Roman"/>
              <a:buNone/>
              <a:defRPr sz="900"/>
            </a:lvl7pPr>
            <a:lvl8pPr marL="3657600" lvl="7" indent="-228600" algn="l">
              <a:spcBef>
                <a:spcPts val="180"/>
              </a:spcBef>
              <a:spcAft>
                <a:spcPts val="0"/>
              </a:spcAft>
              <a:buClr>
                <a:schemeClr val="lt1"/>
              </a:buClr>
              <a:buSzPts val="900"/>
              <a:buFont typeface="Times New Roman"/>
              <a:buNone/>
              <a:defRPr sz="900"/>
            </a:lvl8pPr>
            <a:lvl9pPr marL="4114800" lvl="8" indent="-228600" algn="l">
              <a:spcBef>
                <a:spcPts val="180"/>
              </a:spcBef>
              <a:spcAft>
                <a:spcPts val="0"/>
              </a:spcAft>
              <a:buClr>
                <a:schemeClr val="lt1"/>
              </a:buClr>
              <a:buSzPts val="900"/>
              <a:buFont typeface="Times New Roman"/>
              <a:buNone/>
              <a:defRPr sz="900"/>
            </a:lvl9pPr>
          </a:lstStyle>
          <a:p>
            <a:endParaRPr/>
          </a:p>
        </p:txBody>
      </p:sp>
      <p:sp>
        <p:nvSpPr>
          <p:cNvPr id="90" name="Google Shape;90;p25"/>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26"/>
          <p:cNvSpPr>
            <a:spLocks noGrp="1"/>
          </p:cNvSpPr>
          <p:nvPr>
            <p:ph type="pic" idx="2"/>
          </p:nvPr>
        </p:nvSpPr>
        <p:spPr>
          <a:xfrm>
            <a:off x="2389717" y="612775"/>
            <a:ext cx="7315200" cy="4114800"/>
          </a:xfrm>
          <a:prstGeom prst="rect">
            <a:avLst/>
          </a:prstGeom>
          <a:noFill/>
          <a:ln>
            <a:noFill/>
          </a:ln>
        </p:spPr>
      </p:sp>
      <p:sp>
        <p:nvSpPr>
          <p:cNvPr id="94" name="Google Shape;94;p26"/>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lt1"/>
              </a:buClr>
              <a:buSzPts val="900"/>
              <a:buFont typeface="Times New Roman"/>
              <a:buNone/>
              <a:defRPr sz="900"/>
            </a:lvl6pPr>
            <a:lvl7pPr marL="3200400" lvl="6" indent="-228600" algn="l">
              <a:spcBef>
                <a:spcPts val="180"/>
              </a:spcBef>
              <a:spcAft>
                <a:spcPts val="0"/>
              </a:spcAft>
              <a:buClr>
                <a:schemeClr val="lt1"/>
              </a:buClr>
              <a:buSzPts val="900"/>
              <a:buFont typeface="Times New Roman"/>
              <a:buNone/>
              <a:defRPr sz="900"/>
            </a:lvl7pPr>
            <a:lvl8pPr marL="3657600" lvl="7" indent="-228600" algn="l">
              <a:spcBef>
                <a:spcPts val="180"/>
              </a:spcBef>
              <a:spcAft>
                <a:spcPts val="0"/>
              </a:spcAft>
              <a:buClr>
                <a:schemeClr val="lt1"/>
              </a:buClr>
              <a:buSzPts val="900"/>
              <a:buFont typeface="Times New Roman"/>
              <a:buNone/>
              <a:defRPr sz="900"/>
            </a:lvl8pPr>
            <a:lvl9pPr marL="4114800" lvl="8" indent="-228600" algn="l">
              <a:spcBef>
                <a:spcPts val="180"/>
              </a:spcBef>
              <a:spcAft>
                <a:spcPts val="0"/>
              </a:spcAft>
              <a:buClr>
                <a:schemeClr val="lt1"/>
              </a:buClr>
              <a:buSzPts val="900"/>
              <a:buFont typeface="Times New Roman"/>
              <a:buNone/>
              <a:defRPr sz="900"/>
            </a:lvl9pPr>
          </a:lstStyle>
          <a:p>
            <a:endParaRPr/>
          </a:p>
        </p:txBody>
      </p:sp>
      <p:sp>
        <p:nvSpPr>
          <p:cNvPr id="95" name="Google Shape;95;p26"/>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96"/>
        <p:cNvGrpSpPr/>
        <p:nvPr/>
      </p:nvGrpSpPr>
      <p:grpSpPr>
        <a:xfrm>
          <a:off x="0" y="0"/>
          <a:ext cx="0" cy="0"/>
          <a:chOff x="0" y="0"/>
          <a:chExt cx="0" cy="0"/>
        </a:xfrm>
      </p:grpSpPr>
      <p:sp>
        <p:nvSpPr>
          <p:cNvPr id="97" name="Google Shape;97;p27"/>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p27"/>
          <p:cNvSpPr txBox="1">
            <a:spLocks noGrp="1"/>
          </p:cNvSpPr>
          <p:nvPr>
            <p:ph type="body" idx="1"/>
          </p:nvPr>
        </p:nvSpPr>
        <p:spPr>
          <a:xfrm rot="5400000">
            <a:off x="3962400" y="-1219200"/>
            <a:ext cx="4267200" cy="10363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99" name="Google Shape;99;p27"/>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rot="5400000">
            <a:off x="7124700" y="1943100"/>
            <a:ext cx="5715000" cy="25908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28"/>
          <p:cNvSpPr txBox="1">
            <a:spLocks noGrp="1"/>
          </p:cNvSpPr>
          <p:nvPr>
            <p:ph type="body" idx="1"/>
          </p:nvPr>
        </p:nvSpPr>
        <p:spPr>
          <a:xfrm rot="5400000">
            <a:off x="1841500" y="-546100"/>
            <a:ext cx="5715000" cy="7569200"/>
          </a:xfrm>
          <a:prstGeom prst="rect">
            <a:avLst/>
          </a:prstGeom>
          <a:noFill/>
          <a:ln>
            <a:noFill/>
          </a:ln>
        </p:spPr>
        <p:txBody>
          <a:bodyPr spcFirstLastPara="1" wrap="square" lIns="92075" tIns="46025" rIns="92075" bIns="460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103" name="Google Shape;103;p28"/>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0"/>
        <p:cNvGrpSpPr/>
        <p:nvPr/>
      </p:nvGrpSpPr>
      <p:grpSpPr>
        <a:xfrm>
          <a:off x="0" y="0"/>
          <a:ext cx="0" cy="0"/>
          <a:chOff x="0" y="0"/>
          <a:chExt cx="0" cy="0"/>
        </a:xfrm>
      </p:grpSpPr>
      <p:sp>
        <p:nvSpPr>
          <p:cNvPr id="21" name="Google Shape;21;p30"/>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0"/>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lt1"/>
              </a:buClr>
              <a:buSzPts val="1400"/>
              <a:buFont typeface="Times New Roman"/>
              <a:buNone/>
              <a:defRPr sz="1400"/>
            </a:lvl6pPr>
            <a:lvl7pPr marL="3200400" lvl="6" indent="-228600" algn="l">
              <a:spcBef>
                <a:spcPts val="280"/>
              </a:spcBef>
              <a:spcAft>
                <a:spcPts val="0"/>
              </a:spcAft>
              <a:buClr>
                <a:schemeClr val="lt1"/>
              </a:buClr>
              <a:buSzPts val="1400"/>
              <a:buFont typeface="Times New Roman"/>
              <a:buNone/>
              <a:defRPr sz="1400"/>
            </a:lvl7pPr>
            <a:lvl8pPr marL="3657600" lvl="7" indent="-228600" algn="l">
              <a:spcBef>
                <a:spcPts val="280"/>
              </a:spcBef>
              <a:spcAft>
                <a:spcPts val="0"/>
              </a:spcAft>
              <a:buClr>
                <a:schemeClr val="lt1"/>
              </a:buClr>
              <a:buSzPts val="1400"/>
              <a:buFont typeface="Times New Roman"/>
              <a:buNone/>
              <a:defRPr sz="1400"/>
            </a:lvl8pPr>
            <a:lvl9pPr marL="4114800" lvl="8" indent="-228600" algn="l">
              <a:spcBef>
                <a:spcPts val="280"/>
              </a:spcBef>
              <a:spcAft>
                <a:spcPts val="0"/>
              </a:spcAft>
              <a:buClr>
                <a:schemeClr val="lt1"/>
              </a:buClr>
              <a:buSzPts val="1400"/>
              <a:buFont typeface="Times New Roman"/>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914400" y="1828800"/>
            <a:ext cx="50800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lt1"/>
              </a:buClr>
              <a:buSzPts val="1800"/>
              <a:buFont typeface="Times New Roman"/>
              <a:buChar char="•"/>
              <a:defRPr sz="1800"/>
            </a:lvl6pPr>
            <a:lvl7pPr marL="3200400" lvl="6" indent="-342900" algn="l">
              <a:spcBef>
                <a:spcPts val="360"/>
              </a:spcBef>
              <a:spcAft>
                <a:spcPts val="0"/>
              </a:spcAft>
              <a:buClr>
                <a:schemeClr val="lt1"/>
              </a:buClr>
              <a:buSzPts val="1800"/>
              <a:buFont typeface="Times New Roman"/>
              <a:buChar char="•"/>
              <a:defRPr sz="1800"/>
            </a:lvl7pPr>
            <a:lvl8pPr marL="3657600" lvl="7" indent="-342900" algn="l">
              <a:spcBef>
                <a:spcPts val="360"/>
              </a:spcBef>
              <a:spcAft>
                <a:spcPts val="0"/>
              </a:spcAft>
              <a:buClr>
                <a:schemeClr val="lt1"/>
              </a:buClr>
              <a:buSzPts val="1800"/>
              <a:buFont typeface="Times New Roman"/>
              <a:buChar char="•"/>
              <a:defRPr sz="1800"/>
            </a:lvl8pPr>
            <a:lvl9pPr marL="4114800" lvl="8" indent="-342900" algn="l">
              <a:spcBef>
                <a:spcPts val="360"/>
              </a:spcBef>
              <a:spcAft>
                <a:spcPts val="0"/>
              </a:spcAft>
              <a:buClr>
                <a:schemeClr val="lt1"/>
              </a:buClr>
              <a:buSzPts val="1800"/>
              <a:buFont typeface="Times New Roman"/>
              <a:buChar char="•"/>
              <a:defRPr sz="1800"/>
            </a:lvl9pPr>
          </a:lstStyle>
          <a:p>
            <a:endParaRPr/>
          </a:p>
        </p:txBody>
      </p:sp>
      <p:sp>
        <p:nvSpPr>
          <p:cNvPr id="26" name="Google Shape;26;p31"/>
          <p:cNvSpPr txBox="1">
            <a:spLocks noGrp="1"/>
          </p:cNvSpPr>
          <p:nvPr>
            <p:ph type="body" idx="2"/>
          </p:nvPr>
        </p:nvSpPr>
        <p:spPr>
          <a:xfrm>
            <a:off x="6197600" y="1828800"/>
            <a:ext cx="5080000" cy="4267200"/>
          </a:xfrm>
          <a:prstGeom prst="rect">
            <a:avLst/>
          </a:prstGeom>
          <a:noFill/>
          <a:ln>
            <a:noFill/>
          </a:ln>
        </p:spPr>
        <p:txBody>
          <a:bodyPr spcFirstLastPara="1" wrap="square" lIns="92075" tIns="46025" rIns="92075" bIns="460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lt1"/>
              </a:buClr>
              <a:buSzPts val="1800"/>
              <a:buFont typeface="Times New Roman"/>
              <a:buChar char="•"/>
              <a:defRPr sz="1800"/>
            </a:lvl6pPr>
            <a:lvl7pPr marL="3200400" lvl="6" indent="-342900" algn="l">
              <a:spcBef>
                <a:spcPts val="360"/>
              </a:spcBef>
              <a:spcAft>
                <a:spcPts val="0"/>
              </a:spcAft>
              <a:buClr>
                <a:schemeClr val="lt1"/>
              </a:buClr>
              <a:buSzPts val="1800"/>
              <a:buFont typeface="Times New Roman"/>
              <a:buChar char="•"/>
              <a:defRPr sz="1800"/>
            </a:lvl7pPr>
            <a:lvl8pPr marL="3657600" lvl="7" indent="-342900" algn="l">
              <a:spcBef>
                <a:spcPts val="360"/>
              </a:spcBef>
              <a:spcAft>
                <a:spcPts val="0"/>
              </a:spcAft>
              <a:buClr>
                <a:schemeClr val="lt1"/>
              </a:buClr>
              <a:buSzPts val="1800"/>
              <a:buFont typeface="Times New Roman"/>
              <a:buChar char="•"/>
              <a:defRPr sz="1800"/>
            </a:lvl8pPr>
            <a:lvl9pPr marL="4114800" lvl="8" indent="-342900" algn="l">
              <a:spcBef>
                <a:spcPts val="360"/>
              </a:spcBef>
              <a:spcAft>
                <a:spcPts val="0"/>
              </a:spcAft>
              <a:buClr>
                <a:schemeClr val="lt1"/>
              </a:buClr>
              <a:buSzPts val="1800"/>
              <a:buFont typeface="Times New Roman"/>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360"/>
              </a:spcBef>
              <a:spcAft>
                <a:spcPts val="0"/>
              </a:spcAft>
              <a:buClr>
                <a:schemeClr val="dk1"/>
              </a:buClr>
              <a:buSzPts val="1800"/>
              <a:buFont typeface="Arial"/>
              <a:buNone/>
              <a:defRPr sz="18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lt1"/>
              </a:buClr>
              <a:buSzPts val="1600"/>
              <a:buFont typeface="Times New Roman"/>
              <a:buNone/>
              <a:defRPr sz="1600" b="1"/>
            </a:lvl6pPr>
            <a:lvl7pPr marL="3200400" lvl="6" indent="-228600" algn="l">
              <a:spcBef>
                <a:spcPts val="320"/>
              </a:spcBef>
              <a:spcAft>
                <a:spcPts val="0"/>
              </a:spcAft>
              <a:buClr>
                <a:schemeClr val="lt1"/>
              </a:buClr>
              <a:buSzPts val="1600"/>
              <a:buFont typeface="Times New Roman"/>
              <a:buNone/>
              <a:defRPr sz="1600" b="1"/>
            </a:lvl7pPr>
            <a:lvl8pPr marL="3657600" lvl="7" indent="-228600" algn="l">
              <a:spcBef>
                <a:spcPts val="320"/>
              </a:spcBef>
              <a:spcAft>
                <a:spcPts val="0"/>
              </a:spcAft>
              <a:buClr>
                <a:schemeClr val="lt1"/>
              </a:buClr>
              <a:buSzPts val="1600"/>
              <a:buFont typeface="Times New Roman"/>
              <a:buNone/>
              <a:defRPr sz="1600" b="1"/>
            </a:lvl8pPr>
            <a:lvl9pPr marL="4114800" lvl="8" indent="-228600" algn="l">
              <a:spcBef>
                <a:spcPts val="320"/>
              </a:spcBef>
              <a:spcAft>
                <a:spcPts val="0"/>
              </a:spcAft>
              <a:buClr>
                <a:schemeClr val="lt1"/>
              </a:buClr>
              <a:buSzPts val="1600"/>
              <a:buFont typeface="Times New Roman"/>
              <a:buNone/>
              <a:defRPr sz="1600" b="1"/>
            </a:lvl9pPr>
          </a:lstStyle>
          <a:p>
            <a:endParaRPr/>
          </a:p>
        </p:txBody>
      </p:sp>
      <p:sp>
        <p:nvSpPr>
          <p:cNvPr id="30" name="Google Shape;30;p32"/>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lt1"/>
              </a:buClr>
              <a:buSzPts val="1600"/>
              <a:buFont typeface="Times New Roman"/>
              <a:buChar char="•"/>
              <a:defRPr sz="1600"/>
            </a:lvl6pPr>
            <a:lvl7pPr marL="3200400" lvl="6" indent="-330200" algn="l">
              <a:spcBef>
                <a:spcPts val="320"/>
              </a:spcBef>
              <a:spcAft>
                <a:spcPts val="0"/>
              </a:spcAft>
              <a:buClr>
                <a:schemeClr val="lt1"/>
              </a:buClr>
              <a:buSzPts val="1600"/>
              <a:buFont typeface="Times New Roman"/>
              <a:buChar char="•"/>
              <a:defRPr sz="1600"/>
            </a:lvl7pPr>
            <a:lvl8pPr marL="3657600" lvl="7" indent="-330200" algn="l">
              <a:spcBef>
                <a:spcPts val="320"/>
              </a:spcBef>
              <a:spcAft>
                <a:spcPts val="0"/>
              </a:spcAft>
              <a:buClr>
                <a:schemeClr val="lt1"/>
              </a:buClr>
              <a:buSzPts val="1600"/>
              <a:buFont typeface="Times New Roman"/>
              <a:buChar char="•"/>
              <a:defRPr sz="1600"/>
            </a:lvl8pPr>
            <a:lvl9pPr marL="4114800" lvl="8" indent="-330200" algn="l">
              <a:spcBef>
                <a:spcPts val="320"/>
              </a:spcBef>
              <a:spcAft>
                <a:spcPts val="0"/>
              </a:spcAft>
              <a:buClr>
                <a:schemeClr val="lt1"/>
              </a:buClr>
              <a:buSzPts val="1600"/>
              <a:buFont typeface="Times New Roman"/>
              <a:buChar char="•"/>
              <a:defRPr sz="1600"/>
            </a:lvl9pPr>
          </a:lstStyle>
          <a:p>
            <a:endParaRPr/>
          </a:p>
        </p:txBody>
      </p:sp>
      <p:sp>
        <p:nvSpPr>
          <p:cNvPr id="31" name="Google Shape;31;p32"/>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360"/>
              </a:spcBef>
              <a:spcAft>
                <a:spcPts val="0"/>
              </a:spcAft>
              <a:buClr>
                <a:schemeClr val="dk1"/>
              </a:buClr>
              <a:buSzPts val="1800"/>
              <a:buFont typeface="Arial"/>
              <a:buNone/>
              <a:defRPr sz="18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lt1"/>
              </a:buClr>
              <a:buSzPts val="1600"/>
              <a:buFont typeface="Times New Roman"/>
              <a:buNone/>
              <a:defRPr sz="1600" b="1"/>
            </a:lvl6pPr>
            <a:lvl7pPr marL="3200400" lvl="6" indent="-228600" algn="l">
              <a:spcBef>
                <a:spcPts val="320"/>
              </a:spcBef>
              <a:spcAft>
                <a:spcPts val="0"/>
              </a:spcAft>
              <a:buClr>
                <a:schemeClr val="lt1"/>
              </a:buClr>
              <a:buSzPts val="1600"/>
              <a:buFont typeface="Times New Roman"/>
              <a:buNone/>
              <a:defRPr sz="1600" b="1"/>
            </a:lvl7pPr>
            <a:lvl8pPr marL="3657600" lvl="7" indent="-228600" algn="l">
              <a:spcBef>
                <a:spcPts val="320"/>
              </a:spcBef>
              <a:spcAft>
                <a:spcPts val="0"/>
              </a:spcAft>
              <a:buClr>
                <a:schemeClr val="lt1"/>
              </a:buClr>
              <a:buSzPts val="1600"/>
              <a:buFont typeface="Times New Roman"/>
              <a:buNone/>
              <a:defRPr sz="1600" b="1"/>
            </a:lvl8pPr>
            <a:lvl9pPr marL="4114800" lvl="8" indent="-228600" algn="l">
              <a:spcBef>
                <a:spcPts val="320"/>
              </a:spcBef>
              <a:spcAft>
                <a:spcPts val="0"/>
              </a:spcAft>
              <a:buClr>
                <a:schemeClr val="lt1"/>
              </a:buClr>
              <a:buSzPts val="1600"/>
              <a:buFont typeface="Times New Roman"/>
              <a:buNone/>
              <a:defRPr sz="1600" b="1"/>
            </a:lvl9pPr>
          </a:lstStyle>
          <a:p>
            <a:endParaRPr/>
          </a:p>
        </p:txBody>
      </p:sp>
      <p:sp>
        <p:nvSpPr>
          <p:cNvPr id="32" name="Google Shape;32;p32"/>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lt1"/>
              </a:buClr>
              <a:buSzPts val="1600"/>
              <a:buFont typeface="Times New Roman"/>
              <a:buChar char="•"/>
              <a:defRPr sz="1600"/>
            </a:lvl6pPr>
            <a:lvl7pPr marL="3200400" lvl="6" indent="-330200" algn="l">
              <a:spcBef>
                <a:spcPts val="320"/>
              </a:spcBef>
              <a:spcAft>
                <a:spcPts val="0"/>
              </a:spcAft>
              <a:buClr>
                <a:schemeClr val="lt1"/>
              </a:buClr>
              <a:buSzPts val="1600"/>
              <a:buFont typeface="Times New Roman"/>
              <a:buChar char="•"/>
              <a:defRPr sz="1600"/>
            </a:lvl7pPr>
            <a:lvl8pPr marL="3657600" lvl="7" indent="-330200" algn="l">
              <a:spcBef>
                <a:spcPts val="320"/>
              </a:spcBef>
              <a:spcAft>
                <a:spcPts val="0"/>
              </a:spcAft>
              <a:buClr>
                <a:schemeClr val="lt1"/>
              </a:buClr>
              <a:buSzPts val="1600"/>
              <a:buFont typeface="Times New Roman"/>
              <a:buChar char="•"/>
              <a:defRPr sz="1600"/>
            </a:lvl8pPr>
            <a:lvl9pPr marL="4114800" lvl="8" indent="-330200" algn="l">
              <a:spcBef>
                <a:spcPts val="320"/>
              </a:spcBef>
              <a:spcAft>
                <a:spcPts val="0"/>
              </a:spcAft>
              <a:buClr>
                <a:schemeClr val="lt1"/>
              </a:buClr>
              <a:buSzPts val="1600"/>
              <a:buFont typeface="Times New Roman"/>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lt1"/>
              </a:buClr>
              <a:buSzPts val="2000"/>
              <a:buFont typeface="Times New Roman"/>
              <a:buChar char="•"/>
              <a:defRPr sz="2000"/>
            </a:lvl6pPr>
            <a:lvl7pPr marL="3200400" lvl="6" indent="-355600" algn="l">
              <a:spcBef>
                <a:spcPts val="400"/>
              </a:spcBef>
              <a:spcAft>
                <a:spcPts val="0"/>
              </a:spcAft>
              <a:buClr>
                <a:schemeClr val="lt1"/>
              </a:buClr>
              <a:buSzPts val="2000"/>
              <a:buFont typeface="Times New Roman"/>
              <a:buChar char="•"/>
              <a:defRPr sz="2000"/>
            </a:lvl7pPr>
            <a:lvl8pPr marL="3657600" lvl="7" indent="-355600" algn="l">
              <a:spcBef>
                <a:spcPts val="400"/>
              </a:spcBef>
              <a:spcAft>
                <a:spcPts val="0"/>
              </a:spcAft>
              <a:buClr>
                <a:schemeClr val="lt1"/>
              </a:buClr>
              <a:buSzPts val="2000"/>
              <a:buFont typeface="Times New Roman"/>
              <a:buChar char="•"/>
              <a:defRPr sz="2000"/>
            </a:lvl8pPr>
            <a:lvl9pPr marL="4114800" lvl="8" indent="-355600" algn="l">
              <a:spcBef>
                <a:spcPts val="400"/>
              </a:spcBef>
              <a:spcAft>
                <a:spcPts val="0"/>
              </a:spcAft>
              <a:buClr>
                <a:schemeClr val="lt1"/>
              </a:buClr>
              <a:buSzPts val="2000"/>
              <a:buFont typeface="Times New Roman"/>
              <a:buChar char="•"/>
              <a:defRPr sz="2000"/>
            </a:lvl9pPr>
          </a:lstStyle>
          <a:p>
            <a:endParaRPr/>
          </a:p>
        </p:txBody>
      </p:sp>
      <p:sp>
        <p:nvSpPr>
          <p:cNvPr id="39" name="Google Shape;39;p35"/>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lt1"/>
              </a:buClr>
              <a:buSzPts val="900"/>
              <a:buFont typeface="Times New Roman"/>
              <a:buNone/>
              <a:defRPr sz="900"/>
            </a:lvl6pPr>
            <a:lvl7pPr marL="3200400" lvl="6" indent="-228600" algn="l">
              <a:spcBef>
                <a:spcPts val="180"/>
              </a:spcBef>
              <a:spcAft>
                <a:spcPts val="0"/>
              </a:spcAft>
              <a:buClr>
                <a:schemeClr val="lt1"/>
              </a:buClr>
              <a:buSzPts val="900"/>
              <a:buFont typeface="Times New Roman"/>
              <a:buNone/>
              <a:defRPr sz="900"/>
            </a:lvl7pPr>
            <a:lvl8pPr marL="3657600" lvl="7" indent="-228600" algn="l">
              <a:spcBef>
                <a:spcPts val="180"/>
              </a:spcBef>
              <a:spcAft>
                <a:spcPts val="0"/>
              </a:spcAft>
              <a:buClr>
                <a:schemeClr val="lt1"/>
              </a:buClr>
              <a:buSzPts val="900"/>
              <a:buFont typeface="Times New Roman"/>
              <a:buNone/>
              <a:defRPr sz="900"/>
            </a:lvl8pPr>
            <a:lvl9pPr marL="4114800" lvl="8" indent="-228600" algn="l">
              <a:spcBef>
                <a:spcPts val="180"/>
              </a:spcBef>
              <a:spcAft>
                <a:spcPts val="0"/>
              </a:spcAft>
              <a:buClr>
                <a:schemeClr val="lt1"/>
              </a:buClr>
              <a:buSzPts val="900"/>
              <a:buFont typeface="Times New Roman"/>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36"/>
          <p:cNvSpPr>
            <a:spLocks noGrp="1"/>
          </p:cNvSpPr>
          <p:nvPr>
            <p:ph type="pic" idx="2"/>
          </p:nvPr>
        </p:nvSpPr>
        <p:spPr>
          <a:xfrm>
            <a:off x="2389717" y="612775"/>
            <a:ext cx="7315200" cy="4114800"/>
          </a:xfrm>
          <a:prstGeom prst="rect">
            <a:avLst/>
          </a:prstGeom>
          <a:noFill/>
          <a:ln>
            <a:noFill/>
          </a:ln>
        </p:spPr>
      </p:sp>
      <p:sp>
        <p:nvSpPr>
          <p:cNvPr id="43" name="Google Shape;43;p36"/>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lt1"/>
              </a:buClr>
              <a:buSzPts val="900"/>
              <a:buFont typeface="Times New Roman"/>
              <a:buNone/>
              <a:defRPr sz="900"/>
            </a:lvl6pPr>
            <a:lvl7pPr marL="3200400" lvl="6" indent="-228600" algn="l">
              <a:spcBef>
                <a:spcPts val="180"/>
              </a:spcBef>
              <a:spcAft>
                <a:spcPts val="0"/>
              </a:spcAft>
              <a:buClr>
                <a:schemeClr val="lt1"/>
              </a:buClr>
              <a:buSzPts val="900"/>
              <a:buFont typeface="Times New Roman"/>
              <a:buNone/>
              <a:defRPr sz="900"/>
            </a:lvl7pPr>
            <a:lvl8pPr marL="3657600" lvl="7" indent="-228600" algn="l">
              <a:spcBef>
                <a:spcPts val="180"/>
              </a:spcBef>
              <a:spcAft>
                <a:spcPts val="0"/>
              </a:spcAft>
              <a:buClr>
                <a:schemeClr val="lt1"/>
              </a:buClr>
              <a:buSzPts val="900"/>
              <a:buFont typeface="Times New Roman"/>
              <a:buNone/>
              <a:defRPr sz="900"/>
            </a:lvl8pPr>
            <a:lvl9pPr marL="4114800" lvl="8" indent="-228600" algn="l">
              <a:spcBef>
                <a:spcPts val="180"/>
              </a:spcBef>
              <a:spcAft>
                <a:spcPts val="0"/>
              </a:spcAft>
              <a:buClr>
                <a:schemeClr val="lt1"/>
              </a:buClr>
              <a:buSzPts val="900"/>
              <a:buFont typeface="Times New Roman"/>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2800" b="0" i="0" u="none" strike="noStrike" cap="none">
                <a:solidFill>
                  <a:srgbClr val="253494"/>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chemeClr val="accent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chemeClr val="accent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chemeClr val="accent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chemeClr val="accent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chemeClr val="accent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chemeClr val="accent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chemeClr val="accent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chemeClr val="accent2"/>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914400" y="1828800"/>
            <a:ext cx="10363200" cy="4267200"/>
          </a:xfrm>
          <a:prstGeom prst="rect">
            <a:avLst/>
          </a:prstGeom>
          <a:noFill/>
          <a:ln>
            <a:noFill/>
          </a:ln>
        </p:spPr>
        <p:txBody>
          <a:bodyPr spcFirstLastPara="1" wrap="square" lIns="92075" tIns="46025" rIns="92075" bIns="46025"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914400" y="381000"/>
            <a:ext cx="10363200" cy="11430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2800" b="0" i="0" u="none" strike="noStrike" cap="none">
                <a:solidFill>
                  <a:srgbClr val="253494"/>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chemeClr val="accent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chemeClr val="accent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chemeClr val="accent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chemeClr val="accent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chemeClr val="accent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chemeClr val="accent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chemeClr val="accent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chemeClr val="accent2"/>
                </a:solidFill>
                <a:latin typeface="Arial"/>
                <a:ea typeface="Arial"/>
                <a:cs typeface="Arial"/>
                <a:sym typeface="Arial"/>
              </a:defRPr>
            </a:lvl9pPr>
          </a:lstStyle>
          <a:p>
            <a:endParaRPr/>
          </a:p>
        </p:txBody>
      </p:sp>
      <p:sp>
        <p:nvSpPr>
          <p:cNvPr id="52" name="Google Shape;52;p16"/>
          <p:cNvSpPr txBox="1">
            <a:spLocks noGrp="1"/>
          </p:cNvSpPr>
          <p:nvPr>
            <p:ph type="body" idx="1"/>
          </p:nvPr>
        </p:nvSpPr>
        <p:spPr>
          <a:xfrm>
            <a:off x="914400" y="1828800"/>
            <a:ext cx="10363200" cy="4267200"/>
          </a:xfrm>
          <a:prstGeom prst="rect">
            <a:avLst/>
          </a:prstGeom>
          <a:noFill/>
          <a:ln>
            <a:noFill/>
          </a:ln>
        </p:spPr>
        <p:txBody>
          <a:bodyPr spcFirstLastPara="1" wrap="square" lIns="92075" tIns="46025" rIns="92075" bIns="46025"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53" name="Google Shape;53;p16"/>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lvl1pPr marR="0" lvl="0" algn="r"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000" b="0" i="0" u="none" strike="noStrike" cap="none">
                <a:solidFill>
                  <a:schemeClr val="dk1"/>
                </a:solidFill>
                <a:latin typeface="Arimo"/>
                <a:ea typeface="Arimo"/>
                <a:cs typeface="Arimo"/>
                <a:sym typeface="Arimo"/>
              </a:defRPr>
            </a:lvl2pPr>
            <a:lvl3pPr marR="0" lvl="2" algn="ctr" rtl="0">
              <a:spcBef>
                <a:spcPts val="0"/>
              </a:spcBef>
              <a:spcAft>
                <a:spcPts val="0"/>
              </a:spcAft>
              <a:buSzPts val="1400"/>
              <a:buNone/>
              <a:defRPr sz="2000" b="0" i="0" u="none" strike="noStrike" cap="none">
                <a:solidFill>
                  <a:schemeClr val="dk1"/>
                </a:solidFill>
                <a:latin typeface="Arimo"/>
                <a:ea typeface="Arimo"/>
                <a:cs typeface="Arimo"/>
                <a:sym typeface="Arimo"/>
              </a:defRPr>
            </a:lvl3pPr>
            <a:lvl4pPr marR="0" lvl="3" algn="ctr" rtl="0">
              <a:spcBef>
                <a:spcPts val="0"/>
              </a:spcBef>
              <a:spcAft>
                <a:spcPts val="0"/>
              </a:spcAft>
              <a:buSzPts val="1400"/>
              <a:buNone/>
              <a:defRPr sz="2000" b="0" i="0" u="none" strike="noStrike" cap="none">
                <a:solidFill>
                  <a:schemeClr val="dk1"/>
                </a:solidFill>
                <a:latin typeface="Arimo"/>
                <a:ea typeface="Arimo"/>
                <a:cs typeface="Arimo"/>
                <a:sym typeface="Arimo"/>
              </a:defRPr>
            </a:lvl4pPr>
            <a:lvl5pPr marR="0" lvl="4" algn="ctr" rtl="0">
              <a:spcBef>
                <a:spcPts val="0"/>
              </a:spcBef>
              <a:spcAft>
                <a:spcPts val="0"/>
              </a:spcAft>
              <a:buSzPts val="1400"/>
              <a:buNone/>
              <a:defRPr sz="2000" b="0" i="0" u="none" strike="noStrike" cap="none">
                <a:solidFill>
                  <a:schemeClr val="dk1"/>
                </a:solidFill>
                <a:latin typeface="Arimo"/>
                <a:ea typeface="Arimo"/>
                <a:cs typeface="Arimo"/>
                <a:sym typeface="Arimo"/>
              </a:defRPr>
            </a:lvl5pPr>
            <a:lvl6pPr marR="0" lvl="5" algn="l" rtl="0">
              <a:spcBef>
                <a:spcPts val="0"/>
              </a:spcBef>
              <a:spcAft>
                <a:spcPts val="0"/>
              </a:spcAft>
              <a:buSzPts val="1400"/>
              <a:buNone/>
              <a:defRPr sz="2000" b="0" i="0" u="none" strike="noStrike" cap="none">
                <a:solidFill>
                  <a:schemeClr val="dk1"/>
                </a:solidFill>
                <a:latin typeface="Arimo"/>
                <a:ea typeface="Arimo"/>
                <a:cs typeface="Arimo"/>
                <a:sym typeface="Arimo"/>
              </a:defRPr>
            </a:lvl6pPr>
            <a:lvl7pPr marR="0" lvl="6" algn="l" rtl="0">
              <a:spcBef>
                <a:spcPts val="0"/>
              </a:spcBef>
              <a:spcAft>
                <a:spcPts val="0"/>
              </a:spcAft>
              <a:buSzPts val="1400"/>
              <a:buNone/>
              <a:defRPr sz="2000" b="0" i="0" u="none" strike="noStrike" cap="none">
                <a:solidFill>
                  <a:schemeClr val="dk1"/>
                </a:solidFill>
                <a:latin typeface="Arimo"/>
                <a:ea typeface="Arimo"/>
                <a:cs typeface="Arimo"/>
                <a:sym typeface="Arimo"/>
              </a:defRPr>
            </a:lvl7pPr>
            <a:lvl8pPr marR="0" lvl="7" algn="l" rtl="0">
              <a:spcBef>
                <a:spcPts val="0"/>
              </a:spcBef>
              <a:spcAft>
                <a:spcPts val="0"/>
              </a:spcAft>
              <a:buSzPts val="1400"/>
              <a:buNone/>
              <a:defRPr sz="2000" b="0" i="0" u="none" strike="noStrike" cap="none">
                <a:solidFill>
                  <a:schemeClr val="dk1"/>
                </a:solidFill>
                <a:latin typeface="Arimo"/>
                <a:ea typeface="Arimo"/>
                <a:cs typeface="Arimo"/>
                <a:sym typeface="Arimo"/>
              </a:defRPr>
            </a:lvl8pPr>
            <a:lvl9pPr marR="0" lvl="8" algn="l" rtl="0">
              <a:spcBef>
                <a:spcPts val="0"/>
              </a:spcBef>
              <a:spcAft>
                <a:spcPts val="0"/>
              </a:spcAft>
              <a:buSzPts val="1400"/>
              <a:buNone/>
              <a:defRPr sz="2000" b="0" i="0" u="none" strike="noStrike" cap="none">
                <a:solidFill>
                  <a:schemeClr val="dk1"/>
                </a:solidFill>
                <a:latin typeface="Arimo"/>
                <a:ea typeface="Arimo"/>
                <a:cs typeface="Arimo"/>
                <a:sym typeface="Arimo"/>
              </a:defRPr>
            </a:lvl9pPr>
          </a:lstStyle>
          <a:p>
            <a:endParaRPr/>
          </a:p>
        </p:txBody>
      </p:sp>
      <p:pic>
        <p:nvPicPr>
          <p:cNvPr id="54" name="Google Shape;54;p16" descr="C:\Documents and Settings\dirk.PC2141\Bureaublad\QLVL tris.jpg"/>
          <p:cNvPicPr preferRelativeResize="0"/>
          <p:nvPr/>
        </p:nvPicPr>
        <p:blipFill rotWithShape="1">
          <a:blip r:embed="rId14">
            <a:alphaModFix/>
          </a:blip>
          <a:srcRect/>
          <a:stretch/>
        </p:blipFill>
        <p:spPr>
          <a:xfrm>
            <a:off x="76200" y="6172200"/>
            <a:ext cx="914400" cy="6270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914400" y="835026"/>
            <a:ext cx="10363200" cy="1470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nl-BE" sz="3500"/>
              <a:t>Nephological semantics:</a:t>
            </a:r>
            <a:br>
              <a:rPr lang="nl-BE" sz="3500"/>
            </a:br>
            <a:r>
              <a:rPr lang="nl-BE" sz="2500"/>
              <a:t>Using token-based vector space models </a:t>
            </a:r>
            <a:endParaRPr sz="2500"/>
          </a:p>
          <a:p>
            <a:pPr marL="0" lvl="0" indent="0" algn="ctr" rtl="0">
              <a:spcBef>
                <a:spcPts val="0"/>
              </a:spcBef>
              <a:spcAft>
                <a:spcPts val="0"/>
              </a:spcAft>
              <a:buNone/>
            </a:pPr>
            <a:r>
              <a:rPr lang="nl-BE" sz="2500"/>
              <a:t>for large-scale analyses of lexical variation and change</a:t>
            </a:r>
            <a:endParaRPr sz="2500"/>
          </a:p>
        </p:txBody>
      </p:sp>
      <p:sp>
        <p:nvSpPr>
          <p:cNvPr id="109" name="Google Shape;109;p1"/>
          <p:cNvSpPr txBox="1">
            <a:spLocks noGrp="1"/>
          </p:cNvSpPr>
          <p:nvPr>
            <p:ph type="subTitle" idx="1"/>
          </p:nvPr>
        </p:nvSpPr>
        <p:spPr>
          <a:xfrm>
            <a:off x="914400" y="4648200"/>
            <a:ext cx="10363200" cy="995400"/>
          </a:xfrm>
          <a:prstGeom prst="rect">
            <a:avLst/>
          </a:prstGeom>
          <a:noFill/>
          <a:ln>
            <a:noFill/>
          </a:ln>
        </p:spPr>
        <p:txBody>
          <a:bodyPr spcFirstLastPara="1" wrap="square" lIns="92075" tIns="46025" rIns="92075" bIns="46025" anchor="t" anchorCtr="0">
            <a:noAutofit/>
          </a:bodyPr>
          <a:lstStyle/>
          <a:p>
            <a:pPr marL="0" lvl="0" indent="0" algn="ctr" rtl="0">
              <a:spcBef>
                <a:spcPts val="0"/>
              </a:spcBef>
              <a:spcAft>
                <a:spcPts val="0"/>
              </a:spcAft>
              <a:buClr>
                <a:schemeClr val="dk1"/>
              </a:buClr>
              <a:buSzPts val="2400"/>
              <a:buFont typeface="Arial"/>
              <a:buNone/>
            </a:pPr>
            <a:r>
              <a:rPr lang="nl-BE"/>
              <a:t>Mariana Montes &amp; Karlien Franco</a:t>
            </a:r>
            <a:endParaRPr/>
          </a:p>
        </p:txBody>
      </p:sp>
      <p:sp>
        <p:nvSpPr>
          <p:cNvPr id="110" name="Google Shape;110;p1"/>
          <p:cNvSpPr txBox="1">
            <a:spLocks noGrp="1"/>
          </p:cNvSpPr>
          <p:nvPr>
            <p:ph type="ctrTitle"/>
          </p:nvPr>
        </p:nvSpPr>
        <p:spPr>
          <a:xfrm>
            <a:off x="953813" y="2667000"/>
            <a:ext cx="10211100" cy="1470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nl-BE" sz="3500" i="1"/>
              <a:t>Semántica nefológica:</a:t>
            </a:r>
            <a:endParaRPr sz="3500" i="1"/>
          </a:p>
          <a:p>
            <a:pPr marL="0" lvl="0" indent="0" algn="ctr" rtl="0">
              <a:spcBef>
                <a:spcPts val="0"/>
              </a:spcBef>
              <a:spcAft>
                <a:spcPts val="0"/>
              </a:spcAft>
              <a:buClr>
                <a:srgbClr val="000000"/>
              </a:buClr>
              <a:buFont typeface="Arial"/>
              <a:buNone/>
            </a:pPr>
            <a:r>
              <a:rPr lang="nl-BE" sz="2500" i="1"/>
              <a:t>Uso de modelos vectoriales a nivel de instancia </a:t>
            </a:r>
            <a:endParaRPr sz="2500" i="1"/>
          </a:p>
          <a:p>
            <a:pPr marL="0" lvl="0" indent="0" algn="ctr" rtl="0">
              <a:spcBef>
                <a:spcPts val="0"/>
              </a:spcBef>
              <a:spcAft>
                <a:spcPts val="0"/>
              </a:spcAft>
              <a:buClr>
                <a:srgbClr val="000000"/>
              </a:buClr>
              <a:buFont typeface="Arial"/>
              <a:buNone/>
            </a:pPr>
            <a:r>
              <a:rPr lang="nl-BE" sz="2500" i="1"/>
              <a:t>para análisis de variación y cambio léxicos a gran escala</a:t>
            </a:r>
            <a:endParaRPr sz="2500" i="1"/>
          </a:p>
        </p:txBody>
      </p:sp>
      <p:cxnSp>
        <p:nvCxnSpPr>
          <p:cNvPr id="111" name="Google Shape;111;p1"/>
          <p:cNvCxnSpPr/>
          <p:nvPr/>
        </p:nvCxnSpPr>
        <p:spPr>
          <a:xfrm>
            <a:off x="3458250" y="2585675"/>
            <a:ext cx="5275500" cy="8700"/>
          </a:xfrm>
          <a:prstGeom prst="straightConnector1">
            <a:avLst/>
          </a:prstGeom>
          <a:noFill/>
          <a:ln w="28575" cap="flat" cmpd="sng">
            <a:solidFill>
              <a:schemeClr val="accent6"/>
            </a:solidFill>
            <a:prstDash val="solid"/>
            <a:round/>
            <a:headEnd type="none" w="med" len="med"/>
            <a:tailEnd type="none" w="med" len="med"/>
          </a:ln>
        </p:spPr>
      </p:cxnSp>
      <p:sp>
        <p:nvSpPr>
          <p:cNvPr id="112" name="Google Shape;112;p1"/>
          <p:cNvSpPr txBox="1"/>
          <p:nvPr/>
        </p:nvSpPr>
        <p:spPr>
          <a:xfrm>
            <a:off x="2933700" y="5097596"/>
            <a:ext cx="63246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BE" sz="1800" b="0" i="0" u="none" strike="noStrike" cap="none">
                <a:solidFill>
                  <a:schemeClr val="dk1"/>
                </a:solidFill>
                <a:latin typeface="Arial"/>
                <a:ea typeface="Arial"/>
                <a:cs typeface="Arial"/>
                <a:sym typeface="Arial"/>
              </a:rPr>
              <a:t>RU Quantitative Lexicology and Variational Linguistics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f2cbe0a7cf_0_33"/>
          <p:cNvPicPr preferRelativeResize="0"/>
          <p:nvPr/>
        </p:nvPicPr>
        <p:blipFill>
          <a:blip r:embed="rId3">
            <a:alphaModFix/>
          </a:blip>
          <a:stretch>
            <a:fillRect/>
          </a:stretch>
        </p:blipFill>
        <p:spPr>
          <a:xfrm>
            <a:off x="3481388" y="3276600"/>
            <a:ext cx="5229225" cy="3228975"/>
          </a:xfrm>
          <a:prstGeom prst="rect">
            <a:avLst/>
          </a:prstGeom>
          <a:noFill/>
          <a:ln>
            <a:noFill/>
          </a:ln>
        </p:spPr>
      </p:pic>
      <p:sp>
        <p:nvSpPr>
          <p:cNvPr id="193" name="Google Shape;193;gf2cbe0a7cf_0_33"/>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usage-based entails empirical</a:t>
            </a:r>
            <a:endParaRPr/>
          </a:p>
          <a:p>
            <a:pPr marL="342900" marR="0" lvl="0" indent="-342900" algn="l" rtl="0">
              <a:lnSpc>
                <a:spcPct val="100000"/>
              </a:lnSpc>
              <a:spcBef>
                <a:spcPts val="0"/>
              </a:spcBef>
              <a:spcAft>
                <a:spcPts val="0"/>
              </a:spcAft>
              <a:buSzPts val="2400"/>
              <a:buChar char="•"/>
            </a:pPr>
            <a:r>
              <a:rPr lang="nl-BE"/>
              <a:t>empirical entails (socio-)lectal variation </a:t>
            </a:r>
            <a:endParaRPr/>
          </a:p>
          <a:p>
            <a:pPr marL="342900" marR="0" lvl="0" indent="-342900" algn="l" rtl="0">
              <a:lnSpc>
                <a:spcPct val="100000"/>
              </a:lnSpc>
              <a:spcBef>
                <a:spcPts val="0"/>
              </a:spcBef>
              <a:spcAft>
                <a:spcPts val="0"/>
              </a:spcAft>
              <a:buSzPts val="2400"/>
              <a:buChar char="•"/>
            </a:pPr>
            <a:r>
              <a:rPr lang="nl-BE"/>
              <a:t>attention for language variation</a:t>
            </a:r>
            <a:endParaRPr/>
          </a:p>
        </p:txBody>
      </p:sp>
      <p:sp>
        <p:nvSpPr>
          <p:cNvPr id="194" name="Google Shape;194;gf2cbe0a7cf_0_33"/>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95" name="Google Shape;195;gf2cbe0a7cf_0_33"/>
          <p:cNvSpPr txBox="1"/>
          <p:nvPr/>
        </p:nvSpPr>
        <p:spPr>
          <a:xfrm>
            <a:off x="914400" y="6248400"/>
            <a:ext cx="6299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a.o. </a:t>
            </a:r>
            <a:r>
              <a:rPr lang="nl-BE" sz="1600">
                <a:solidFill>
                  <a:schemeClr val="dk1"/>
                </a:solidFill>
              </a:rPr>
              <a:t>Bybee &amp; Hopper (2001), Dabrowska &amp; Divjak (2015), Geeraerts (2005), Kemmer &amp; Barlow (2000), Tomasello (2001)</a:t>
            </a:r>
            <a:endParaRPr sz="1600">
              <a:solidFill>
                <a:schemeClr val="dk1"/>
              </a:solidFill>
            </a:endParaRPr>
          </a:p>
        </p:txBody>
      </p:sp>
      <p:sp>
        <p:nvSpPr>
          <p:cNvPr id="196" name="Google Shape;196;gf2cbe0a7cf_0_33"/>
          <p:cNvSpPr txBox="1">
            <a:spLocks noGrp="1"/>
          </p:cNvSpPr>
          <p:nvPr>
            <p:ph type="body" idx="1"/>
          </p:nvPr>
        </p:nvSpPr>
        <p:spPr>
          <a:xfrm>
            <a:off x="622565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basada en el uso implica empírica</a:t>
            </a:r>
            <a:endParaRPr/>
          </a:p>
          <a:p>
            <a:pPr marL="342900" marR="0" lvl="0" indent="-342900" algn="l" rtl="0">
              <a:lnSpc>
                <a:spcPct val="100000"/>
              </a:lnSpc>
              <a:spcBef>
                <a:spcPts val="0"/>
              </a:spcBef>
              <a:spcAft>
                <a:spcPts val="0"/>
              </a:spcAft>
              <a:buSzPts val="2400"/>
              <a:buChar char="•"/>
            </a:pPr>
            <a:r>
              <a:rPr lang="nl-BE"/>
              <a:t>empírica implica variación (socio)lectal</a:t>
            </a:r>
            <a:endParaRPr/>
          </a:p>
          <a:p>
            <a:pPr marL="342900" marR="0" lvl="0" indent="-342900" algn="l" rtl="0">
              <a:lnSpc>
                <a:spcPct val="100000"/>
              </a:lnSpc>
              <a:spcBef>
                <a:spcPts val="0"/>
              </a:spcBef>
              <a:spcAft>
                <a:spcPts val="0"/>
              </a:spcAft>
              <a:buSzPts val="2400"/>
              <a:buChar char="•"/>
            </a:pPr>
            <a:r>
              <a:rPr lang="nl-BE"/>
              <a:t>atención a la variación lingüística</a:t>
            </a:r>
            <a:endParaRPr/>
          </a:p>
        </p:txBody>
      </p:sp>
      <p:sp>
        <p:nvSpPr>
          <p:cNvPr id="197" name="Google Shape;197;gf2cbe0a7cf_0_33"/>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CL as a usage-based theory</a:t>
            </a:r>
            <a:endParaRPr>
              <a:solidFill>
                <a:srgbClr val="3399FF"/>
              </a:solidFill>
            </a:endParaRPr>
          </a:p>
        </p:txBody>
      </p:sp>
      <p:sp>
        <p:nvSpPr>
          <p:cNvPr id="198" name="Google Shape;198;gf2cbe0a7cf_0_33"/>
          <p:cNvSpPr txBox="1">
            <a:spLocks noGrp="1"/>
          </p:cNvSpPr>
          <p:nvPr>
            <p:ph type="title"/>
          </p:nvPr>
        </p:nvSpPr>
        <p:spPr>
          <a:xfrm>
            <a:off x="6225650" y="381000"/>
            <a:ext cx="54909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LC como teoría basada en el uso</a:t>
            </a:r>
            <a:endParaRPr>
              <a:solidFill>
                <a:srgbClr val="3399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f2cbe0a7cf_0_0"/>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Cognitive sociolinguistics</a:t>
            </a:r>
            <a:endParaRPr>
              <a:solidFill>
                <a:srgbClr val="3399FF"/>
              </a:solidFill>
            </a:endParaRPr>
          </a:p>
        </p:txBody>
      </p:sp>
      <p:sp>
        <p:nvSpPr>
          <p:cNvPr id="204" name="Google Shape;204;gf2cbe0a7cf_0_0"/>
          <p:cNvSpPr txBox="1">
            <a:spLocks noGrp="1"/>
          </p:cNvSpPr>
          <p:nvPr>
            <p:ph type="body" idx="1"/>
          </p:nvPr>
        </p:nvSpPr>
        <p:spPr>
          <a:xfrm>
            <a:off x="914400" y="1808252"/>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50000"/>
              </a:lnSpc>
              <a:spcBef>
                <a:spcPts val="0"/>
              </a:spcBef>
              <a:spcAft>
                <a:spcPts val="0"/>
              </a:spcAft>
              <a:buClr>
                <a:schemeClr val="dk1"/>
              </a:buClr>
              <a:buSzPts val="2200"/>
              <a:buFont typeface="Arial"/>
              <a:buChar char="•"/>
            </a:pPr>
            <a:r>
              <a:rPr lang="nl-BE" dirty="0"/>
              <a:t>basic </a:t>
            </a:r>
            <a:r>
              <a:rPr lang="nl-BE" dirty="0" err="1"/>
              <a:t>tenets</a:t>
            </a:r>
            <a:r>
              <a:rPr lang="nl-BE" dirty="0"/>
              <a:t>:</a:t>
            </a:r>
            <a:endParaRPr dirty="0"/>
          </a:p>
          <a:p>
            <a:pPr marL="742950" lvl="1" indent="-285750" algn="l" rtl="0">
              <a:lnSpc>
                <a:spcPct val="150000"/>
              </a:lnSpc>
              <a:spcBef>
                <a:spcPts val="0"/>
              </a:spcBef>
              <a:spcAft>
                <a:spcPts val="0"/>
              </a:spcAft>
              <a:buClr>
                <a:schemeClr val="dk1"/>
              </a:buClr>
              <a:buSzPts val="2200"/>
              <a:buFont typeface="Arial"/>
              <a:buChar char="–"/>
            </a:pPr>
            <a:r>
              <a:rPr lang="nl-BE" dirty="0" err="1"/>
              <a:t>framework</a:t>
            </a:r>
            <a:r>
              <a:rPr lang="nl-BE" dirty="0"/>
              <a:t> of CL</a:t>
            </a:r>
            <a:endParaRPr dirty="0"/>
          </a:p>
          <a:p>
            <a:pPr marL="742950" lvl="1" indent="-285750" algn="l" rtl="0">
              <a:lnSpc>
                <a:spcPct val="150000"/>
              </a:lnSpc>
              <a:spcBef>
                <a:spcPts val="0"/>
              </a:spcBef>
              <a:spcAft>
                <a:spcPts val="0"/>
              </a:spcAft>
              <a:buClr>
                <a:schemeClr val="dk1"/>
              </a:buClr>
              <a:buSzPts val="2200"/>
              <a:buFont typeface="Arial"/>
              <a:buChar char="–"/>
            </a:pPr>
            <a:r>
              <a:rPr lang="nl-BE" dirty="0"/>
              <a:t>attention </a:t>
            </a:r>
            <a:r>
              <a:rPr lang="nl-BE" dirty="0" err="1"/>
              <a:t>for</a:t>
            </a:r>
            <a:r>
              <a:rPr lang="nl-BE" dirty="0"/>
              <a:t> lectal </a:t>
            </a:r>
            <a:r>
              <a:rPr lang="nl-BE" dirty="0" err="1"/>
              <a:t>variation</a:t>
            </a:r>
            <a:endParaRPr dirty="0"/>
          </a:p>
          <a:p>
            <a:pPr marL="742950" lvl="1" indent="-285750" algn="l" rtl="0">
              <a:lnSpc>
                <a:spcPct val="150000"/>
              </a:lnSpc>
              <a:spcBef>
                <a:spcPts val="0"/>
              </a:spcBef>
              <a:spcAft>
                <a:spcPts val="0"/>
              </a:spcAft>
              <a:buClr>
                <a:schemeClr val="dk1"/>
              </a:buClr>
              <a:buSzPts val="2200"/>
              <a:buFont typeface="Arial"/>
              <a:buChar char="–"/>
            </a:pPr>
            <a:r>
              <a:rPr lang="nl-BE" dirty="0" err="1"/>
              <a:t>empirical</a:t>
            </a:r>
            <a:r>
              <a:rPr lang="nl-BE" dirty="0"/>
              <a:t> research</a:t>
            </a:r>
            <a:endParaRPr dirty="0"/>
          </a:p>
          <a:p>
            <a:pPr marL="742950" lvl="1" indent="-146050" algn="l" rtl="0">
              <a:spcBef>
                <a:spcPts val="440"/>
              </a:spcBef>
              <a:spcAft>
                <a:spcPts val="0"/>
              </a:spcAft>
              <a:buClr>
                <a:schemeClr val="dk1"/>
              </a:buClr>
              <a:buSzPts val="2200"/>
              <a:buFont typeface="Arial"/>
              <a:buNone/>
            </a:pPr>
            <a:endParaRPr dirty="0"/>
          </a:p>
        </p:txBody>
      </p:sp>
      <p:sp>
        <p:nvSpPr>
          <p:cNvPr id="205" name="Google Shape;205;gf2cbe0a7cf_0_0"/>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06" name="Google Shape;206;gf2cbe0a7cf_0_0"/>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a.o. Geeraerts (200</a:t>
            </a:r>
            <a:r>
              <a:rPr lang="nl-BE" sz="1600">
                <a:solidFill>
                  <a:schemeClr val="dk1"/>
                </a:solidFill>
              </a:rPr>
              <a:t>5</a:t>
            </a:r>
            <a:r>
              <a:rPr lang="nl-BE"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07" name="Google Shape;207;gf2cbe0a7cf_0_0"/>
          <p:cNvSpPr txBox="1">
            <a:spLocks noGrp="1"/>
          </p:cNvSpPr>
          <p:nvPr>
            <p:ph type="title"/>
          </p:nvPr>
        </p:nvSpPr>
        <p:spPr>
          <a:xfrm>
            <a:off x="6225650" y="381000"/>
            <a:ext cx="54909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Sociolingüística cognitiva</a:t>
            </a:r>
            <a:endParaRPr>
              <a:solidFill>
                <a:srgbClr val="3399FF"/>
              </a:solidFill>
            </a:endParaRPr>
          </a:p>
        </p:txBody>
      </p:sp>
      <p:sp>
        <p:nvSpPr>
          <p:cNvPr id="208" name="Google Shape;208;gf2cbe0a7cf_0_0"/>
          <p:cNvSpPr txBox="1">
            <a:spLocks noGrp="1"/>
          </p:cNvSpPr>
          <p:nvPr>
            <p:ph type="body" idx="1"/>
          </p:nvPr>
        </p:nvSpPr>
        <p:spPr>
          <a:xfrm>
            <a:off x="622565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50000"/>
              </a:lnSpc>
              <a:spcBef>
                <a:spcPts val="0"/>
              </a:spcBef>
              <a:spcAft>
                <a:spcPts val="0"/>
              </a:spcAft>
              <a:buSzPts val="2400"/>
              <a:buChar char="•"/>
            </a:pPr>
            <a:r>
              <a:rPr lang="nl-BE" dirty="0" err="1"/>
              <a:t>principios</a:t>
            </a:r>
            <a:r>
              <a:rPr lang="nl-BE" dirty="0"/>
              <a:t> </a:t>
            </a:r>
            <a:r>
              <a:rPr lang="nl-BE" dirty="0" err="1"/>
              <a:t>básicos</a:t>
            </a:r>
            <a:r>
              <a:rPr lang="nl-BE" dirty="0"/>
              <a:t>:</a:t>
            </a:r>
            <a:endParaRPr lang="en-GB" dirty="0"/>
          </a:p>
          <a:p>
            <a:pPr marL="742950" marR="0" lvl="1" indent="-285750" algn="l" rtl="0">
              <a:lnSpc>
                <a:spcPct val="150000"/>
              </a:lnSpc>
              <a:spcBef>
                <a:spcPts val="0"/>
              </a:spcBef>
              <a:spcAft>
                <a:spcPts val="0"/>
              </a:spcAft>
              <a:buSzPts val="1800"/>
              <a:buChar char="–"/>
            </a:pPr>
            <a:r>
              <a:rPr lang="en-GB" dirty="0" err="1"/>
              <a:t>marco</a:t>
            </a:r>
            <a:r>
              <a:rPr lang="en-GB" dirty="0"/>
              <a:t> de LC</a:t>
            </a:r>
          </a:p>
          <a:p>
            <a:pPr marL="742950" marR="0" lvl="1" indent="-285750" algn="l" rtl="0">
              <a:lnSpc>
                <a:spcPct val="150000"/>
              </a:lnSpc>
              <a:spcBef>
                <a:spcPts val="0"/>
              </a:spcBef>
              <a:spcAft>
                <a:spcPts val="0"/>
              </a:spcAft>
              <a:buSzPts val="1800"/>
              <a:buChar char="–"/>
            </a:pPr>
            <a:r>
              <a:rPr lang="es-ES" dirty="0"/>
              <a:t>atención a la variación lectal</a:t>
            </a:r>
          </a:p>
          <a:p>
            <a:pPr marL="742950" marR="0" lvl="1" indent="-285750" algn="l" rtl="0">
              <a:lnSpc>
                <a:spcPct val="150000"/>
              </a:lnSpc>
              <a:spcBef>
                <a:spcPts val="0"/>
              </a:spcBef>
              <a:spcAft>
                <a:spcPts val="0"/>
              </a:spcAft>
              <a:buSzPts val="1800"/>
              <a:buChar char="–"/>
            </a:pPr>
            <a:r>
              <a:rPr lang="nl-BE" dirty="0" err="1"/>
              <a:t>investigación</a:t>
            </a:r>
            <a:r>
              <a:rPr lang="nl-BE" dirty="0"/>
              <a:t> </a:t>
            </a:r>
            <a:r>
              <a:rPr lang="nl-BE" dirty="0" err="1"/>
              <a:t>empírica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ef9a940485_0_45"/>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Empirical research</a:t>
            </a:r>
            <a:endParaRPr/>
          </a:p>
        </p:txBody>
      </p:sp>
      <p:sp>
        <p:nvSpPr>
          <p:cNvPr id="214" name="Google Shape;214;gef9a940485_0_45"/>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Investigación empírica</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f278832ee7_0_0"/>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Empirical research</a:t>
            </a:r>
            <a:endParaRPr>
              <a:solidFill>
                <a:srgbClr val="3399FF"/>
              </a:solidFill>
            </a:endParaRPr>
          </a:p>
        </p:txBody>
      </p:sp>
      <p:sp>
        <p:nvSpPr>
          <p:cNvPr id="221" name="Google Shape;221;gf278832ee7_0_0"/>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0"/>
              </a:spcBef>
              <a:spcAft>
                <a:spcPts val="0"/>
              </a:spcAft>
              <a:buClr>
                <a:schemeClr val="dk1"/>
              </a:buClr>
              <a:buSzPts val="2400"/>
              <a:buFont typeface="Arial"/>
              <a:buChar char="•"/>
            </a:pPr>
            <a:r>
              <a:rPr lang="nl-BE" sz="2400"/>
              <a:t>data-driven</a:t>
            </a:r>
            <a:endParaRPr/>
          </a:p>
          <a:p>
            <a:pPr marL="342900" lvl="0" indent="-342900" algn="l" rtl="0">
              <a:lnSpc>
                <a:spcPct val="115000"/>
              </a:lnSpc>
              <a:spcBef>
                <a:spcPts val="0"/>
              </a:spcBef>
              <a:spcAft>
                <a:spcPts val="0"/>
              </a:spcAft>
              <a:buClr>
                <a:schemeClr val="dk1"/>
              </a:buClr>
              <a:buSzPts val="2400"/>
              <a:buFont typeface="Arial"/>
              <a:buChar char="•"/>
            </a:pPr>
            <a:r>
              <a:rPr lang="nl-BE" sz="2400"/>
              <a:t>observational/experimental</a:t>
            </a:r>
            <a:endParaRPr/>
          </a:p>
          <a:p>
            <a:pPr marL="342900" lvl="0" indent="-342900" algn="l" rtl="0">
              <a:lnSpc>
                <a:spcPct val="115000"/>
              </a:lnSpc>
              <a:spcBef>
                <a:spcPts val="0"/>
              </a:spcBef>
              <a:spcAft>
                <a:spcPts val="0"/>
              </a:spcAft>
              <a:buClr>
                <a:schemeClr val="dk1"/>
              </a:buClr>
              <a:buSzPts val="2400"/>
              <a:buFont typeface="Arial"/>
              <a:buChar char="•"/>
            </a:pPr>
            <a:r>
              <a:rPr lang="nl-BE" sz="2400"/>
              <a:t>hypothesis testing, formulation, operationalization</a:t>
            </a:r>
            <a:endParaRPr sz="2400"/>
          </a:p>
          <a:p>
            <a:pPr marL="342900" lvl="0" indent="-342900" algn="l" rtl="0">
              <a:lnSpc>
                <a:spcPct val="115000"/>
              </a:lnSpc>
              <a:spcBef>
                <a:spcPts val="0"/>
              </a:spcBef>
              <a:spcAft>
                <a:spcPts val="0"/>
              </a:spcAft>
              <a:buSzPts val="2400"/>
              <a:buChar char="•"/>
            </a:pPr>
            <a:r>
              <a:rPr lang="nl-BE" sz="2400"/>
              <a:t>empirical cycle</a:t>
            </a:r>
            <a:endParaRPr sz="2400"/>
          </a:p>
          <a:p>
            <a:pPr marL="742950" lvl="1" indent="-323850" algn="l" rtl="0">
              <a:lnSpc>
                <a:spcPct val="115000"/>
              </a:lnSpc>
              <a:spcBef>
                <a:spcPts val="0"/>
              </a:spcBef>
              <a:spcAft>
                <a:spcPts val="0"/>
              </a:spcAft>
              <a:buSzPts val="2400"/>
              <a:buChar char="–"/>
            </a:pPr>
            <a:r>
              <a:rPr lang="nl-BE" sz="2400"/>
              <a:t>back and forth between data analysis, interpretation, hypothesis formulation...</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
        <p:nvSpPr>
          <p:cNvPr id="222" name="Google Shape;222;gf278832ee7_0_0"/>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23" name="Google Shape;223;gf278832ee7_0_0"/>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Geeraerts (2010b)</a:t>
            </a:r>
            <a:endParaRPr sz="1600">
              <a:solidFill>
                <a:schemeClr val="dk1"/>
              </a:solidFill>
              <a:latin typeface="Arial"/>
              <a:ea typeface="Arial"/>
              <a:cs typeface="Arial"/>
              <a:sym typeface="Arial"/>
            </a:endParaRPr>
          </a:p>
        </p:txBody>
      </p:sp>
      <p:sp>
        <p:nvSpPr>
          <p:cNvPr id="224" name="Google Shape;224;gf278832ee7_0_0"/>
          <p:cNvSpPr txBox="1">
            <a:spLocks noGrp="1"/>
          </p:cNvSpPr>
          <p:nvPr>
            <p:ph type="title"/>
          </p:nvPr>
        </p:nvSpPr>
        <p:spPr>
          <a:xfrm>
            <a:off x="60960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Investigación empírica</a:t>
            </a:r>
            <a:endParaRPr>
              <a:solidFill>
                <a:srgbClr val="3399FF"/>
              </a:solidFill>
            </a:endParaRPr>
          </a:p>
        </p:txBody>
      </p:sp>
      <p:sp>
        <p:nvSpPr>
          <p:cNvPr id="225" name="Google Shape;225;gf278832ee7_0_0"/>
          <p:cNvSpPr txBox="1">
            <a:spLocks noGrp="1"/>
          </p:cNvSpPr>
          <p:nvPr>
            <p:ph type="body" idx="1"/>
          </p:nvPr>
        </p:nvSpPr>
        <p:spPr>
          <a:xfrm>
            <a:off x="60960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0"/>
              </a:spcBef>
              <a:spcAft>
                <a:spcPts val="0"/>
              </a:spcAft>
              <a:buClr>
                <a:schemeClr val="dk1"/>
              </a:buClr>
              <a:buSzPts val="2400"/>
              <a:buFont typeface="Arial"/>
              <a:buChar char="•"/>
            </a:pPr>
            <a:r>
              <a:rPr lang="nl-BE" sz="2400"/>
              <a:t>basada en datos</a:t>
            </a:r>
            <a:endParaRPr/>
          </a:p>
          <a:p>
            <a:pPr marL="342900" lvl="0" indent="-342900" algn="l" rtl="0">
              <a:lnSpc>
                <a:spcPct val="115000"/>
              </a:lnSpc>
              <a:spcBef>
                <a:spcPts val="0"/>
              </a:spcBef>
              <a:spcAft>
                <a:spcPts val="0"/>
              </a:spcAft>
              <a:buClr>
                <a:schemeClr val="dk1"/>
              </a:buClr>
              <a:buSzPts val="2400"/>
              <a:buFont typeface="Arial"/>
              <a:buChar char="•"/>
            </a:pPr>
            <a:r>
              <a:rPr lang="nl-BE" sz="2400"/>
              <a:t>observacional/experimental</a:t>
            </a:r>
            <a:endParaRPr/>
          </a:p>
          <a:p>
            <a:pPr marL="342900" lvl="0" indent="-342900" algn="l" rtl="0">
              <a:lnSpc>
                <a:spcPct val="115000"/>
              </a:lnSpc>
              <a:spcBef>
                <a:spcPts val="0"/>
              </a:spcBef>
              <a:spcAft>
                <a:spcPts val="0"/>
              </a:spcAft>
              <a:buClr>
                <a:schemeClr val="dk1"/>
              </a:buClr>
              <a:buSzPts val="2400"/>
              <a:buFont typeface="Arial"/>
              <a:buChar char="•"/>
            </a:pPr>
            <a:r>
              <a:rPr lang="nl-BE" sz="2400"/>
              <a:t>testeo, formulación y operacionalización de hipótesis</a:t>
            </a:r>
            <a:endParaRPr sz="2400"/>
          </a:p>
          <a:p>
            <a:pPr marL="342900" lvl="0" indent="-342900" algn="l" rtl="0">
              <a:lnSpc>
                <a:spcPct val="115000"/>
              </a:lnSpc>
              <a:spcBef>
                <a:spcPts val="0"/>
              </a:spcBef>
              <a:spcAft>
                <a:spcPts val="0"/>
              </a:spcAft>
              <a:buSzPts val="2400"/>
              <a:buChar char="•"/>
            </a:pPr>
            <a:r>
              <a:rPr lang="nl-BE" sz="2400"/>
              <a:t>ciclo empírico</a:t>
            </a:r>
            <a:endParaRPr sz="2400"/>
          </a:p>
          <a:p>
            <a:pPr marL="742950" lvl="1" indent="-323850" algn="l" rtl="0">
              <a:lnSpc>
                <a:spcPct val="115000"/>
              </a:lnSpc>
              <a:spcBef>
                <a:spcPts val="0"/>
              </a:spcBef>
              <a:spcAft>
                <a:spcPts val="0"/>
              </a:spcAft>
              <a:buSzPts val="2400"/>
              <a:buChar char="–"/>
            </a:pPr>
            <a:r>
              <a:rPr lang="nl-BE" sz="2400"/>
              <a:t>ida y vuelta entre análisis de datos, interpretación, formulación de hipótesis...</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Corpus-based and quantitative methods</a:t>
            </a:r>
            <a:endParaRPr>
              <a:solidFill>
                <a:srgbClr val="3399FF"/>
              </a:solidFill>
            </a:endParaRPr>
          </a:p>
        </p:txBody>
      </p:sp>
      <p:sp>
        <p:nvSpPr>
          <p:cNvPr id="231" name="Google Shape;231;p11"/>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0"/>
              </a:spcBef>
              <a:spcAft>
                <a:spcPts val="0"/>
              </a:spcAft>
              <a:buClr>
                <a:schemeClr val="dk1"/>
              </a:buClr>
              <a:buSzPts val="2200"/>
              <a:buFont typeface="Arial"/>
              <a:buChar char="•"/>
            </a:pPr>
            <a:r>
              <a:rPr lang="nl-BE"/>
              <a:t>corpora as collections of naturalistic data</a:t>
            </a:r>
            <a:endParaRPr/>
          </a:p>
          <a:p>
            <a:pPr marL="742950" lvl="1" indent="-285750" algn="l" rtl="0">
              <a:lnSpc>
                <a:spcPct val="115000"/>
              </a:lnSpc>
              <a:spcBef>
                <a:spcPts val="440"/>
              </a:spcBef>
              <a:spcAft>
                <a:spcPts val="0"/>
              </a:spcAft>
              <a:buClr>
                <a:schemeClr val="dk1"/>
              </a:buClr>
              <a:buSzPts val="2200"/>
              <a:buFont typeface="Arial"/>
              <a:buChar char="–"/>
            </a:pPr>
            <a:r>
              <a:rPr lang="nl-BE"/>
              <a:t>empirical &amp; usage-based</a:t>
            </a:r>
            <a:endParaRPr/>
          </a:p>
          <a:p>
            <a:pPr marL="742950" lvl="1" indent="-285750" algn="l" rtl="0">
              <a:lnSpc>
                <a:spcPct val="115000"/>
              </a:lnSpc>
              <a:spcBef>
                <a:spcPts val="440"/>
              </a:spcBef>
              <a:spcAft>
                <a:spcPts val="0"/>
              </a:spcAft>
              <a:buClr>
                <a:schemeClr val="dk1"/>
              </a:buClr>
              <a:buSzPts val="2200"/>
              <a:buFont typeface="Arial"/>
              <a:buChar char="–"/>
            </a:pPr>
            <a:r>
              <a:rPr lang="nl-BE"/>
              <a:t>lectal variation</a:t>
            </a:r>
            <a:endParaRPr/>
          </a:p>
          <a:p>
            <a:pPr marL="742950" lvl="1" indent="-285750" algn="l" rtl="0">
              <a:lnSpc>
                <a:spcPct val="115000"/>
              </a:lnSpc>
              <a:spcBef>
                <a:spcPts val="440"/>
              </a:spcBef>
              <a:spcAft>
                <a:spcPts val="0"/>
              </a:spcAft>
              <a:buClr>
                <a:schemeClr val="dk1"/>
              </a:buClr>
              <a:buSzPts val="2200"/>
              <a:buFont typeface="Arial"/>
              <a:buChar char="–"/>
            </a:pPr>
            <a:r>
              <a:rPr lang="nl-BE"/>
              <a:t>extensional perspective</a:t>
            </a:r>
            <a:endParaRPr/>
          </a:p>
        </p:txBody>
      </p:sp>
      <p:sp>
        <p:nvSpPr>
          <p:cNvPr id="232" name="Google Shape;232;p11"/>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33" name="Google Shape;233;p11"/>
          <p:cNvSpPr txBox="1">
            <a:spLocks noGrp="1"/>
          </p:cNvSpPr>
          <p:nvPr>
            <p:ph type="title"/>
          </p:nvPr>
        </p:nvSpPr>
        <p:spPr>
          <a:xfrm>
            <a:off x="63246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Métodos basados en corpus y cuantitativos</a:t>
            </a:r>
            <a:endParaRPr>
              <a:solidFill>
                <a:srgbClr val="3399FF"/>
              </a:solidFill>
            </a:endParaRPr>
          </a:p>
        </p:txBody>
      </p:sp>
      <p:sp>
        <p:nvSpPr>
          <p:cNvPr id="234" name="Google Shape;234;p11"/>
          <p:cNvSpPr txBox="1">
            <a:spLocks noGrp="1"/>
          </p:cNvSpPr>
          <p:nvPr>
            <p:ph type="body" idx="1"/>
          </p:nvPr>
        </p:nvSpPr>
        <p:spPr>
          <a:xfrm>
            <a:off x="63246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0"/>
              </a:spcBef>
              <a:spcAft>
                <a:spcPts val="0"/>
              </a:spcAft>
              <a:buClr>
                <a:schemeClr val="dk1"/>
              </a:buClr>
              <a:buSzPts val="2200"/>
              <a:buFont typeface="Arial"/>
              <a:buChar char="•"/>
            </a:pPr>
            <a:r>
              <a:rPr lang="nl-BE"/>
              <a:t>corpus como colecciones de datos naturalísticos</a:t>
            </a:r>
            <a:endParaRPr/>
          </a:p>
          <a:p>
            <a:pPr marL="742950" lvl="1" indent="-285750" algn="l" rtl="0">
              <a:lnSpc>
                <a:spcPct val="115000"/>
              </a:lnSpc>
              <a:spcBef>
                <a:spcPts val="440"/>
              </a:spcBef>
              <a:spcAft>
                <a:spcPts val="0"/>
              </a:spcAft>
              <a:buClr>
                <a:schemeClr val="dk1"/>
              </a:buClr>
              <a:buSzPts val="2200"/>
              <a:buFont typeface="Arial"/>
              <a:buChar char="–"/>
            </a:pPr>
            <a:r>
              <a:rPr lang="nl-BE"/>
              <a:t>empíricos y basados en el uso</a:t>
            </a:r>
            <a:endParaRPr/>
          </a:p>
          <a:p>
            <a:pPr marL="742950" lvl="1" indent="-285750" algn="l" rtl="0">
              <a:lnSpc>
                <a:spcPct val="115000"/>
              </a:lnSpc>
              <a:spcBef>
                <a:spcPts val="440"/>
              </a:spcBef>
              <a:spcAft>
                <a:spcPts val="0"/>
              </a:spcAft>
              <a:buClr>
                <a:schemeClr val="dk1"/>
              </a:buClr>
              <a:buSzPts val="2200"/>
              <a:buFont typeface="Arial"/>
              <a:buChar char="–"/>
            </a:pPr>
            <a:r>
              <a:rPr lang="nl-BE"/>
              <a:t>variación lectal</a:t>
            </a:r>
            <a:endParaRPr/>
          </a:p>
          <a:p>
            <a:pPr marL="742950" lvl="1" indent="-285750" algn="l" rtl="0">
              <a:lnSpc>
                <a:spcPct val="115000"/>
              </a:lnSpc>
              <a:spcBef>
                <a:spcPts val="440"/>
              </a:spcBef>
              <a:spcAft>
                <a:spcPts val="0"/>
              </a:spcAft>
              <a:buClr>
                <a:schemeClr val="dk1"/>
              </a:buClr>
              <a:buSzPts val="2200"/>
              <a:buFont typeface="Arial"/>
              <a:buChar char="–"/>
            </a:pPr>
            <a:r>
              <a:rPr lang="nl-BE"/>
              <a:t>perspectiva extensional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f278832ee7_0_14"/>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Empirical vs. quantitative methods?</a:t>
            </a:r>
            <a:endParaRPr>
              <a:solidFill>
                <a:srgbClr val="3399FF"/>
              </a:solidFill>
            </a:endParaRPr>
          </a:p>
        </p:txBody>
      </p:sp>
      <p:sp>
        <p:nvSpPr>
          <p:cNvPr id="240" name="Google Shape;240;gf278832ee7_0_14"/>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440"/>
              </a:spcBef>
              <a:spcAft>
                <a:spcPts val="0"/>
              </a:spcAft>
              <a:buClr>
                <a:schemeClr val="dk1"/>
              </a:buClr>
              <a:buSzPts val="2200"/>
              <a:buFont typeface="Arial"/>
              <a:buChar char="•"/>
            </a:pPr>
            <a:r>
              <a:rPr lang="nl-BE"/>
              <a:t>does empirical entail quantitative?</a:t>
            </a:r>
            <a:endParaRPr/>
          </a:p>
          <a:p>
            <a:pPr marL="742950" lvl="1" indent="-285750" algn="l" rtl="0">
              <a:lnSpc>
                <a:spcPct val="115000"/>
              </a:lnSpc>
              <a:spcBef>
                <a:spcPts val="440"/>
              </a:spcBef>
              <a:spcAft>
                <a:spcPts val="0"/>
              </a:spcAft>
              <a:buClr>
                <a:schemeClr val="dk1"/>
              </a:buClr>
              <a:buSzPts val="2200"/>
              <a:buFont typeface="Arial"/>
              <a:buChar char="–"/>
            </a:pPr>
            <a:r>
              <a:rPr lang="nl-BE"/>
              <a:t>it does for making objective inferences from large amounts of data (like large corpora)</a:t>
            </a:r>
            <a:endParaRPr/>
          </a:p>
          <a:p>
            <a:pPr marL="742950" lvl="1" indent="-285750" algn="l" rtl="0">
              <a:lnSpc>
                <a:spcPct val="115000"/>
              </a:lnSpc>
              <a:spcBef>
                <a:spcPts val="440"/>
              </a:spcBef>
              <a:spcAft>
                <a:spcPts val="0"/>
              </a:spcAft>
              <a:buClr>
                <a:schemeClr val="dk1"/>
              </a:buClr>
              <a:buSzPts val="2200"/>
              <a:buFont typeface="Arial"/>
              <a:buChar char="–"/>
            </a:pPr>
            <a:r>
              <a:rPr lang="nl-BE"/>
              <a:t>added benefit of information about relative frequencies (e.g. structural weight of different senses of a word)</a:t>
            </a:r>
            <a:endParaRPr/>
          </a:p>
        </p:txBody>
      </p:sp>
      <p:sp>
        <p:nvSpPr>
          <p:cNvPr id="241" name="Google Shape;241;gf278832ee7_0_14"/>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42" name="Google Shape;242;gf278832ee7_0_14"/>
          <p:cNvSpPr txBox="1">
            <a:spLocks noGrp="1"/>
          </p:cNvSpPr>
          <p:nvPr>
            <p:ph type="title"/>
          </p:nvPr>
        </p:nvSpPr>
        <p:spPr>
          <a:xfrm>
            <a:off x="65532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¿Métodos empíricos vs. cuantitativos?</a:t>
            </a:r>
            <a:endParaRPr>
              <a:solidFill>
                <a:srgbClr val="3399FF"/>
              </a:solidFill>
            </a:endParaRPr>
          </a:p>
        </p:txBody>
      </p:sp>
      <p:sp>
        <p:nvSpPr>
          <p:cNvPr id="243" name="Google Shape;243;gf278832ee7_0_14"/>
          <p:cNvSpPr txBox="1">
            <a:spLocks noGrp="1"/>
          </p:cNvSpPr>
          <p:nvPr>
            <p:ph type="body" idx="1"/>
          </p:nvPr>
        </p:nvSpPr>
        <p:spPr>
          <a:xfrm>
            <a:off x="6183331"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lnSpc>
                <a:spcPct val="115000"/>
              </a:lnSpc>
              <a:spcBef>
                <a:spcPts val="440"/>
              </a:spcBef>
              <a:spcAft>
                <a:spcPts val="0"/>
              </a:spcAft>
              <a:buClr>
                <a:schemeClr val="dk1"/>
              </a:buClr>
              <a:buSzPts val="2200"/>
              <a:buFont typeface="Arial"/>
              <a:buChar char="•"/>
            </a:pPr>
            <a:r>
              <a:rPr lang="nl-BE" dirty="0"/>
              <a:t>¿</a:t>
            </a:r>
            <a:r>
              <a:rPr lang="nl-BE" dirty="0" err="1"/>
              <a:t>empírico</a:t>
            </a:r>
            <a:r>
              <a:rPr lang="nl-BE" dirty="0"/>
              <a:t> </a:t>
            </a:r>
            <a:r>
              <a:rPr lang="nl-BE" dirty="0" err="1"/>
              <a:t>implica</a:t>
            </a:r>
            <a:r>
              <a:rPr lang="nl-BE" dirty="0"/>
              <a:t> </a:t>
            </a:r>
            <a:r>
              <a:rPr lang="nl-BE" dirty="0" err="1"/>
              <a:t>cuantitativo</a:t>
            </a:r>
            <a:r>
              <a:rPr lang="nl-BE" dirty="0"/>
              <a:t>?</a:t>
            </a:r>
            <a:endParaRPr dirty="0"/>
          </a:p>
          <a:p>
            <a:pPr marL="742950" lvl="1" indent="-285750" algn="l" rtl="0">
              <a:lnSpc>
                <a:spcPct val="115000"/>
              </a:lnSpc>
              <a:spcBef>
                <a:spcPts val="440"/>
              </a:spcBef>
              <a:spcAft>
                <a:spcPts val="0"/>
              </a:spcAft>
              <a:buClr>
                <a:schemeClr val="dk1"/>
              </a:buClr>
              <a:buSzPts val="2200"/>
              <a:buFont typeface="Arial"/>
              <a:buChar char="–"/>
            </a:pPr>
            <a:r>
              <a:rPr lang="nl-BE" dirty="0"/>
              <a:t>sí, al </a:t>
            </a:r>
            <a:r>
              <a:rPr lang="nl-BE" dirty="0" err="1"/>
              <a:t>hacer</a:t>
            </a:r>
            <a:r>
              <a:rPr lang="nl-BE" dirty="0"/>
              <a:t> </a:t>
            </a:r>
            <a:r>
              <a:rPr lang="nl-BE" dirty="0" err="1"/>
              <a:t>inferencias</a:t>
            </a:r>
            <a:r>
              <a:rPr lang="nl-BE" dirty="0"/>
              <a:t> </a:t>
            </a:r>
            <a:r>
              <a:rPr lang="nl-BE" dirty="0" err="1"/>
              <a:t>objetivas</a:t>
            </a:r>
            <a:r>
              <a:rPr lang="nl-BE" dirty="0"/>
              <a:t> de grandes </a:t>
            </a:r>
            <a:r>
              <a:rPr lang="nl-BE" dirty="0" err="1"/>
              <a:t>cantidades</a:t>
            </a:r>
            <a:r>
              <a:rPr lang="nl-BE" dirty="0"/>
              <a:t> de </a:t>
            </a:r>
            <a:r>
              <a:rPr lang="nl-BE" dirty="0" err="1"/>
              <a:t>información</a:t>
            </a:r>
            <a:r>
              <a:rPr lang="nl-BE" dirty="0"/>
              <a:t> (p. </a:t>
            </a:r>
            <a:r>
              <a:rPr lang="nl-BE" dirty="0" err="1"/>
              <a:t>ej</a:t>
            </a:r>
            <a:r>
              <a:rPr lang="nl-BE" dirty="0"/>
              <a:t>. grandes corpus)</a:t>
            </a:r>
            <a:endParaRPr dirty="0"/>
          </a:p>
          <a:p>
            <a:pPr marL="742950" lvl="1" indent="-285750" algn="l" rtl="0">
              <a:lnSpc>
                <a:spcPct val="115000"/>
              </a:lnSpc>
              <a:spcBef>
                <a:spcPts val="440"/>
              </a:spcBef>
              <a:spcAft>
                <a:spcPts val="0"/>
              </a:spcAft>
              <a:buClr>
                <a:schemeClr val="dk1"/>
              </a:buClr>
              <a:buSzPts val="2200"/>
              <a:buFont typeface="Arial"/>
              <a:buChar char="–"/>
            </a:pPr>
            <a:r>
              <a:rPr lang="nl-BE" dirty="0" err="1"/>
              <a:t>beneficio</a:t>
            </a:r>
            <a:r>
              <a:rPr lang="nl-BE" dirty="0"/>
              <a:t> extra de la </a:t>
            </a:r>
            <a:r>
              <a:rPr lang="nl-BE" dirty="0" err="1"/>
              <a:t>información</a:t>
            </a:r>
            <a:r>
              <a:rPr lang="nl-BE" dirty="0"/>
              <a:t> </a:t>
            </a:r>
            <a:r>
              <a:rPr lang="nl-BE" dirty="0" err="1"/>
              <a:t>sobre</a:t>
            </a:r>
            <a:r>
              <a:rPr lang="nl-BE" dirty="0"/>
              <a:t> </a:t>
            </a:r>
            <a:r>
              <a:rPr lang="nl-BE" dirty="0" err="1"/>
              <a:t>frecuencias</a:t>
            </a:r>
            <a:r>
              <a:rPr lang="nl-BE" dirty="0"/>
              <a:t> </a:t>
            </a:r>
            <a:r>
              <a:rPr lang="nl-BE" dirty="0" err="1"/>
              <a:t>relativas</a:t>
            </a:r>
            <a:r>
              <a:rPr lang="nl-BE" dirty="0"/>
              <a:t> (p. </a:t>
            </a:r>
            <a:r>
              <a:rPr lang="nl-BE" dirty="0" err="1"/>
              <a:t>ej</a:t>
            </a:r>
            <a:r>
              <a:rPr lang="nl-BE" dirty="0"/>
              <a:t>. peso </a:t>
            </a:r>
            <a:r>
              <a:rPr lang="nl-BE" dirty="0" err="1"/>
              <a:t>relativo</a:t>
            </a:r>
            <a:r>
              <a:rPr lang="nl-BE" dirty="0"/>
              <a:t> de los </a:t>
            </a:r>
            <a:r>
              <a:rPr lang="nl-BE" dirty="0" err="1"/>
              <a:t>distintos</a:t>
            </a:r>
            <a:r>
              <a:rPr lang="nl-BE" dirty="0"/>
              <a:t> significados de </a:t>
            </a:r>
            <a:r>
              <a:rPr lang="nl-BE" dirty="0" err="1"/>
              <a:t>una</a:t>
            </a:r>
            <a:r>
              <a:rPr lang="nl-BE" dirty="0"/>
              <a:t> </a:t>
            </a:r>
            <a:r>
              <a:rPr lang="nl-BE" dirty="0" err="1"/>
              <a:t>palabra</a:t>
            </a:r>
            <a:r>
              <a:rPr lang="nl-BE"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ef9a940485_0_57"/>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Distributional semantics</a:t>
            </a:r>
            <a:endParaRPr/>
          </a:p>
        </p:txBody>
      </p:sp>
      <p:sp>
        <p:nvSpPr>
          <p:cNvPr id="249" name="Google Shape;249;gef9a940485_0_57"/>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Semántica distribucional</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ef9a940485_0_25"/>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Distributional hypothesis</a:t>
            </a:r>
            <a:endParaRPr>
              <a:solidFill>
                <a:srgbClr val="3399FF"/>
              </a:solidFill>
            </a:endParaRPr>
          </a:p>
        </p:txBody>
      </p:sp>
      <p:sp>
        <p:nvSpPr>
          <p:cNvPr id="255" name="Google Shape;255;gef9a940485_0_25"/>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0" lvl="0" indent="0" algn="l" rtl="0">
              <a:lnSpc>
                <a:spcPct val="115000"/>
              </a:lnSpc>
              <a:spcBef>
                <a:spcPts val="440"/>
              </a:spcBef>
              <a:spcAft>
                <a:spcPts val="0"/>
              </a:spcAft>
              <a:buNone/>
            </a:pPr>
            <a:r>
              <a:rPr lang="nl-BE"/>
              <a:t>similarity of distribution correlates</a:t>
            </a:r>
            <a:endParaRPr/>
          </a:p>
          <a:p>
            <a:pPr marL="0" lvl="0" indent="0" algn="l" rtl="0">
              <a:lnSpc>
                <a:spcPct val="115000"/>
              </a:lnSpc>
              <a:spcBef>
                <a:spcPts val="440"/>
              </a:spcBef>
              <a:spcAft>
                <a:spcPts val="0"/>
              </a:spcAft>
              <a:buNone/>
            </a:pPr>
            <a:r>
              <a:rPr lang="nl-BE"/>
              <a:t>with similarity of meaning</a:t>
            </a:r>
            <a:endParaRPr/>
          </a:p>
          <a:p>
            <a:pPr marL="0" lvl="0" indent="0" algn="l" rtl="0">
              <a:lnSpc>
                <a:spcPct val="115000"/>
              </a:lnSpc>
              <a:spcBef>
                <a:spcPts val="440"/>
              </a:spcBef>
              <a:spcAft>
                <a:spcPts val="0"/>
              </a:spcAft>
              <a:buNone/>
            </a:pPr>
            <a:r>
              <a:rPr lang="nl-BE"/>
              <a:t>=</a:t>
            </a:r>
            <a:endParaRPr/>
          </a:p>
          <a:p>
            <a:pPr marL="0" lvl="0" indent="0" algn="l" rtl="0">
              <a:lnSpc>
                <a:spcPct val="115000"/>
              </a:lnSpc>
              <a:spcBef>
                <a:spcPts val="440"/>
              </a:spcBef>
              <a:spcAft>
                <a:spcPts val="0"/>
              </a:spcAft>
              <a:buNone/>
            </a:pPr>
            <a:r>
              <a:rPr lang="nl-BE"/>
              <a:t>words that co-occur with similar words</a:t>
            </a:r>
            <a:endParaRPr/>
          </a:p>
          <a:p>
            <a:pPr marL="0" lvl="0" indent="0" algn="l" rtl="0">
              <a:lnSpc>
                <a:spcPct val="115000"/>
              </a:lnSpc>
              <a:spcBef>
                <a:spcPts val="440"/>
              </a:spcBef>
              <a:spcAft>
                <a:spcPts val="0"/>
              </a:spcAft>
              <a:buNone/>
            </a:pPr>
            <a:r>
              <a:rPr lang="nl-BE"/>
              <a:t>are semantically similar</a:t>
            </a:r>
            <a:endParaRPr/>
          </a:p>
          <a:p>
            <a:pPr marL="0" lvl="0" indent="0" algn="l" rtl="0">
              <a:lnSpc>
                <a:spcPct val="115000"/>
              </a:lnSpc>
              <a:spcBef>
                <a:spcPts val="440"/>
              </a:spcBef>
              <a:spcAft>
                <a:spcPts val="0"/>
              </a:spcAft>
              <a:buNone/>
            </a:pPr>
            <a:endParaRPr/>
          </a:p>
          <a:p>
            <a:pPr marL="0" lvl="0" indent="0" algn="l" rtl="0">
              <a:lnSpc>
                <a:spcPct val="115000"/>
              </a:lnSpc>
              <a:spcBef>
                <a:spcPts val="440"/>
              </a:spcBef>
              <a:spcAft>
                <a:spcPts val="0"/>
              </a:spcAft>
              <a:buNone/>
            </a:pPr>
            <a:r>
              <a:rPr lang="nl-BE"/>
              <a:t>(“You shall know a word by the company it keeps”)</a:t>
            </a:r>
            <a:endParaRPr/>
          </a:p>
        </p:txBody>
      </p:sp>
      <p:sp>
        <p:nvSpPr>
          <p:cNvPr id="256" name="Google Shape;256;gef9a940485_0_25"/>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57" name="Google Shape;257;gef9a940485_0_25"/>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Harris (1954), Firth (1957)</a:t>
            </a:r>
            <a:endParaRPr sz="1600" b="0" i="0" u="none" strike="noStrike" cap="none">
              <a:solidFill>
                <a:schemeClr val="dk1"/>
              </a:solidFill>
              <a:latin typeface="Arial"/>
              <a:ea typeface="Arial"/>
              <a:cs typeface="Arial"/>
              <a:sym typeface="Arial"/>
            </a:endParaRPr>
          </a:p>
        </p:txBody>
      </p:sp>
      <p:sp>
        <p:nvSpPr>
          <p:cNvPr id="258" name="Google Shape;258;gef9a940485_0_25"/>
          <p:cNvSpPr txBox="1">
            <a:spLocks noGrp="1"/>
          </p:cNvSpPr>
          <p:nvPr>
            <p:ph type="title"/>
          </p:nvPr>
        </p:nvSpPr>
        <p:spPr>
          <a:xfrm>
            <a:off x="63246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Hipótesis distribucional</a:t>
            </a:r>
            <a:endParaRPr>
              <a:solidFill>
                <a:srgbClr val="3399FF"/>
              </a:solidFill>
            </a:endParaRPr>
          </a:p>
        </p:txBody>
      </p:sp>
      <p:sp>
        <p:nvSpPr>
          <p:cNvPr id="259" name="Google Shape;259;gef9a940485_0_25"/>
          <p:cNvSpPr txBox="1">
            <a:spLocks noGrp="1"/>
          </p:cNvSpPr>
          <p:nvPr>
            <p:ph type="body" idx="1"/>
          </p:nvPr>
        </p:nvSpPr>
        <p:spPr>
          <a:xfrm>
            <a:off x="6324600" y="1828800"/>
            <a:ext cx="5181600" cy="4267200"/>
          </a:xfrm>
          <a:prstGeom prst="rect">
            <a:avLst/>
          </a:prstGeom>
          <a:noFill/>
          <a:ln>
            <a:noFill/>
          </a:ln>
        </p:spPr>
        <p:txBody>
          <a:bodyPr spcFirstLastPara="1" wrap="square" lIns="92075" tIns="46025" rIns="92075" bIns="46025" anchor="t" anchorCtr="0">
            <a:noAutofit/>
          </a:bodyPr>
          <a:lstStyle/>
          <a:p>
            <a:pPr marL="0" lvl="0" indent="0" algn="l" rtl="0">
              <a:lnSpc>
                <a:spcPct val="115000"/>
              </a:lnSpc>
              <a:spcBef>
                <a:spcPts val="440"/>
              </a:spcBef>
              <a:spcAft>
                <a:spcPts val="0"/>
              </a:spcAft>
              <a:buNone/>
            </a:pPr>
            <a:r>
              <a:rPr lang="nl-BE"/>
              <a:t>similitud de distribución se correlaciona con similitud de significado</a:t>
            </a:r>
            <a:endParaRPr/>
          </a:p>
          <a:p>
            <a:pPr marL="0" lvl="0" indent="0" algn="l" rtl="0">
              <a:lnSpc>
                <a:spcPct val="115000"/>
              </a:lnSpc>
              <a:spcBef>
                <a:spcPts val="440"/>
              </a:spcBef>
              <a:spcAft>
                <a:spcPts val="0"/>
              </a:spcAft>
              <a:buNone/>
            </a:pPr>
            <a:r>
              <a:rPr lang="nl-BE"/>
              <a:t>=</a:t>
            </a:r>
            <a:endParaRPr/>
          </a:p>
          <a:p>
            <a:pPr marL="0" lvl="0" indent="0" algn="l" rtl="0">
              <a:lnSpc>
                <a:spcPct val="115000"/>
              </a:lnSpc>
              <a:spcBef>
                <a:spcPts val="440"/>
              </a:spcBef>
              <a:spcAft>
                <a:spcPts val="0"/>
              </a:spcAft>
              <a:buNone/>
            </a:pPr>
            <a:r>
              <a:rPr lang="nl-BE"/>
              <a:t>palabras que co-ocurren con palabras similares son semánticamente similares</a:t>
            </a:r>
            <a:endParaRPr/>
          </a:p>
          <a:p>
            <a:pPr marL="0" lvl="0" indent="0" algn="l" rtl="0">
              <a:lnSpc>
                <a:spcPct val="115000"/>
              </a:lnSpc>
              <a:spcBef>
                <a:spcPts val="440"/>
              </a:spcBef>
              <a:spcAft>
                <a:spcPts val="0"/>
              </a:spcAft>
              <a:buNone/>
            </a:pPr>
            <a:endParaRPr/>
          </a:p>
          <a:p>
            <a:pPr marL="0" lvl="0" indent="0" algn="l" rtl="0">
              <a:lnSpc>
                <a:spcPct val="115000"/>
              </a:lnSpc>
              <a:spcBef>
                <a:spcPts val="440"/>
              </a:spcBef>
              <a:spcAft>
                <a:spcPts val="0"/>
              </a:spcAft>
              <a:buNone/>
            </a:pPr>
            <a:r>
              <a:rPr lang="nl-BE"/>
              <a:t>(“Dime con qué palabras andas y te diré qué palabra eres.”)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ef9a940485_0_76"/>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 space models</a:t>
            </a:r>
            <a:endParaRPr>
              <a:solidFill>
                <a:srgbClr val="3399FF"/>
              </a:solidFill>
            </a:endParaRPr>
          </a:p>
        </p:txBody>
      </p:sp>
      <p:sp>
        <p:nvSpPr>
          <p:cNvPr id="265" name="Google Shape;265;gef9a940485_0_76"/>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66" name="Google Shape;266;gef9a940485_0_76"/>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Data: </a:t>
            </a:r>
            <a:r>
              <a:rPr lang="nl-BE" sz="1600" b="1">
                <a:solidFill>
                  <a:schemeClr val="dk1"/>
                </a:solidFill>
              </a:rPr>
              <a:t>Glo</a:t>
            </a:r>
            <a:r>
              <a:rPr lang="nl-BE" sz="1600">
                <a:solidFill>
                  <a:schemeClr val="dk1"/>
                </a:solidFill>
              </a:rPr>
              <a:t>bal </a:t>
            </a:r>
            <a:r>
              <a:rPr lang="nl-BE" sz="1600" b="1">
                <a:solidFill>
                  <a:schemeClr val="dk1"/>
                </a:solidFill>
              </a:rPr>
              <a:t>W</a:t>
            </a:r>
            <a:r>
              <a:rPr lang="nl-BE" sz="1600">
                <a:solidFill>
                  <a:schemeClr val="dk1"/>
                </a:solidFill>
              </a:rPr>
              <a:t>orld </a:t>
            </a:r>
            <a:r>
              <a:rPr lang="nl-BE" sz="1600" b="1">
                <a:solidFill>
                  <a:schemeClr val="dk1"/>
                </a:solidFill>
              </a:rPr>
              <a:t>E</a:t>
            </a:r>
            <a:r>
              <a:rPr lang="nl-BE" sz="1600">
                <a:solidFill>
                  <a:schemeClr val="dk1"/>
                </a:solidFill>
              </a:rPr>
              <a:t>nglishes Corpus</a:t>
            </a:r>
            <a:endParaRPr sz="1600" i="0" u="none" strike="noStrike" cap="none">
              <a:solidFill>
                <a:schemeClr val="dk1"/>
              </a:solidFill>
            </a:endParaRPr>
          </a:p>
        </p:txBody>
      </p:sp>
      <p:graphicFrame>
        <p:nvGraphicFramePr>
          <p:cNvPr id="267" name="Google Shape;267;gef9a940485_0_76"/>
          <p:cNvGraphicFramePr/>
          <p:nvPr>
            <p:extLst>
              <p:ext uri="{D42A27DB-BD31-4B8C-83A1-F6EECF244321}">
                <p14:modId xmlns:p14="http://schemas.microsoft.com/office/powerpoint/2010/main" val="3116968406"/>
              </p:ext>
            </p:extLst>
          </p:nvPr>
        </p:nvGraphicFramePr>
        <p:xfrm>
          <a:off x="1841800" y="2792350"/>
          <a:ext cx="8112550" cy="944820"/>
        </p:xfrm>
        <a:graphic>
          <a:graphicData uri="http://schemas.openxmlformats.org/drawingml/2006/table">
            <a:tbl>
              <a:tblPr>
                <a:noFill/>
                <a:tableStyleId>{7ADD80D0-8D1A-4F39-B0A6-C5FA46E919C0}</a:tableStyleId>
              </a:tblPr>
              <a:tblGrid>
                <a:gridCol w="1621650">
                  <a:extLst>
                    <a:ext uri="{9D8B030D-6E8A-4147-A177-3AD203B41FA5}">
                      <a16:colId xmlns:a16="http://schemas.microsoft.com/office/drawing/2014/main" val="20000"/>
                    </a:ext>
                  </a:extLst>
                </a:gridCol>
                <a:gridCol w="1396226">
                  <a:extLst>
                    <a:ext uri="{9D8B030D-6E8A-4147-A177-3AD203B41FA5}">
                      <a16:colId xmlns:a16="http://schemas.microsoft.com/office/drawing/2014/main" val="20001"/>
                    </a:ext>
                  </a:extLst>
                </a:gridCol>
                <a:gridCol w="949874">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 (</a:t>
                      </a:r>
                      <a:r>
                        <a:rPr lang="nl-BE" sz="1900" i="1"/>
                        <a:t>nodo</a:t>
                      </a:r>
                      <a:r>
                        <a:rPr lang="nl-BE"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68" name="Google Shape;268;gef9a940485_0_76"/>
          <p:cNvSpPr txBox="1"/>
          <p:nvPr/>
        </p:nvSpPr>
        <p:spPr>
          <a:xfrm>
            <a:off x="841075" y="1719875"/>
            <a:ext cx="4892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word vectors</a:t>
            </a:r>
            <a:r>
              <a:rPr lang="nl-BE" sz="2000"/>
              <a:t>: numerical representations of words </a:t>
            </a:r>
            <a:endParaRPr sz="2000"/>
          </a:p>
        </p:txBody>
      </p:sp>
      <p:pic>
        <p:nvPicPr>
          <p:cNvPr id="269" name="Google Shape;269;gef9a940485_0_76"/>
          <p:cNvPicPr preferRelativeResize="0"/>
          <p:nvPr/>
        </p:nvPicPr>
        <p:blipFill>
          <a:blip r:embed="rId3">
            <a:alphaModFix/>
          </a:blip>
          <a:stretch>
            <a:fillRect/>
          </a:stretch>
        </p:blipFill>
        <p:spPr>
          <a:xfrm>
            <a:off x="2849600" y="4122877"/>
            <a:ext cx="6340400" cy="1065500"/>
          </a:xfrm>
          <a:prstGeom prst="rect">
            <a:avLst/>
          </a:prstGeom>
          <a:noFill/>
          <a:ln>
            <a:noFill/>
          </a:ln>
        </p:spPr>
      </p:pic>
      <p:sp>
        <p:nvSpPr>
          <p:cNvPr id="270" name="Google Shape;270;gef9a940485_0_76"/>
          <p:cNvSpPr txBox="1">
            <a:spLocks noGrp="1"/>
          </p:cNvSpPr>
          <p:nvPr>
            <p:ph type="title"/>
          </p:nvPr>
        </p:nvSpPr>
        <p:spPr>
          <a:xfrm>
            <a:off x="5690125" y="381000"/>
            <a:ext cx="54351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Modelos de espacios vectoriales</a:t>
            </a:r>
            <a:endParaRPr>
              <a:solidFill>
                <a:srgbClr val="3399FF"/>
              </a:solidFill>
            </a:endParaRPr>
          </a:p>
        </p:txBody>
      </p:sp>
      <p:sp>
        <p:nvSpPr>
          <p:cNvPr id="271" name="Google Shape;271;gef9a940485_0_76"/>
          <p:cNvSpPr txBox="1"/>
          <p:nvPr/>
        </p:nvSpPr>
        <p:spPr>
          <a:xfrm>
            <a:off x="5795425" y="1719875"/>
            <a:ext cx="5673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vectores de palabras</a:t>
            </a:r>
            <a:r>
              <a:rPr lang="nl-BE" sz="2000"/>
              <a:t>: representaciones numéricas de las palabras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f130491c43_0_54"/>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 space models</a:t>
            </a:r>
            <a:endParaRPr>
              <a:solidFill>
                <a:srgbClr val="3399FF"/>
              </a:solidFill>
            </a:endParaRPr>
          </a:p>
        </p:txBody>
      </p:sp>
      <p:sp>
        <p:nvSpPr>
          <p:cNvPr id="277" name="Google Shape;277;gf130491c43_0_54"/>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78" name="Google Shape;278;gf130491c43_0_54"/>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Data: </a:t>
            </a:r>
            <a:r>
              <a:rPr lang="nl-BE" sz="1600" b="1">
                <a:solidFill>
                  <a:schemeClr val="dk1"/>
                </a:solidFill>
              </a:rPr>
              <a:t>Glo</a:t>
            </a:r>
            <a:r>
              <a:rPr lang="nl-BE" sz="1600">
                <a:solidFill>
                  <a:schemeClr val="dk1"/>
                </a:solidFill>
              </a:rPr>
              <a:t>bal </a:t>
            </a:r>
            <a:r>
              <a:rPr lang="nl-BE" sz="1600" b="1">
                <a:solidFill>
                  <a:schemeClr val="dk1"/>
                </a:solidFill>
              </a:rPr>
              <a:t>W</a:t>
            </a:r>
            <a:r>
              <a:rPr lang="nl-BE" sz="1600">
                <a:solidFill>
                  <a:schemeClr val="dk1"/>
                </a:solidFill>
              </a:rPr>
              <a:t>orld </a:t>
            </a:r>
            <a:r>
              <a:rPr lang="nl-BE" sz="1600" b="1">
                <a:solidFill>
                  <a:schemeClr val="dk1"/>
                </a:solidFill>
              </a:rPr>
              <a:t>E</a:t>
            </a:r>
            <a:r>
              <a:rPr lang="nl-BE" sz="1600">
                <a:solidFill>
                  <a:schemeClr val="dk1"/>
                </a:solidFill>
              </a:rPr>
              <a:t>nglishes Corpus</a:t>
            </a:r>
            <a:endParaRPr sz="1600" i="0" u="none" strike="noStrike" cap="none">
              <a:solidFill>
                <a:schemeClr val="dk1"/>
              </a:solidFill>
            </a:endParaRPr>
          </a:p>
        </p:txBody>
      </p:sp>
      <p:graphicFrame>
        <p:nvGraphicFramePr>
          <p:cNvPr id="279" name="Google Shape;279;gf130491c43_0_54"/>
          <p:cNvGraphicFramePr/>
          <p:nvPr>
            <p:extLst>
              <p:ext uri="{D42A27DB-BD31-4B8C-83A1-F6EECF244321}">
                <p14:modId xmlns:p14="http://schemas.microsoft.com/office/powerpoint/2010/main" val="2731801000"/>
              </p:ext>
            </p:extLst>
          </p:nvPr>
        </p:nvGraphicFramePr>
        <p:xfrm>
          <a:off x="1841800" y="2792350"/>
          <a:ext cx="8112550" cy="944820"/>
        </p:xfrm>
        <a:graphic>
          <a:graphicData uri="http://schemas.openxmlformats.org/drawingml/2006/table">
            <a:tbl>
              <a:tblPr>
                <a:noFill/>
                <a:tableStyleId>{7ADD80D0-8D1A-4F39-B0A6-C5FA46E919C0}</a:tableStyleId>
              </a:tblPr>
              <a:tblGrid>
                <a:gridCol w="1621650">
                  <a:extLst>
                    <a:ext uri="{9D8B030D-6E8A-4147-A177-3AD203B41FA5}">
                      <a16:colId xmlns:a16="http://schemas.microsoft.com/office/drawing/2014/main" val="20000"/>
                    </a:ext>
                  </a:extLst>
                </a:gridCol>
                <a:gridCol w="1427049">
                  <a:extLst>
                    <a:ext uri="{9D8B030D-6E8A-4147-A177-3AD203B41FA5}">
                      <a16:colId xmlns:a16="http://schemas.microsoft.com/office/drawing/2014/main" val="20001"/>
                    </a:ext>
                  </a:extLst>
                </a:gridCol>
                <a:gridCol w="919051">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 (</a:t>
                      </a:r>
                      <a:r>
                        <a:rPr lang="nl-BE" sz="1900" i="1"/>
                        <a:t>nodo</a:t>
                      </a:r>
                      <a:r>
                        <a:rPr lang="nl-BE"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0" name="Google Shape;280;gf130491c43_0_54"/>
          <p:cNvSpPr txBox="1"/>
          <p:nvPr/>
        </p:nvSpPr>
        <p:spPr>
          <a:xfrm>
            <a:off x="841075" y="1719875"/>
            <a:ext cx="4892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word vectors</a:t>
            </a:r>
            <a:r>
              <a:rPr lang="nl-BE" sz="2000"/>
              <a:t>: numerical representations of words </a:t>
            </a:r>
            <a:endParaRPr sz="2000"/>
          </a:p>
        </p:txBody>
      </p:sp>
      <p:sp>
        <p:nvSpPr>
          <p:cNvPr id="281" name="Google Shape;281;gf130491c43_0_54"/>
          <p:cNvSpPr txBox="1">
            <a:spLocks noGrp="1"/>
          </p:cNvSpPr>
          <p:nvPr>
            <p:ph type="title"/>
          </p:nvPr>
        </p:nvSpPr>
        <p:spPr>
          <a:xfrm>
            <a:off x="5690125" y="381000"/>
            <a:ext cx="54351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Modelos de espacios vectoriales</a:t>
            </a:r>
            <a:endParaRPr>
              <a:solidFill>
                <a:srgbClr val="3399FF"/>
              </a:solidFill>
            </a:endParaRPr>
          </a:p>
        </p:txBody>
      </p:sp>
      <p:sp>
        <p:nvSpPr>
          <p:cNvPr id="282" name="Google Shape;282;gf130491c43_0_54"/>
          <p:cNvSpPr txBox="1"/>
          <p:nvPr/>
        </p:nvSpPr>
        <p:spPr>
          <a:xfrm>
            <a:off x="5795425" y="1719875"/>
            <a:ext cx="5673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vectores de palabras</a:t>
            </a:r>
            <a:r>
              <a:rPr lang="nl-BE" sz="2000"/>
              <a:t>: representaciones numéricas de las palabras</a:t>
            </a:r>
            <a:endParaRPr sz="2000"/>
          </a:p>
        </p:txBody>
      </p:sp>
      <p:pic>
        <p:nvPicPr>
          <p:cNvPr id="283" name="Google Shape;283;gf130491c43_0_54"/>
          <p:cNvPicPr preferRelativeResize="0"/>
          <p:nvPr/>
        </p:nvPicPr>
        <p:blipFill>
          <a:blip r:embed="rId3">
            <a:alphaModFix/>
          </a:blip>
          <a:stretch>
            <a:fillRect/>
          </a:stretch>
        </p:blipFill>
        <p:spPr>
          <a:xfrm>
            <a:off x="2667058" y="4088170"/>
            <a:ext cx="6152600" cy="156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I</a:t>
            </a:r>
            <a:r>
              <a:rPr lang="nl-BE">
                <a:solidFill>
                  <a:srgbClr val="3399FF"/>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ntroduction</a:t>
            </a:r>
            <a:endParaRPr>
              <a:solidFill>
                <a:srgbClr val="3399FF"/>
              </a:solidFill>
            </a:endParaRPr>
          </a:p>
        </p:txBody>
      </p:sp>
      <p:sp>
        <p:nvSpPr>
          <p:cNvPr id="119" name="Google Shape;119;p2"/>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pic>
        <p:nvPicPr>
          <p:cNvPr id="120" name="Google Shape;120;p2"/>
          <p:cNvPicPr preferRelativeResize="0"/>
          <p:nvPr/>
        </p:nvPicPr>
        <p:blipFill>
          <a:blip r:embed="rId3">
            <a:alphaModFix/>
          </a:blip>
          <a:stretch>
            <a:fillRect/>
          </a:stretch>
        </p:blipFill>
        <p:spPr>
          <a:xfrm>
            <a:off x="481013" y="1804975"/>
            <a:ext cx="11229975" cy="3248025"/>
          </a:xfrm>
          <a:prstGeom prst="rect">
            <a:avLst/>
          </a:prstGeom>
          <a:noFill/>
          <a:ln>
            <a:noFill/>
          </a:ln>
        </p:spPr>
      </p:pic>
      <p:sp>
        <p:nvSpPr>
          <p:cNvPr id="121" name="Google Shape;121;p2"/>
          <p:cNvSpPr txBox="1">
            <a:spLocks noGrp="1"/>
          </p:cNvSpPr>
          <p:nvPr>
            <p:ph type="title"/>
          </p:nvPr>
        </p:nvSpPr>
        <p:spPr>
          <a:xfrm>
            <a:off x="6237925" y="4572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Introducción</a:t>
            </a:r>
            <a:endParaRPr>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f130491c43_0_65"/>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 space models</a:t>
            </a:r>
            <a:endParaRPr>
              <a:solidFill>
                <a:srgbClr val="3399FF"/>
              </a:solidFill>
            </a:endParaRPr>
          </a:p>
        </p:txBody>
      </p:sp>
      <p:sp>
        <p:nvSpPr>
          <p:cNvPr id="289" name="Google Shape;289;gf130491c43_0_65"/>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290" name="Google Shape;290;gf130491c43_0_65"/>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Data: </a:t>
            </a:r>
            <a:r>
              <a:rPr lang="nl-BE" sz="1600" b="1">
                <a:solidFill>
                  <a:schemeClr val="dk1"/>
                </a:solidFill>
              </a:rPr>
              <a:t>Glo</a:t>
            </a:r>
            <a:r>
              <a:rPr lang="nl-BE" sz="1600">
                <a:solidFill>
                  <a:schemeClr val="dk1"/>
                </a:solidFill>
              </a:rPr>
              <a:t>bal </a:t>
            </a:r>
            <a:r>
              <a:rPr lang="nl-BE" sz="1600" b="1">
                <a:solidFill>
                  <a:schemeClr val="dk1"/>
                </a:solidFill>
              </a:rPr>
              <a:t>W</a:t>
            </a:r>
            <a:r>
              <a:rPr lang="nl-BE" sz="1600">
                <a:solidFill>
                  <a:schemeClr val="dk1"/>
                </a:solidFill>
              </a:rPr>
              <a:t>orld </a:t>
            </a:r>
            <a:r>
              <a:rPr lang="nl-BE" sz="1600" b="1">
                <a:solidFill>
                  <a:schemeClr val="dk1"/>
                </a:solidFill>
              </a:rPr>
              <a:t>E</a:t>
            </a:r>
            <a:r>
              <a:rPr lang="nl-BE" sz="1600">
                <a:solidFill>
                  <a:schemeClr val="dk1"/>
                </a:solidFill>
              </a:rPr>
              <a:t>nglishes Corpus</a:t>
            </a:r>
            <a:endParaRPr sz="1600" i="0" u="none" strike="noStrike" cap="none">
              <a:solidFill>
                <a:schemeClr val="dk1"/>
              </a:solidFill>
            </a:endParaRPr>
          </a:p>
        </p:txBody>
      </p:sp>
      <p:graphicFrame>
        <p:nvGraphicFramePr>
          <p:cNvPr id="291" name="Google Shape;291;gf130491c43_0_65"/>
          <p:cNvGraphicFramePr/>
          <p:nvPr>
            <p:extLst>
              <p:ext uri="{D42A27DB-BD31-4B8C-83A1-F6EECF244321}">
                <p14:modId xmlns:p14="http://schemas.microsoft.com/office/powerpoint/2010/main" val="2459736143"/>
              </p:ext>
            </p:extLst>
          </p:nvPr>
        </p:nvGraphicFramePr>
        <p:xfrm>
          <a:off x="1841800" y="2792350"/>
          <a:ext cx="8112550" cy="944820"/>
        </p:xfrm>
        <a:graphic>
          <a:graphicData uri="http://schemas.openxmlformats.org/drawingml/2006/table">
            <a:tbl>
              <a:tblPr>
                <a:noFill/>
                <a:tableStyleId>{7ADD80D0-8D1A-4F39-B0A6-C5FA46E919C0}</a:tableStyleId>
              </a:tblPr>
              <a:tblGrid>
                <a:gridCol w="1621650">
                  <a:extLst>
                    <a:ext uri="{9D8B030D-6E8A-4147-A177-3AD203B41FA5}">
                      <a16:colId xmlns:a16="http://schemas.microsoft.com/office/drawing/2014/main" val="20000"/>
                    </a:ext>
                  </a:extLst>
                </a:gridCol>
                <a:gridCol w="1416775">
                  <a:extLst>
                    <a:ext uri="{9D8B030D-6E8A-4147-A177-3AD203B41FA5}">
                      <a16:colId xmlns:a16="http://schemas.microsoft.com/office/drawing/2014/main" val="20001"/>
                    </a:ext>
                  </a:extLst>
                </a:gridCol>
                <a:gridCol w="929325">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 (</a:t>
                      </a:r>
                      <a:r>
                        <a:rPr lang="nl-BE" sz="1900" i="1"/>
                        <a:t>nodo</a:t>
                      </a:r>
                      <a:r>
                        <a:rPr lang="nl-BE"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92" name="Google Shape;292;gf130491c43_0_65"/>
          <p:cNvSpPr txBox="1"/>
          <p:nvPr/>
        </p:nvSpPr>
        <p:spPr>
          <a:xfrm>
            <a:off x="841075" y="1719875"/>
            <a:ext cx="4892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word vectors</a:t>
            </a:r>
            <a:r>
              <a:rPr lang="nl-BE" sz="2000"/>
              <a:t>: numerical representations of words </a:t>
            </a:r>
            <a:endParaRPr sz="2000"/>
          </a:p>
        </p:txBody>
      </p:sp>
      <p:sp>
        <p:nvSpPr>
          <p:cNvPr id="293" name="Google Shape;293;gf130491c43_0_65"/>
          <p:cNvSpPr txBox="1">
            <a:spLocks noGrp="1"/>
          </p:cNvSpPr>
          <p:nvPr>
            <p:ph type="title"/>
          </p:nvPr>
        </p:nvSpPr>
        <p:spPr>
          <a:xfrm>
            <a:off x="5690125" y="381000"/>
            <a:ext cx="54351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Modelos de espacios vectoriales</a:t>
            </a:r>
            <a:endParaRPr>
              <a:solidFill>
                <a:srgbClr val="3399FF"/>
              </a:solidFill>
            </a:endParaRPr>
          </a:p>
        </p:txBody>
      </p:sp>
      <p:sp>
        <p:nvSpPr>
          <p:cNvPr id="294" name="Google Shape;294;gf130491c43_0_65"/>
          <p:cNvSpPr txBox="1"/>
          <p:nvPr/>
        </p:nvSpPr>
        <p:spPr>
          <a:xfrm>
            <a:off x="5795425" y="1719875"/>
            <a:ext cx="5673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nl-BE" sz="2000" b="1"/>
              <a:t>vectores de palabras</a:t>
            </a:r>
            <a:r>
              <a:rPr lang="nl-BE" sz="2000"/>
              <a:t>: representaciones numéricas de las palabras</a:t>
            </a:r>
            <a:endParaRPr sz="2000"/>
          </a:p>
        </p:txBody>
      </p:sp>
      <p:pic>
        <p:nvPicPr>
          <p:cNvPr id="295" name="Google Shape;295;gf130491c43_0_65"/>
          <p:cNvPicPr preferRelativeResize="0"/>
          <p:nvPr/>
        </p:nvPicPr>
        <p:blipFill>
          <a:blip r:embed="rId3">
            <a:alphaModFix/>
          </a:blip>
          <a:stretch>
            <a:fillRect/>
          </a:stretch>
        </p:blipFill>
        <p:spPr>
          <a:xfrm>
            <a:off x="1581400" y="4271003"/>
            <a:ext cx="8343425" cy="104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f130491c43_0_79"/>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Type level vectors</a:t>
            </a:r>
            <a:endParaRPr>
              <a:solidFill>
                <a:srgbClr val="3399FF"/>
              </a:solidFill>
            </a:endParaRPr>
          </a:p>
        </p:txBody>
      </p:sp>
      <p:sp>
        <p:nvSpPr>
          <p:cNvPr id="301" name="Google Shape;301;gf130491c43_0_79"/>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02" name="Google Shape;302;gf130491c43_0_79"/>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Data: </a:t>
            </a:r>
            <a:r>
              <a:rPr lang="nl-BE" sz="1600" b="1">
                <a:solidFill>
                  <a:schemeClr val="dk1"/>
                </a:solidFill>
              </a:rPr>
              <a:t>Glo</a:t>
            </a:r>
            <a:r>
              <a:rPr lang="nl-BE" sz="1600">
                <a:solidFill>
                  <a:schemeClr val="dk1"/>
                </a:solidFill>
              </a:rPr>
              <a:t>bal </a:t>
            </a:r>
            <a:r>
              <a:rPr lang="nl-BE" sz="1600" b="1">
                <a:solidFill>
                  <a:schemeClr val="dk1"/>
                </a:solidFill>
              </a:rPr>
              <a:t>W</a:t>
            </a:r>
            <a:r>
              <a:rPr lang="nl-BE" sz="1600">
                <a:solidFill>
                  <a:schemeClr val="dk1"/>
                </a:solidFill>
              </a:rPr>
              <a:t>orld </a:t>
            </a:r>
            <a:r>
              <a:rPr lang="nl-BE" sz="1600" b="1">
                <a:solidFill>
                  <a:schemeClr val="dk1"/>
                </a:solidFill>
              </a:rPr>
              <a:t>E</a:t>
            </a:r>
            <a:r>
              <a:rPr lang="nl-BE" sz="1600">
                <a:solidFill>
                  <a:schemeClr val="dk1"/>
                </a:solidFill>
              </a:rPr>
              <a:t>nglishes Corpus</a:t>
            </a:r>
            <a:endParaRPr sz="1600" i="0" u="none" strike="noStrike" cap="none">
              <a:solidFill>
                <a:schemeClr val="dk1"/>
              </a:solidFill>
            </a:endParaRPr>
          </a:p>
        </p:txBody>
      </p:sp>
      <p:graphicFrame>
        <p:nvGraphicFramePr>
          <p:cNvPr id="303" name="Google Shape;303;gf130491c43_0_79"/>
          <p:cNvGraphicFramePr/>
          <p:nvPr/>
        </p:nvGraphicFramePr>
        <p:xfrm>
          <a:off x="1659500" y="3274913"/>
          <a:ext cx="8477500" cy="2834460"/>
        </p:xfrm>
        <a:graphic>
          <a:graphicData uri="http://schemas.openxmlformats.org/drawingml/2006/table">
            <a:tbl>
              <a:tblPr>
                <a:noFill/>
                <a:tableStyleId>{7ADD80D0-8D1A-4F39-B0A6-C5FA46E919C0}</a:tableStyleId>
              </a:tblPr>
              <a:tblGrid>
                <a:gridCol w="1895375">
                  <a:extLst>
                    <a:ext uri="{9D8B030D-6E8A-4147-A177-3AD203B41FA5}">
                      <a16:colId xmlns:a16="http://schemas.microsoft.com/office/drawing/2014/main" val="20000"/>
                    </a:ext>
                  </a:extLst>
                </a:gridCol>
                <a:gridCol w="1439150">
                  <a:extLst>
                    <a:ext uri="{9D8B030D-6E8A-4147-A177-3AD203B41FA5}">
                      <a16:colId xmlns:a16="http://schemas.microsoft.com/office/drawing/2014/main" val="20001"/>
                    </a:ext>
                  </a:extLst>
                </a:gridCol>
                <a:gridCol w="950100">
                  <a:extLst>
                    <a:ext uri="{9D8B030D-6E8A-4147-A177-3AD203B41FA5}">
                      <a16:colId xmlns:a16="http://schemas.microsoft.com/office/drawing/2014/main" val="20002"/>
                    </a:ext>
                  </a:extLst>
                </a:gridCol>
                <a:gridCol w="1087175">
                  <a:extLst>
                    <a:ext uri="{9D8B030D-6E8A-4147-A177-3AD203B41FA5}">
                      <a16:colId xmlns:a16="http://schemas.microsoft.com/office/drawing/2014/main" val="20003"/>
                    </a:ext>
                  </a:extLst>
                </a:gridCol>
                <a:gridCol w="1149975">
                  <a:extLst>
                    <a:ext uri="{9D8B030D-6E8A-4147-A177-3AD203B41FA5}">
                      <a16:colId xmlns:a16="http://schemas.microsoft.com/office/drawing/2014/main" val="20004"/>
                    </a:ext>
                  </a:extLst>
                </a:gridCol>
                <a:gridCol w="1079200">
                  <a:extLst>
                    <a:ext uri="{9D8B030D-6E8A-4147-A177-3AD203B41FA5}">
                      <a16:colId xmlns:a16="http://schemas.microsoft.com/office/drawing/2014/main" val="20005"/>
                    </a:ext>
                  </a:extLst>
                </a:gridCol>
                <a:gridCol w="876525">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 (</a:t>
                      </a:r>
                      <a:r>
                        <a:rPr lang="nl-BE" sz="1900" i="1"/>
                        <a:t>nodo</a:t>
                      </a:r>
                      <a:r>
                        <a:rPr lang="nl-BE"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900"/>
                        <a:t>lexicography/n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3.51</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2.18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2.19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2.09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sz="1900"/>
                        <a:t>computational/j</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1.60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-1.00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-1.80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sz="1900"/>
                        <a:t>research/n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0.20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-0.84</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-0.50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-0.38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0.04</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-0.68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nl-BE" sz="1900"/>
                        <a:t>chocolate/n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-1.72</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-0.53</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-0.73</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-1.13</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1.28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04" name="Google Shape;304;gf130491c43_0_79"/>
          <p:cNvSpPr txBox="1"/>
          <p:nvPr/>
        </p:nvSpPr>
        <p:spPr>
          <a:xfrm>
            <a:off x="612475" y="1567475"/>
            <a:ext cx="51816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nl-BE" sz="2000"/>
              <a:t>each row is the vector of a word</a:t>
            </a:r>
            <a:endParaRPr sz="2000"/>
          </a:p>
          <a:p>
            <a:pPr marL="914400" lvl="1" indent="-355600" algn="l" rtl="0">
              <a:spcBef>
                <a:spcPts val="0"/>
              </a:spcBef>
              <a:spcAft>
                <a:spcPts val="0"/>
              </a:spcAft>
              <a:buSzPts val="2000"/>
              <a:buChar char="○"/>
            </a:pPr>
            <a:r>
              <a:rPr lang="nl-BE" sz="2000"/>
              <a:t>aggregating over all its occurrences</a:t>
            </a:r>
            <a:endParaRPr sz="2000"/>
          </a:p>
          <a:p>
            <a:pPr marL="457200" lvl="0" indent="-355600" algn="l" rtl="0">
              <a:spcBef>
                <a:spcPts val="0"/>
              </a:spcBef>
              <a:spcAft>
                <a:spcPts val="0"/>
              </a:spcAft>
              <a:buSzPts val="2000"/>
              <a:buChar char="●"/>
            </a:pPr>
            <a:r>
              <a:rPr lang="nl-BE" sz="2000"/>
              <a:t>each column is a context feature</a:t>
            </a:r>
            <a:endParaRPr sz="2000"/>
          </a:p>
          <a:p>
            <a:pPr marL="457200" lvl="0" indent="-355600" algn="l" rtl="0">
              <a:spcBef>
                <a:spcPts val="0"/>
              </a:spcBef>
              <a:spcAft>
                <a:spcPts val="0"/>
              </a:spcAft>
              <a:buSzPts val="2000"/>
              <a:buChar char="●"/>
            </a:pPr>
            <a:r>
              <a:rPr lang="nl-BE" sz="2000"/>
              <a:t>values are PMI </a:t>
            </a:r>
            <a:endParaRPr sz="2000"/>
          </a:p>
        </p:txBody>
      </p:sp>
      <p:sp>
        <p:nvSpPr>
          <p:cNvPr id="305" name="Google Shape;305;gf130491c43_0_79"/>
          <p:cNvSpPr txBox="1">
            <a:spLocks noGrp="1"/>
          </p:cNvSpPr>
          <p:nvPr>
            <p:ph type="title"/>
          </p:nvPr>
        </p:nvSpPr>
        <p:spPr>
          <a:xfrm>
            <a:off x="5690125" y="381000"/>
            <a:ext cx="54351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Vectores de nivel tipo</a:t>
            </a:r>
            <a:endParaRPr>
              <a:solidFill>
                <a:srgbClr val="3399FF"/>
              </a:solidFill>
            </a:endParaRPr>
          </a:p>
        </p:txBody>
      </p:sp>
      <p:sp>
        <p:nvSpPr>
          <p:cNvPr id="306" name="Google Shape;306;gf130491c43_0_79"/>
          <p:cNvSpPr txBox="1"/>
          <p:nvPr/>
        </p:nvSpPr>
        <p:spPr>
          <a:xfrm>
            <a:off x="5795425" y="1567475"/>
            <a:ext cx="56733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nl-BE" sz="2000"/>
              <a:t>cada fila es el vector de una palabra</a:t>
            </a:r>
            <a:endParaRPr sz="2000"/>
          </a:p>
          <a:p>
            <a:pPr marL="914400" lvl="1" indent="-355600" algn="l" rtl="0">
              <a:spcBef>
                <a:spcPts val="0"/>
              </a:spcBef>
              <a:spcAft>
                <a:spcPts val="0"/>
              </a:spcAft>
              <a:buSzPts val="2000"/>
              <a:buChar char="○"/>
            </a:pPr>
            <a:r>
              <a:rPr lang="nl-BE" sz="2000"/>
              <a:t>agrupando todas sus ocurrencias</a:t>
            </a:r>
            <a:endParaRPr sz="2000"/>
          </a:p>
          <a:p>
            <a:pPr marL="457200" lvl="0" indent="-355600" algn="l" rtl="0">
              <a:spcBef>
                <a:spcPts val="0"/>
              </a:spcBef>
              <a:spcAft>
                <a:spcPts val="0"/>
              </a:spcAft>
              <a:buSzPts val="2000"/>
              <a:buChar char="●"/>
            </a:pPr>
            <a:r>
              <a:rPr lang="nl-BE" sz="2000"/>
              <a:t>cada columna es un elemento del contexto</a:t>
            </a:r>
            <a:endParaRPr sz="2000"/>
          </a:p>
          <a:p>
            <a:pPr marL="457200" lvl="0" indent="-355600" algn="l" rtl="0">
              <a:spcBef>
                <a:spcPts val="0"/>
              </a:spcBef>
              <a:spcAft>
                <a:spcPts val="0"/>
              </a:spcAft>
              <a:buSzPts val="2000"/>
              <a:buChar char="●"/>
            </a:pPr>
            <a:r>
              <a:rPr lang="nl-BE" sz="2000"/>
              <a:t>los valores son PMI</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f130491c43_0_93"/>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Type level vectors</a:t>
            </a:r>
            <a:endParaRPr>
              <a:solidFill>
                <a:srgbClr val="3399FF"/>
              </a:solidFill>
            </a:endParaRPr>
          </a:p>
        </p:txBody>
      </p:sp>
      <p:sp>
        <p:nvSpPr>
          <p:cNvPr id="312" name="Google Shape;312;gf130491c43_0_93"/>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13" name="Google Shape;313;gf130491c43_0_93"/>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Data: </a:t>
            </a:r>
            <a:r>
              <a:rPr lang="nl-BE" sz="1600" b="1">
                <a:solidFill>
                  <a:schemeClr val="dk1"/>
                </a:solidFill>
              </a:rPr>
              <a:t>Glo</a:t>
            </a:r>
            <a:r>
              <a:rPr lang="nl-BE" sz="1600">
                <a:solidFill>
                  <a:schemeClr val="dk1"/>
                </a:solidFill>
              </a:rPr>
              <a:t>bal </a:t>
            </a:r>
            <a:r>
              <a:rPr lang="nl-BE" sz="1600" b="1">
                <a:solidFill>
                  <a:schemeClr val="dk1"/>
                </a:solidFill>
              </a:rPr>
              <a:t>W</a:t>
            </a:r>
            <a:r>
              <a:rPr lang="nl-BE" sz="1600">
                <a:solidFill>
                  <a:schemeClr val="dk1"/>
                </a:solidFill>
              </a:rPr>
              <a:t>orld </a:t>
            </a:r>
            <a:r>
              <a:rPr lang="nl-BE" sz="1600" b="1">
                <a:solidFill>
                  <a:schemeClr val="dk1"/>
                </a:solidFill>
              </a:rPr>
              <a:t>E</a:t>
            </a:r>
            <a:r>
              <a:rPr lang="nl-BE" sz="1600">
                <a:solidFill>
                  <a:schemeClr val="dk1"/>
                </a:solidFill>
              </a:rPr>
              <a:t>nglishes Corpus</a:t>
            </a:r>
            <a:endParaRPr sz="1600" i="0" u="none" strike="noStrike" cap="none">
              <a:solidFill>
                <a:schemeClr val="dk1"/>
              </a:solidFill>
            </a:endParaRPr>
          </a:p>
        </p:txBody>
      </p:sp>
      <p:graphicFrame>
        <p:nvGraphicFramePr>
          <p:cNvPr id="314" name="Google Shape;314;gf130491c43_0_93"/>
          <p:cNvGraphicFramePr/>
          <p:nvPr/>
        </p:nvGraphicFramePr>
        <p:xfrm>
          <a:off x="1659500" y="3274913"/>
          <a:ext cx="8477500" cy="2834460"/>
        </p:xfrm>
        <a:graphic>
          <a:graphicData uri="http://schemas.openxmlformats.org/drawingml/2006/table">
            <a:tbl>
              <a:tblPr>
                <a:noFill/>
                <a:tableStyleId>{7ADD80D0-8D1A-4F39-B0A6-C5FA46E919C0}</a:tableStyleId>
              </a:tblPr>
              <a:tblGrid>
                <a:gridCol w="1895375">
                  <a:extLst>
                    <a:ext uri="{9D8B030D-6E8A-4147-A177-3AD203B41FA5}">
                      <a16:colId xmlns:a16="http://schemas.microsoft.com/office/drawing/2014/main" val="20000"/>
                    </a:ext>
                  </a:extLst>
                </a:gridCol>
                <a:gridCol w="1439150">
                  <a:extLst>
                    <a:ext uri="{9D8B030D-6E8A-4147-A177-3AD203B41FA5}">
                      <a16:colId xmlns:a16="http://schemas.microsoft.com/office/drawing/2014/main" val="20001"/>
                    </a:ext>
                  </a:extLst>
                </a:gridCol>
                <a:gridCol w="950100">
                  <a:extLst>
                    <a:ext uri="{9D8B030D-6E8A-4147-A177-3AD203B41FA5}">
                      <a16:colId xmlns:a16="http://schemas.microsoft.com/office/drawing/2014/main" val="20002"/>
                    </a:ext>
                  </a:extLst>
                </a:gridCol>
                <a:gridCol w="1087175">
                  <a:extLst>
                    <a:ext uri="{9D8B030D-6E8A-4147-A177-3AD203B41FA5}">
                      <a16:colId xmlns:a16="http://schemas.microsoft.com/office/drawing/2014/main" val="20003"/>
                    </a:ext>
                  </a:extLst>
                </a:gridCol>
                <a:gridCol w="1149975">
                  <a:extLst>
                    <a:ext uri="{9D8B030D-6E8A-4147-A177-3AD203B41FA5}">
                      <a16:colId xmlns:a16="http://schemas.microsoft.com/office/drawing/2014/main" val="20004"/>
                    </a:ext>
                  </a:extLst>
                </a:gridCol>
                <a:gridCol w="1079200">
                  <a:extLst>
                    <a:ext uri="{9D8B030D-6E8A-4147-A177-3AD203B41FA5}">
                      <a16:colId xmlns:a16="http://schemas.microsoft.com/office/drawing/2014/main" val="20005"/>
                    </a:ext>
                  </a:extLst>
                </a:gridCol>
                <a:gridCol w="876525">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 (</a:t>
                      </a:r>
                      <a:r>
                        <a:rPr lang="nl-BE" sz="1900" i="1"/>
                        <a:t>nodo</a:t>
                      </a:r>
                      <a:r>
                        <a:rPr lang="nl-BE" sz="1900"/>
                        <a: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900"/>
                        <a:t>lexicography/n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3.51</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2.18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2.19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2.09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sz="1900"/>
                        <a:t>computational/j</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1.60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sz="1900"/>
                        <a:t>research/n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0.20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0.04</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nl-BE" sz="1900"/>
                        <a:t>chocolate/n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1.28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15" name="Google Shape;315;gf130491c43_0_93"/>
          <p:cNvSpPr txBox="1"/>
          <p:nvPr/>
        </p:nvSpPr>
        <p:spPr>
          <a:xfrm>
            <a:off x="612475" y="1567475"/>
            <a:ext cx="51816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nl-BE" sz="2000"/>
              <a:t>each row is the vector of a word</a:t>
            </a:r>
            <a:endParaRPr sz="2000"/>
          </a:p>
          <a:p>
            <a:pPr marL="914400" lvl="1" indent="-355600" algn="l" rtl="0">
              <a:spcBef>
                <a:spcPts val="0"/>
              </a:spcBef>
              <a:spcAft>
                <a:spcPts val="0"/>
              </a:spcAft>
              <a:buSzPts val="2000"/>
              <a:buChar char="○"/>
            </a:pPr>
            <a:r>
              <a:rPr lang="nl-BE" sz="2000"/>
              <a:t>aggregating over all its occurrences</a:t>
            </a:r>
            <a:endParaRPr sz="2000"/>
          </a:p>
          <a:p>
            <a:pPr marL="457200" lvl="0" indent="-355600" algn="l" rtl="0">
              <a:spcBef>
                <a:spcPts val="0"/>
              </a:spcBef>
              <a:spcAft>
                <a:spcPts val="0"/>
              </a:spcAft>
              <a:buSzPts val="2000"/>
              <a:buChar char="●"/>
            </a:pPr>
            <a:r>
              <a:rPr lang="nl-BE" sz="2000"/>
              <a:t>each column is a context feature</a:t>
            </a:r>
            <a:endParaRPr sz="2000"/>
          </a:p>
          <a:p>
            <a:pPr marL="457200" lvl="0" indent="-355600" algn="l" rtl="0">
              <a:spcBef>
                <a:spcPts val="0"/>
              </a:spcBef>
              <a:spcAft>
                <a:spcPts val="0"/>
              </a:spcAft>
              <a:buSzPts val="2000"/>
              <a:buChar char="●"/>
            </a:pPr>
            <a:r>
              <a:rPr lang="nl-BE" sz="2000"/>
              <a:t>values are PPMI (negative values become 0) </a:t>
            </a:r>
            <a:endParaRPr sz="2000"/>
          </a:p>
        </p:txBody>
      </p:sp>
      <p:sp>
        <p:nvSpPr>
          <p:cNvPr id="316" name="Google Shape;316;gf130491c43_0_93"/>
          <p:cNvSpPr txBox="1">
            <a:spLocks noGrp="1"/>
          </p:cNvSpPr>
          <p:nvPr>
            <p:ph type="title"/>
          </p:nvPr>
        </p:nvSpPr>
        <p:spPr>
          <a:xfrm>
            <a:off x="5690125" y="381000"/>
            <a:ext cx="54351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Vectores de nivel tipo</a:t>
            </a:r>
            <a:endParaRPr>
              <a:solidFill>
                <a:srgbClr val="3399FF"/>
              </a:solidFill>
            </a:endParaRPr>
          </a:p>
        </p:txBody>
      </p:sp>
      <p:sp>
        <p:nvSpPr>
          <p:cNvPr id="317" name="Google Shape;317;gf130491c43_0_93"/>
          <p:cNvSpPr txBox="1"/>
          <p:nvPr/>
        </p:nvSpPr>
        <p:spPr>
          <a:xfrm>
            <a:off x="5795425" y="1567475"/>
            <a:ext cx="56733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Char char="●"/>
            </a:pPr>
            <a:r>
              <a:rPr lang="nl-BE" sz="2000"/>
              <a:t>cada fila es el vector de una palabra</a:t>
            </a:r>
            <a:endParaRPr sz="2000"/>
          </a:p>
          <a:p>
            <a:pPr marL="914400" lvl="1" indent="-355600" algn="l" rtl="0">
              <a:spcBef>
                <a:spcPts val="0"/>
              </a:spcBef>
              <a:spcAft>
                <a:spcPts val="0"/>
              </a:spcAft>
              <a:buSzPts val="2000"/>
              <a:buChar char="○"/>
            </a:pPr>
            <a:r>
              <a:rPr lang="nl-BE" sz="2000"/>
              <a:t>agrupando todas sus ocurrencias</a:t>
            </a:r>
            <a:endParaRPr sz="2000"/>
          </a:p>
          <a:p>
            <a:pPr marL="457200" lvl="0" indent="-355600" algn="l" rtl="0">
              <a:spcBef>
                <a:spcPts val="0"/>
              </a:spcBef>
              <a:spcAft>
                <a:spcPts val="0"/>
              </a:spcAft>
              <a:buSzPts val="2000"/>
              <a:buChar char="●"/>
            </a:pPr>
            <a:r>
              <a:rPr lang="nl-BE" sz="2000"/>
              <a:t>cada columna es un elemento del contexto</a:t>
            </a:r>
            <a:endParaRPr sz="2000"/>
          </a:p>
          <a:p>
            <a:pPr marL="457200" lvl="0" indent="-355600" algn="l" rtl="0">
              <a:spcBef>
                <a:spcPts val="0"/>
              </a:spcBef>
              <a:spcAft>
                <a:spcPts val="0"/>
              </a:spcAft>
              <a:buSzPts val="2000"/>
              <a:buChar char="●"/>
            </a:pPr>
            <a:r>
              <a:rPr lang="nl-BE" sz="2000"/>
              <a:t>los valores son PPMI (valores negativos van a 0)</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ef9a940485_0_134"/>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23" name="Google Shape;323;gef9a940485_0_134"/>
          <p:cNvSpPr txBox="1"/>
          <p:nvPr/>
        </p:nvSpPr>
        <p:spPr>
          <a:xfrm>
            <a:off x="914400" y="6096000"/>
            <a:ext cx="60960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For frequencies and examples in Spanish:</a:t>
            </a:r>
            <a:endParaRPr sz="1600">
              <a:solidFill>
                <a:schemeClr val="dk1"/>
              </a:solidFill>
            </a:endParaRPr>
          </a:p>
          <a:p>
            <a:pPr marL="0" marR="0" lvl="0" indent="0" algn="l" rtl="0">
              <a:spcBef>
                <a:spcPts val="0"/>
              </a:spcBef>
              <a:spcAft>
                <a:spcPts val="0"/>
              </a:spcAft>
              <a:buNone/>
            </a:pPr>
            <a:r>
              <a:rPr lang="nl-BE" sz="1600">
                <a:solidFill>
                  <a:schemeClr val="dk1"/>
                </a:solidFill>
              </a:rPr>
              <a:t>slides.marianamontes.me/investigandopolisemia.html</a:t>
            </a:r>
            <a:endParaRPr sz="1600">
              <a:solidFill>
                <a:schemeClr val="dk1"/>
              </a:solidFill>
            </a:endParaRPr>
          </a:p>
        </p:txBody>
      </p:sp>
      <p:sp>
        <p:nvSpPr>
          <p:cNvPr id="324" name="Google Shape;324;gef9a940485_0_134"/>
          <p:cNvSpPr txBox="1">
            <a:spLocks noGrp="1"/>
          </p:cNvSpPr>
          <p:nvPr>
            <p:ph type="title"/>
          </p:nvPr>
        </p:nvSpPr>
        <p:spPr>
          <a:xfrm>
            <a:off x="9144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Token level vectors</a:t>
            </a:r>
            <a:endParaRPr>
              <a:solidFill>
                <a:srgbClr val="3399FF"/>
              </a:solidFill>
            </a:endParaRPr>
          </a:p>
        </p:txBody>
      </p:sp>
      <p:sp>
        <p:nvSpPr>
          <p:cNvPr id="325" name="Google Shape;325;gef9a940485_0_134"/>
          <p:cNvSpPr txBox="1">
            <a:spLocks noGrp="1"/>
          </p:cNvSpPr>
          <p:nvPr>
            <p:ph type="body" idx="1"/>
          </p:nvPr>
        </p:nvSpPr>
        <p:spPr>
          <a:xfrm>
            <a:off x="914400" y="1828800"/>
            <a:ext cx="5181600" cy="16875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Would you like to </a:t>
            </a:r>
            <a:r>
              <a:rPr lang="nl-BE" b="1"/>
              <a:t>study</a:t>
            </a:r>
            <a:r>
              <a:rPr lang="nl-BE"/>
              <a:t> linguistics?</a:t>
            </a:r>
            <a:endParaRPr/>
          </a:p>
          <a:p>
            <a:pPr marL="0" lvl="0" indent="0" algn="l" rtl="0">
              <a:lnSpc>
                <a:spcPct val="115000"/>
              </a:lnSpc>
              <a:spcBef>
                <a:spcPts val="360"/>
              </a:spcBef>
              <a:spcAft>
                <a:spcPts val="0"/>
              </a:spcAft>
              <a:buNone/>
            </a:pPr>
            <a:r>
              <a:rPr lang="nl-BE"/>
              <a:t>(2) They </a:t>
            </a:r>
            <a:r>
              <a:rPr lang="nl-BE" b="1"/>
              <a:t>study </a:t>
            </a:r>
            <a:r>
              <a:rPr lang="nl-BE"/>
              <a:t>this in computational linguistics too.</a:t>
            </a:r>
            <a:endParaRPr/>
          </a:p>
          <a:p>
            <a:pPr marL="0" lvl="0" indent="0" algn="l" rtl="0">
              <a:lnSpc>
                <a:spcPct val="115000"/>
              </a:lnSpc>
              <a:spcBef>
                <a:spcPts val="360"/>
              </a:spcBef>
              <a:spcAft>
                <a:spcPts val="0"/>
              </a:spcAft>
              <a:buNone/>
            </a:pPr>
            <a:r>
              <a:rPr lang="nl-BE"/>
              <a:t>(3) I eat chocolate while I </a:t>
            </a:r>
            <a:r>
              <a:rPr lang="nl-BE" b="1"/>
              <a:t>study</a:t>
            </a:r>
            <a:r>
              <a:rPr lang="nl-BE"/>
              <a:t>.</a:t>
            </a:r>
            <a:endParaRPr/>
          </a:p>
        </p:txBody>
      </p:sp>
      <p:sp>
        <p:nvSpPr>
          <p:cNvPr id="326" name="Google Shape;326;gef9a940485_0_134"/>
          <p:cNvSpPr txBox="1">
            <a:spLocks noGrp="1"/>
          </p:cNvSpPr>
          <p:nvPr>
            <p:ph type="title"/>
          </p:nvPr>
        </p:nvSpPr>
        <p:spPr>
          <a:xfrm>
            <a:off x="61722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Vectores de nivel caso</a:t>
            </a:r>
            <a:endParaRPr>
              <a:solidFill>
                <a:srgbClr val="3399FF"/>
              </a:solidFill>
            </a:endParaRPr>
          </a:p>
        </p:txBody>
      </p:sp>
      <p:sp>
        <p:nvSpPr>
          <p:cNvPr id="327" name="Google Shape;327;gef9a940485_0_134"/>
          <p:cNvSpPr txBox="1">
            <a:spLocks noGrp="1"/>
          </p:cNvSpPr>
          <p:nvPr>
            <p:ph type="body" idx="1"/>
          </p:nvPr>
        </p:nvSpPr>
        <p:spPr>
          <a:xfrm>
            <a:off x="6172200" y="1828800"/>
            <a:ext cx="5181600" cy="42672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¿Te gustaría </a:t>
            </a:r>
            <a:r>
              <a:rPr lang="nl-BE" b="1"/>
              <a:t>estudiar</a:t>
            </a:r>
            <a:r>
              <a:rPr lang="nl-BE"/>
              <a:t> lingüística?</a:t>
            </a:r>
            <a:endParaRPr/>
          </a:p>
          <a:p>
            <a:pPr marL="0" lvl="0" indent="0" algn="l" rtl="0">
              <a:lnSpc>
                <a:spcPct val="115000"/>
              </a:lnSpc>
              <a:spcBef>
                <a:spcPts val="360"/>
              </a:spcBef>
              <a:spcAft>
                <a:spcPts val="0"/>
              </a:spcAft>
              <a:buNone/>
            </a:pPr>
            <a:r>
              <a:rPr lang="nl-BE"/>
              <a:t>(2) También </a:t>
            </a:r>
            <a:r>
              <a:rPr lang="nl-BE" b="1"/>
              <a:t>estudian </a:t>
            </a:r>
            <a:r>
              <a:rPr lang="nl-BE"/>
              <a:t>esto en lingüística computacional.</a:t>
            </a:r>
            <a:endParaRPr/>
          </a:p>
          <a:p>
            <a:pPr marL="0" lvl="0" indent="0" algn="l" rtl="0">
              <a:lnSpc>
                <a:spcPct val="115000"/>
              </a:lnSpc>
              <a:spcBef>
                <a:spcPts val="360"/>
              </a:spcBef>
              <a:spcAft>
                <a:spcPts val="0"/>
              </a:spcAft>
              <a:buNone/>
            </a:pPr>
            <a:r>
              <a:rPr lang="nl-BE"/>
              <a:t>(3) Cuando </a:t>
            </a:r>
            <a:r>
              <a:rPr lang="nl-BE" b="1"/>
              <a:t>estudio</a:t>
            </a:r>
            <a:r>
              <a:rPr lang="nl-BE"/>
              <a:t> como chocolate.</a:t>
            </a:r>
            <a:endParaRPr/>
          </a:p>
        </p:txBody>
      </p:sp>
      <p:cxnSp>
        <p:nvCxnSpPr>
          <p:cNvPr id="328" name="Google Shape;328;gef9a940485_0_134"/>
          <p:cNvCxnSpPr/>
          <p:nvPr/>
        </p:nvCxnSpPr>
        <p:spPr>
          <a:xfrm rot="10800000" flipH="1">
            <a:off x="477750" y="3516300"/>
            <a:ext cx="11064600" cy="38100"/>
          </a:xfrm>
          <a:prstGeom prst="straightConnector1">
            <a:avLst/>
          </a:prstGeom>
          <a:noFill/>
          <a:ln w="9525" cap="flat" cmpd="sng">
            <a:solidFill>
              <a:schemeClr val="dk2"/>
            </a:solidFill>
            <a:prstDash val="solid"/>
            <a:round/>
            <a:headEnd type="none" w="med" len="med"/>
            <a:tailEnd type="none" w="med" len="med"/>
          </a:ln>
        </p:spPr>
      </p:cxnSp>
      <p:sp>
        <p:nvSpPr>
          <p:cNvPr id="329" name="Google Shape;329;gef9a940485_0_134"/>
          <p:cNvSpPr txBox="1">
            <a:spLocks noGrp="1"/>
          </p:cNvSpPr>
          <p:nvPr>
            <p:ph type="body" idx="1"/>
          </p:nvPr>
        </p:nvSpPr>
        <p:spPr>
          <a:xfrm>
            <a:off x="3505200" y="3853950"/>
            <a:ext cx="5181600" cy="12675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Would you like to </a:t>
            </a:r>
            <a:r>
              <a:rPr lang="nl-BE" b="1"/>
              <a:t>study</a:t>
            </a:r>
            <a:r>
              <a:rPr lang="nl-BE"/>
              <a:t> </a:t>
            </a:r>
            <a:r>
              <a:rPr lang="nl-BE" i="1"/>
              <a:t>linguistics</a:t>
            </a:r>
            <a:r>
              <a:rPr lang="nl-BE"/>
              <a:t>?</a:t>
            </a:r>
            <a:endParaRPr/>
          </a:p>
        </p:txBody>
      </p:sp>
      <p:graphicFrame>
        <p:nvGraphicFramePr>
          <p:cNvPr id="330" name="Google Shape;330;gef9a940485_0_134"/>
          <p:cNvGraphicFramePr/>
          <p:nvPr>
            <p:extLst>
              <p:ext uri="{D42A27DB-BD31-4B8C-83A1-F6EECF244321}">
                <p14:modId xmlns:p14="http://schemas.microsoft.com/office/powerpoint/2010/main" val="1012401278"/>
              </p:ext>
            </p:extLst>
          </p:nvPr>
        </p:nvGraphicFramePr>
        <p:xfrm>
          <a:off x="1872200" y="4505188"/>
          <a:ext cx="8112550" cy="944820"/>
        </p:xfrm>
        <a:graphic>
          <a:graphicData uri="http://schemas.openxmlformats.org/drawingml/2006/table">
            <a:tbl>
              <a:tblPr>
                <a:noFill/>
                <a:tableStyleId>{7ADD80D0-8D1A-4F39-B0A6-C5FA46E919C0}</a:tableStyleId>
              </a:tblPr>
              <a:tblGrid>
                <a:gridCol w="1621650">
                  <a:extLst>
                    <a:ext uri="{9D8B030D-6E8A-4147-A177-3AD203B41FA5}">
                      <a16:colId xmlns:a16="http://schemas.microsoft.com/office/drawing/2014/main" val="20000"/>
                    </a:ext>
                  </a:extLst>
                </a:gridCol>
                <a:gridCol w="1396649">
                  <a:extLst>
                    <a:ext uri="{9D8B030D-6E8A-4147-A177-3AD203B41FA5}">
                      <a16:colId xmlns:a16="http://schemas.microsoft.com/office/drawing/2014/main" val="20001"/>
                    </a:ext>
                  </a:extLst>
                </a:gridCol>
                <a:gridCol w="949451">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context word</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ef9a940485_0_149"/>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36" name="Google Shape;336;gef9a940485_0_149"/>
          <p:cNvSpPr txBox="1">
            <a:spLocks noGrp="1"/>
          </p:cNvSpPr>
          <p:nvPr>
            <p:ph type="title"/>
          </p:nvPr>
        </p:nvSpPr>
        <p:spPr>
          <a:xfrm>
            <a:off x="9144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Token level vectors</a:t>
            </a:r>
            <a:endParaRPr>
              <a:solidFill>
                <a:srgbClr val="3399FF"/>
              </a:solidFill>
            </a:endParaRPr>
          </a:p>
        </p:txBody>
      </p:sp>
      <p:sp>
        <p:nvSpPr>
          <p:cNvPr id="337" name="Google Shape;337;gef9a940485_0_149"/>
          <p:cNvSpPr txBox="1">
            <a:spLocks noGrp="1"/>
          </p:cNvSpPr>
          <p:nvPr>
            <p:ph type="body" idx="1"/>
          </p:nvPr>
        </p:nvSpPr>
        <p:spPr>
          <a:xfrm>
            <a:off x="914400" y="1828800"/>
            <a:ext cx="5181600" cy="17256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Would you like to </a:t>
            </a:r>
            <a:r>
              <a:rPr lang="nl-BE" b="1"/>
              <a:t>study</a:t>
            </a:r>
            <a:r>
              <a:rPr lang="nl-BE"/>
              <a:t> linguistics?</a:t>
            </a:r>
            <a:endParaRPr/>
          </a:p>
          <a:p>
            <a:pPr marL="0" lvl="0" indent="0" algn="l" rtl="0">
              <a:lnSpc>
                <a:spcPct val="115000"/>
              </a:lnSpc>
              <a:spcBef>
                <a:spcPts val="360"/>
              </a:spcBef>
              <a:spcAft>
                <a:spcPts val="0"/>
              </a:spcAft>
              <a:buNone/>
            </a:pPr>
            <a:r>
              <a:rPr lang="nl-BE"/>
              <a:t>(2) They </a:t>
            </a:r>
            <a:r>
              <a:rPr lang="nl-BE" b="1"/>
              <a:t>study </a:t>
            </a:r>
            <a:r>
              <a:rPr lang="nl-BE"/>
              <a:t>this in computational linguistics too.</a:t>
            </a:r>
            <a:endParaRPr/>
          </a:p>
          <a:p>
            <a:pPr marL="0" lvl="0" indent="0" algn="l" rtl="0">
              <a:lnSpc>
                <a:spcPct val="115000"/>
              </a:lnSpc>
              <a:spcBef>
                <a:spcPts val="360"/>
              </a:spcBef>
              <a:spcAft>
                <a:spcPts val="0"/>
              </a:spcAft>
              <a:buNone/>
            </a:pPr>
            <a:r>
              <a:rPr lang="nl-BE"/>
              <a:t>(3) I eat chocolate while I </a:t>
            </a:r>
            <a:r>
              <a:rPr lang="nl-BE" b="1"/>
              <a:t>study</a:t>
            </a:r>
            <a:r>
              <a:rPr lang="nl-BE"/>
              <a:t>.</a:t>
            </a:r>
            <a:endParaRPr/>
          </a:p>
        </p:txBody>
      </p:sp>
      <p:sp>
        <p:nvSpPr>
          <p:cNvPr id="338" name="Google Shape;338;gef9a940485_0_149"/>
          <p:cNvSpPr txBox="1">
            <a:spLocks noGrp="1"/>
          </p:cNvSpPr>
          <p:nvPr>
            <p:ph type="title"/>
          </p:nvPr>
        </p:nvSpPr>
        <p:spPr>
          <a:xfrm>
            <a:off x="61722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Vectores de nivel caso</a:t>
            </a:r>
            <a:endParaRPr>
              <a:solidFill>
                <a:srgbClr val="3399FF"/>
              </a:solidFill>
            </a:endParaRPr>
          </a:p>
        </p:txBody>
      </p:sp>
      <p:sp>
        <p:nvSpPr>
          <p:cNvPr id="339" name="Google Shape;339;gef9a940485_0_149"/>
          <p:cNvSpPr txBox="1">
            <a:spLocks noGrp="1"/>
          </p:cNvSpPr>
          <p:nvPr>
            <p:ph type="body" idx="1"/>
          </p:nvPr>
        </p:nvSpPr>
        <p:spPr>
          <a:xfrm>
            <a:off x="6172200" y="1828800"/>
            <a:ext cx="5181600" cy="42672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¿Te gustaría </a:t>
            </a:r>
            <a:r>
              <a:rPr lang="nl-BE" b="1"/>
              <a:t>estudiar</a:t>
            </a:r>
            <a:r>
              <a:rPr lang="nl-BE"/>
              <a:t> lingüística?</a:t>
            </a:r>
            <a:endParaRPr/>
          </a:p>
          <a:p>
            <a:pPr marL="0" lvl="0" indent="0" algn="l" rtl="0">
              <a:lnSpc>
                <a:spcPct val="115000"/>
              </a:lnSpc>
              <a:spcBef>
                <a:spcPts val="360"/>
              </a:spcBef>
              <a:spcAft>
                <a:spcPts val="0"/>
              </a:spcAft>
              <a:buNone/>
            </a:pPr>
            <a:r>
              <a:rPr lang="nl-BE"/>
              <a:t>(2) También </a:t>
            </a:r>
            <a:r>
              <a:rPr lang="nl-BE" b="1"/>
              <a:t>estudian </a:t>
            </a:r>
            <a:r>
              <a:rPr lang="nl-BE"/>
              <a:t>esto en lingüística computacional.</a:t>
            </a:r>
            <a:endParaRPr/>
          </a:p>
          <a:p>
            <a:pPr marL="0" lvl="0" indent="0" algn="l" rtl="0">
              <a:lnSpc>
                <a:spcPct val="115000"/>
              </a:lnSpc>
              <a:spcBef>
                <a:spcPts val="360"/>
              </a:spcBef>
              <a:spcAft>
                <a:spcPts val="0"/>
              </a:spcAft>
              <a:buNone/>
            </a:pPr>
            <a:r>
              <a:rPr lang="nl-BE"/>
              <a:t>(3) Cuando </a:t>
            </a:r>
            <a:r>
              <a:rPr lang="nl-BE" b="1"/>
              <a:t>estudio</a:t>
            </a:r>
            <a:r>
              <a:rPr lang="nl-BE"/>
              <a:t> como chocolate.</a:t>
            </a:r>
            <a:endParaRPr/>
          </a:p>
        </p:txBody>
      </p:sp>
      <p:cxnSp>
        <p:nvCxnSpPr>
          <p:cNvPr id="340" name="Google Shape;340;gef9a940485_0_149"/>
          <p:cNvCxnSpPr/>
          <p:nvPr/>
        </p:nvCxnSpPr>
        <p:spPr>
          <a:xfrm rot="10800000" flipH="1">
            <a:off x="477750" y="3516300"/>
            <a:ext cx="11064600" cy="38100"/>
          </a:xfrm>
          <a:prstGeom prst="straightConnector1">
            <a:avLst/>
          </a:prstGeom>
          <a:noFill/>
          <a:ln w="9525" cap="flat" cmpd="sng">
            <a:solidFill>
              <a:schemeClr val="dk2"/>
            </a:solidFill>
            <a:prstDash val="solid"/>
            <a:round/>
            <a:headEnd type="none" w="med" len="med"/>
            <a:tailEnd type="none" w="med" len="med"/>
          </a:ln>
        </p:spPr>
      </p:cxnSp>
      <p:sp>
        <p:nvSpPr>
          <p:cNvPr id="341" name="Google Shape;341;gef9a940485_0_149"/>
          <p:cNvSpPr txBox="1">
            <a:spLocks noGrp="1"/>
          </p:cNvSpPr>
          <p:nvPr>
            <p:ph type="body" idx="1"/>
          </p:nvPr>
        </p:nvSpPr>
        <p:spPr>
          <a:xfrm>
            <a:off x="2641200" y="3949500"/>
            <a:ext cx="6909600" cy="12675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They </a:t>
            </a:r>
            <a:r>
              <a:rPr lang="nl-BE" b="1"/>
              <a:t>study </a:t>
            </a:r>
            <a:r>
              <a:rPr lang="nl-BE"/>
              <a:t>this in </a:t>
            </a:r>
            <a:r>
              <a:rPr lang="nl-BE" i="1"/>
              <a:t>computational linguistics</a:t>
            </a:r>
            <a:r>
              <a:rPr lang="nl-BE"/>
              <a:t> too.</a:t>
            </a:r>
            <a:endParaRPr/>
          </a:p>
        </p:txBody>
      </p:sp>
      <p:graphicFrame>
        <p:nvGraphicFramePr>
          <p:cNvPr id="342" name="Google Shape;342;gef9a940485_0_149"/>
          <p:cNvGraphicFramePr/>
          <p:nvPr>
            <p:extLst>
              <p:ext uri="{D42A27DB-BD31-4B8C-83A1-F6EECF244321}">
                <p14:modId xmlns:p14="http://schemas.microsoft.com/office/powerpoint/2010/main" val="2160138099"/>
              </p:ext>
            </p:extLst>
          </p:nvPr>
        </p:nvGraphicFramePr>
        <p:xfrm>
          <a:off x="1809313" y="4614525"/>
          <a:ext cx="8401475" cy="1417230"/>
        </p:xfrm>
        <a:graphic>
          <a:graphicData uri="http://schemas.openxmlformats.org/drawingml/2006/table">
            <a:tbl>
              <a:tblPr>
                <a:noFill/>
                <a:tableStyleId>{7ADD80D0-8D1A-4F39-B0A6-C5FA46E919C0}</a:tableStyleId>
              </a:tblPr>
              <a:tblGrid>
                <a:gridCol w="1910575">
                  <a:extLst>
                    <a:ext uri="{9D8B030D-6E8A-4147-A177-3AD203B41FA5}">
                      <a16:colId xmlns:a16="http://schemas.microsoft.com/office/drawing/2014/main" val="20000"/>
                    </a:ext>
                  </a:extLst>
                </a:gridCol>
                <a:gridCol w="1406916">
                  <a:extLst>
                    <a:ext uri="{9D8B030D-6E8A-4147-A177-3AD203B41FA5}">
                      <a16:colId xmlns:a16="http://schemas.microsoft.com/office/drawing/2014/main" val="20001"/>
                    </a:ext>
                  </a:extLst>
                </a:gridCol>
                <a:gridCol w="939184">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context word</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900"/>
                        <a:t>computational/j</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1.60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ef9a940485_0_161"/>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48" name="Google Shape;348;gef9a940485_0_161"/>
          <p:cNvSpPr txBox="1">
            <a:spLocks noGrp="1"/>
          </p:cNvSpPr>
          <p:nvPr>
            <p:ph type="title"/>
          </p:nvPr>
        </p:nvSpPr>
        <p:spPr>
          <a:xfrm>
            <a:off x="9144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Merging vectors</a:t>
            </a:r>
            <a:endParaRPr>
              <a:solidFill>
                <a:srgbClr val="3399FF"/>
              </a:solidFill>
            </a:endParaRPr>
          </a:p>
        </p:txBody>
      </p:sp>
      <p:sp>
        <p:nvSpPr>
          <p:cNvPr id="349" name="Google Shape;349;gef9a940485_0_161"/>
          <p:cNvSpPr txBox="1">
            <a:spLocks noGrp="1"/>
          </p:cNvSpPr>
          <p:nvPr>
            <p:ph type="title"/>
          </p:nvPr>
        </p:nvSpPr>
        <p:spPr>
          <a:xfrm>
            <a:off x="61722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Fusión de vectores</a:t>
            </a:r>
            <a:endParaRPr>
              <a:solidFill>
                <a:srgbClr val="3399FF"/>
              </a:solidFill>
            </a:endParaRPr>
          </a:p>
        </p:txBody>
      </p:sp>
      <p:sp>
        <p:nvSpPr>
          <p:cNvPr id="350" name="Google Shape;350;gef9a940485_0_161"/>
          <p:cNvSpPr txBox="1">
            <a:spLocks noGrp="1"/>
          </p:cNvSpPr>
          <p:nvPr>
            <p:ph type="body" idx="1"/>
          </p:nvPr>
        </p:nvSpPr>
        <p:spPr>
          <a:xfrm>
            <a:off x="2699000" y="1524000"/>
            <a:ext cx="6909600" cy="12675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t>(1) They </a:t>
            </a:r>
            <a:r>
              <a:rPr lang="nl-BE" b="1"/>
              <a:t>study </a:t>
            </a:r>
            <a:r>
              <a:rPr lang="nl-BE"/>
              <a:t>this in </a:t>
            </a:r>
            <a:r>
              <a:rPr lang="nl-BE" i="1"/>
              <a:t>computational linguistics</a:t>
            </a:r>
            <a:r>
              <a:rPr lang="nl-BE"/>
              <a:t> too.</a:t>
            </a:r>
            <a:endParaRPr/>
          </a:p>
        </p:txBody>
      </p:sp>
      <p:sp>
        <p:nvSpPr>
          <p:cNvPr id="351" name="Google Shape;351;gef9a940485_0_161"/>
          <p:cNvSpPr/>
          <p:nvPr/>
        </p:nvSpPr>
        <p:spPr>
          <a:xfrm rot="5400000">
            <a:off x="5624125" y="3397650"/>
            <a:ext cx="800700" cy="1205700"/>
          </a:xfrm>
          <a:prstGeom prst="stripedRightArrow">
            <a:avLst>
              <a:gd name="adj1" fmla="val 50000"/>
              <a:gd name="adj2" fmla="val 50000"/>
            </a:avLst>
          </a:prstGeom>
          <a:solidFill>
            <a:srgbClr val="3399FF"/>
          </a:solidFill>
          <a:ln w="9525" cap="flat" cmpd="sng">
            <a:solidFill>
              <a:srgbClr val="2534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gef9a940485_0_161"/>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Schütze (1998), Heylen et al (2012, 2015)</a:t>
            </a:r>
            <a:endParaRPr sz="1600" i="0" u="none" strike="noStrike" cap="none">
              <a:solidFill>
                <a:schemeClr val="dk1"/>
              </a:solidFill>
            </a:endParaRPr>
          </a:p>
        </p:txBody>
      </p:sp>
      <p:graphicFrame>
        <p:nvGraphicFramePr>
          <p:cNvPr id="353" name="Google Shape;353;gef9a940485_0_161"/>
          <p:cNvGraphicFramePr/>
          <p:nvPr>
            <p:extLst>
              <p:ext uri="{D42A27DB-BD31-4B8C-83A1-F6EECF244321}">
                <p14:modId xmlns:p14="http://schemas.microsoft.com/office/powerpoint/2010/main" val="3418550738"/>
              </p:ext>
            </p:extLst>
          </p:nvPr>
        </p:nvGraphicFramePr>
        <p:xfrm>
          <a:off x="1784250" y="2044850"/>
          <a:ext cx="8401475" cy="1417230"/>
        </p:xfrm>
        <a:graphic>
          <a:graphicData uri="http://schemas.openxmlformats.org/drawingml/2006/table">
            <a:tbl>
              <a:tblPr>
                <a:noFill/>
                <a:tableStyleId>{7ADD80D0-8D1A-4F39-B0A6-C5FA46E919C0}</a:tableStyleId>
              </a:tblPr>
              <a:tblGrid>
                <a:gridCol w="1910575">
                  <a:extLst>
                    <a:ext uri="{9D8B030D-6E8A-4147-A177-3AD203B41FA5}">
                      <a16:colId xmlns:a16="http://schemas.microsoft.com/office/drawing/2014/main" val="20000"/>
                    </a:ext>
                  </a:extLst>
                </a:gridCol>
                <a:gridCol w="1431979">
                  <a:extLst>
                    <a:ext uri="{9D8B030D-6E8A-4147-A177-3AD203B41FA5}">
                      <a16:colId xmlns:a16="http://schemas.microsoft.com/office/drawing/2014/main" val="20001"/>
                    </a:ext>
                  </a:extLst>
                </a:gridCol>
                <a:gridCol w="914121">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context word</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linguistics/n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900"/>
                        <a:t>computational/j</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1.60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0.08</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4" name="Google Shape;354;gef9a940485_0_161"/>
          <p:cNvGraphicFramePr/>
          <p:nvPr>
            <p:extLst>
              <p:ext uri="{D42A27DB-BD31-4B8C-83A1-F6EECF244321}">
                <p14:modId xmlns:p14="http://schemas.microsoft.com/office/powerpoint/2010/main" val="1365509881"/>
              </p:ext>
            </p:extLst>
          </p:nvPr>
        </p:nvGraphicFramePr>
        <p:xfrm>
          <a:off x="1784250" y="4538925"/>
          <a:ext cx="8401475" cy="944820"/>
        </p:xfrm>
        <a:graphic>
          <a:graphicData uri="http://schemas.openxmlformats.org/drawingml/2006/table">
            <a:tbl>
              <a:tblPr>
                <a:noFill/>
                <a:tableStyleId>{7ADD80D0-8D1A-4F39-B0A6-C5FA46E919C0}</a:tableStyleId>
              </a:tblPr>
              <a:tblGrid>
                <a:gridCol w="1910575">
                  <a:extLst>
                    <a:ext uri="{9D8B030D-6E8A-4147-A177-3AD203B41FA5}">
                      <a16:colId xmlns:a16="http://schemas.microsoft.com/office/drawing/2014/main" val="20000"/>
                    </a:ext>
                  </a:extLst>
                </a:gridCol>
                <a:gridCol w="1390883">
                  <a:extLst>
                    <a:ext uri="{9D8B030D-6E8A-4147-A177-3AD203B41FA5}">
                      <a16:colId xmlns:a16="http://schemas.microsoft.com/office/drawing/2014/main" val="20001"/>
                    </a:ext>
                  </a:extLst>
                </a:gridCol>
                <a:gridCol w="955217">
                  <a:extLst>
                    <a:ext uri="{9D8B030D-6E8A-4147-A177-3AD203B41FA5}">
                      <a16:colId xmlns:a16="http://schemas.microsoft.com/office/drawing/2014/main" val="20002"/>
                    </a:ext>
                  </a:extLst>
                </a:gridCol>
                <a:gridCol w="1104625">
                  <a:extLst>
                    <a:ext uri="{9D8B030D-6E8A-4147-A177-3AD203B41FA5}">
                      <a16:colId xmlns:a16="http://schemas.microsoft.com/office/drawing/2014/main" val="20003"/>
                    </a:ext>
                  </a:extLst>
                </a:gridCol>
                <a:gridCol w="1023625">
                  <a:extLst>
                    <a:ext uri="{9D8B030D-6E8A-4147-A177-3AD203B41FA5}">
                      <a16:colId xmlns:a16="http://schemas.microsoft.com/office/drawing/2014/main" val="20004"/>
                    </a:ext>
                  </a:extLst>
                </a:gridCol>
                <a:gridCol w="1200850">
                  <a:extLst>
                    <a:ext uri="{9D8B030D-6E8A-4147-A177-3AD203B41FA5}">
                      <a16:colId xmlns:a16="http://schemas.microsoft.com/office/drawing/2014/main" val="20005"/>
                    </a:ext>
                  </a:extLst>
                </a:gridCol>
                <a:gridCol w="81570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nl-BE" sz="1900"/>
                        <a:t>target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900"/>
                        <a:t>study</a:t>
                      </a:r>
                      <a:r>
                        <a:rPr lang="nl-BE" sz="1900" baseline="-25000"/>
                        <a:t>2</a:t>
                      </a:r>
                      <a:endParaRPr sz="1900" baseline="-25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5.97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1.07</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BE" sz="1900" dirty="0"/>
                        <a:t>0</a:t>
                      </a:r>
                      <a:endParaRPr sz="19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aphicFrame>
        <p:nvGraphicFramePr>
          <p:cNvPr id="359" name="Google Shape;359;gf2b67cb413_0_1"/>
          <p:cNvGraphicFramePr/>
          <p:nvPr/>
        </p:nvGraphicFramePr>
        <p:xfrm>
          <a:off x="1827925" y="3931450"/>
          <a:ext cx="8127750" cy="1889640"/>
        </p:xfrm>
        <a:graphic>
          <a:graphicData uri="http://schemas.openxmlformats.org/drawingml/2006/table">
            <a:tbl>
              <a:tblPr>
                <a:noFill/>
                <a:tableStyleId>{7ADD80D0-8D1A-4F39-B0A6-C5FA46E919C0}</a:tableStyleId>
              </a:tblPr>
              <a:tblGrid>
                <a:gridCol w="1089425">
                  <a:extLst>
                    <a:ext uri="{9D8B030D-6E8A-4147-A177-3AD203B41FA5}">
                      <a16:colId xmlns:a16="http://schemas.microsoft.com/office/drawing/2014/main" val="20000"/>
                    </a:ext>
                  </a:extLst>
                </a:gridCol>
                <a:gridCol w="1469575">
                  <a:extLst>
                    <a:ext uri="{9D8B030D-6E8A-4147-A177-3AD203B41FA5}">
                      <a16:colId xmlns:a16="http://schemas.microsoft.com/office/drawing/2014/main" val="20001"/>
                    </a:ext>
                  </a:extLst>
                </a:gridCol>
                <a:gridCol w="1104625">
                  <a:extLst>
                    <a:ext uri="{9D8B030D-6E8A-4147-A177-3AD203B41FA5}">
                      <a16:colId xmlns:a16="http://schemas.microsoft.com/office/drawing/2014/main" val="20002"/>
                    </a:ext>
                  </a:extLst>
                </a:gridCol>
                <a:gridCol w="1256700">
                  <a:extLst>
                    <a:ext uri="{9D8B030D-6E8A-4147-A177-3AD203B41FA5}">
                      <a16:colId xmlns:a16="http://schemas.microsoft.com/office/drawing/2014/main" val="20003"/>
                    </a:ext>
                  </a:extLst>
                </a:gridCol>
                <a:gridCol w="1059000">
                  <a:extLst>
                    <a:ext uri="{9D8B030D-6E8A-4147-A177-3AD203B41FA5}">
                      <a16:colId xmlns:a16="http://schemas.microsoft.com/office/drawing/2014/main" val="20004"/>
                    </a:ext>
                  </a:extLst>
                </a:gridCol>
                <a:gridCol w="1256700">
                  <a:extLst>
                    <a:ext uri="{9D8B030D-6E8A-4147-A177-3AD203B41FA5}">
                      <a16:colId xmlns:a16="http://schemas.microsoft.com/office/drawing/2014/main" val="20005"/>
                    </a:ext>
                  </a:extLst>
                </a:gridCol>
                <a:gridCol w="891725">
                  <a:extLst>
                    <a:ext uri="{9D8B030D-6E8A-4147-A177-3AD203B41FA5}">
                      <a16:colId xmlns:a16="http://schemas.microsoft.com/office/drawing/2014/main" val="20006"/>
                    </a:ext>
                  </a:extLst>
                </a:gridCol>
              </a:tblGrid>
              <a:tr h="228600">
                <a:tc>
                  <a:txBody>
                    <a:bodyPr/>
                    <a:lstStyle/>
                    <a:p>
                      <a:pPr marL="0" lvl="0" indent="0" algn="l" rtl="0">
                        <a:spcBef>
                          <a:spcPts val="0"/>
                        </a:spcBef>
                        <a:spcAft>
                          <a:spcPts val="0"/>
                        </a:spcAft>
                        <a:buNone/>
                      </a:pPr>
                      <a:r>
                        <a:rPr lang="nl-BE" sz="1900"/>
                        <a:t>target</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language/n</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word/n</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english/j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speak/v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flemish/j</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900"/>
                        <a:t>eat/v</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lvl="0" indent="0" algn="l" rtl="0">
                        <a:spcBef>
                          <a:spcPts val="0"/>
                        </a:spcBef>
                        <a:spcAft>
                          <a:spcPts val="0"/>
                        </a:spcAft>
                        <a:buNone/>
                      </a:pPr>
                      <a:r>
                        <a:rPr lang="nl-BE" sz="1900"/>
                        <a:t>study</a:t>
                      </a:r>
                      <a:r>
                        <a:rPr lang="nl-BE" sz="1900" baseline="-25000"/>
                        <a:t>1</a:t>
                      </a:r>
                      <a:endParaRPr sz="1900" baseline="-25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4.37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0.99</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228600">
                <a:tc>
                  <a:txBody>
                    <a:bodyPr/>
                    <a:lstStyle/>
                    <a:p>
                      <a:pPr marL="0" lvl="0" indent="0" algn="l" rtl="0">
                        <a:spcBef>
                          <a:spcPts val="0"/>
                        </a:spcBef>
                        <a:spcAft>
                          <a:spcPts val="0"/>
                        </a:spcAft>
                        <a:buNone/>
                      </a:pPr>
                      <a:r>
                        <a:rPr lang="nl-BE" sz="1900"/>
                        <a:t>study</a:t>
                      </a:r>
                      <a:r>
                        <a:rPr lang="nl-BE" sz="1900" baseline="-25000"/>
                        <a:t>2</a:t>
                      </a:r>
                      <a:endParaRPr sz="1900" baseline="-25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5.97</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1.07</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3.16</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0.41</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228600">
                <a:tc>
                  <a:txBody>
                    <a:bodyPr/>
                    <a:lstStyle/>
                    <a:p>
                      <a:pPr marL="0" lvl="0" indent="0" algn="l" rtl="0">
                        <a:spcBef>
                          <a:spcPts val="0"/>
                        </a:spcBef>
                        <a:spcAft>
                          <a:spcPts val="0"/>
                        </a:spcAft>
                        <a:buClr>
                          <a:schemeClr val="dk1"/>
                        </a:buClr>
                        <a:buSzPts val="1100"/>
                        <a:buFont typeface="Arial"/>
                        <a:buNone/>
                      </a:pPr>
                      <a:r>
                        <a:rPr lang="nl-BE" sz="1900">
                          <a:solidFill>
                            <a:schemeClr val="dk1"/>
                          </a:solidFill>
                        </a:rPr>
                        <a:t>study</a:t>
                      </a:r>
                      <a:r>
                        <a:rPr lang="nl-BE" sz="1900" baseline="-25000">
                          <a:solidFill>
                            <a:schemeClr val="dk1"/>
                          </a:solidFill>
                        </a:rPr>
                        <a:t>3</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9E9E9E"/>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0</a:t>
                      </a:r>
                      <a:endParaRPr sz="19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1.28</a:t>
                      </a:r>
                      <a:endParaRPr sz="19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900"/>
                        <a:t>3.08</a:t>
                      </a:r>
                      <a:endParaRPr sz="19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
        <p:nvSpPr>
          <p:cNvPr id="360" name="Google Shape;360;gf2b67cb413_0_1"/>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61" name="Google Shape;361;gf2b67cb413_0_1"/>
          <p:cNvSpPr txBox="1">
            <a:spLocks noGrp="1"/>
          </p:cNvSpPr>
          <p:nvPr>
            <p:ph type="title"/>
          </p:nvPr>
        </p:nvSpPr>
        <p:spPr>
          <a:xfrm>
            <a:off x="9144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Token level vectors</a:t>
            </a:r>
            <a:endParaRPr>
              <a:solidFill>
                <a:srgbClr val="3399FF"/>
              </a:solidFill>
            </a:endParaRPr>
          </a:p>
        </p:txBody>
      </p:sp>
      <p:sp>
        <p:nvSpPr>
          <p:cNvPr id="362" name="Google Shape;362;gf2b67cb413_0_1"/>
          <p:cNvSpPr txBox="1">
            <a:spLocks noGrp="1"/>
          </p:cNvSpPr>
          <p:nvPr>
            <p:ph type="title"/>
          </p:nvPr>
        </p:nvSpPr>
        <p:spPr>
          <a:xfrm>
            <a:off x="61722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Vectores de nivel caso</a:t>
            </a:r>
            <a:endParaRPr>
              <a:solidFill>
                <a:srgbClr val="3399FF"/>
              </a:solidFill>
            </a:endParaRPr>
          </a:p>
        </p:txBody>
      </p:sp>
      <p:sp>
        <p:nvSpPr>
          <p:cNvPr id="363" name="Google Shape;363;gf2b67cb413_0_1"/>
          <p:cNvSpPr txBox="1">
            <a:spLocks noGrp="1"/>
          </p:cNvSpPr>
          <p:nvPr>
            <p:ph type="body" idx="1"/>
          </p:nvPr>
        </p:nvSpPr>
        <p:spPr>
          <a:xfrm>
            <a:off x="876300" y="1635875"/>
            <a:ext cx="5181600" cy="19908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highlight>
                  <a:srgbClr val="FFE599"/>
                </a:highlight>
              </a:rPr>
              <a:t>(1) Would you like to </a:t>
            </a:r>
            <a:r>
              <a:rPr lang="nl-BE" b="1">
                <a:highlight>
                  <a:srgbClr val="FFE599"/>
                </a:highlight>
              </a:rPr>
              <a:t>study</a:t>
            </a:r>
            <a:r>
              <a:rPr lang="nl-BE">
                <a:highlight>
                  <a:srgbClr val="FFE599"/>
                </a:highlight>
              </a:rPr>
              <a:t> linguistics?</a:t>
            </a:r>
            <a:endParaRPr>
              <a:highlight>
                <a:srgbClr val="FFE599"/>
              </a:highlight>
            </a:endParaRPr>
          </a:p>
          <a:p>
            <a:pPr marL="0" lvl="0" indent="0" algn="l" rtl="0">
              <a:lnSpc>
                <a:spcPct val="115000"/>
              </a:lnSpc>
              <a:spcBef>
                <a:spcPts val="360"/>
              </a:spcBef>
              <a:spcAft>
                <a:spcPts val="0"/>
              </a:spcAft>
              <a:buNone/>
            </a:pPr>
            <a:r>
              <a:rPr lang="nl-BE">
                <a:highlight>
                  <a:srgbClr val="CFE2F3"/>
                </a:highlight>
              </a:rPr>
              <a:t>(2) They </a:t>
            </a:r>
            <a:r>
              <a:rPr lang="nl-BE" b="1">
                <a:highlight>
                  <a:srgbClr val="CFE2F3"/>
                </a:highlight>
              </a:rPr>
              <a:t>study </a:t>
            </a:r>
            <a:r>
              <a:rPr lang="nl-BE">
                <a:highlight>
                  <a:srgbClr val="CFE2F3"/>
                </a:highlight>
              </a:rPr>
              <a:t>this in computational linguistics too.</a:t>
            </a:r>
            <a:endParaRPr>
              <a:highlight>
                <a:srgbClr val="CFE2F3"/>
              </a:highlight>
            </a:endParaRPr>
          </a:p>
          <a:p>
            <a:pPr marL="0" lvl="0" indent="0" algn="l" rtl="0">
              <a:lnSpc>
                <a:spcPct val="115000"/>
              </a:lnSpc>
              <a:spcBef>
                <a:spcPts val="360"/>
              </a:spcBef>
              <a:spcAft>
                <a:spcPts val="0"/>
              </a:spcAft>
              <a:buNone/>
            </a:pPr>
            <a:r>
              <a:rPr lang="nl-BE">
                <a:highlight>
                  <a:srgbClr val="D9EAD3"/>
                </a:highlight>
              </a:rPr>
              <a:t>(3) I eat chocolate while I </a:t>
            </a:r>
            <a:r>
              <a:rPr lang="nl-BE" b="1">
                <a:highlight>
                  <a:srgbClr val="D9EAD3"/>
                </a:highlight>
              </a:rPr>
              <a:t>study</a:t>
            </a:r>
            <a:r>
              <a:rPr lang="nl-BE">
                <a:highlight>
                  <a:srgbClr val="D9EAD3"/>
                </a:highlight>
              </a:rPr>
              <a:t>.</a:t>
            </a:r>
            <a:endParaRPr>
              <a:highlight>
                <a:srgbClr val="D9EAD3"/>
              </a:highlight>
            </a:endParaRPr>
          </a:p>
        </p:txBody>
      </p:sp>
      <p:sp>
        <p:nvSpPr>
          <p:cNvPr id="364" name="Google Shape;364;gf2b67cb413_0_1"/>
          <p:cNvSpPr txBox="1">
            <a:spLocks noGrp="1"/>
          </p:cNvSpPr>
          <p:nvPr>
            <p:ph type="body" idx="1"/>
          </p:nvPr>
        </p:nvSpPr>
        <p:spPr>
          <a:xfrm>
            <a:off x="6134100" y="1635875"/>
            <a:ext cx="5181600" cy="21837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a:highlight>
                  <a:srgbClr val="FFE599"/>
                </a:highlight>
              </a:rPr>
              <a:t>(1) ¿Te gustaría </a:t>
            </a:r>
            <a:r>
              <a:rPr lang="nl-BE" b="1">
                <a:highlight>
                  <a:srgbClr val="FFE599"/>
                </a:highlight>
              </a:rPr>
              <a:t>estudiar</a:t>
            </a:r>
            <a:r>
              <a:rPr lang="nl-BE">
                <a:highlight>
                  <a:srgbClr val="FFE599"/>
                </a:highlight>
              </a:rPr>
              <a:t> lingüística?</a:t>
            </a:r>
            <a:endParaRPr>
              <a:highlight>
                <a:srgbClr val="FFE599"/>
              </a:highlight>
            </a:endParaRPr>
          </a:p>
          <a:p>
            <a:pPr marL="0" lvl="0" indent="0" algn="l" rtl="0">
              <a:lnSpc>
                <a:spcPct val="115000"/>
              </a:lnSpc>
              <a:spcBef>
                <a:spcPts val="360"/>
              </a:spcBef>
              <a:spcAft>
                <a:spcPts val="0"/>
              </a:spcAft>
              <a:buNone/>
            </a:pPr>
            <a:r>
              <a:rPr lang="nl-BE">
                <a:highlight>
                  <a:srgbClr val="CFE2F3"/>
                </a:highlight>
              </a:rPr>
              <a:t>(2) También </a:t>
            </a:r>
            <a:r>
              <a:rPr lang="nl-BE" b="1">
                <a:highlight>
                  <a:srgbClr val="CFE2F3"/>
                </a:highlight>
              </a:rPr>
              <a:t>estudian </a:t>
            </a:r>
            <a:r>
              <a:rPr lang="nl-BE">
                <a:highlight>
                  <a:srgbClr val="CFE2F3"/>
                </a:highlight>
              </a:rPr>
              <a:t>esto en lingüística computacional.</a:t>
            </a:r>
            <a:endParaRPr>
              <a:highlight>
                <a:srgbClr val="CFE2F3"/>
              </a:highlight>
            </a:endParaRPr>
          </a:p>
          <a:p>
            <a:pPr marL="0" lvl="0" indent="0" algn="l" rtl="0">
              <a:lnSpc>
                <a:spcPct val="115000"/>
              </a:lnSpc>
              <a:spcBef>
                <a:spcPts val="360"/>
              </a:spcBef>
              <a:spcAft>
                <a:spcPts val="0"/>
              </a:spcAft>
              <a:buNone/>
            </a:pPr>
            <a:r>
              <a:rPr lang="nl-BE">
                <a:highlight>
                  <a:srgbClr val="D9EAD3"/>
                </a:highlight>
              </a:rPr>
              <a:t>(3) Cuando </a:t>
            </a:r>
            <a:r>
              <a:rPr lang="nl-BE" b="1">
                <a:highlight>
                  <a:srgbClr val="D9EAD3"/>
                </a:highlight>
              </a:rPr>
              <a:t>estudio</a:t>
            </a:r>
            <a:r>
              <a:rPr lang="nl-BE">
                <a:highlight>
                  <a:srgbClr val="D9EAD3"/>
                </a:highlight>
              </a:rPr>
              <a:t> como chocolate.</a:t>
            </a:r>
            <a:endParaRPr>
              <a:highlight>
                <a:srgbClr val="D9EAD3"/>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gf2b67cb413_0_34"/>
          <p:cNvPicPr preferRelativeResize="0"/>
          <p:nvPr/>
        </p:nvPicPr>
        <p:blipFill>
          <a:blip r:embed="rId3"/>
          <a:stretch>
            <a:fillRect/>
          </a:stretch>
        </p:blipFill>
        <p:spPr>
          <a:xfrm>
            <a:off x="8024029" y="3381680"/>
            <a:ext cx="2713269" cy="2605600"/>
          </a:xfrm>
          <a:prstGeom prst="rect">
            <a:avLst/>
          </a:prstGeom>
          <a:noFill/>
          <a:ln>
            <a:noFill/>
          </a:ln>
        </p:spPr>
      </p:pic>
      <p:sp>
        <p:nvSpPr>
          <p:cNvPr id="370" name="Google Shape;370;gf2b67cb413_0_34"/>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371" name="Google Shape;371;gf2b67cb413_0_34"/>
          <p:cNvSpPr txBox="1">
            <a:spLocks noGrp="1"/>
          </p:cNvSpPr>
          <p:nvPr>
            <p:ph type="title"/>
          </p:nvPr>
        </p:nvSpPr>
        <p:spPr>
          <a:xfrm>
            <a:off x="9144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sz="2000">
                <a:solidFill>
                  <a:srgbClr val="3399FF"/>
                </a:solidFill>
              </a:rPr>
              <a:t>Original text</a:t>
            </a:r>
            <a:endParaRPr sz="2000">
              <a:solidFill>
                <a:srgbClr val="3399FF"/>
              </a:solidFill>
            </a:endParaRPr>
          </a:p>
          <a:p>
            <a:pPr marL="0" lvl="0" indent="0" algn="l" rtl="0">
              <a:spcBef>
                <a:spcPts val="0"/>
              </a:spcBef>
              <a:spcAft>
                <a:spcPts val="0"/>
              </a:spcAft>
              <a:buNone/>
            </a:pPr>
            <a:r>
              <a:rPr lang="nl-BE" sz="2000" i="1">
                <a:solidFill>
                  <a:srgbClr val="3399FF"/>
                </a:solidFill>
              </a:rPr>
              <a:t>Texto original</a:t>
            </a:r>
            <a:endParaRPr sz="2000" i="1">
              <a:solidFill>
                <a:srgbClr val="3399FF"/>
              </a:solidFill>
            </a:endParaRPr>
          </a:p>
        </p:txBody>
      </p:sp>
      <p:sp>
        <p:nvSpPr>
          <p:cNvPr id="372" name="Google Shape;372;gf2b67cb413_0_34"/>
          <p:cNvSpPr txBox="1">
            <a:spLocks noGrp="1"/>
          </p:cNvSpPr>
          <p:nvPr>
            <p:ph type="title"/>
          </p:nvPr>
        </p:nvSpPr>
        <p:spPr>
          <a:xfrm>
            <a:off x="6172200" y="3810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sz="2000">
                <a:solidFill>
                  <a:srgbClr val="3399FF"/>
                </a:solidFill>
              </a:rPr>
              <a:t>Token-context matrix</a:t>
            </a:r>
            <a:endParaRPr sz="2000">
              <a:solidFill>
                <a:srgbClr val="3399FF"/>
              </a:solidFill>
            </a:endParaRPr>
          </a:p>
          <a:p>
            <a:pPr marL="0" lvl="0" indent="0" algn="l" rtl="0">
              <a:spcBef>
                <a:spcPts val="0"/>
              </a:spcBef>
              <a:spcAft>
                <a:spcPts val="0"/>
              </a:spcAft>
              <a:buNone/>
            </a:pPr>
            <a:r>
              <a:rPr lang="nl-BE" sz="2000" i="1">
                <a:solidFill>
                  <a:srgbClr val="3399FF"/>
                </a:solidFill>
              </a:rPr>
              <a:t>Matriz de casos y contextos</a:t>
            </a:r>
            <a:endParaRPr sz="2000" i="1">
              <a:solidFill>
                <a:srgbClr val="3399FF"/>
              </a:solidFill>
            </a:endParaRPr>
          </a:p>
        </p:txBody>
      </p:sp>
      <p:sp>
        <p:nvSpPr>
          <p:cNvPr id="373" name="Google Shape;373;gf2b67cb413_0_34"/>
          <p:cNvSpPr txBox="1">
            <a:spLocks noGrp="1"/>
          </p:cNvSpPr>
          <p:nvPr>
            <p:ph type="body" idx="1"/>
          </p:nvPr>
        </p:nvSpPr>
        <p:spPr>
          <a:xfrm>
            <a:off x="876300" y="1483475"/>
            <a:ext cx="5181600" cy="1584900"/>
          </a:xfrm>
          <a:prstGeom prst="rect">
            <a:avLst/>
          </a:prstGeom>
        </p:spPr>
        <p:txBody>
          <a:bodyPr spcFirstLastPara="1" wrap="square" lIns="92075" tIns="46025" rIns="92075" bIns="46025" anchor="t" anchorCtr="0">
            <a:noAutofit/>
          </a:bodyPr>
          <a:lstStyle/>
          <a:p>
            <a:pPr marL="0" lvl="0" indent="0" algn="l" rtl="0">
              <a:lnSpc>
                <a:spcPct val="115000"/>
              </a:lnSpc>
              <a:spcBef>
                <a:spcPts val="360"/>
              </a:spcBef>
              <a:spcAft>
                <a:spcPts val="0"/>
              </a:spcAft>
              <a:buNone/>
            </a:pPr>
            <a:r>
              <a:rPr lang="nl-BE" sz="1800">
                <a:highlight>
                  <a:srgbClr val="FFE599"/>
                </a:highlight>
              </a:rPr>
              <a:t>(1) Would you like to </a:t>
            </a:r>
            <a:r>
              <a:rPr lang="nl-BE" sz="1800" b="1">
                <a:highlight>
                  <a:srgbClr val="FFE599"/>
                </a:highlight>
              </a:rPr>
              <a:t>study</a:t>
            </a:r>
            <a:r>
              <a:rPr lang="nl-BE" sz="1800">
                <a:highlight>
                  <a:srgbClr val="FFE599"/>
                </a:highlight>
              </a:rPr>
              <a:t> linguistics?</a:t>
            </a:r>
            <a:endParaRPr sz="1800">
              <a:highlight>
                <a:srgbClr val="FFE599"/>
              </a:highlight>
            </a:endParaRPr>
          </a:p>
          <a:p>
            <a:pPr marL="0" lvl="0" indent="0" algn="l" rtl="0">
              <a:lnSpc>
                <a:spcPct val="115000"/>
              </a:lnSpc>
              <a:spcBef>
                <a:spcPts val="360"/>
              </a:spcBef>
              <a:spcAft>
                <a:spcPts val="0"/>
              </a:spcAft>
              <a:buNone/>
            </a:pPr>
            <a:r>
              <a:rPr lang="nl-BE" sz="1800">
                <a:highlight>
                  <a:srgbClr val="CFE2F3"/>
                </a:highlight>
              </a:rPr>
              <a:t>(2) They </a:t>
            </a:r>
            <a:r>
              <a:rPr lang="nl-BE" sz="1800" b="1">
                <a:highlight>
                  <a:srgbClr val="CFE2F3"/>
                </a:highlight>
              </a:rPr>
              <a:t>study </a:t>
            </a:r>
            <a:r>
              <a:rPr lang="nl-BE" sz="1800">
                <a:highlight>
                  <a:srgbClr val="CFE2F3"/>
                </a:highlight>
              </a:rPr>
              <a:t>this in computational linguistics too.</a:t>
            </a:r>
            <a:endParaRPr sz="1800">
              <a:highlight>
                <a:srgbClr val="CFE2F3"/>
              </a:highlight>
            </a:endParaRPr>
          </a:p>
          <a:p>
            <a:pPr marL="0" lvl="0" indent="0" algn="l" rtl="0">
              <a:lnSpc>
                <a:spcPct val="115000"/>
              </a:lnSpc>
              <a:spcBef>
                <a:spcPts val="360"/>
              </a:spcBef>
              <a:spcAft>
                <a:spcPts val="0"/>
              </a:spcAft>
              <a:buNone/>
            </a:pPr>
            <a:r>
              <a:rPr lang="nl-BE" sz="1800">
                <a:highlight>
                  <a:srgbClr val="D9EAD3"/>
                </a:highlight>
              </a:rPr>
              <a:t>(3) I eat chocolate while I </a:t>
            </a:r>
            <a:r>
              <a:rPr lang="nl-BE" sz="1800" b="1">
                <a:highlight>
                  <a:srgbClr val="D9EAD3"/>
                </a:highlight>
              </a:rPr>
              <a:t>study</a:t>
            </a:r>
            <a:r>
              <a:rPr lang="nl-BE" sz="1800">
                <a:highlight>
                  <a:srgbClr val="D9EAD3"/>
                </a:highlight>
              </a:rPr>
              <a:t>.</a:t>
            </a:r>
            <a:endParaRPr sz="1800">
              <a:highlight>
                <a:srgbClr val="D9EAD3"/>
              </a:highlight>
            </a:endParaRPr>
          </a:p>
        </p:txBody>
      </p:sp>
      <p:graphicFrame>
        <p:nvGraphicFramePr>
          <p:cNvPr id="374" name="Google Shape;374;gf2b67cb413_0_34"/>
          <p:cNvGraphicFramePr/>
          <p:nvPr/>
        </p:nvGraphicFramePr>
        <p:xfrm>
          <a:off x="914400" y="4251250"/>
          <a:ext cx="3003600" cy="1484665"/>
        </p:xfrm>
        <a:graphic>
          <a:graphicData uri="http://schemas.openxmlformats.org/drawingml/2006/table">
            <a:tbl>
              <a:tblPr>
                <a:noFill/>
                <a:tableStyleId>{7ADD80D0-8D1A-4F39-B0A6-C5FA46E919C0}</a:tableStyleId>
              </a:tblPr>
              <a:tblGrid>
                <a:gridCol w="812325">
                  <a:extLst>
                    <a:ext uri="{9D8B030D-6E8A-4147-A177-3AD203B41FA5}">
                      <a16:colId xmlns:a16="http://schemas.microsoft.com/office/drawing/2014/main" val="20000"/>
                    </a:ext>
                  </a:extLst>
                </a:gridCol>
                <a:gridCol w="749700">
                  <a:extLst>
                    <a:ext uri="{9D8B030D-6E8A-4147-A177-3AD203B41FA5}">
                      <a16:colId xmlns:a16="http://schemas.microsoft.com/office/drawing/2014/main" val="20001"/>
                    </a:ext>
                  </a:extLst>
                </a:gridCol>
                <a:gridCol w="706900">
                  <a:extLst>
                    <a:ext uri="{9D8B030D-6E8A-4147-A177-3AD203B41FA5}">
                      <a16:colId xmlns:a16="http://schemas.microsoft.com/office/drawing/2014/main" val="20002"/>
                    </a:ext>
                  </a:extLst>
                </a:gridCol>
                <a:gridCol w="734675">
                  <a:extLst>
                    <a:ext uri="{9D8B030D-6E8A-4147-A177-3AD203B41FA5}">
                      <a16:colId xmlns:a16="http://schemas.microsoft.com/office/drawing/2014/main" val="20003"/>
                    </a:ext>
                  </a:extLst>
                </a:gridCol>
              </a:tblGrid>
              <a:tr h="387475">
                <a:tc>
                  <a:txBody>
                    <a:bodyPr/>
                    <a:lstStyle/>
                    <a:p>
                      <a:pPr marL="0" lvl="0" indent="0" algn="l" rtl="0">
                        <a:spcBef>
                          <a:spcPts val="0"/>
                        </a:spcBef>
                        <a:spcAft>
                          <a:spcPts val="0"/>
                        </a:spcAft>
                        <a:buNone/>
                      </a:pPr>
                      <a:r>
                        <a:rPr lang="nl-BE" sz="1200"/>
                        <a:t>target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FFE599">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solidFill>
                            <a:schemeClr val="dk1"/>
                          </a:solidFill>
                        </a:rPr>
                        <a:t>study</a:t>
                      </a:r>
                      <a:r>
                        <a:rPr lang="nl-BE" sz="1200" baseline="-25000">
                          <a:solidFill>
                            <a:schemeClr val="dk1"/>
                          </a:solidFill>
                        </a:rPr>
                        <a:t>1</a:t>
                      </a:r>
                      <a:endParaRPr sz="1200"/>
                    </a:p>
                  </a:txBody>
                  <a:tcPr marL="91425" marR="91425" marT="91425" marB="91425">
                    <a:lnL w="9525" cap="flat" cmpd="sng">
                      <a:solidFill>
                        <a:srgbClr val="FFE599">
                          <a:alpha val="0"/>
                        </a:srgbClr>
                      </a:solidFill>
                      <a:prstDash val="solid"/>
                      <a:round/>
                      <a:headEnd type="none" w="sm" len="sm"/>
                      <a:tailEnd type="none" w="sm" len="sm"/>
                    </a:lnL>
                    <a:lnR w="9525" cap="flat" cmpd="sng">
                      <a:solidFill>
                        <a:srgbClr val="FFE599">
                          <a:alpha val="0"/>
                        </a:srgbClr>
                      </a:solidFill>
                      <a:prstDash val="solid"/>
                      <a:round/>
                      <a:headEnd type="none" w="sm" len="sm"/>
                      <a:tailEnd type="none" w="sm" len="sm"/>
                    </a:lnR>
                    <a:lnT w="9525" cap="flat" cmpd="sng">
                      <a:solidFill>
                        <a:srgbClr val="FFE599">
                          <a:alpha val="0"/>
                        </a:srgbClr>
                      </a:solidFill>
                      <a:prstDash val="solid"/>
                      <a:round/>
                      <a:headEnd type="none" w="sm" len="sm"/>
                      <a:tailEnd type="none" w="sm" len="sm"/>
                    </a:lnT>
                    <a:lnB w="9525" cap="flat" cmpd="sng">
                      <a:solidFill>
                        <a:srgbClr val="FFE599">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200">
                          <a:solidFill>
                            <a:schemeClr val="dk1"/>
                          </a:solidFill>
                        </a:rPr>
                        <a:t>study</a:t>
                      </a:r>
                      <a:r>
                        <a:rPr lang="nl-BE" sz="1200" baseline="-25000">
                          <a:solidFill>
                            <a:schemeClr val="dk1"/>
                          </a:solidFill>
                        </a:rPr>
                        <a:t>2</a:t>
                      </a:r>
                      <a:endParaRPr sz="1200"/>
                    </a:p>
                  </a:txBody>
                  <a:tcPr marL="91425" marR="91425" marT="91425" marB="91425">
                    <a:lnL w="9525" cap="flat" cmpd="sng">
                      <a:solidFill>
                        <a:srgbClr val="FFE599">
                          <a:alpha val="0"/>
                        </a:srgbClr>
                      </a:solidFill>
                      <a:prstDash val="solid"/>
                      <a:round/>
                      <a:headEnd type="none" w="sm" len="sm"/>
                      <a:tailEnd type="none" w="sm" len="sm"/>
                    </a:lnL>
                    <a:lnR w="9525" cap="flat" cmpd="sng">
                      <a:solidFill>
                        <a:srgbClr val="D9EAD3">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200">
                          <a:solidFill>
                            <a:schemeClr val="dk1"/>
                          </a:solidFill>
                        </a:rPr>
                        <a:t>study</a:t>
                      </a:r>
                      <a:r>
                        <a:rPr lang="nl-BE" sz="1200" baseline="-25000">
                          <a:solidFill>
                            <a:schemeClr val="dk1"/>
                          </a:solidFill>
                        </a:rPr>
                        <a:t>3</a:t>
                      </a:r>
                      <a:endParaRPr sz="1200"/>
                    </a:p>
                  </a:txBody>
                  <a:tcPr marL="91425" marR="91425" marT="91425" marB="91425">
                    <a:lnL w="9525" cap="flat" cmpd="sng">
                      <a:solidFill>
                        <a:srgbClr val="D9EAD3">
                          <a:alpha val="0"/>
                        </a:srgbClr>
                      </a:solidFill>
                      <a:prstDash val="solid"/>
                      <a:round/>
                      <a:headEnd type="none" w="sm" len="sm"/>
                      <a:tailEnd type="none" w="sm" len="sm"/>
                    </a:lnL>
                    <a:lnR w="9525" cap="flat" cmpd="sng">
                      <a:solidFill>
                        <a:srgbClr val="D9EAD3">
                          <a:alpha val="0"/>
                        </a:srgbClr>
                      </a:solidFill>
                      <a:prstDash val="solid"/>
                      <a:round/>
                      <a:headEnd type="none" w="sm" len="sm"/>
                      <a:tailEnd type="none" w="sm" len="sm"/>
                    </a:lnR>
                    <a:lnT w="9525" cap="flat" cmpd="sng">
                      <a:solidFill>
                        <a:srgbClr val="D9EAD3">
                          <a:alpha val="0"/>
                        </a:srgbClr>
                      </a:solidFill>
                      <a:prstDash val="solid"/>
                      <a:round/>
                      <a:headEnd type="none" w="sm" len="sm"/>
                      <a:tailEnd type="none" w="sm" len="sm"/>
                    </a:lnT>
                    <a:lnB w="9525" cap="flat" cmpd="sng">
                      <a:solidFill>
                        <a:srgbClr val="D9EAD3">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51850">
                <a:tc>
                  <a:txBody>
                    <a:bodyPr/>
                    <a:lstStyle/>
                    <a:p>
                      <a:pPr marL="0" lvl="0" indent="0" algn="l" rtl="0">
                        <a:spcBef>
                          <a:spcPts val="0"/>
                        </a:spcBef>
                        <a:spcAft>
                          <a:spcPts val="0"/>
                        </a:spcAft>
                        <a:buNone/>
                      </a:pPr>
                      <a:r>
                        <a:rPr lang="nl-BE" sz="1200"/>
                        <a:t>study</a:t>
                      </a:r>
                      <a:r>
                        <a:rPr lang="nl-BE" sz="1200" baseline="-25000"/>
                        <a:t>1</a:t>
                      </a:r>
                      <a:endParaRPr sz="1200" baseline="-250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200"/>
                        <a:t>0</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FFE599">
                          <a:alpha val="0"/>
                        </a:srgbClr>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nl-BE" sz="1200"/>
                        <a:t>0.01</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nl-BE" sz="1200"/>
                        <a:t>1</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EAD3">
                          <a:alpha val="0"/>
                        </a:srgbClr>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251850">
                <a:tc>
                  <a:txBody>
                    <a:bodyPr/>
                    <a:lstStyle/>
                    <a:p>
                      <a:pPr marL="0" lvl="0" indent="0" algn="l" rtl="0">
                        <a:spcBef>
                          <a:spcPts val="0"/>
                        </a:spcBef>
                        <a:spcAft>
                          <a:spcPts val="0"/>
                        </a:spcAft>
                        <a:buNone/>
                      </a:pPr>
                      <a:r>
                        <a:rPr lang="nl-BE" sz="1200"/>
                        <a:t>study</a:t>
                      </a:r>
                      <a:r>
                        <a:rPr lang="nl-BE" sz="1200" baseline="-25000"/>
                        <a:t>2</a:t>
                      </a:r>
                      <a:endParaRPr sz="1200" baseline="-250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200"/>
                        <a:t>0.01</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nl-BE" sz="1200"/>
                        <a:t>0</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nl-BE" sz="1200"/>
                        <a:t>1</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251850">
                <a:tc>
                  <a:txBody>
                    <a:bodyPr/>
                    <a:lstStyle/>
                    <a:p>
                      <a:pPr marL="0" lvl="0" indent="0" algn="l" rtl="0">
                        <a:spcBef>
                          <a:spcPts val="0"/>
                        </a:spcBef>
                        <a:spcAft>
                          <a:spcPts val="0"/>
                        </a:spcAft>
                        <a:buNone/>
                      </a:pPr>
                      <a:r>
                        <a:rPr lang="nl-BE" sz="1200">
                          <a:solidFill>
                            <a:schemeClr val="dk1"/>
                          </a:solidFill>
                        </a:rPr>
                        <a:t>study</a:t>
                      </a:r>
                      <a:r>
                        <a:rPr lang="nl-BE" sz="1200" baseline="-25000">
                          <a:solidFill>
                            <a:schemeClr val="dk1"/>
                          </a:solidFill>
                        </a:rPr>
                        <a:t>3</a:t>
                      </a:r>
                      <a:endParaRPr sz="12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200"/>
                        <a:t>1</a:t>
                      </a:r>
                      <a:endParaRPr sz="12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6D7A8">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1</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6D7A8">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0</a:t>
                      </a:r>
                      <a:endParaRPr sz="1200"/>
                    </a:p>
                  </a:txBody>
                  <a:tcPr marL="91425" marR="91425" marT="91425" marB="91425">
                    <a:lnL w="9525" cap="flat" cmpd="sng">
                      <a:solidFill>
                        <a:srgbClr val="B7B7B7"/>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6D7A8">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75" name="Google Shape;375;gf2b67cb413_0_34"/>
          <p:cNvSpPr txBox="1">
            <a:spLocks noGrp="1"/>
          </p:cNvSpPr>
          <p:nvPr>
            <p:ph type="title"/>
          </p:nvPr>
        </p:nvSpPr>
        <p:spPr>
          <a:xfrm>
            <a:off x="876300" y="31242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sz="2000">
                <a:solidFill>
                  <a:srgbClr val="3399FF"/>
                </a:solidFill>
              </a:rPr>
              <a:t>Distance matrix</a:t>
            </a:r>
            <a:endParaRPr sz="2000">
              <a:solidFill>
                <a:srgbClr val="3399FF"/>
              </a:solidFill>
            </a:endParaRPr>
          </a:p>
          <a:p>
            <a:pPr marL="0" lvl="0" indent="0" algn="l" rtl="0">
              <a:spcBef>
                <a:spcPts val="0"/>
              </a:spcBef>
              <a:spcAft>
                <a:spcPts val="0"/>
              </a:spcAft>
              <a:buNone/>
            </a:pPr>
            <a:r>
              <a:rPr lang="nl-BE" sz="2000" i="1">
                <a:solidFill>
                  <a:srgbClr val="3399FF"/>
                </a:solidFill>
              </a:rPr>
              <a:t>Matriz de distancias</a:t>
            </a:r>
            <a:endParaRPr sz="2000" i="1">
              <a:solidFill>
                <a:srgbClr val="3399FF"/>
              </a:solidFill>
            </a:endParaRPr>
          </a:p>
        </p:txBody>
      </p:sp>
      <p:sp>
        <p:nvSpPr>
          <p:cNvPr id="376" name="Google Shape;376;gf2b67cb413_0_34"/>
          <p:cNvSpPr txBox="1">
            <a:spLocks noGrp="1"/>
          </p:cNvSpPr>
          <p:nvPr>
            <p:ph type="title"/>
          </p:nvPr>
        </p:nvSpPr>
        <p:spPr>
          <a:xfrm>
            <a:off x="5940675" y="3124200"/>
            <a:ext cx="5181600" cy="1143000"/>
          </a:xfrm>
          <a:prstGeom prst="rect">
            <a:avLst/>
          </a:prstGeom>
        </p:spPr>
        <p:txBody>
          <a:bodyPr spcFirstLastPara="1" wrap="square" lIns="92075" tIns="46025" rIns="92075" bIns="46025" anchor="ctr" anchorCtr="0">
            <a:noAutofit/>
          </a:bodyPr>
          <a:lstStyle/>
          <a:p>
            <a:pPr marL="0" lvl="0" indent="0" algn="l" rtl="0">
              <a:spcBef>
                <a:spcPts val="0"/>
              </a:spcBef>
              <a:spcAft>
                <a:spcPts val="0"/>
              </a:spcAft>
              <a:buNone/>
            </a:pPr>
            <a:r>
              <a:rPr lang="nl-BE" sz="2000">
                <a:solidFill>
                  <a:srgbClr val="3399FF"/>
                </a:solidFill>
              </a:rPr>
              <a:t>t-SNE visualization</a:t>
            </a:r>
            <a:endParaRPr sz="2000">
              <a:solidFill>
                <a:srgbClr val="3399FF"/>
              </a:solidFill>
            </a:endParaRPr>
          </a:p>
          <a:p>
            <a:pPr marL="0" lvl="0" indent="0" algn="l" rtl="0">
              <a:spcBef>
                <a:spcPts val="0"/>
              </a:spcBef>
              <a:spcAft>
                <a:spcPts val="0"/>
              </a:spcAft>
              <a:buNone/>
            </a:pPr>
            <a:r>
              <a:rPr lang="nl-BE" sz="2000" i="1">
                <a:solidFill>
                  <a:srgbClr val="3399FF"/>
                </a:solidFill>
              </a:rPr>
              <a:t>Visualización con t-SNE</a:t>
            </a:r>
            <a:endParaRPr sz="2000" i="1">
              <a:solidFill>
                <a:srgbClr val="3399FF"/>
              </a:solidFill>
            </a:endParaRPr>
          </a:p>
        </p:txBody>
      </p:sp>
      <p:sp>
        <p:nvSpPr>
          <p:cNvPr id="377" name="Google Shape;377;gf2b67cb413_0_34"/>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t-SNE: Van der Maaten &amp; Hinton (2008)</a:t>
            </a:r>
            <a:endParaRPr sz="1600" i="0" u="none" strike="noStrike" cap="none">
              <a:solidFill>
                <a:schemeClr val="dk1"/>
              </a:solidFill>
            </a:endParaRPr>
          </a:p>
        </p:txBody>
      </p:sp>
      <p:graphicFrame>
        <p:nvGraphicFramePr>
          <p:cNvPr id="378" name="Google Shape;378;gf2b67cb413_0_34"/>
          <p:cNvGraphicFramePr/>
          <p:nvPr/>
        </p:nvGraphicFramePr>
        <p:xfrm>
          <a:off x="6063888" y="1444275"/>
          <a:ext cx="5398225" cy="1523880"/>
        </p:xfrm>
        <a:graphic>
          <a:graphicData uri="http://schemas.openxmlformats.org/drawingml/2006/table">
            <a:tbl>
              <a:tblPr>
                <a:noFill/>
                <a:tableStyleId>{7ADD80D0-8D1A-4F39-B0A6-C5FA46E919C0}</a:tableStyleId>
              </a:tblPr>
              <a:tblGrid>
                <a:gridCol w="682800">
                  <a:extLst>
                    <a:ext uri="{9D8B030D-6E8A-4147-A177-3AD203B41FA5}">
                      <a16:colId xmlns:a16="http://schemas.microsoft.com/office/drawing/2014/main" val="20000"/>
                    </a:ext>
                  </a:extLst>
                </a:gridCol>
                <a:gridCol w="1013625">
                  <a:extLst>
                    <a:ext uri="{9D8B030D-6E8A-4147-A177-3AD203B41FA5}">
                      <a16:colId xmlns:a16="http://schemas.microsoft.com/office/drawing/2014/main" val="20001"/>
                    </a:ext>
                  </a:extLst>
                </a:gridCol>
                <a:gridCol w="717700">
                  <a:extLst>
                    <a:ext uri="{9D8B030D-6E8A-4147-A177-3AD203B41FA5}">
                      <a16:colId xmlns:a16="http://schemas.microsoft.com/office/drawing/2014/main" val="20002"/>
                    </a:ext>
                  </a:extLst>
                </a:gridCol>
                <a:gridCol w="798250">
                  <a:extLst>
                    <a:ext uri="{9D8B030D-6E8A-4147-A177-3AD203B41FA5}">
                      <a16:colId xmlns:a16="http://schemas.microsoft.com/office/drawing/2014/main" val="20003"/>
                    </a:ext>
                  </a:extLst>
                </a:gridCol>
                <a:gridCol w="772300">
                  <a:extLst>
                    <a:ext uri="{9D8B030D-6E8A-4147-A177-3AD203B41FA5}">
                      <a16:colId xmlns:a16="http://schemas.microsoft.com/office/drawing/2014/main" val="20004"/>
                    </a:ext>
                  </a:extLst>
                </a:gridCol>
                <a:gridCol w="817700">
                  <a:extLst>
                    <a:ext uri="{9D8B030D-6E8A-4147-A177-3AD203B41FA5}">
                      <a16:colId xmlns:a16="http://schemas.microsoft.com/office/drawing/2014/main" val="20005"/>
                    </a:ext>
                  </a:extLst>
                </a:gridCol>
                <a:gridCol w="595850">
                  <a:extLst>
                    <a:ext uri="{9D8B030D-6E8A-4147-A177-3AD203B41FA5}">
                      <a16:colId xmlns:a16="http://schemas.microsoft.com/office/drawing/2014/main" val="20006"/>
                    </a:ext>
                  </a:extLst>
                </a:gridCol>
              </a:tblGrid>
              <a:tr h="371175">
                <a:tc>
                  <a:txBody>
                    <a:bodyPr/>
                    <a:lstStyle/>
                    <a:p>
                      <a:pPr marL="0" lvl="0" indent="0" algn="l" rtl="0">
                        <a:spcBef>
                          <a:spcPts val="0"/>
                        </a:spcBef>
                        <a:spcAft>
                          <a:spcPts val="0"/>
                        </a:spcAft>
                        <a:buNone/>
                      </a:pPr>
                      <a:r>
                        <a:rPr lang="nl-BE" sz="1300"/>
                        <a:t>target</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language/n</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word/n</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english/j</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speak/v</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flemish/j</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eat/v</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1175">
                <a:tc>
                  <a:txBody>
                    <a:bodyPr/>
                    <a:lstStyle/>
                    <a:p>
                      <a:pPr marL="0" lvl="0" indent="0" algn="l" rtl="0">
                        <a:spcBef>
                          <a:spcPts val="0"/>
                        </a:spcBef>
                        <a:spcAft>
                          <a:spcPts val="0"/>
                        </a:spcAft>
                        <a:buNone/>
                      </a:pPr>
                      <a:r>
                        <a:rPr lang="nl-BE" sz="1300"/>
                        <a:t>study</a:t>
                      </a:r>
                      <a:r>
                        <a:rPr lang="nl-BE" sz="1300" baseline="-25000"/>
                        <a:t>1</a:t>
                      </a:r>
                      <a:endParaRPr sz="1300" baseline="-25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4.37</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0.99</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3.16</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0.41</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371175">
                <a:tc>
                  <a:txBody>
                    <a:bodyPr/>
                    <a:lstStyle/>
                    <a:p>
                      <a:pPr marL="0" lvl="0" indent="0" algn="l" rtl="0">
                        <a:spcBef>
                          <a:spcPts val="0"/>
                        </a:spcBef>
                        <a:spcAft>
                          <a:spcPts val="0"/>
                        </a:spcAft>
                        <a:buNone/>
                      </a:pPr>
                      <a:r>
                        <a:rPr lang="nl-BE" sz="1300"/>
                        <a:t>study</a:t>
                      </a:r>
                      <a:r>
                        <a:rPr lang="nl-BE" sz="1300" baseline="-25000"/>
                        <a:t>2</a:t>
                      </a:r>
                      <a:endParaRPr sz="1300" baseline="-25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5.97</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1.07</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3.16</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0.41</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B6D7A8">
                          <a:alpha val="0"/>
                        </a:srgbClr>
                      </a:solidFill>
                      <a:prstDash val="solid"/>
                      <a:round/>
                      <a:headEnd type="none" w="sm" len="sm"/>
                      <a:tailEnd type="none" w="sm" len="sm"/>
                    </a:lnB>
                    <a:solidFill>
                      <a:srgbClr val="CFE2F3"/>
                    </a:solidFill>
                  </a:tcPr>
                </a:tc>
                <a:extLst>
                  <a:ext uri="{0D108BD9-81ED-4DB2-BD59-A6C34878D82A}">
                    <a16:rowId xmlns:a16="http://schemas.microsoft.com/office/drawing/2014/main" val="10002"/>
                  </a:ext>
                </a:extLst>
              </a:tr>
              <a:tr h="371175">
                <a:tc>
                  <a:txBody>
                    <a:bodyPr/>
                    <a:lstStyle/>
                    <a:p>
                      <a:pPr marL="0" lvl="0" indent="0" algn="l" rtl="0">
                        <a:spcBef>
                          <a:spcPts val="0"/>
                        </a:spcBef>
                        <a:spcAft>
                          <a:spcPts val="0"/>
                        </a:spcAft>
                        <a:buClr>
                          <a:schemeClr val="dk1"/>
                        </a:buClr>
                        <a:buSzPts val="1100"/>
                        <a:buFont typeface="Arial"/>
                        <a:buNone/>
                      </a:pPr>
                      <a:r>
                        <a:rPr lang="nl-BE" sz="1300">
                          <a:solidFill>
                            <a:schemeClr val="dk1"/>
                          </a:solidFill>
                        </a:rPr>
                        <a:t>study</a:t>
                      </a:r>
                      <a:r>
                        <a:rPr lang="nl-BE" sz="1300" baseline="-25000">
                          <a:solidFill>
                            <a:schemeClr val="dk1"/>
                          </a:solidFill>
                        </a:rPr>
                        <a:t>3</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0</a:t>
                      </a:r>
                      <a:endParaRPr sz="13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1.28</a:t>
                      </a:r>
                      <a:endParaRPr sz="13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B6D7A8">
                          <a:alpha val="0"/>
                        </a:srgbClr>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nl-BE" sz="1300"/>
                        <a:t>3.08</a:t>
                      </a:r>
                      <a:endParaRPr sz="1300"/>
                    </a:p>
                  </a:txBody>
                  <a:tcPr marL="91425" marR="91425" marT="91425" marB="91425">
                    <a:lnL w="9525" cap="flat" cmpd="sng">
                      <a:solidFill>
                        <a:srgbClr val="B6D7A8">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B6D7A8">
                          <a:alpha val="0"/>
                        </a:srgbClr>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Shape 382"/>
        <p:cNvGrpSpPr/>
        <p:nvPr/>
      </p:nvGrpSpPr>
      <p:grpSpPr>
        <a:xfrm>
          <a:off x="0" y="0"/>
          <a:ext cx="0" cy="0"/>
          <a:chOff x="0" y="0"/>
          <a:chExt cx="0" cy="0"/>
        </a:xfrm>
      </p:grpSpPr>
      <p:sp>
        <p:nvSpPr>
          <p:cNvPr id="383" name="Google Shape;383;gef9a940485_0_18"/>
          <p:cNvSpPr txBox="1">
            <a:spLocks noGrp="1"/>
          </p:cNvSpPr>
          <p:nvPr>
            <p:ph type="title"/>
          </p:nvPr>
        </p:nvSpPr>
        <p:spPr>
          <a:xfrm>
            <a:off x="963075" y="4406901"/>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a:solidFill>
                  <a:srgbClr val="FFFFFF"/>
                </a:solidFill>
              </a:rPr>
              <a:t>SEMASIOLOGICAL VARIATION</a:t>
            </a:r>
            <a:endParaRPr>
              <a:solidFill>
                <a:srgbClr val="FFFFFF"/>
              </a:solidFill>
            </a:endParaRPr>
          </a:p>
        </p:txBody>
      </p:sp>
      <p:sp>
        <p:nvSpPr>
          <p:cNvPr id="384" name="Google Shape;384;gef9a940485_0_18"/>
          <p:cNvSpPr txBox="1">
            <a:spLocks noGrp="1"/>
          </p:cNvSpPr>
          <p:nvPr>
            <p:ph type="body" idx="1"/>
          </p:nvPr>
        </p:nvSpPr>
        <p:spPr>
          <a:xfrm>
            <a:off x="963084" y="2906713"/>
            <a:ext cx="10363200" cy="15003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Clr>
                <a:srgbClr val="FFFFFF"/>
              </a:buClr>
              <a:buSzPts val="4000"/>
              <a:buFont typeface="Arial"/>
              <a:buNone/>
            </a:pPr>
            <a:r>
              <a:rPr lang="nl-BE" sz="4000" b="1">
                <a:solidFill>
                  <a:srgbClr val="FFFFFF"/>
                </a:solidFill>
              </a:rPr>
              <a:t>Part</a:t>
            </a:r>
            <a:r>
              <a:rPr lang="nl-BE">
                <a:solidFill>
                  <a:srgbClr val="FFFFFF"/>
                </a:solidFill>
              </a:rPr>
              <a:t> </a:t>
            </a:r>
            <a:r>
              <a:rPr lang="nl-BE" sz="4000" b="1">
                <a:solidFill>
                  <a:srgbClr val="FFFFFF"/>
                </a:solidFill>
              </a:rPr>
              <a:t>II:</a:t>
            </a:r>
            <a:endParaRPr/>
          </a:p>
        </p:txBody>
      </p:sp>
      <p:sp>
        <p:nvSpPr>
          <p:cNvPr id="385" name="Google Shape;385;gef9a940485_0_18"/>
          <p:cNvSpPr/>
          <p:nvPr/>
        </p:nvSpPr>
        <p:spPr>
          <a:xfrm>
            <a:off x="0" y="6021288"/>
            <a:ext cx="1199400" cy="836700"/>
          </a:xfrm>
          <a:prstGeom prst="rect">
            <a:avLst/>
          </a:prstGeom>
          <a:solidFill>
            <a:srgbClr val="3399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mo"/>
              <a:buNone/>
            </a:pPr>
            <a:endParaRPr sz="2000" b="0" i="0" u="none" strike="noStrike" cap="none">
              <a:solidFill>
                <a:schemeClr val="dk1"/>
              </a:solidFill>
              <a:latin typeface="Arimo"/>
              <a:ea typeface="Arimo"/>
              <a:cs typeface="Arimo"/>
              <a:sym typeface="Arimo"/>
            </a:endParaRPr>
          </a:p>
        </p:txBody>
      </p:sp>
      <p:sp>
        <p:nvSpPr>
          <p:cNvPr id="386" name="Google Shape;386;gef9a940485_0_18"/>
          <p:cNvSpPr txBox="1">
            <a:spLocks noGrp="1"/>
          </p:cNvSpPr>
          <p:nvPr>
            <p:ph type="title"/>
          </p:nvPr>
        </p:nvSpPr>
        <p:spPr>
          <a:xfrm>
            <a:off x="963075" y="5143476"/>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i="1">
                <a:solidFill>
                  <a:srgbClr val="FFFFFF"/>
                </a:solidFill>
              </a:rPr>
              <a:t>VARIACIÓN SEMASIOLÓGICA</a:t>
            </a:r>
            <a:endParaRPr i="1">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ef9a940485_0_63"/>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Semasiology and prototypicality effects</a:t>
            </a:r>
            <a:endParaRPr/>
          </a:p>
        </p:txBody>
      </p:sp>
      <p:sp>
        <p:nvSpPr>
          <p:cNvPr id="392" name="Google Shape;392;gef9a940485_0_63"/>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Semasiología y efectos de prototipicidad</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O</a:t>
            </a:r>
            <a:r>
              <a:rPr lang="nl-BE">
                <a:solidFill>
                  <a:srgbClr val="3399FF"/>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utline</a:t>
            </a:r>
            <a:endParaRPr>
              <a:solidFill>
                <a:srgbClr val="3399FF"/>
              </a:solidFill>
            </a:endParaRPr>
          </a:p>
        </p:txBody>
      </p:sp>
      <p:sp>
        <p:nvSpPr>
          <p:cNvPr id="127" name="Google Shape;127;p3"/>
          <p:cNvSpPr txBox="1">
            <a:spLocks noGrp="1"/>
          </p:cNvSpPr>
          <p:nvPr>
            <p:ph type="body" idx="1"/>
          </p:nvPr>
        </p:nvSpPr>
        <p:spPr>
          <a:xfrm>
            <a:off x="685800" y="1708325"/>
            <a:ext cx="5410200" cy="4267200"/>
          </a:xfrm>
          <a:prstGeom prst="rect">
            <a:avLst/>
          </a:prstGeom>
          <a:noFill/>
          <a:ln>
            <a:noFill/>
          </a:ln>
        </p:spPr>
        <p:txBody>
          <a:bodyPr spcFirstLastPara="1" wrap="square" lIns="92075" tIns="46025" rIns="92075" bIns="46025" anchor="t" anchorCtr="0">
            <a:noAutofit/>
          </a:bodyPr>
          <a:lstStyle/>
          <a:p>
            <a:pPr marL="514350" lvl="0" indent="-514350" algn="l" rtl="0">
              <a:lnSpc>
                <a:spcPct val="115000"/>
              </a:lnSpc>
              <a:spcBef>
                <a:spcPts val="0"/>
              </a:spcBef>
              <a:spcAft>
                <a:spcPts val="0"/>
              </a:spcAft>
              <a:buClr>
                <a:schemeClr val="dk1"/>
              </a:buClr>
              <a:buSzPts val="2200"/>
              <a:buFont typeface="Arial"/>
              <a:buAutoNum type="romanUcPeriod"/>
            </a:pPr>
            <a:r>
              <a:rPr lang="nl-BE"/>
              <a:t>Background</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t>Cognitive semantics &amp;</a:t>
            </a:r>
            <a:endParaRPr sz="2000"/>
          </a:p>
          <a:p>
            <a:pPr marL="742950" lvl="0" indent="0" algn="l" rtl="0">
              <a:lnSpc>
                <a:spcPct val="115000"/>
              </a:lnSpc>
              <a:spcBef>
                <a:spcPts val="0"/>
              </a:spcBef>
              <a:spcAft>
                <a:spcPts val="0"/>
              </a:spcAft>
              <a:buNone/>
            </a:pPr>
            <a:r>
              <a:rPr lang="nl-BE" sz="2000"/>
              <a:t>Cognitive Sociolinguistics</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Empirical research</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Distributional semantics</a:t>
            </a:r>
            <a:endParaRPr sz="2000"/>
          </a:p>
          <a:p>
            <a:pPr marL="342900" lvl="0" indent="-368300" algn="l" rtl="0">
              <a:lnSpc>
                <a:spcPct val="115000"/>
              </a:lnSpc>
              <a:spcBef>
                <a:spcPts val="0"/>
              </a:spcBef>
              <a:spcAft>
                <a:spcPts val="0"/>
              </a:spcAft>
              <a:buClr>
                <a:schemeClr val="dk1"/>
              </a:buClr>
              <a:buSzPts val="2200"/>
              <a:buFont typeface="Arial"/>
              <a:buAutoNum type="romanUcPeriod"/>
            </a:pPr>
            <a:r>
              <a:rPr lang="nl-BE"/>
              <a:t>Semasiological variation</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t>Semasiology and prototypicality effects</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Case-study: </a:t>
            </a:r>
            <a:r>
              <a:rPr lang="nl-BE" sz="2000" i="1"/>
              <a:t>heet</a:t>
            </a:r>
            <a:r>
              <a:rPr lang="nl-BE" sz="2000"/>
              <a:t> ‘hot’</a:t>
            </a:r>
            <a:endParaRPr sz="2000"/>
          </a:p>
          <a:p>
            <a:pPr marL="342900" lvl="0" indent="-368300" algn="l" rtl="0">
              <a:lnSpc>
                <a:spcPct val="115000"/>
              </a:lnSpc>
              <a:spcBef>
                <a:spcPts val="0"/>
              </a:spcBef>
              <a:spcAft>
                <a:spcPts val="0"/>
              </a:spcAft>
              <a:buClr>
                <a:schemeClr val="dk1"/>
              </a:buClr>
              <a:buSzPts val="2200"/>
              <a:buFont typeface="Arial"/>
              <a:buAutoNum type="romanUcPeriod"/>
            </a:pPr>
            <a:r>
              <a:rPr lang="nl-BE"/>
              <a:t>Onomasiological variation</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t>Envelope of variation</a:t>
            </a:r>
            <a:endParaRPr sz="2000"/>
          </a:p>
          <a:p>
            <a:pPr marL="742950" lvl="1" indent="-311150" algn="l" rtl="0">
              <a:lnSpc>
                <a:spcPct val="115000"/>
              </a:lnSpc>
              <a:spcBef>
                <a:spcPts val="0"/>
              </a:spcBef>
              <a:spcAft>
                <a:spcPts val="0"/>
              </a:spcAft>
              <a:buClr>
                <a:schemeClr val="dk1"/>
              </a:buClr>
              <a:buSzPts val="2200"/>
              <a:buFont typeface="Arial"/>
              <a:buAutoNum type="arabicPeriod"/>
            </a:pPr>
            <a:r>
              <a:rPr lang="nl-BE" sz="2000"/>
              <a:t>Case-study: </a:t>
            </a:r>
            <a:r>
              <a:rPr lang="nl-BE" sz="2000" i="1"/>
              <a:t>heet </a:t>
            </a:r>
            <a:r>
              <a:rPr lang="nl-BE" sz="2000"/>
              <a:t>&amp;</a:t>
            </a:r>
            <a:r>
              <a:rPr lang="nl-BE" sz="2000" i="1"/>
              <a:t> warm</a:t>
            </a:r>
            <a:r>
              <a:rPr lang="nl-BE" sz="2000"/>
              <a:t> ‘hot’</a:t>
            </a:r>
            <a:r>
              <a:rPr lang="nl-BE"/>
              <a:t> </a:t>
            </a:r>
            <a:endParaRPr/>
          </a:p>
        </p:txBody>
      </p:sp>
      <p:sp>
        <p:nvSpPr>
          <p:cNvPr id="128" name="Google Shape;128;p3"/>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29" name="Google Shape;129;p3"/>
          <p:cNvSpPr txBox="1">
            <a:spLocks noGrp="1"/>
          </p:cNvSpPr>
          <p:nvPr>
            <p:ph type="body" idx="1"/>
          </p:nvPr>
        </p:nvSpPr>
        <p:spPr>
          <a:xfrm>
            <a:off x="6153825" y="1678875"/>
            <a:ext cx="5758800" cy="4267200"/>
          </a:xfrm>
          <a:prstGeom prst="rect">
            <a:avLst/>
          </a:prstGeom>
          <a:noFill/>
          <a:ln>
            <a:noFill/>
          </a:ln>
        </p:spPr>
        <p:txBody>
          <a:bodyPr spcFirstLastPara="1" wrap="square" lIns="92075" tIns="46025" rIns="92075" bIns="46025" anchor="t" anchorCtr="0">
            <a:noAutofit/>
          </a:bodyPr>
          <a:lstStyle/>
          <a:p>
            <a:pPr marL="514350" lvl="0" indent="-514350" algn="l" rtl="0">
              <a:lnSpc>
                <a:spcPct val="115000"/>
              </a:lnSpc>
              <a:spcBef>
                <a:spcPts val="0"/>
              </a:spcBef>
              <a:spcAft>
                <a:spcPts val="0"/>
              </a:spcAft>
              <a:buClr>
                <a:schemeClr val="dk1"/>
              </a:buClr>
              <a:buSzPts val="2200"/>
              <a:buFont typeface="Arial"/>
              <a:buAutoNum type="romanUcPeriod"/>
            </a:pPr>
            <a:r>
              <a:rPr lang="nl-BE"/>
              <a:t>Marco teórico-metodológico</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t>Semántica cognitiva</a:t>
            </a:r>
            <a:endParaRPr sz="2000"/>
          </a:p>
          <a:p>
            <a:pPr marL="742950" lvl="0" indent="0" algn="l" rtl="0">
              <a:lnSpc>
                <a:spcPct val="115000"/>
              </a:lnSpc>
              <a:spcBef>
                <a:spcPts val="0"/>
              </a:spcBef>
              <a:spcAft>
                <a:spcPts val="0"/>
              </a:spcAft>
              <a:buNone/>
            </a:pPr>
            <a:r>
              <a:rPr lang="nl-BE" sz="2000"/>
              <a:t>&amp; Sociolingüística Cognitiva</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Investigación empírica</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Semántica distribucional</a:t>
            </a:r>
            <a:endParaRPr sz="2000"/>
          </a:p>
          <a:p>
            <a:pPr marL="342900" lvl="0" indent="-368300" algn="l" rtl="0">
              <a:lnSpc>
                <a:spcPct val="115000"/>
              </a:lnSpc>
              <a:spcBef>
                <a:spcPts val="0"/>
              </a:spcBef>
              <a:spcAft>
                <a:spcPts val="0"/>
              </a:spcAft>
              <a:buClr>
                <a:schemeClr val="dk1"/>
              </a:buClr>
              <a:buSzPts val="2200"/>
              <a:buFont typeface="Arial"/>
              <a:buAutoNum type="romanUcPeriod"/>
            </a:pPr>
            <a:r>
              <a:rPr lang="nl-BE"/>
              <a:t>Variación semasiológica</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t>Semasiología y efectos de prototipicidad</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Caso: </a:t>
            </a:r>
            <a:r>
              <a:rPr lang="nl-BE" sz="2000" i="1"/>
              <a:t>heet</a:t>
            </a:r>
            <a:r>
              <a:rPr lang="nl-BE" sz="2000"/>
              <a:t> ‘caliente’</a:t>
            </a:r>
            <a:endParaRPr sz="2000"/>
          </a:p>
          <a:p>
            <a:pPr marL="342900" lvl="0" indent="-368300" algn="l" rtl="0">
              <a:lnSpc>
                <a:spcPct val="115000"/>
              </a:lnSpc>
              <a:spcBef>
                <a:spcPts val="0"/>
              </a:spcBef>
              <a:spcAft>
                <a:spcPts val="0"/>
              </a:spcAft>
              <a:buClr>
                <a:schemeClr val="dk1"/>
              </a:buClr>
              <a:buSzPts val="2200"/>
              <a:buFont typeface="Arial"/>
              <a:buAutoNum type="romanUcPeriod"/>
            </a:pPr>
            <a:r>
              <a:rPr lang="nl-BE"/>
              <a:t>Variación onomasiológica</a:t>
            </a:r>
            <a:endParaRPr/>
          </a:p>
          <a:p>
            <a:pPr marL="742950" lvl="1" indent="-298450" algn="l" rtl="0">
              <a:lnSpc>
                <a:spcPct val="115000"/>
              </a:lnSpc>
              <a:spcBef>
                <a:spcPts val="0"/>
              </a:spcBef>
              <a:spcAft>
                <a:spcPts val="0"/>
              </a:spcAft>
              <a:buClr>
                <a:schemeClr val="dk1"/>
              </a:buClr>
              <a:buSzPts val="2000"/>
              <a:buFont typeface="Arial"/>
              <a:buAutoNum type="arabicPeriod"/>
            </a:pPr>
            <a:r>
              <a:rPr lang="nl-BE" sz="20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Contexto variable</a:t>
            </a:r>
            <a:endParaRPr sz="2000"/>
          </a:p>
          <a:p>
            <a:pPr marL="742950" lvl="1" indent="-298450" algn="l" rtl="0">
              <a:lnSpc>
                <a:spcPct val="115000"/>
              </a:lnSpc>
              <a:spcBef>
                <a:spcPts val="0"/>
              </a:spcBef>
              <a:spcAft>
                <a:spcPts val="0"/>
              </a:spcAft>
              <a:buClr>
                <a:schemeClr val="dk1"/>
              </a:buClr>
              <a:buSzPts val="2000"/>
              <a:buFont typeface="Arial"/>
              <a:buAutoNum type="arabicPeriod"/>
            </a:pPr>
            <a:r>
              <a:rPr lang="nl-BE" sz="2000"/>
              <a:t>Caso: </a:t>
            </a:r>
            <a:r>
              <a:rPr lang="nl-BE" sz="2000" i="1"/>
              <a:t>heet</a:t>
            </a:r>
            <a:r>
              <a:rPr lang="nl-BE" sz="2000"/>
              <a:t> &amp; </a:t>
            </a:r>
            <a:r>
              <a:rPr lang="nl-BE" sz="2000" i="1"/>
              <a:t>warm</a:t>
            </a:r>
            <a:r>
              <a:rPr lang="nl-BE" sz="2000"/>
              <a:t> ‘caliente’</a:t>
            </a:r>
            <a:endParaRPr sz="2000"/>
          </a:p>
        </p:txBody>
      </p:sp>
      <p:sp>
        <p:nvSpPr>
          <p:cNvPr id="130" name="Google Shape;130;p3"/>
          <p:cNvSpPr txBox="1">
            <a:spLocks noGrp="1"/>
          </p:cNvSpPr>
          <p:nvPr>
            <p:ph type="title"/>
          </p:nvPr>
        </p:nvSpPr>
        <p:spPr>
          <a:xfrm>
            <a:off x="6230025" y="390425"/>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Contenidos</a:t>
            </a:r>
            <a:endParaRPr>
              <a:solidFill>
                <a:srgbClr val="3399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8"/>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Semasiology</a:t>
            </a:r>
            <a:endParaRPr>
              <a:solidFill>
                <a:srgbClr val="3399FF"/>
              </a:solidFill>
            </a:endParaRPr>
          </a:p>
        </p:txBody>
      </p:sp>
      <p:sp>
        <p:nvSpPr>
          <p:cNvPr id="398" name="Google Shape;398;p8"/>
          <p:cNvSpPr txBox="1">
            <a:spLocks noGrp="1"/>
          </p:cNvSpPr>
          <p:nvPr>
            <p:ph type="body" idx="1"/>
          </p:nvPr>
        </p:nvSpPr>
        <p:spPr>
          <a:xfrm>
            <a:off x="914400" y="1808250"/>
            <a:ext cx="44637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form to its meaning(s)</a:t>
            </a:r>
            <a:endParaRPr/>
          </a:p>
        </p:txBody>
      </p:sp>
      <p:sp>
        <p:nvSpPr>
          <p:cNvPr id="399" name="Google Shape;399;p8"/>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400" name="Google Shape;400;p8"/>
          <p:cNvSpPr txBox="1">
            <a:spLocks noGrp="1"/>
          </p:cNvSpPr>
          <p:nvPr>
            <p:ph type="body" idx="1"/>
          </p:nvPr>
        </p:nvSpPr>
        <p:spPr>
          <a:xfrm>
            <a:off x="6329450" y="1808250"/>
            <a:ext cx="47751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de la forma a sus significados</a:t>
            </a:r>
            <a:endParaRPr/>
          </a:p>
        </p:txBody>
      </p:sp>
      <p:sp>
        <p:nvSpPr>
          <p:cNvPr id="401" name="Google Shape;401;p8"/>
          <p:cNvSpPr/>
          <p:nvPr/>
        </p:nvSpPr>
        <p:spPr>
          <a:xfrm>
            <a:off x="5212900" y="3074275"/>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heet</a:t>
            </a:r>
            <a:endParaRPr sz="2000" i="1">
              <a:solidFill>
                <a:srgbClr val="FFFFFF"/>
              </a:solidFill>
            </a:endParaRPr>
          </a:p>
        </p:txBody>
      </p:sp>
      <p:sp>
        <p:nvSpPr>
          <p:cNvPr id="402" name="Google Shape;402;p8"/>
          <p:cNvSpPr/>
          <p:nvPr/>
        </p:nvSpPr>
        <p:spPr>
          <a:xfrm>
            <a:off x="1562850" y="3177175"/>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conflictive</a:t>
            </a:r>
            <a:endParaRPr sz="2000"/>
          </a:p>
          <a:p>
            <a:pPr marL="0" lvl="0" indent="0" algn="ctr" rtl="0">
              <a:spcBef>
                <a:spcPts val="0"/>
              </a:spcBef>
              <a:spcAft>
                <a:spcPts val="0"/>
              </a:spcAft>
              <a:buNone/>
            </a:pPr>
            <a:r>
              <a:rPr lang="nl-BE" sz="2000" i="1"/>
              <a:t>conflictivo</a:t>
            </a:r>
            <a:endParaRPr sz="2000" i="1"/>
          </a:p>
        </p:txBody>
      </p:sp>
      <p:sp>
        <p:nvSpPr>
          <p:cNvPr id="403" name="Google Shape;403;p8"/>
          <p:cNvSpPr/>
          <p:nvPr/>
        </p:nvSpPr>
        <p:spPr>
          <a:xfrm>
            <a:off x="2979900" y="4348325"/>
            <a:ext cx="2087100" cy="813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new, popular</a:t>
            </a:r>
            <a:endParaRPr sz="2000"/>
          </a:p>
          <a:p>
            <a:pPr marL="0" lvl="0" indent="0" algn="ctr" rtl="0">
              <a:spcBef>
                <a:spcPts val="0"/>
              </a:spcBef>
              <a:spcAft>
                <a:spcPts val="0"/>
              </a:spcAft>
              <a:buNone/>
            </a:pPr>
            <a:r>
              <a:rPr lang="nl-BE" sz="2000" i="1"/>
              <a:t>nuevo, popular</a:t>
            </a:r>
            <a:endParaRPr sz="2000" i="1"/>
          </a:p>
        </p:txBody>
      </p:sp>
      <p:sp>
        <p:nvSpPr>
          <p:cNvPr id="404" name="Google Shape;404;p8"/>
          <p:cNvSpPr/>
          <p:nvPr/>
        </p:nvSpPr>
        <p:spPr>
          <a:xfrm>
            <a:off x="5723325" y="4348325"/>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spicy</a:t>
            </a:r>
            <a:endParaRPr sz="2000"/>
          </a:p>
          <a:p>
            <a:pPr marL="0" lvl="0" indent="0" algn="ctr" rtl="0">
              <a:spcBef>
                <a:spcPts val="0"/>
              </a:spcBef>
              <a:spcAft>
                <a:spcPts val="0"/>
              </a:spcAft>
              <a:buNone/>
            </a:pPr>
            <a:r>
              <a:rPr lang="nl-BE" sz="2000" i="1"/>
              <a:t>picante</a:t>
            </a:r>
            <a:endParaRPr sz="2000" i="1"/>
          </a:p>
        </p:txBody>
      </p:sp>
      <p:sp>
        <p:nvSpPr>
          <p:cNvPr id="405" name="Google Shape;405;p8"/>
          <p:cNvSpPr/>
          <p:nvPr/>
        </p:nvSpPr>
        <p:spPr>
          <a:xfrm>
            <a:off x="8084700" y="3413575"/>
            <a:ext cx="2947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of high temperature</a:t>
            </a:r>
            <a:endParaRPr sz="2000"/>
          </a:p>
          <a:p>
            <a:pPr marL="0" lvl="0" indent="0" algn="ctr" rtl="0">
              <a:spcBef>
                <a:spcPts val="0"/>
              </a:spcBef>
              <a:spcAft>
                <a:spcPts val="0"/>
              </a:spcAft>
              <a:buNone/>
            </a:pPr>
            <a:r>
              <a:rPr lang="nl-BE" sz="2000" i="1"/>
              <a:t>de alta temperatura</a:t>
            </a:r>
            <a:endParaRPr sz="2000" i="1"/>
          </a:p>
        </p:txBody>
      </p:sp>
      <p:cxnSp>
        <p:nvCxnSpPr>
          <p:cNvPr id="406" name="Google Shape;406;p8"/>
          <p:cNvCxnSpPr>
            <a:stCxn id="401" idx="2"/>
            <a:endCxn id="402" idx="3"/>
          </p:cNvCxnSpPr>
          <p:nvPr/>
        </p:nvCxnSpPr>
        <p:spPr>
          <a:xfrm flipH="1">
            <a:off x="3649900" y="3383425"/>
            <a:ext cx="1563000" cy="236400"/>
          </a:xfrm>
          <a:prstGeom prst="curvedConnector3">
            <a:avLst>
              <a:gd name="adj1" fmla="val 49998"/>
            </a:avLst>
          </a:prstGeom>
          <a:noFill/>
          <a:ln w="19050" cap="flat" cmpd="sng">
            <a:solidFill>
              <a:schemeClr val="dk1"/>
            </a:solidFill>
            <a:prstDash val="solid"/>
            <a:round/>
            <a:headEnd type="none" w="med" len="med"/>
            <a:tailEnd type="stealth" w="med" len="med"/>
          </a:ln>
        </p:spPr>
      </p:cxnSp>
      <p:cxnSp>
        <p:nvCxnSpPr>
          <p:cNvPr id="407" name="Google Shape;407;p8"/>
          <p:cNvCxnSpPr>
            <a:stCxn id="401" idx="4"/>
            <a:endCxn id="403" idx="0"/>
          </p:cNvCxnSpPr>
          <p:nvPr/>
        </p:nvCxnSpPr>
        <p:spPr>
          <a:xfrm rot="5400000">
            <a:off x="4681000" y="3034975"/>
            <a:ext cx="655800" cy="1971000"/>
          </a:xfrm>
          <a:prstGeom prst="curvedConnector3">
            <a:avLst>
              <a:gd name="adj1" fmla="val 49996"/>
            </a:avLst>
          </a:prstGeom>
          <a:noFill/>
          <a:ln w="19050" cap="flat" cmpd="sng">
            <a:solidFill>
              <a:schemeClr val="dk1"/>
            </a:solidFill>
            <a:prstDash val="solid"/>
            <a:round/>
            <a:headEnd type="none" w="med" len="med"/>
            <a:tailEnd type="stealth" w="med" len="med"/>
          </a:ln>
        </p:spPr>
      </p:cxnSp>
      <p:cxnSp>
        <p:nvCxnSpPr>
          <p:cNvPr id="408" name="Google Shape;408;p8"/>
          <p:cNvCxnSpPr>
            <a:stCxn id="401" idx="5"/>
            <a:endCxn id="404" idx="0"/>
          </p:cNvCxnSpPr>
          <p:nvPr/>
        </p:nvCxnSpPr>
        <p:spPr>
          <a:xfrm rot="-5400000" flipH="1">
            <a:off x="6283754" y="3865277"/>
            <a:ext cx="746400" cy="219900"/>
          </a:xfrm>
          <a:prstGeom prst="curvedConnector3">
            <a:avLst>
              <a:gd name="adj1" fmla="val 56059"/>
            </a:avLst>
          </a:prstGeom>
          <a:noFill/>
          <a:ln w="19050" cap="flat" cmpd="sng">
            <a:solidFill>
              <a:schemeClr val="dk1"/>
            </a:solidFill>
            <a:prstDash val="solid"/>
            <a:round/>
            <a:headEnd type="none" w="med" len="med"/>
            <a:tailEnd type="stealth" w="med" len="med"/>
          </a:ln>
        </p:spPr>
      </p:cxnSp>
      <p:cxnSp>
        <p:nvCxnSpPr>
          <p:cNvPr id="409" name="Google Shape;409;p8"/>
          <p:cNvCxnSpPr>
            <a:stCxn id="401" idx="6"/>
            <a:endCxn id="405" idx="1"/>
          </p:cNvCxnSpPr>
          <p:nvPr/>
        </p:nvCxnSpPr>
        <p:spPr>
          <a:xfrm>
            <a:off x="6775900" y="3383425"/>
            <a:ext cx="1308900" cy="497700"/>
          </a:xfrm>
          <a:prstGeom prst="curvedConnector3">
            <a:avLst>
              <a:gd name="adj1" fmla="val 49996"/>
            </a:avLst>
          </a:prstGeom>
          <a:noFill/>
          <a:ln w="19050" cap="flat" cmpd="sng">
            <a:solidFill>
              <a:schemeClr val="dk1"/>
            </a:solidFill>
            <a:prstDash val="solid"/>
            <a:round/>
            <a:headEnd type="none" w="med" len="med"/>
            <a:tailEnd type="stealth" w="med" len="med"/>
          </a:ln>
        </p:spPr>
      </p:cxnSp>
      <p:sp>
        <p:nvSpPr>
          <p:cNvPr id="410" name="Google Shape;410;p8"/>
          <p:cNvSpPr txBox="1">
            <a:spLocks noGrp="1"/>
          </p:cNvSpPr>
          <p:nvPr>
            <p:ph type="title"/>
          </p:nvPr>
        </p:nvSpPr>
        <p:spPr>
          <a:xfrm>
            <a:off x="625915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Variación semasiológica</a:t>
            </a:r>
            <a:endParaRPr>
              <a:solidFill>
                <a:srgbClr val="3399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f278832ee7_0_100"/>
          <p:cNvSpPr txBox="1">
            <a:spLocks noGrp="1"/>
          </p:cNvSpPr>
          <p:nvPr>
            <p:ph type="body" idx="1"/>
          </p:nvPr>
        </p:nvSpPr>
        <p:spPr>
          <a:xfrm>
            <a:off x="914400" y="181875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t>polysemy</a:t>
            </a:r>
            <a:endParaRPr/>
          </a:p>
          <a:p>
            <a:pPr marL="342900" lvl="0" indent="-342900" algn="l" rtl="0">
              <a:spcBef>
                <a:spcPts val="480"/>
              </a:spcBef>
              <a:spcAft>
                <a:spcPts val="0"/>
              </a:spcAft>
              <a:buClr>
                <a:schemeClr val="dk1"/>
              </a:buClr>
              <a:buSzPts val="2400"/>
              <a:buFont typeface="Arial"/>
              <a:buChar char="•"/>
            </a:pPr>
            <a:r>
              <a:rPr lang="nl-BE" sz="2400"/>
              <a:t>homonymy</a:t>
            </a:r>
            <a:endParaRPr sz="2400"/>
          </a:p>
          <a:p>
            <a:pPr marL="342900" lvl="0" indent="-342900" algn="l" rtl="0">
              <a:spcBef>
                <a:spcPts val="480"/>
              </a:spcBef>
              <a:spcAft>
                <a:spcPts val="0"/>
              </a:spcAft>
              <a:buClr>
                <a:schemeClr val="dk1"/>
              </a:buClr>
              <a:buSzPts val="2400"/>
              <a:buFont typeface="Arial"/>
              <a:buChar char="•"/>
            </a:pPr>
            <a:r>
              <a:rPr lang="nl-BE" sz="2400"/>
              <a:t>vagueness				</a:t>
            </a:r>
            <a:endParaRPr/>
          </a:p>
          <a:p>
            <a:pPr marL="342900" lvl="0" indent="-190500" algn="l" rtl="0">
              <a:spcBef>
                <a:spcPts val="480"/>
              </a:spcBef>
              <a:spcAft>
                <a:spcPts val="0"/>
              </a:spcAft>
              <a:buClr>
                <a:schemeClr val="dk1"/>
              </a:buClr>
              <a:buSzPts val="2400"/>
              <a:buFont typeface="Arial"/>
              <a:buNone/>
            </a:pPr>
            <a:endParaRPr sz="2400">
              <a:latin typeface="Arial"/>
              <a:ea typeface="Arial"/>
              <a:cs typeface="Arial"/>
              <a:sym typeface="Arial"/>
            </a:endParaRPr>
          </a:p>
          <a:p>
            <a:pPr marL="342900" lvl="0" indent="-342900" algn="l" rtl="0">
              <a:spcBef>
                <a:spcPts val="480"/>
              </a:spcBef>
              <a:spcAft>
                <a:spcPts val="0"/>
              </a:spcAft>
              <a:buClr>
                <a:schemeClr val="dk1"/>
              </a:buClr>
              <a:buSzPts val="2400"/>
              <a:buFont typeface="Arial"/>
              <a:buChar char="•"/>
            </a:pPr>
            <a:r>
              <a:rPr lang="nl-BE" sz="2400"/>
              <a:t>no systematic distinction</a:t>
            </a:r>
            <a:endParaRPr/>
          </a:p>
        </p:txBody>
      </p:sp>
      <p:sp>
        <p:nvSpPr>
          <p:cNvPr id="416" name="Google Shape;416;gf278832ee7_0_100"/>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417" name="Google Shape;417;gf278832ee7_0_100"/>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(1993), Taylor (1992), Tuggy (1993)</a:t>
            </a:r>
            <a:endParaRPr sz="1600" b="0" i="0" u="none" strike="noStrike" cap="none">
              <a:solidFill>
                <a:schemeClr val="dk1"/>
              </a:solidFill>
              <a:latin typeface="Arial"/>
              <a:ea typeface="Arial"/>
              <a:cs typeface="Arial"/>
              <a:sym typeface="Arial"/>
            </a:endParaRPr>
          </a:p>
        </p:txBody>
      </p:sp>
      <p:sp>
        <p:nvSpPr>
          <p:cNvPr id="418" name="Google Shape;418;gf278832ee7_0_100"/>
          <p:cNvSpPr txBox="1">
            <a:spLocks noGrp="1"/>
          </p:cNvSpPr>
          <p:nvPr>
            <p:ph type="body" idx="1"/>
          </p:nvPr>
        </p:nvSpPr>
        <p:spPr>
          <a:xfrm>
            <a:off x="6181800" y="181875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t>polisemia</a:t>
            </a:r>
            <a:endParaRPr/>
          </a:p>
          <a:p>
            <a:pPr marL="342900" lvl="0" indent="-342900" algn="l" rtl="0">
              <a:spcBef>
                <a:spcPts val="480"/>
              </a:spcBef>
              <a:spcAft>
                <a:spcPts val="0"/>
              </a:spcAft>
              <a:buClr>
                <a:schemeClr val="dk1"/>
              </a:buClr>
              <a:buSzPts val="2400"/>
              <a:buFont typeface="Arial"/>
              <a:buChar char="•"/>
            </a:pPr>
            <a:r>
              <a:rPr lang="nl-BE" sz="2400"/>
              <a:t>homonimia		</a:t>
            </a:r>
            <a:endParaRPr/>
          </a:p>
          <a:p>
            <a:pPr marL="342900" lvl="0" indent="-342900" algn="l" rtl="0">
              <a:spcBef>
                <a:spcPts val="480"/>
              </a:spcBef>
              <a:spcAft>
                <a:spcPts val="0"/>
              </a:spcAft>
              <a:buClr>
                <a:schemeClr val="dk1"/>
              </a:buClr>
              <a:buSzPts val="2400"/>
              <a:buFont typeface="Arial"/>
              <a:buChar char="•"/>
            </a:pPr>
            <a:r>
              <a:rPr lang="nl-BE" sz="2400"/>
              <a:t>vaguedad		</a:t>
            </a:r>
            <a:endParaRPr/>
          </a:p>
          <a:p>
            <a:pPr marL="342900" lvl="0" indent="-190500" algn="l" rtl="0">
              <a:spcBef>
                <a:spcPts val="480"/>
              </a:spcBef>
              <a:spcAft>
                <a:spcPts val="0"/>
              </a:spcAft>
              <a:buClr>
                <a:schemeClr val="dk1"/>
              </a:buClr>
              <a:buSzPts val="2400"/>
              <a:buFont typeface="Arial"/>
              <a:buNone/>
            </a:pPr>
            <a:endParaRPr sz="2400">
              <a:latin typeface="Arial"/>
              <a:ea typeface="Arial"/>
              <a:cs typeface="Arial"/>
              <a:sym typeface="Arial"/>
            </a:endParaRPr>
          </a:p>
          <a:p>
            <a:pPr marL="342900" lvl="0" indent="-342900" algn="l" rtl="0">
              <a:spcBef>
                <a:spcPts val="480"/>
              </a:spcBef>
              <a:spcAft>
                <a:spcPts val="0"/>
              </a:spcAft>
              <a:buClr>
                <a:schemeClr val="dk1"/>
              </a:buClr>
              <a:buSzPts val="2400"/>
              <a:buFont typeface="Arial"/>
              <a:buChar char="•"/>
            </a:pPr>
            <a:r>
              <a:rPr lang="nl-BE" sz="2400"/>
              <a:t>no hay una distinción sistemática</a:t>
            </a:r>
            <a:endParaRPr/>
          </a:p>
        </p:txBody>
      </p:sp>
      <p:sp>
        <p:nvSpPr>
          <p:cNvPr id="419" name="Google Shape;419;gf278832ee7_0_100"/>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Semasiology</a:t>
            </a:r>
            <a:endParaRPr>
              <a:solidFill>
                <a:srgbClr val="3399FF"/>
              </a:solidFill>
            </a:endParaRPr>
          </a:p>
        </p:txBody>
      </p:sp>
      <p:sp>
        <p:nvSpPr>
          <p:cNvPr id="420" name="Google Shape;420;gf278832ee7_0_100"/>
          <p:cNvSpPr txBox="1">
            <a:spLocks noGrp="1"/>
          </p:cNvSpPr>
          <p:nvPr>
            <p:ph type="title"/>
          </p:nvPr>
        </p:nvSpPr>
        <p:spPr>
          <a:xfrm>
            <a:off x="625915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Variación semasiológica</a:t>
            </a:r>
            <a:endParaRPr>
              <a:solidFill>
                <a:srgbClr val="3399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Prototypicality effects</a:t>
            </a:r>
            <a:endParaRPr>
              <a:solidFill>
                <a:srgbClr val="3399FF"/>
              </a:solidFill>
            </a:endParaRPr>
          </a:p>
        </p:txBody>
      </p:sp>
      <p:sp>
        <p:nvSpPr>
          <p:cNvPr id="427" name="Google Shape;427;p7"/>
          <p:cNvSpPr txBox="1">
            <a:spLocks noGrp="1"/>
          </p:cNvSpPr>
          <p:nvPr>
            <p:ph type="body" idx="1"/>
          </p:nvPr>
        </p:nvSpPr>
        <p:spPr>
          <a:xfrm>
            <a:off x="914400" y="1828800"/>
            <a:ext cx="5181600" cy="11955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latin typeface="Arial"/>
                <a:ea typeface="Arial"/>
                <a:cs typeface="Arial"/>
                <a:sym typeface="Arial"/>
              </a:rPr>
              <a:t>differences in salience &amp; flexibility</a:t>
            </a:r>
            <a:endParaRPr/>
          </a:p>
          <a:p>
            <a:pPr marL="342900" lvl="0" indent="-342900" algn="l" rtl="0">
              <a:spcBef>
                <a:spcPts val="480"/>
              </a:spcBef>
              <a:spcAft>
                <a:spcPts val="0"/>
              </a:spcAft>
              <a:buClr>
                <a:schemeClr val="dk1"/>
              </a:buClr>
              <a:buSzPts val="2400"/>
              <a:buFont typeface="Arial"/>
              <a:buChar char="•"/>
            </a:pPr>
            <a:r>
              <a:rPr lang="nl-BE" sz="2400">
                <a:latin typeface="Arial"/>
                <a:ea typeface="Arial"/>
                <a:cs typeface="Arial"/>
                <a:sym typeface="Arial"/>
              </a:rPr>
              <a:t>at the intensional and extensional level</a:t>
            </a:r>
            <a:endParaRPr/>
          </a:p>
          <a:p>
            <a:pPr marL="342900" lvl="0" indent="-19050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p>
        </p:txBody>
      </p:sp>
      <p:sp>
        <p:nvSpPr>
          <p:cNvPr id="428" name="Google Shape;428;p7"/>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graphicFrame>
        <p:nvGraphicFramePr>
          <p:cNvPr id="429" name="Google Shape;429;p7"/>
          <p:cNvGraphicFramePr/>
          <p:nvPr/>
        </p:nvGraphicFramePr>
        <p:xfrm>
          <a:off x="947428" y="3221360"/>
          <a:ext cx="10297125" cy="2865150"/>
        </p:xfrm>
        <a:graphic>
          <a:graphicData uri="http://schemas.openxmlformats.org/drawingml/2006/table">
            <a:tbl>
              <a:tblPr firstRow="1" bandRow="1">
                <a:noFill/>
                <a:tableStyleId>{FD3EA35F-0842-42A4-8C4B-176C7D7D6B3F}</a:tableStyleId>
              </a:tblPr>
              <a:tblGrid>
                <a:gridCol w="2016225">
                  <a:extLst>
                    <a:ext uri="{9D8B030D-6E8A-4147-A177-3AD203B41FA5}">
                      <a16:colId xmlns:a16="http://schemas.microsoft.com/office/drawing/2014/main" val="20000"/>
                    </a:ext>
                  </a:extLst>
                </a:gridCol>
                <a:gridCol w="4140450">
                  <a:extLst>
                    <a:ext uri="{9D8B030D-6E8A-4147-A177-3AD203B41FA5}">
                      <a16:colId xmlns:a16="http://schemas.microsoft.com/office/drawing/2014/main" val="20001"/>
                    </a:ext>
                  </a:extLst>
                </a:gridCol>
                <a:gridCol w="41404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endParaRPr sz="17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extensional</a:t>
                      </a:r>
                      <a:endParaRPr sz="1700">
                        <a:solidFill>
                          <a:schemeClr val="dk1"/>
                        </a:solidFill>
                      </a:endParaRPr>
                    </a:p>
                    <a:p>
                      <a:pPr marL="0" marR="0" lvl="0" indent="0" algn="l" rtl="0">
                        <a:spcBef>
                          <a:spcPts val="0"/>
                        </a:spcBef>
                        <a:spcAft>
                          <a:spcPts val="0"/>
                        </a:spcAft>
                        <a:buNone/>
                      </a:pPr>
                      <a:r>
                        <a:rPr lang="nl-BE" sz="1700">
                          <a:solidFill>
                            <a:schemeClr val="dk1"/>
                          </a:solidFill>
                        </a:rPr>
                        <a:t>(exemplars </a:t>
                      </a:r>
                      <a:r>
                        <a:rPr lang="nl-BE" sz="1700" i="1">
                          <a:solidFill>
                            <a:schemeClr val="dk1"/>
                          </a:solidFill>
                        </a:rPr>
                        <a:t>- </a:t>
                      </a:r>
                      <a:r>
                        <a:rPr lang="nl-BE" sz="1700" i="1">
                          <a:solidFill>
                            <a:schemeClr val="dk1"/>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ejemplos</a:t>
                      </a:r>
                      <a:r>
                        <a:rPr lang="nl-BE" sz="1700">
                          <a:solidFill>
                            <a:schemeClr val="dk1"/>
                          </a:solidFill>
                        </a:rPr>
                        <a:t>)</a:t>
                      </a:r>
                      <a:endParaRPr sz="1700" i="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intensional</a:t>
                      </a:r>
                      <a:endParaRPr sz="1700">
                        <a:solidFill>
                          <a:schemeClr val="dk1"/>
                        </a:solidFill>
                      </a:endParaRPr>
                    </a:p>
                    <a:p>
                      <a:pPr marL="0" marR="0" lvl="0" indent="0" algn="l" rtl="0">
                        <a:spcBef>
                          <a:spcPts val="0"/>
                        </a:spcBef>
                        <a:spcAft>
                          <a:spcPts val="0"/>
                        </a:spcAft>
                        <a:buNone/>
                      </a:pPr>
                      <a:r>
                        <a:rPr lang="nl-BE" sz="1700">
                          <a:solidFill>
                            <a:schemeClr val="dk1"/>
                          </a:solidFill>
                        </a:rPr>
                        <a:t>(definition - </a:t>
                      </a:r>
                      <a:r>
                        <a:rPr lang="nl-BE" sz="1700" i="1">
                          <a:solidFill>
                            <a:schemeClr val="dk1"/>
                          </a:solidFill>
                        </a:rPr>
                        <a:t>definición</a:t>
                      </a:r>
                      <a:r>
                        <a:rPr lang="nl-BE" sz="1700">
                          <a:solidFill>
                            <a:schemeClr val="dk1"/>
                          </a:solidFill>
                        </a:rPr>
                        <a:t>)</a:t>
                      </a:r>
                      <a:endParaRPr sz="7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nl-BE" sz="1700" b="1">
                          <a:solidFill>
                            <a:schemeClr val="dk1"/>
                          </a:solidFill>
                        </a:rPr>
                        <a:t>salience</a:t>
                      </a:r>
                      <a:endParaRPr sz="1700" b="1">
                        <a:solidFill>
                          <a:schemeClr val="dk1"/>
                        </a:solidFill>
                      </a:endParaRPr>
                    </a:p>
                    <a:p>
                      <a:pPr marL="0" marR="0" lvl="0" indent="0" algn="l" rtl="0">
                        <a:spcBef>
                          <a:spcPts val="0"/>
                        </a:spcBef>
                        <a:spcAft>
                          <a:spcPts val="0"/>
                        </a:spcAft>
                        <a:buNone/>
                      </a:pPr>
                      <a:r>
                        <a:rPr lang="nl-BE" sz="1700" b="1" i="1"/>
                        <a:t>saliencia</a:t>
                      </a:r>
                      <a:endParaRPr sz="1700" b="1"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differences of typicality (core/periphery)</a:t>
                      </a:r>
                      <a:endParaRPr sz="1700">
                        <a:solidFill>
                          <a:schemeClr val="dk1"/>
                        </a:solidFill>
                      </a:endParaRPr>
                    </a:p>
                    <a:p>
                      <a:pPr marL="0" marR="0" lvl="0" indent="0" algn="l" rtl="0">
                        <a:spcBef>
                          <a:spcPts val="0"/>
                        </a:spcBef>
                        <a:spcAft>
                          <a:spcPts val="0"/>
                        </a:spcAft>
                        <a:buNone/>
                      </a:pPr>
                      <a:r>
                        <a:rPr lang="nl-BE" sz="1700" i="1"/>
                        <a:t>diferencias en tipicalidad (centro/periferia)</a:t>
                      </a:r>
                      <a:endParaRPr sz="1700"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clustering into family resemblance structures</a:t>
                      </a:r>
                      <a:endParaRPr sz="1700">
                        <a:solidFill>
                          <a:schemeClr val="dk1"/>
                        </a:solidFill>
                      </a:endParaRPr>
                    </a:p>
                    <a:p>
                      <a:pPr marL="0" marR="0" lvl="0" indent="0" algn="l" rtl="0">
                        <a:spcBef>
                          <a:spcPts val="0"/>
                        </a:spcBef>
                        <a:spcAft>
                          <a:spcPts val="0"/>
                        </a:spcAft>
                        <a:buNone/>
                      </a:pPr>
                      <a:r>
                        <a:rPr lang="nl-BE" sz="1700" i="1"/>
                        <a:t>agrupamientos en estructuras de relaciones de familia</a:t>
                      </a:r>
                      <a:endParaRPr sz="1700"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nl-BE" sz="1700" b="1">
                          <a:solidFill>
                            <a:schemeClr val="dk1"/>
                          </a:solidFill>
                        </a:rPr>
                        <a:t>flexibility</a:t>
                      </a:r>
                      <a:endParaRPr sz="1700" b="1">
                        <a:solidFill>
                          <a:schemeClr val="dk1"/>
                        </a:solidFill>
                      </a:endParaRPr>
                    </a:p>
                    <a:p>
                      <a:pPr marL="0" marR="0" lvl="0" indent="0" algn="l" rtl="0">
                        <a:spcBef>
                          <a:spcPts val="0"/>
                        </a:spcBef>
                        <a:spcAft>
                          <a:spcPts val="0"/>
                        </a:spcAft>
                        <a:buNone/>
                      </a:pPr>
                      <a:r>
                        <a:rPr lang="nl-BE" sz="1700" b="1" i="1"/>
                        <a:t>flexibilidad</a:t>
                      </a:r>
                      <a:endParaRPr sz="1700" b="1"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fuzziness at the edges, membership uncertainty</a:t>
                      </a:r>
                      <a:endParaRPr sz="1700">
                        <a:solidFill>
                          <a:schemeClr val="dk1"/>
                        </a:solidFill>
                      </a:endParaRPr>
                    </a:p>
                    <a:p>
                      <a:pPr marL="0" marR="0" lvl="0" indent="0" algn="l" rtl="0">
                        <a:spcBef>
                          <a:spcPts val="0"/>
                        </a:spcBef>
                        <a:spcAft>
                          <a:spcPts val="0"/>
                        </a:spcAft>
                        <a:buNone/>
                      </a:pPr>
                      <a:r>
                        <a:rPr lang="nl-BE" sz="1700" i="1"/>
                        <a:t>fronteras difusas, membresía incierta</a:t>
                      </a:r>
                      <a:endParaRPr sz="1700"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nl-BE" sz="1700">
                          <a:solidFill>
                            <a:schemeClr val="dk1"/>
                          </a:solidFill>
                        </a:rPr>
                        <a:t>absence of necessary-and-sufficient conditions</a:t>
                      </a:r>
                      <a:endParaRPr sz="1700">
                        <a:solidFill>
                          <a:schemeClr val="dk1"/>
                        </a:solidFill>
                      </a:endParaRPr>
                    </a:p>
                    <a:p>
                      <a:pPr marL="0" marR="0" lvl="0" indent="0" algn="l" rtl="0">
                        <a:spcBef>
                          <a:spcPts val="0"/>
                        </a:spcBef>
                        <a:spcAft>
                          <a:spcPts val="0"/>
                        </a:spcAft>
                        <a:buNone/>
                      </a:pPr>
                      <a:r>
                        <a:rPr lang="nl-BE" sz="1700" i="1"/>
                        <a:t>ausencia de condiciones necesarias y suficientes</a:t>
                      </a:r>
                      <a:endParaRPr sz="1700" i="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430" name="Google Shape;430;p7"/>
          <p:cNvSpPr txBox="1"/>
          <p:nvPr/>
        </p:nvSpPr>
        <p:spPr>
          <a:xfrm>
            <a:off x="914400" y="6400800"/>
            <a:ext cx="60960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see (</a:t>
            </a:r>
            <a:r>
              <a:rPr lang="nl-BE" sz="1600" i="1">
                <a:solidFill>
                  <a:schemeClr val="dk1"/>
                </a:solidFill>
              </a:rPr>
              <a:t>ver</a:t>
            </a:r>
            <a:r>
              <a:rPr lang="nl-BE" sz="1600">
                <a:solidFill>
                  <a:schemeClr val="dk1"/>
                </a:solidFill>
              </a:rPr>
              <a:t>)</a:t>
            </a:r>
            <a:r>
              <a:rPr lang="nl-BE" sz="1600" b="0" i="0" u="none" strike="noStrike" cap="none">
                <a:solidFill>
                  <a:schemeClr val="dk1"/>
                </a:solidFill>
                <a:latin typeface="Arial"/>
                <a:ea typeface="Arial"/>
                <a:cs typeface="Arial"/>
                <a:sym typeface="Arial"/>
              </a:rPr>
              <a:t> Geeraerts (</a:t>
            </a:r>
            <a:r>
              <a:rPr lang="nl-BE" sz="1600" b="0" i="0"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2010</a:t>
            </a:r>
            <a:r>
              <a:rPr lang="nl-BE" sz="1600">
                <a:solidFill>
                  <a:schemeClr val="dk1"/>
                </a:solidFill>
              </a:rPr>
              <a:t>a</a:t>
            </a:r>
            <a:r>
              <a:rPr lang="nl-BE" sz="1600" b="0" i="0" u="none" strike="noStrike" cap="none">
                <a:solidFill>
                  <a:schemeClr val="dk1"/>
                </a:solidFill>
                <a:latin typeface="Arial"/>
                <a:ea typeface="Arial"/>
                <a:cs typeface="Arial"/>
                <a:sym typeface="Arial"/>
              </a:rPr>
              <a:t>: 183-199)</a:t>
            </a:r>
            <a:endParaRPr sz="1600" b="0" i="0" u="none" strike="noStrike" cap="none">
              <a:solidFill>
                <a:schemeClr val="dk1"/>
              </a:solidFill>
              <a:latin typeface="Arial"/>
              <a:ea typeface="Arial"/>
              <a:cs typeface="Arial"/>
              <a:sym typeface="Arial"/>
            </a:endParaRPr>
          </a:p>
        </p:txBody>
      </p:sp>
      <p:sp>
        <p:nvSpPr>
          <p:cNvPr id="431" name="Google Shape;431;p7"/>
          <p:cNvSpPr txBox="1">
            <a:spLocks noGrp="1"/>
          </p:cNvSpPr>
          <p:nvPr>
            <p:ph type="title"/>
          </p:nvPr>
        </p:nvSpPr>
        <p:spPr>
          <a:xfrm>
            <a:off x="624795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Efectos de prototipicidad</a:t>
            </a:r>
            <a:endParaRPr>
              <a:solidFill>
                <a:srgbClr val="3399FF"/>
              </a:solidFill>
            </a:endParaRPr>
          </a:p>
        </p:txBody>
      </p:sp>
      <p:sp>
        <p:nvSpPr>
          <p:cNvPr id="432" name="Google Shape;432;p7"/>
          <p:cNvSpPr txBox="1">
            <a:spLocks noGrp="1"/>
          </p:cNvSpPr>
          <p:nvPr>
            <p:ph type="body" idx="1"/>
          </p:nvPr>
        </p:nvSpPr>
        <p:spPr>
          <a:xfrm>
            <a:off x="6236125" y="1824675"/>
            <a:ext cx="5181600" cy="11955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t>diferencias de saliencia y flexibilidad</a:t>
            </a:r>
            <a:endParaRPr/>
          </a:p>
          <a:p>
            <a:pPr marL="342900" lvl="0" indent="-342900" algn="l" rtl="0">
              <a:spcBef>
                <a:spcPts val="480"/>
              </a:spcBef>
              <a:spcAft>
                <a:spcPts val="0"/>
              </a:spcAft>
              <a:buClr>
                <a:schemeClr val="dk1"/>
              </a:buClr>
              <a:buSzPts val="2400"/>
              <a:buFont typeface="Arial"/>
              <a:buChar char="•"/>
            </a:pPr>
            <a:r>
              <a:rPr lang="nl-BE" sz="2400"/>
              <a:t>nivel</a:t>
            </a:r>
            <a:r>
              <a:rPr lang="nl-BE" sz="2400">
                <a:latin typeface="Arial"/>
                <a:ea typeface="Arial"/>
                <a:cs typeface="Arial"/>
                <a:sym typeface="Arial"/>
              </a:rPr>
              <a:t> intensional </a:t>
            </a:r>
            <a:r>
              <a:rPr lang="nl-BE" sz="2400"/>
              <a:t>y </a:t>
            </a:r>
            <a:r>
              <a:rPr lang="nl-BE" sz="2400">
                <a:latin typeface="Arial"/>
                <a:ea typeface="Arial"/>
                <a:cs typeface="Arial"/>
                <a:sym typeface="Arial"/>
              </a:rPr>
              <a:t>extensional</a:t>
            </a:r>
            <a:endParaRPr/>
          </a:p>
          <a:p>
            <a:pPr marL="342900" lvl="0" indent="-19050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latin typeface="Arial"/>
              <a:ea typeface="Arial"/>
              <a:cs typeface="Arial"/>
              <a:sym typeface="Arial"/>
            </a:endParaRPr>
          </a:p>
          <a:p>
            <a:pPr marL="0" lvl="0" indent="0" algn="l" rtl="0">
              <a:spcBef>
                <a:spcPts val="480"/>
              </a:spcBef>
              <a:spcAft>
                <a:spcPts val="0"/>
              </a:spcAft>
              <a:buClr>
                <a:schemeClr val="dk1"/>
              </a:buClr>
              <a:buSzPts val="2400"/>
              <a:buFont typeface="Arial"/>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12"/>
          <p:cNvPicPr preferRelativeResize="0"/>
          <p:nvPr/>
        </p:nvPicPr>
        <p:blipFill>
          <a:blip r:embed="rId3">
            <a:alphaModFix amt="46000"/>
          </a:blip>
          <a:stretch>
            <a:fillRect/>
          </a:stretch>
        </p:blipFill>
        <p:spPr>
          <a:xfrm>
            <a:off x="4637125" y="684925"/>
            <a:ext cx="7495624" cy="5493626"/>
          </a:xfrm>
          <a:prstGeom prst="rect">
            <a:avLst/>
          </a:prstGeom>
          <a:noFill/>
          <a:ln>
            <a:noFill/>
          </a:ln>
        </p:spPr>
      </p:pic>
      <p:sp>
        <p:nvSpPr>
          <p:cNvPr id="438" name="Google Shape;438;p12"/>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Case-study: </a:t>
            </a:r>
            <a:r>
              <a:rPr lang="nl-BE" sz="4000" b="1" i="1">
                <a:solidFill>
                  <a:srgbClr val="3399FF"/>
                </a:solidFill>
              </a:rPr>
              <a:t>heet </a:t>
            </a:r>
            <a:r>
              <a:rPr lang="nl-BE" sz="4000" b="1">
                <a:solidFill>
                  <a:srgbClr val="3399FF"/>
                </a:solidFill>
              </a:rPr>
              <a:t>‘hot’</a:t>
            </a:r>
            <a:endParaRPr/>
          </a:p>
        </p:txBody>
      </p:sp>
      <p:sp>
        <p:nvSpPr>
          <p:cNvPr id="439" name="Google Shape;439;p12"/>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Caso: </a:t>
            </a:r>
            <a:r>
              <a:rPr lang="nl-BE" sz="4000" b="1">
                <a:solidFill>
                  <a:srgbClr val="3399FF"/>
                </a:solidFill>
              </a:rPr>
              <a:t>heet</a:t>
            </a:r>
            <a:r>
              <a:rPr lang="nl-BE" sz="4000" b="1" i="1">
                <a:solidFill>
                  <a:srgbClr val="3399FF"/>
                </a:solidFill>
              </a:rPr>
              <a:t> ‘caliente’</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gf278832ee7_0_24"/>
          <p:cNvPicPr preferRelativeResize="0"/>
          <p:nvPr/>
        </p:nvPicPr>
        <p:blipFill>
          <a:blip r:embed="rId3">
            <a:alphaModFix/>
          </a:blip>
          <a:stretch>
            <a:fillRect/>
          </a:stretch>
        </p:blipFill>
        <p:spPr>
          <a:xfrm>
            <a:off x="3197650" y="1232550"/>
            <a:ext cx="8609500" cy="5086649"/>
          </a:xfrm>
          <a:prstGeom prst="rect">
            <a:avLst/>
          </a:prstGeom>
          <a:noFill/>
          <a:ln>
            <a:noFill/>
          </a:ln>
        </p:spPr>
      </p:pic>
      <p:graphicFrame>
        <p:nvGraphicFramePr>
          <p:cNvPr id="446" name="Google Shape;446;gf278832ee7_0_24"/>
          <p:cNvGraphicFramePr/>
          <p:nvPr/>
        </p:nvGraphicFramePr>
        <p:xfrm>
          <a:off x="292975" y="234075"/>
          <a:ext cx="3855700" cy="3048000"/>
        </p:xfrm>
        <a:graphic>
          <a:graphicData uri="http://schemas.openxmlformats.org/drawingml/2006/table">
            <a:tbl>
              <a:tblPr>
                <a:noFill/>
                <a:tableStyleId>{7ADD80D0-8D1A-4F39-B0A6-C5FA46E919C0}</a:tableStyleId>
              </a:tblPr>
              <a:tblGrid>
                <a:gridCol w="1048100">
                  <a:extLst>
                    <a:ext uri="{9D8B030D-6E8A-4147-A177-3AD203B41FA5}">
                      <a16:colId xmlns:a16="http://schemas.microsoft.com/office/drawing/2014/main" val="20000"/>
                    </a:ext>
                  </a:extLst>
                </a:gridCol>
                <a:gridCol w="1332150">
                  <a:extLst>
                    <a:ext uri="{9D8B030D-6E8A-4147-A177-3AD203B41FA5}">
                      <a16:colId xmlns:a16="http://schemas.microsoft.com/office/drawing/2014/main" val="20001"/>
                    </a:ext>
                  </a:extLst>
                </a:gridCol>
                <a:gridCol w="14754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nl-BE" sz="1300" b="1"/>
                        <a:t>adem</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breath (noun)</a:t>
                      </a:r>
                      <a:endParaRPr sz="1300"/>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aliento</a:t>
                      </a:r>
                      <a:endParaRPr sz="1300" i="1"/>
                    </a:p>
                  </a:txBody>
                  <a:tcPr marL="91425" marR="91425" marT="91425" marB="91425">
                    <a:lnL w="952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300" b="1"/>
                        <a:t>zomer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summer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verano</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300" b="1"/>
                        <a:t>ben</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to be</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ser/estar</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sz="1300" b="1"/>
                        <a:t>aardappel</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potato</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papa</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sz="1300" b="1"/>
                        <a:t>in</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in</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en</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nl-BE" sz="1300" b="1"/>
                        <a:t>voet</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foot</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pie</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nl-BE" sz="1300" b="1"/>
                        <a:t>hang_ijzer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 hanger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gancho de hierro</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nl-BE" sz="1300" b="1"/>
                        <a:t>NA</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(noise tokens)</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(ruido)</a:t>
                      </a:r>
                      <a:endParaRPr sz="1300" i="1"/>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aphicFrame>
        <p:nvGraphicFramePr>
          <p:cNvPr id="452" name="Google Shape;452;gf278832ee7_0_43"/>
          <p:cNvGraphicFramePr/>
          <p:nvPr/>
        </p:nvGraphicFramePr>
        <p:xfrm>
          <a:off x="448075" y="1004300"/>
          <a:ext cx="11295850" cy="4571790"/>
        </p:xfrm>
        <a:graphic>
          <a:graphicData uri="http://schemas.openxmlformats.org/drawingml/2006/table">
            <a:tbl>
              <a:tblPr>
                <a:noFill/>
                <a:tableStyleId>{7ADD80D0-8D1A-4F39-B0A6-C5FA46E919C0}</a:tableStyleId>
              </a:tblPr>
              <a:tblGrid>
                <a:gridCol w="1060800">
                  <a:extLst>
                    <a:ext uri="{9D8B030D-6E8A-4147-A177-3AD203B41FA5}">
                      <a16:colId xmlns:a16="http://schemas.microsoft.com/office/drawing/2014/main" val="20000"/>
                    </a:ext>
                  </a:extLst>
                </a:gridCol>
                <a:gridCol w="3324200">
                  <a:extLst>
                    <a:ext uri="{9D8B030D-6E8A-4147-A177-3AD203B41FA5}">
                      <a16:colId xmlns:a16="http://schemas.microsoft.com/office/drawing/2014/main" val="20001"/>
                    </a:ext>
                  </a:extLst>
                </a:gridCol>
                <a:gridCol w="3442400">
                  <a:extLst>
                    <a:ext uri="{9D8B030D-6E8A-4147-A177-3AD203B41FA5}">
                      <a16:colId xmlns:a16="http://schemas.microsoft.com/office/drawing/2014/main" val="20002"/>
                    </a:ext>
                  </a:extLst>
                </a:gridCol>
                <a:gridCol w="34684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nl-BE" b="1"/>
                        <a:t>adem</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In de middenmoot voelt 't Nieuw Slachthuis de </a:t>
                      </a:r>
                      <a:r>
                        <a:rPr lang="nl-BE" sz="1200" b="1"/>
                        <a:t>hete</a:t>
                      </a:r>
                      <a:r>
                        <a:rPr lang="nl-BE" sz="1200"/>
                        <a:t> adem van Everslaar in de nek.</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In the middle </a:t>
                      </a:r>
                      <a:r>
                        <a:rPr lang="nl-BE" sz="1200">
                          <a:solidFill>
                            <a:schemeClr val="dk1"/>
                          </a:solidFill>
                        </a:rPr>
                        <a:t>group</a:t>
                      </a:r>
                      <a:r>
                        <a:rPr lang="nl-BE" sz="1200"/>
                        <a:t>, The New Slaughterhouse feels Everslaar’s </a:t>
                      </a:r>
                      <a:r>
                        <a:rPr lang="nl-BE" sz="1200" b="1"/>
                        <a:t>hot</a:t>
                      </a:r>
                      <a:r>
                        <a:rPr lang="nl-BE" sz="1200"/>
                        <a:t> breath in their neck.</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En el grupo intermedio,, El Nuevo Matadero siente el aliento de Everslaar en la nuca.</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b="1"/>
                        <a:t>aardappel</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En wie krijgt de </a:t>
                      </a:r>
                      <a:r>
                        <a:rPr lang="nl-BE" sz="1200" b="1"/>
                        <a:t>hete</a:t>
                      </a:r>
                      <a:r>
                        <a:rPr lang="nl-BE" sz="1200"/>
                        <a:t> aardappel van Nationale Opvoeding en de stakende leraars toegeworpen?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And who will end up with the </a:t>
                      </a:r>
                      <a:r>
                        <a:rPr lang="nl-BE" sz="1200" b="1"/>
                        <a:t>hot </a:t>
                      </a:r>
                      <a:r>
                        <a:rPr lang="nl-BE" sz="1200"/>
                        <a:t>potato of National Education and the teachers </a:t>
                      </a:r>
                      <a:r>
                        <a:rPr lang="nl-BE" sz="1200">
                          <a:solidFill>
                            <a:schemeClr val="dk1"/>
                          </a:solidFill>
                        </a:rPr>
                        <a:t>on strike</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¿Y a quién le va a caer la papa </a:t>
                      </a:r>
                      <a:r>
                        <a:rPr lang="nl-BE" sz="1200" b="1"/>
                        <a:t>caliente </a:t>
                      </a:r>
                      <a:r>
                        <a:rPr lang="nl-BE" sz="1200"/>
                        <a:t>de la Educación Nacional y los docentes en paro?</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b="1"/>
                        <a:t>in</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Braad het vlees in een braadpan aan in de </a:t>
                      </a:r>
                      <a:r>
                        <a:rPr lang="nl-BE" sz="1200" b="1"/>
                        <a:t>hete</a:t>
                      </a:r>
                      <a:r>
                        <a:rPr lang="nl-BE" sz="1200"/>
                        <a:t> boter of olie.</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Sear the meat in a pot in </a:t>
                      </a:r>
                      <a:r>
                        <a:rPr lang="nl-BE" sz="1200" b="1"/>
                        <a:t>hot </a:t>
                      </a:r>
                      <a:r>
                        <a:rPr lang="nl-BE" sz="1200"/>
                        <a:t>butter or oil.</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Sella la carne en una olla en manteca o aceite </a:t>
                      </a:r>
                      <a:r>
                        <a:rPr lang="nl-BE" sz="1200" b="1"/>
                        <a:t>caliente</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b="1"/>
                        <a:t>zomer</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Het onderzoek was ingesteld nadat in de </a:t>
                      </a:r>
                      <a:r>
                        <a:rPr lang="nl-BE" sz="1200" b="1"/>
                        <a:t>hete</a:t>
                      </a:r>
                      <a:r>
                        <a:rPr lang="nl-BE" sz="1200"/>
                        <a:t> zomer van 2003 door een tekort aan koelwater het licht langdurig dreigde uit te vallen...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The investigation had been initiated after in the </a:t>
                      </a:r>
                      <a:r>
                        <a:rPr lang="nl-BE" sz="1200" b="1"/>
                        <a:t>hot</a:t>
                      </a:r>
                      <a:r>
                        <a:rPr lang="nl-BE" sz="1200"/>
                        <a:t> summer of 2003, because of lack of cooling water</a:t>
                      </a:r>
                      <a:r>
                        <a:rPr lang="nl-BE" sz="1200">
                          <a:solidFill>
                            <a:schemeClr val="dk1"/>
                          </a:solidFill>
                        </a:rPr>
                        <a:t>, there threatened to be a lack of electricity for a long time </a:t>
                      </a:r>
                      <a:endParaRPr sz="12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Habían iniciado la investigación después de que en el </a:t>
                      </a:r>
                      <a:r>
                        <a:rPr lang="nl-BE" sz="1200" b="1"/>
                        <a:t>caluroso</a:t>
                      </a:r>
                      <a:r>
                        <a:rPr lang="nl-BE" sz="1200"/>
                        <a:t> verano de 2003, a causa de la falta de agua refrigerante, había  riesgo de cortes de luz por un largo tiempo.</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b="1"/>
                        <a:t>voet</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De man grijpt geheugenverlies aan als het hem te </a:t>
                      </a:r>
                      <a:r>
                        <a:rPr lang="nl-BE" sz="1200" b="1"/>
                        <a:t>heet</a:t>
                      </a:r>
                      <a:r>
                        <a:rPr lang="nl-BE" sz="1200"/>
                        <a:t> onder de voeten wordt...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The man</a:t>
                      </a:r>
                      <a:r>
                        <a:rPr lang="nl-BE" sz="1200">
                          <a:solidFill>
                            <a:schemeClr val="dk1"/>
                          </a:solidFill>
                        </a:rPr>
                        <a:t> pretends to get </a:t>
                      </a:r>
                      <a:r>
                        <a:rPr lang="nl-BE" sz="1200"/>
                        <a:t>memory loss if it gets too </a:t>
                      </a:r>
                      <a:r>
                        <a:rPr lang="nl-BE" sz="1200" b="1"/>
                        <a:t>hot</a:t>
                      </a:r>
                      <a:r>
                        <a:rPr lang="nl-BE" sz="1200"/>
                        <a:t> under his feet...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El hombre pretende pérdida de memoria si se vuelve </a:t>
                      </a:r>
                      <a:r>
                        <a:rPr lang="nl-BE" sz="1200" b="1"/>
                        <a:t>caliente</a:t>
                      </a:r>
                      <a:r>
                        <a:rPr lang="nl-BE" sz="1200"/>
                        <a:t> bajo sus pies...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nl-BE" b="1"/>
                        <a:t>hangijzer</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Een van de </a:t>
                      </a:r>
                      <a:r>
                        <a:rPr lang="nl-BE" sz="1200" b="1"/>
                        <a:t>heetste</a:t>
                      </a:r>
                      <a:r>
                        <a:rPr lang="nl-BE" sz="1200"/>
                        <a:t> hangijzers in het debat over de vergroening van het belastingstelsel is de ecotax.</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solidFill>
                            <a:schemeClr val="dk1"/>
                          </a:solidFill>
                        </a:rPr>
                        <a:t>One of the </a:t>
                      </a:r>
                      <a:r>
                        <a:rPr lang="nl-BE" sz="1200" b="1">
                          <a:solidFill>
                            <a:schemeClr val="dk1"/>
                          </a:solidFill>
                        </a:rPr>
                        <a:t>hottest</a:t>
                      </a:r>
                      <a:r>
                        <a:rPr lang="nl-BE" sz="1200">
                          <a:solidFill>
                            <a:schemeClr val="dk1"/>
                          </a:solidFill>
                        </a:rPr>
                        <a:t> pot hangers in the debate over the tax system going greener is the ecotax.</a:t>
                      </a:r>
                      <a:endParaRPr sz="12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Uno de los ganchos de hierro </a:t>
                      </a:r>
                      <a:r>
                        <a:rPr lang="nl-BE" sz="1200" b="1"/>
                        <a:t>más calientes</a:t>
                      </a:r>
                      <a:r>
                        <a:rPr lang="nl-BE" sz="1200"/>
                        <a:t> en el debate sobre el “enverdecimiento” del sistema impositivo es el eco-impuesto.</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nl-BE" b="1"/>
                        <a:t>ben</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...alsof het nog niet </a:t>
                      </a:r>
                      <a:r>
                        <a:rPr lang="nl-BE" sz="1200" b="1"/>
                        <a:t>heet</a:t>
                      </a:r>
                      <a:r>
                        <a:rPr lang="nl-BE" sz="1200"/>
                        <a:t> genoeg is hier.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...as if it wasn’t </a:t>
                      </a:r>
                      <a:r>
                        <a:rPr lang="nl-BE" sz="1200" b="1"/>
                        <a:t>hot</a:t>
                      </a:r>
                      <a:r>
                        <a:rPr lang="nl-BE" sz="1200"/>
                        <a:t> enough here.</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...como si no estuviera suficientemente </a:t>
                      </a:r>
                      <a:r>
                        <a:rPr lang="nl-BE" sz="1200" b="1"/>
                        <a:t>caluroso</a:t>
                      </a:r>
                      <a:r>
                        <a:rPr lang="nl-BE" sz="1200"/>
                        <a:t> acá.</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Shape 456"/>
        <p:cNvGrpSpPr/>
        <p:nvPr/>
      </p:nvGrpSpPr>
      <p:grpSpPr>
        <a:xfrm>
          <a:off x="0" y="0"/>
          <a:ext cx="0" cy="0"/>
          <a:chOff x="0" y="0"/>
          <a:chExt cx="0" cy="0"/>
        </a:xfrm>
      </p:grpSpPr>
      <p:sp>
        <p:nvSpPr>
          <p:cNvPr id="457" name="Google Shape;457;gf278832ee7_0_93"/>
          <p:cNvSpPr txBox="1">
            <a:spLocks noGrp="1"/>
          </p:cNvSpPr>
          <p:nvPr>
            <p:ph type="title"/>
          </p:nvPr>
        </p:nvSpPr>
        <p:spPr>
          <a:xfrm>
            <a:off x="963075" y="4406901"/>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a:solidFill>
                  <a:srgbClr val="FFFFFF"/>
                </a:solidFill>
              </a:rPr>
              <a:t>ONOMASIOLOGICAL VARIATION</a:t>
            </a:r>
            <a:endParaRPr>
              <a:solidFill>
                <a:srgbClr val="FFFFFF"/>
              </a:solidFill>
            </a:endParaRPr>
          </a:p>
        </p:txBody>
      </p:sp>
      <p:sp>
        <p:nvSpPr>
          <p:cNvPr id="458" name="Google Shape;458;gf278832ee7_0_93"/>
          <p:cNvSpPr txBox="1">
            <a:spLocks noGrp="1"/>
          </p:cNvSpPr>
          <p:nvPr>
            <p:ph type="body" idx="1"/>
          </p:nvPr>
        </p:nvSpPr>
        <p:spPr>
          <a:xfrm>
            <a:off x="963084" y="2906713"/>
            <a:ext cx="10363200" cy="1500300"/>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Clr>
                <a:srgbClr val="FFFFFF"/>
              </a:buClr>
              <a:buSzPts val="4000"/>
              <a:buFont typeface="Arial"/>
              <a:buNone/>
            </a:pPr>
            <a:r>
              <a:rPr lang="nl-BE" sz="4000" b="1">
                <a:solidFill>
                  <a:srgbClr val="FFFFFF"/>
                </a:solidFill>
              </a:rPr>
              <a:t>Part</a:t>
            </a:r>
            <a:r>
              <a:rPr lang="nl-BE">
                <a:solidFill>
                  <a:srgbClr val="FFFFFF"/>
                </a:solidFill>
              </a:rPr>
              <a:t> </a:t>
            </a:r>
            <a:r>
              <a:rPr lang="nl-BE" sz="4000" b="1">
                <a:solidFill>
                  <a:srgbClr val="FFFFFF"/>
                </a:solidFill>
              </a:rPr>
              <a:t>III:</a:t>
            </a:r>
            <a:endParaRPr/>
          </a:p>
        </p:txBody>
      </p:sp>
      <p:sp>
        <p:nvSpPr>
          <p:cNvPr id="459" name="Google Shape;459;gf278832ee7_0_93"/>
          <p:cNvSpPr/>
          <p:nvPr/>
        </p:nvSpPr>
        <p:spPr>
          <a:xfrm>
            <a:off x="0" y="6021288"/>
            <a:ext cx="1199400" cy="836700"/>
          </a:xfrm>
          <a:prstGeom prst="rect">
            <a:avLst/>
          </a:prstGeom>
          <a:solidFill>
            <a:srgbClr val="3399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mo"/>
              <a:buNone/>
            </a:pPr>
            <a:endParaRPr sz="2000" b="0" i="0" u="none" strike="noStrike" cap="none">
              <a:solidFill>
                <a:schemeClr val="dk1"/>
              </a:solidFill>
              <a:latin typeface="Arimo"/>
              <a:ea typeface="Arimo"/>
              <a:cs typeface="Arimo"/>
              <a:sym typeface="Arimo"/>
            </a:endParaRPr>
          </a:p>
        </p:txBody>
      </p:sp>
      <p:sp>
        <p:nvSpPr>
          <p:cNvPr id="460" name="Google Shape;460;gf278832ee7_0_93"/>
          <p:cNvSpPr txBox="1">
            <a:spLocks noGrp="1"/>
          </p:cNvSpPr>
          <p:nvPr>
            <p:ph type="title"/>
          </p:nvPr>
        </p:nvSpPr>
        <p:spPr>
          <a:xfrm>
            <a:off x="963075" y="5143476"/>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i="1">
                <a:solidFill>
                  <a:srgbClr val="FFFFFF"/>
                </a:solidFill>
              </a:rPr>
              <a:t>VARIACIÓN ONOMASIOLÓGICA</a:t>
            </a:r>
            <a:endParaRPr i="1">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ef9a940485_0_69"/>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Envelope of variation</a:t>
            </a:r>
            <a:endParaRPr/>
          </a:p>
        </p:txBody>
      </p:sp>
      <p:sp>
        <p:nvSpPr>
          <p:cNvPr id="466" name="Google Shape;466;gef9a940485_0_69"/>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Contexto variable</a:t>
            </a:r>
            <a:endParaRPr i="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f278832ee7_0_129"/>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Onomasiological variation</a:t>
            </a:r>
            <a:endParaRPr>
              <a:solidFill>
                <a:srgbClr val="3399FF"/>
              </a:solidFill>
            </a:endParaRPr>
          </a:p>
        </p:txBody>
      </p:sp>
      <p:sp>
        <p:nvSpPr>
          <p:cNvPr id="472" name="Google Shape;472;gf278832ee7_0_129"/>
          <p:cNvSpPr txBox="1">
            <a:spLocks noGrp="1"/>
          </p:cNvSpPr>
          <p:nvPr>
            <p:ph type="body" idx="1"/>
          </p:nvPr>
        </p:nvSpPr>
        <p:spPr>
          <a:xfrm>
            <a:off x="914400" y="1818525"/>
            <a:ext cx="44637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473" name="Google Shape;473;gf278832ee7_0_129"/>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474" name="Google Shape;474;gf278832ee7_0_129"/>
          <p:cNvSpPr txBox="1">
            <a:spLocks noGrp="1"/>
          </p:cNvSpPr>
          <p:nvPr>
            <p:ph type="body" idx="1"/>
          </p:nvPr>
        </p:nvSpPr>
        <p:spPr>
          <a:xfrm>
            <a:off x="6248875" y="1800225"/>
            <a:ext cx="47751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475" name="Google Shape;475;gf278832ee7_0_129"/>
          <p:cNvSpPr/>
          <p:nvPr/>
        </p:nvSpPr>
        <p:spPr>
          <a:xfrm>
            <a:off x="4146100" y="3074275"/>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heet</a:t>
            </a:r>
            <a:endParaRPr sz="2000" i="1">
              <a:solidFill>
                <a:srgbClr val="FFFFFF"/>
              </a:solidFill>
            </a:endParaRPr>
          </a:p>
        </p:txBody>
      </p:sp>
      <p:sp>
        <p:nvSpPr>
          <p:cNvPr id="476" name="Google Shape;476;gf278832ee7_0_129"/>
          <p:cNvSpPr/>
          <p:nvPr/>
        </p:nvSpPr>
        <p:spPr>
          <a:xfrm>
            <a:off x="496000" y="3058975"/>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conflictive</a:t>
            </a:r>
            <a:endParaRPr sz="2000"/>
          </a:p>
          <a:p>
            <a:pPr marL="0" lvl="0" indent="0" algn="ctr" rtl="0">
              <a:spcBef>
                <a:spcPts val="0"/>
              </a:spcBef>
              <a:spcAft>
                <a:spcPts val="0"/>
              </a:spcAft>
              <a:buNone/>
            </a:pPr>
            <a:r>
              <a:rPr lang="nl-BE" sz="2000" i="1"/>
              <a:t>conflictivo</a:t>
            </a:r>
            <a:endParaRPr sz="2000" i="1"/>
          </a:p>
        </p:txBody>
      </p:sp>
      <p:sp>
        <p:nvSpPr>
          <p:cNvPr id="477" name="Google Shape;477;gf278832ee7_0_129"/>
          <p:cNvSpPr/>
          <p:nvPr/>
        </p:nvSpPr>
        <p:spPr>
          <a:xfrm>
            <a:off x="442900" y="4072275"/>
            <a:ext cx="2087100" cy="813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new, popular</a:t>
            </a:r>
            <a:endParaRPr sz="2000"/>
          </a:p>
          <a:p>
            <a:pPr marL="0" lvl="0" indent="0" algn="ctr" rtl="0">
              <a:spcBef>
                <a:spcPts val="0"/>
              </a:spcBef>
              <a:spcAft>
                <a:spcPts val="0"/>
              </a:spcAft>
              <a:buNone/>
            </a:pPr>
            <a:r>
              <a:rPr lang="nl-BE" sz="2000" i="1"/>
              <a:t>nuevo, popular</a:t>
            </a:r>
            <a:endParaRPr sz="2000" i="1"/>
          </a:p>
        </p:txBody>
      </p:sp>
      <p:sp>
        <p:nvSpPr>
          <p:cNvPr id="478" name="Google Shape;478;gf278832ee7_0_129"/>
          <p:cNvSpPr/>
          <p:nvPr/>
        </p:nvSpPr>
        <p:spPr>
          <a:xfrm>
            <a:off x="1015250" y="5062850"/>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spicy</a:t>
            </a:r>
            <a:endParaRPr sz="2000"/>
          </a:p>
          <a:p>
            <a:pPr marL="0" lvl="0" indent="0" algn="ctr" rtl="0">
              <a:spcBef>
                <a:spcPts val="0"/>
              </a:spcBef>
              <a:spcAft>
                <a:spcPts val="0"/>
              </a:spcAft>
              <a:buNone/>
            </a:pPr>
            <a:r>
              <a:rPr lang="nl-BE" sz="2000" i="1"/>
              <a:t>picante</a:t>
            </a:r>
            <a:endParaRPr sz="2000" i="1"/>
          </a:p>
        </p:txBody>
      </p:sp>
      <p:sp>
        <p:nvSpPr>
          <p:cNvPr id="479" name="Google Shape;479;gf278832ee7_0_129"/>
          <p:cNvSpPr/>
          <p:nvPr/>
        </p:nvSpPr>
        <p:spPr>
          <a:xfrm>
            <a:off x="4675450" y="5110075"/>
            <a:ext cx="2947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of high temperature</a:t>
            </a:r>
            <a:endParaRPr sz="2000"/>
          </a:p>
          <a:p>
            <a:pPr marL="0" lvl="0" indent="0" algn="ctr" rtl="0">
              <a:spcBef>
                <a:spcPts val="0"/>
              </a:spcBef>
              <a:spcAft>
                <a:spcPts val="0"/>
              </a:spcAft>
              <a:buNone/>
            </a:pPr>
            <a:r>
              <a:rPr lang="nl-BE" sz="2000" i="1"/>
              <a:t>de alta temperatura</a:t>
            </a:r>
            <a:endParaRPr sz="2000" i="1"/>
          </a:p>
        </p:txBody>
      </p:sp>
      <p:cxnSp>
        <p:nvCxnSpPr>
          <p:cNvPr id="480" name="Google Shape;480;gf278832ee7_0_129"/>
          <p:cNvCxnSpPr>
            <a:stCxn id="475" idx="2"/>
            <a:endCxn id="476" idx="3"/>
          </p:cNvCxnSpPr>
          <p:nvPr/>
        </p:nvCxnSpPr>
        <p:spPr>
          <a:xfrm flipH="1">
            <a:off x="2583100" y="3383425"/>
            <a:ext cx="1563000" cy="118200"/>
          </a:xfrm>
          <a:prstGeom prst="curvedConnector3">
            <a:avLst>
              <a:gd name="adj1" fmla="val 50000"/>
            </a:avLst>
          </a:prstGeom>
          <a:noFill/>
          <a:ln w="19050" cap="flat" cmpd="sng">
            <a:solidFill>
              <a:schemeClr val="dk1"/>
            </a:solidFill>
            <a:prstDash val="solid"/>
            <a:round/>
            <a:headEnd type="none" w="med" len="med"/>
            <a:tailEnd type="stealth" w="med" len="med"/>
          </a:ln>
        </p:spPr>
      </p:cxnSp>
      <p:cxnSp>
        <p:nvCxnSpPr>
          <p:cNvPr id="481" name="Google Shape;481;gf278832ee7_0_129"/>
          <p:cNvCxnSpPr>
            <a:stCxn id="475" idx="4"/>
            <a:endCxn id="477" idx="3"/>
          </p:cNvCxnSpPr>
          <p:nvPr/>
        </p:nvCxnSpPr>
        <p:spPr>
          <a:xfrm rot="5400000">
            <a:off x="3335650" y="2886925"/>
            <a:ext cx="786300" cy="2397600"/>
          </a:xfrm>
          <a:prstGeom prst="curvedConnector2">
            <a:avLst/>
          </a:prstGeom>
          <a:noFill/>
          <a:ln w="19050" cap="flat" cmpd="sng">
            <a:solidFill>
              <a:schemeClr val="dk1"/>
            </a:solidFill>
            <a:prstDash val="solid"/>
            <a:round/>
            <a:headEnd type="none" w="med" len="med"/>
            <a:tailEnd type="stealth" w="med" len="med"/>
          </a:ln>
        </p:spPr>
      </p:cxnSp>
      <p:cxnSp>
        <p:nvCxnSpPr>
          <p:cNvPr id="482" name="Google Shape;482;gf278832ee7_0_129"/>
          <p:cNvCxnSpPr>
            <a:stCxn id="475" idx="5"/>
            <a:endCxn id="478" idx="3"/>
          </p:cNvCxnSpPr>
          <p:nvPr/>
        </p:nvCxnSpPr>
        <p:spPr>
          <a:xfrm rot="5400000">
            <a:off x="3339554" y="3364877"/>
            <a:ext cx="1903500" cy="2377800"/>
          </a:xfrm>
          <a:prstGeom prst="curvedConnector2">
            <a:avLst/>
          </a:prstGeom>
          <a:noFill/>
          <a:ln w="19050" cap="flat" cmpd="sng">
            <a:solidFill>
              <a:schemeClr val="dk1"/>
            </a:solidFill>
            <a:prstDash val="solid"/>
            <a:round/>
            <a:headEnd type="none" w="med" len="med"/>
            <a:tailEnd type="stealth" w="med" len="med"/>
          </a:ln>
        </p:spPr>
      </p:cxnSp>
      <p:cxnSp>
        <p:nvCxnSpPr>
          <p:cNvPr id="483" name="Google Shape;483;gf278832ee7_0_129"/>
          <p:cNvCxnSpPr>
            <a:stCxn id="475" idx="6"/>
            <a:endCxn id="479" idx="0"/>
          </p:cNvCxnSpPr>
          <p:nvPr/>
        </p:nvCxnSpPr>
        <p:spPr>
          <a:xfrm>
            <a:off x="5709100" y="3383425"/>
            <a:ext cx="440400" cy="1726800"/>
          </a:xfrm>
          <a:prstGeom prst="curvedConnector2">
            <a:avLst/>
          </a:prstGeom>
          <a:noFill/>
          <a:ln w="19050" cap="flat" cmpd="sng">
            <a:solidFill>
              <a:schemeClr val="dk1"/>
            </a:solidFill>
            <a:prstDash val="solid"/>
            <a:round/>
            <a:headEnd type="none" w="med" len="med"/>
            <a:tailEnd type="stealth" w="med" len="med"/>
          </a:ln>
        </p:spPr>
      </p:cxnSp>
      <p:sp>
        <p:nvSpPr>
          <p:cNvPr id="484" name="Google Shape;484;gf278832ee7_0_129"/>
          <p:cNvSpPr txBox="1">
            <a:spLocks noGrp="1"/>
          </p:cNvSpPr>
          <p:nvPr>
            <p:ph type="title"/>
          </p:nvPr>
        </p:nvSpPr>
        <p:spPr>
          <a:xfrm>
            <a:off x="6248875"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Variación onomasiológica</a:t>
            </a:r>
            <a:endParaRPr>
              <a:solidFill>
                <a:srgbClr val="3399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f278832ee7_0_153"/>
          <p:cNvSpPr txBox="1">
            <a:spLocks noGrp="1"/>
          </p:cNvSpPr>
          <p:nvPr>
            <p:ph type="body" idx="1"/>
          </p:nvPr>
        </p:nvSpPr>
        <p:spPr>
          <a:xfrm>
            <a:off x="914400" y="1818525"/>
            <a:ext cx="44637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490" name="Google Shape;490;gf278832ee7_0_153"/>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491" name="Google Shape;491;gf278832ee7_0_153"/>
          <p:cNvSpPr txBox="1">
            <a:spLocks noGrp="1"/>
          </p:cNvSpPr>
          <p:nvPr>
            <p:ph type="body" idx="1"/>
          </p:nvPr>
        </p:nvSpPr>
        <p:spPr>
          <a:xfrm>
            <a:off x="6248875" y="1800225"/>
            <a:ext cx="47751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492" name="Google Shape;492;gf278832ee7_0_153"/>
          <p:cNvSpPr/>
          <p:nvPr/>
        </p:nvSpPr>
        <p:spPr>
          <a:xfrm>
            <a:off x="4146100" y="3074275"/>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heet</a:t>
            </a:r>
            <a:endParaRPr sz="2000" i="1">
              <a:solidFill>
                <a:srgbClr val="FFFFFF"/>
              </a:solidFill>
            </a:endParaRPr>
          </a:p>
        </p:txBody>
      </p:sp>
      <p:sp>
        <p:nvSpPr>
          <p:cNvPr id="493" name="Google Shape;493;gf278832ee7_0_153"/>
          <p:cNvSpPr/>
          <p:nvPr/>
        </p:nvSpPr>
        <p:spPr>
          <a:xfrm>
            <a:off x="496000" y="3058975"/>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conflictive</a:t>
            </a:r>
            <a:endParaRPr sz="2000"/>
          </a:p>
          <a:p>
            <a:pPr marL="0" lvl="0" indent="0" algn="ctr" rtl="0">
              <a:spcBef>
                <a:spcPts val="0"/>
              </a:spcBef>
              <a:spcAft>
                <a:spcPts val="0"/>
              </a:spcAft>
              <a:buNone/>
            </a:pPr>
            <a:r>
              <a:rPr lang="nl-BE" sz="2000" i="1"/>
              <a:t>conflictivo</a:t>
            </a:r>
            <a:endParaRPr sz="2000" i="1"/>
          </a:p>
        </p:txBody>
      </p:sp>
      <p:sp>
        <p:nvSpPr>
          <p:cNvPr id="494" name="Google Shape;494;gf278832ee7_0_153"/>
          <p:cNvSpPr/>
          <p:nvPr/>
        </p:nvSpPr>
        <p:spPr>
          <a:xfrm>
            <a:off x="442900" y="4072275"/>
            <a:ext cx="2087100" cy="813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new, popular</a:t>
            </a:r>
            <a:endParaRPr sz="2000"/>
          </a:p>
          <a:p>
            <a:pPr marL="0" lvl="0" indent="0" algn="ctr" rtl="0">
              <a:spcBef>
                <a:spcPts val="0"/>
              </a:spcBef>
              <a:spcAft>
                <a:spcPts val="0"/>
              </a:spcAft>
              <a:buNone/>
            </a:pPr>
            <a:r>
              <a:rPr lang="nl-BE" sz="2000" i="1"/>
              <a:t>nuevo, popular</a:t>
            </a:r>
            <a:endParaRPr sz="2000" i="1"/>
          </a:p>
        </p:txBody>
      </p:sp>
      <p:sp>
        <p:nvSpPr>
          <p:cNvPr id="495" name="Google Shape;495;gf278832ee7_0_153"/>
          <p:cNvSpPr/>
          <p:nvPr/>
        </p:nvSpPr>
        <p:spPr>
          <a:xfrm>
            <a:off x="1015250" y="5062850"/>
            <a:ext cx="2087100" cy="8853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spicy</a:t>
            </a:r>
            <a:endParaRPr sz="2000"/>
          </a:p>
          <a:p>
            <a:pPr marL="0" lvl="0" indent="0" algn="ctr" rtl="0">
              <a:spcBef>
                <a:spcPts val="0"/>
              </a:spcBef>
              <a:spcAft>
                <a:spcPts val="0"/>
              </a:spcAft>
              <a:buNone/>
            </a:pPr>
            <a:r>
              <a:rPr lang="nl-BE" sz="2000" i="1"/>
              <a:t>picante</a:t>
            </a:r>
            <a:endParaRPr sz="2000" i="1"/>
          </a:p>
        </p:txBody>
      </p:sp>
      <p:sp>
        <p:nvSpPr>
          <p:cNvPr id="496" name="Google Shape;496;gf278832ee7_0_153"/>
          <p:cNvSpPr/>
          <p:nvPr/>
        </p:nvSpPr>
        <p:spPr>
          <a:xfrm>
            <a:off x="4675450" y="5110075"/>
            <a:ext cx="2947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of high temperature</a:t>
            </a:r>
            <a:endParaRPr sz="2000"/>
          </a:p>
          <a:p>
            <a:pPr marL="0" lvl="0" indent="0" algn="ctr" rtl="0">
              <a:spcBef>
                <a:spcPts val="0"/>
              </a:spcBef>
              <a:spcAft>
                <a:spcPts val="0"/>
              </a:spcAft>
              <a:buNone/>
            </a:pPr>
            <a:r>
              <a:rPr lang="nl-BE" sz="2000" i="1"/>
              <a:t>de alta temperatura</a:t>
            </a:r>
            <a:endParaRPr sz="2000" i="1"/>
          </a:p>
        </p:txBody>
      </p:sp>
      <p:cxnSp>
        <p:nvCxnSpPr>
          <p:cNvPr id="497" name="Google Shape;497;gf278832ee7_0_153"/>
          <p:cNvCxnSpPr>
            <a:stCxn id="492" idx="2"/>
            <a:endCxn id="493" idx="3"/>
          </p:cNvCxnSpPr>
          <p:nvPr/>
        </p:nvCxnSpPr>
        <p:spPr>
          <a:xfrm flipH="1">
            <a:off x="2583100" y="3383425"/>
            <a:ext cx="1563000" cy="118200"/>
          </a:xfrm>
          <a:prstGeom prst="curvedConnector3">
            <a:avLst>
              <a:gd name="adj1" fmla="val 50000"/>
            </a:avLst>
          </a:prstGeom>
          <a:noFill/>
          <a:ln w="19050" cap="flat" cmpd="sng">
            <a:solidFill>
              <a:schemeClr val="dk1"/>
            </a:solidFill>
            <a:prstDash val="solid"/>
            <a:round/>
            <a:headEnd type="none" w="med" len="med"/>
            <a:tailEnd type="stealth" w="med" len="med"/>
          </a:ln>
        </p:spPr>
      </p:cxnSp>
      <p:cxnSp>
        <p:nvCxnSpPr>
          <p:cNvPr id="498" name="Google Shape;498;gf278832ee7_0_153"/>
          <p:cNvCxnSpPr>
            <a:stCxn id="492" idx="4"/>
            <a:endCxn id="494" idx="3"/>
          </p:cNvCxnSpPr>
          <p:nvPr/>
        </p:nvCxnSpPr>
        <p:spPr>
          <a:xfrm rot="5400000">
            <a:off x="3335650" y="2886925"/>
            <a:ext cx="786300" cy="2397600"/>
          </a:xfrm>
          <a:prstGeom prst="curvedConnector2">
            <a:avLst/>
          </a:prstGeom>
          <a:noFill/>
          <a:ln w="19050" cap="flat" cmpd="sng">
            <a:solidFill>
              <a:schemeClr val="dk1"/>
            </a:solidFill>
            <a:prstDash val="solid"/>
            <a:round/>
            <a:headEnd type="none" w="med" len="med"/>
            <a:tailEnd type="stealth" w="med" len="med"/>
          </a:ln>
        </p:spPr>
      </p:cxnSp>
      <p:cxnSp>
        <p:nvCxnSpPr>
          <p:cNvPr id="499" name="Google Shape;499;gf278832ee7_0_153"/>
          <p:cNvCxnSpPr>
            <a:stCxn id="492" idx="5"/>
            <a:endCxn id="495" idx="3"/>
          </p:cNvCxnSpPr>
          <p:nvPr/>
        </p:nvCxnSpPr>
        <p:spPr>
          <a:xfrm rot="5400000">
            <a:off x="3339554" y="3364877"/>
            <a:ext cx="1903500" cy="2377800"/>
          </a:xfrm>
          <a:prstGeom prst="curvedConnector2">
            <a:avLst/>
          </a:prstGeom>
          <a:noFill/>
          <a:ln w="19050" cap="flat" cmpd="sng">
            <a:solidFill>
              <a:schemeClr val="dk1"/>
            </a:solidFill>
            <a:prstDash val="solid"/>
            <a:round/>
            <a:headEnd type="none" w="med" len="med"/>
            <a:tailEnd type="stealth" w="med" len="med"/>
          </a:ln>
        </p:spPr>
      </p:cxnSp>
      <p:cxnSp>
        <p:nvCxnSpPr>
          <p:cNvPr id="500" name="Google Shape;500;gf278832ee7_0_153"/>
          <p:cNvCxnSpPr>
            <a:stCxn id="492" idx="6"/>
            <a:endCxn id="496" idx="0"/>
          </p:cNvCxnSpPr>
          <p:nvPr/>
        </p:nvCxnSpPr>
        <p:spPr>
          <a:xfrm>
            <a:off x="5709100" y="3383425"/>
            <a:ext cx="440400" cy="1726800"/>
          </a:xfrm>
          <a:prstGeom prst="curvedConnector2">
            <a:avLst/>
          </a:prstGeom>
          <a:noFill/>
          <a:ln w="19050" cap="flat" cmpd="sng">
            <a:solidFill>
              <a:schemeClr val="dk1"/>
            </a:solidFill>
            <a:prstDash val="solid"/>
            <a:round/>
            <a:headEnd type="none" w="med" len="med"/>
            <a:tailEnd type="stealth" w="med" len="med"/>
          </a:ln>
        </p:spPr>
      </p:cxnSp>
      <p:sp>
        <p:nvSpPr>
          <p:cNvPr id="501" name="Google Shape;501;gf278832ee7_0_153"/>
          <p:cNvSpPr/>
          <p:nvPr/>
        </p:nvSpPr>
        <p:spPr>
          <a:xfrm>
            <a:off x="8058175" y="3119850"/>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warm</a:t>
            </a:r>
            <a:endParaRPr sz="2000" i="1">
              <a:solidFill>
                <a:srgbClr val="FFFFFF"/>
              </a:solidFill>
            </a:endParaRPr>
          </a:p>
        </p:txBody>
      </p:sp>
      <p:sp>
        <p:nvSpPr>
          <p:cNvPr id="502" name="Google Shape;502;gf278832ee7_0_153"/>
          <p:cNvSpPr/>
          <p:nvPr/>
        </p:nvSpPr>
        <p:spPr>
          <a:xfrm>
            <a:off x="8058175" y="5038100"/>
            <a:ext cx="1678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affectionate</a:t>
            </a:r>
            <a:endParaRPr sz="2000"/>
          </a:p>
          <a:p>
            <a:pPr marL="0" lvl="0" indent="0" algn="ctr" rtl="0">
              <a:spcBef>
                <a:spcPts val="0"/>
              </a:spcBef>
              <a:spcAft>
                <a:spcPts val="0"/>
              </a:spcAft>
              <a:buNone/>
            </a:pPr>
            <a:r>
              <a:rPr lang="nl-BE" sz="2000" i="1"/>
              <a:t>cariñoso</a:t>
            </a:r>
            <a:endParaRPr sz="2000" i="1"/>
          </a:p>
        </p:txBody>
      </p:sp>
      <p:sp>
        <p:nvSpPr>
          <p:cNvPr id="503" name="Google Shape;503;gf278832ee7_0_153"/>
          <p:cNvSpPr/>
          <p:nvPr/>
        </p:nvSpPr>
        <p:spPr>
          <a:xfrm>
            <a:off x="10092175" y="4738075"/>
            <a:ext cx="1678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passionate</a:t>
            </a:r>
            <a:endParaRPr sz="2000"/>
          </a:p>
          <a:p>
            <a:pPr marL="0" lvl="0" indent="0" algn="ctr" rtl="0">
              <a:spcBef>
                <a:spcPts val="0"/>
              </a:spcBef>
              <a:spcAft>
                <a:spcPts val="0"/>
              </a:spcAft>
              <a:buNone/>
            </a:pPr>
            <a:r>
              <a:rPr lang="nl-BE" sz="2000" i="1"/>
              <a:t>apasionado</a:t>
            </a:r>
            <a:endParaRPr sz="2000" i="1"/>
          </a:p>
        </p:txBody>
      </p:sp>
      <p:cxnSp>
        <p:nvCxnSpPr>
          <p:cNvPr id="504" name="Google Shape;504;gf278832ee7_0_153"/>
          <p:cNvCxnSpPr>
            <a:stCxn id="501" idx="2"/>
            <a:endCxn id="496" idx="0"/>
          </p:cNvCxnSpPr>
          <p:nvPr/>
        </p:nvCxnSpPr>
        <p:spPr>
          <a:xfrm flipH="1">
            <a:off x="6149275" y="3429000"/>
            <a:ext cx="1908900" cy="1681200"/>
          </a:xfrm>
          <a:prstGeom prst="curvedConnector2">
            <a:avLst/>
          </a:prstGeom>
          <a:noFill/>
          <a:ln w="19050" cap="flat" cmpd="sng">
            <a:solidFill>
              <a:schemeClr val="dk1"/>
            </a:solidFill>
            <a:prstDash val="solid"/>
            <a:round/>
            <a:headEnd type="none" w="med" len="med"/>
            <a:tailEnd type="stealth" w="med" len="med"/>
          </a:ln>
        </p:spPr>
      </p:cxnSp>
      <p:cxnSp>
        <p:nvCxnSpPr>
          <p:cNvPr id="505" name="Google Shape;505;gf278832ee7_0_153"/>
          <p:cNvCxnSpPr>
            <a:stCxn id="501" idx="4"/>
            <a:endCxn id="502" idx="0"/>
          </p:cNvCxnSpPr>
          <p:nvPr/>
        </p:nvCxnSpPr>
        <p:spPr>
          <a:xfrm rot="-5400000" flipH="1">
            <a:off x="8218675" y="4359150"/>
            <a:ext cx="1299900" cy="57900"/>
          </a:xfrm>
          <a:prstGeom prst="curvedConnector3">
            <a:avLst>
              <a:gd name="adj1" fmla="val 50002"/>
            </a:avLst>
          </a:prstGeom>
          <a:noFill/>
          <a:ln w="19050" cap="flat" cmpd="sng">
            <a:solidFill>
              <a:schemeClr val="dk1"/>
            </a:solidFill>
            <a:prstDash val="solid"/>
            <a:round/>
            <a:headEnd type="none" w="med" len="med"/>
            <a:tailEnd type="stealth" w="med" len="med"/>
          </a:ln>
        </p:spPr>
      </p:cxnSp>
      <p:cxnSp>
        <p:nvCxnSpPr>
          <p:cNvPr id="506" name="Google Shape;506;gf278832ee7_0_153"/>
          <p:cNvCxnSpPr>
            <a:stCxn id="501" idx="5"/>
            <a:endCxn id="503" idx="0"/>
          </p:cNvCxnSpPr>
          <p:nvPr/>
        </p:nvCxnSpPr>
        <p:spPr>
          <a:xfrm rot="-5400000" flipH="1">
            <a:off x="9616679" y="3423202"/>
            <a:ext cx="1090500" cy="1539300"/>
          </a:xfrm>
          <a:prstGeom prst="curvedConnector3">
            <a:avLst>
              <a:gd name="adj1" fmla="val 54150"/>
            </a:avLst>
          </a:prstGeom>
          <a:noFill/>
          <a:ln w="19050" cap="flat" cmpd="sng">
            <a:solidFill>
              <a:schemeClr val="dk1"/>
            </a:solidFill>
            <a:prstDash val="solid"/>
            <a:round/>
            <a:headEnd type="none" w="med" len="med"/>
            <a:tailEnd type="stealth" w="med" len="med"/>
          </a:ln>
        </p:spPr>
      </p:cxnSp>
      <p:sp>
        <p:nvSpPr>
          <p:cNvPr id="507" name="Google Shape;507;gf278832ee7_0_153"/>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Onomasiological variation</a:t>
            </a:r>
            <a:endParaRPr>
              <a:solidFill>
                <a:srgbClr val="3399FF"/>
              </a:solidFill>
            </a:endParaRPr>
          </a:p>
        </p:txBody>
      </p:sp>
      <p:sp>
        <p:nvSpPr>
          <p:cNvPr id="508" name="Google Shape;508;gf278832ee7_0_153"/>
          <p:cNvSpPr txBox="1">
            <a:spLocks noGrp="1"/>
          </p:cNvSpPr>
          <p:nvPr>
            <p:ph type="title"/>
          </p:nvPr>
        </p:nvSpPr>
        <p:spPr>
          <a:xfrm>
            <a:off x="6248875"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Variación onomasiológica</a:t>
            </a:r>
            <a:endParaRPr>
              <a:solidFill>
                <a:srgbClr val="3399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99FF"/>
        </a:solidFill>
        <a:effectLst/>
      </p:bgPr>
    </p:bg>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963075" y="4406901"/>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a:solidFill>
                  <a:srgbClr val="FFFFFF"/>
                </a:solidFill>
              </a:rPr>
              <a:t>BACKGROUND</a:t>
            </a:r>
            <a:endParaRPr>
              <a:solidFill>
                <a:srgbClr val="FFFFFF"/>
              </a:solidFill>
            </a:endParaRPr>
          </a:p>
        </p:txBody>
      </p:sp>
      <p:sp>
        <p:nvSpPr>
          <p:cNvPr id="136" name="Google Shape;136;p4"/>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p>
            <a:pPr marL="0" lvl="0" indent="0" algn="l" rtl="0">
              <a:spcBef>
                <a:spcPts val="0"/>
              </a:spcBef>
              <a:spcAft>
                <a:spcPts val="0"/>
              </a:spcAft>
              <a:buClr>
                <a:srgbClr val="FFFFFF"/>
              </a:buClr>
              <a:buSzPts val="4000"/>
              <a:buFont typeface="Arial"/>
              <a:buNone/>
            </a:pPr>
            <a:r>
              <a:rPr lang="nl-BE" sz="4000" b="1">
                <a:solidFill>
                  <a:srgbClr val="FFFFFF"/>
                </a:solidFill>
              </a:rPr>
              <a:t>Part</a:t>
            </a:r>
            <a:r>
              <a:rPr lang="nl-BE">
                <a:solidFill>
                  <a:srgbClr val="FFFFFF"/>
                </a:solidFill>
              </a:rPr>
              <a:t> </a:t>
            </a:r>
            <a:r>
              <a:rPr lang="nl-BE" sz="4000" b="1">
                <a:solidFill>
                  <a:srgbClr val="FFFFFF"/>
                </a:solidFill>
              </a:rPr>
              <a:t>I:</a:t>
            </a:r>
            <a:endParaRPr/>
          </a:p>
        </p:txBody>
      </p:sp>
      <p:sp>
        <p:nvSpPr>
          <p:cNvPr id="137" name="Google Shape;137;p4"/>
          <p:cNvSpPr/>
          <p:nvPr/>
        </p:nvSpPr>
        <p:spPr>
          <a:xfrm>
            <a:off x="0" y="6021288"/>
            <a:ext cx="1199456" cy="836712"/>
          </a:xfrm>
          <a:prstGeom prst="rect">
            <a:avLst/>
          </a:prstGeom>
          <a:solidFill>
            <a:srgbClr val="3399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mo"/>
              <a:buNone/>
            </a:pPr>
            <a:endParaRPr sz="2000" b="0" i="0" u="none" strike="noStrike" cap="none">
              <a:solidFill>
                <a:schemeClr val="dk1"/>
              </a:solidFill>
              <a:latin typeface="Arimo"/>
              <a:ea typeface="Arimo"/>
              <a:cs typeface="Arimo"/>
              <a:sym typeface="Arimo"/>
            </a:endParaRPr>
          </a:p>
        </p:txBody>
      </p:sp>
      <p:sp>
        <p:nvSpPr>
          <p:cNvPr id="138" name="Google Shape;138;p4"/>
          <p:cNvSpPr txBox="1">
            <a:spLocks noGrp="1"/>
          </p:cNvSpPr>
          <p:nvPr>
            <p:ph type="title"/>
          </p:nvPr>
        </p:nvSpPr>
        <p:spPr>
          <a:xfrm>
            <a:off x="963075" y="5143476"/>
            <a:ext cx="10363200" cy="6810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r>
              <a:rPr lang="nl-BE" i="1">
                <a:solidFill>
                  <a:srgbClr val="FFFFFF"/>
                </a:solidFill>
              </a:rPr>
              <a:t>MARCO TEÓRICO Y METODOLÓGICO</a:t>
            </a:r>
            <a:endParaRPr i="1">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f278832ee7_0_176"/>
          <p:cNvSpPr txBox="1">
            <a:spLocks noGrp="1"/>
          </p:cNvSpPr>
          <p:nvPr>
            <p:ph type="body" idx="1"/>
          </p:nvPr>
        </p:nvSpPr>
        <p:spPr>
          <a:xfrm>
            <a:off x="914400" y="1818525"/>
            <a:ext cx="44637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514" name="Google Shape;514;gf278832ee7_0_176"/>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15" name="Google Shape;515;gf278832ee7_0_176"/>
          <p:cNvSpPr txBox="1">
            <a:spLocks noGrp="1"/>
          </p:cNvSpPr>
          <p:nvPr>
            <p:ph type="body" idx="1"/>
          </p:nvPr>
        </p:nvSpPr>
        <p:spPr>
          <a:xfrm>
            <a:off x="6248875" y="1800225"/>
            <a:ext cx="4775100" cy="618300"/>
          </a:xfrm>
          <a:prstGeom prst="rect">
            <a:avLst/>
          </a:prstGeom>
          <a:noFill/>
          <a:ln>
            <a:noFill/>
          </a:ln>
        </p:spPr>
        <p:txBody>
          <a:bodyPr spcFirstLastPara="1" wrap="square" lIns="92075" tIns="46025" rIns="92075" bIns="46025" anchor="t" anchorCtr="0">
            <a:noAutofit/>
          </a:bodyPr>
          <a:lstStyle/>
          <a:p>
            <a:pPr marL="0" lvl="0" indent="0" algn="l" rtl="0">
              <a:spcBef>
                <a:spcPts val="480"/>
              </a:spcBef>
              <a:spcAft>
                <a:spcPts val="0"/>
              </a:spcAft>
              <a:buClr>
                <a:schemeClr val="dk1"/>
              </a:buClr>
              <a:buSzPts val="2400"/>
              <a:buFont typeface="Arial"/>
              <a:buNone/>
            </a:pPr>
            <a:r>
              <a:rPr lang="nl-BE" sz="2400"/>
              <a:t>from the concepts to the forms</a:t>
            </a:r>
            <a:endParaRPr/>
          </a:p>
        </p:txBody>
      </p:sp>
      <p:sp>
        <p:nvSpPr>
          <p:cNvPr id="516" name="Google Shape;516;gf278832ee7_0_176"/>
          <p:cNvSpPr/>
          <p:nvPr/>
        </p:nvSpPr>
        <p:spPr>
          <a:xfrm>
            <a:off x="4146100" y="3074275"/>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heet</a:t>
            </a:r>
            <a:endParaRPr sz="2000" i="1">
              <a:solidFill>
                <a:srgbClr val="FFFFFF"/>
              </a:solidFill>
            </a:endParaRPr>
          </a:p>
        </p:txBody>
      </p:sp>
      <p:sp>
        <p:nvSpPr>
          <p:cNvPr id="517" name="Google Shape;517;gf278832ee7_0_176"/>
          <p:cNvSpPr/>
          <p:nvPr/>
        </p:nvSpPr>
        <p:spPr>
          <a:xfrm>
            <a:off x="496000" y="3058975"/>
            <a:ext cx="2087100" cy="8853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solidFill>
                  <a:schemeClr val="accent3"/>
                </a:solidFill>
              </a:rPr>
              <a:t>conflictive</a:t>
            </a:r>
            <a:endParaRPr sz="2000">
              <a:solidFill>
                <a:schemeClr val="accent3"/>
              </a:solidFill>
            </a:endParaRPr>
          </a:p>
          <a:p>
            <a:pPr marL="0" lvl="0" indent="0" algn="ctr" rtl="0">
              <a:spcBef>
                <a:spcPts val="0"/>
              </a:spcBef>
              <a:spcAft>
                <a:spcPts val="0"/>
              </a:spcAft>
              <a:buNone/>
            </a:pPr>
            <a:r>
              <a:rPr lang="nl-BE" sz="2000" i="1">
                <a:solidFill>
                  <a:schemeClr val="accent3"/>
                </a:solidFill>
              </a:rPr>
              <a:t>conflictivo</a:t>
            </a:r>
            <a:endParaRPr sz="2000" i="1">
              <a:solidFill>
                <a:schemeClr val="accent3"/>
              </a:solidFill>
            </a:endParaRPr>
          </a:p>
        </p:txBody>
      </p:sp>
      <p:sp>
        <p:nvSpPr>
          <p:cNvPr id="518" name="Google Shape;518;gf278832ee7_0_176"/>
          <p:cNvSpPr/>
          <p:nvPr/>
        </p:nvSpPr>
        <p:spPr>
          <a:xfrm>
            <a:off x="442900" y="4072275"/>
            <a:ext cx="2087100" cy="8133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solidFill>
                  <a:schemeClr val="accent3"/>
                </a:solidFill>
              </a:rPr>
              <a:t>new, popular</a:t>
            </a:r>
            <a:endParaRPr sz="2000">
              <a:solidFill>
                <a:schemeClr val="accent3"/>
              </a:solidFill>
            </a:endParaRPr>
          </a:p>
          <a:p>
            <a:pPr marL="0" lvl="0" indent="0" algn="ctr" rtl="0">
              <a:spcBef>
                <a:spcPts val="0"/>
              </a:spcBef>
              <a:spcAft>
                <a:spcPts val="0"/>
              </a:spcAft>
              <a:buNone/>
            </a:pPr>
            <a:r>
              <a:rPr lang="nl-BE" sz="2000" i="1">
                <a:solidFill>
                  <a:schemeClr val="accent3"/>
                </a:solidFill>
              </a:rPr>
              <a:t>nuevo, popular</a:t>
            </a:r>
            <a:endParaRPr sz="2000" i="1">
              <a:solidFill>
                <a:schemeClr val="accent3"/>
              </a:solidFill>
            </a:endParaRPr>
          </a:p>
        </p:txBody>
      </p:sp>
      <p:sp>
        <p:nvSpPr>
          <p:cNvPr id="519" name="Google Shape;519;gf278832ee7_0_176"/>
          <p:cNvSpPr/>
          <p:nvPr/>
        </p:nvSpPr>
        <p:spPr>
          <a:xfrm>
            <a:off x="1015250" y="5062850"/>
            <a:ext cx="2087100" cy="8853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solidFill>
                  <a:schemeClr val="accent3"/>
                </a:solidFill>
              </a:rPr>
              <a:t>spicy</a:t>
            </a:r>
            <a:endParaRPr sz="2000">
              <a:solidFill>
                <a:schemeClr val="accent3"/>
              </a:solidFill>
            </a:endParaRPr>
          </a:p>
          <a:p>
            <a:pPr marL="0" lvl="0" indent="0" algn="ctr" rtl="0">
              <a:spcBef>
                <a:spcPts val="0"/>
              </a:spcBef>
              <a:spcAft>
                <a:spcPts val="0"/>
              </a:spcAft>
              <a:buNone/>
            </a:pPr>
            <a:r>
              <a:rPr lang="nl-BE" sz="2000" i="1">
                <a:solidFill>
                  <a:schemeClr val="accent3"/>
                </a:solidFill>
              </a:rPr>
              <a:t>picante</a:t>
            </a:r>
            <a:endParaRPr sz="2000" i="1">
              <a:solidFill>
                <a:schemeClr val="accent3"/>
              </a:solidFill>
            </a:endParaRPr>
          </a:p>
        </p:txBody>
      </p:sp>
      <p:sp>
        <p:nvSpPr>
          <p:cNvPr id="520" name="Google Shape;520;gf278832ee7_0_176"/>
          <p:cNvSpPr/>
          <p:nvPr/>
        </p:nvSpPr>
        <p:spPr>
          <a:xfrm>
            <a:off x="4675450" y="5110075"/>
            <a:ext cx="2947800" cy="9348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t>of high temperature</a:t>
            </a:r>
            <a:endParaRPr sz="2000"/>
          </a:p>
          <a:p>
            <a:pPr marL="0" lvl="0" indent="0" algn="ctr" rtl="0">
              <a:spcBef>
                <a:spcPts val="0"/>
              </a:spcBef>
              <a:spcAft>
                <a:spcPts val="0"/>
              </a:spcAft>
              <a:buNone/>
            </a:pPr>
            <a:r>
              <a:rPr lang="nl-BE" sz="2000" i="1"/>
              <a:t>de alta temperatura</a:t>
            </a:r>
            <a:endParaRPr sz="2000" i="1"/>
          </a:p>
        </p:txBody>
      </p:sp>
      <p:cxnSp>
        <p:nvCxnSpPr>
          <p:cNvPr id="521" name="Google Shape;521;gf278832ee7_0_176"/>
          <p:cNvCxnSpPr>
            <a:stCxn id="516" idx="2"/>
            <a:endCxn id="517" idx="3"/>
          </p:cNvCxnSpPr>
          <p:nvPr/>
        </p:nvCxnSpPr>
        <p:spPr>
          <a:xfrm flipH="1">
            <a:off x="2583100" y="3383425"/>
            <a:ext cx="1563000" cy="118200"/>
          </a:xfrm>
          <a:prstGeom prst="curvedConnector3">
            <a:avLst>
              <a:gd name="adj1" fmla="val 50000"/>
            </a:avLst>
          </a:prstGeom>
          <a:noFill/>
          <a:ln w="19050" cap="flat" cmpd="sng">
            <a:solidFill>
              <a:schemeClr val="accent3"/>
            </a:solidFill>
            <a:prstDash val="solid"/>
            <a:round/>
            <a:headEnd type="none" w="med" len="med"/>
            <a:tailEnd type="stealth" w="med" len="med"/>
          </a:ln>
        </p:spPr>
      </p:cxnSp>
      <p:cxnSp>
        <p:nvCxnSpPr>
          <p:cNvPr id="522" name="Google Shape;522;gf278832ee7_0_176"/>
          <p:cNvCxnSpPr>
            <a:stCxn id="516" idx="4"/>
            <a:endCxn id="518" idx="3"/>
          </p:cNvCxnSpPr>
          <p:nvPr/>
        </p:nvCxnSpPr>
        <p:spPr>
          <a:xfrm rot="5400000">
            <a:off x="3335650" y="2886925"/>
            <a:ext cx="786300" cy="2397600"/>
          </a:xfrm>
          <a:prstGeom prst="curvedConnector2">
            <a:avLst/>
          </a:prstGeom>
          <a:noFill/>
          <a:ln w="19050" cap="flat" cmpd="sng">
            <a:solidFill>
              <a:schemeClr val="accent3"/>
            </a:solidFill>
            <a:prstDash val="solid"/>
            <a:round/>
            <a:headEnd type="none" w="med" len="med"/>
            <a:tailEnd type="stealth" w="med" len="med"/>
          </a:ln>
        </p:spPr>
      </p:cxnSp>
      <p:cxnSp>
        <p:nvCxnSpPr>
          <p:cNvPr id="523" name="Google Shape;523;gf278832ee7_0_176"/>
          <p:cNvCxnSpPr>
            <a:stCxn id="516" idx="5"/>
            <a:endCxn id="519" idx="3"/>
          </p:cNvCxnSpPr>
          <p:nvPr/>
        </p:nvCxnSpPr>
        <p:spPr>
          <a:xfrm rot="5400000">
            <a:off x="3339554" y="3364877"/>
            <a:ext cx="1903500" cy="2377800"/>
          </a:xfrm>
          <a:prstGeom prst="curvedConnector2">
            <a:avLst/>
          </a:prstGeom>
          <a:noFill/>
          <a:ln w="19050" cap="flat" cmpd="sng">
            <a:solidFill>
              <a:schemeClr val="accent3"/>
            </a:solidFill>
            <a:prstDash val="solid"/>
            <a:round/>
            <a:headEnd type="none" w="med" len="med"/>
            <a:tailEnd type="stealth" w="med" len="med"/>
          </a:ln>
        </p:spPr>
      </p:cxnSp>
      <p:cxnSp>
        <p:nvCxnSpPr>
          <p:cNvPr id="524" name="Google Shape;524;gf278832ee7_0_176"/>
          <p:cNvCxnSpPr>
            <a:stCxn id="516" idx="6"/>
            <a:endCxn id="520" idx="0"/>
          </p:cNvCxnSpPr>
          <p:nvPr/>
        </p:nvCxnSpPr>
        <p:spPr>
          <a:xfrm>
            <a:off x="5709100" y="3383425"/>
            <a:ext cx="440400" cy="1726800"/>
          </a:xfrm>
          <a:prstGeom prst="curvedConnector2">
            <a:avLst/>
          </a:prstGeom>
          <a:noFill/>
          <a:ln w="19050" cap="flat" cmpd="sng">
            <a:solidFill>
              <a:schemeClr val="dk1"/>
            </a:solidFill>
            <a:prstDash val="solid"/>
            <a:round/>
            <a:headEnd type="stealth" w="med" len="med"/>
            <a:tailEnd type="none" w="med" len="med"/>
          </a:ln>
        </p:spPr>
      </p:cxnSp>
      <p:sp>
        <p:nvSpPr>
          <p:cNvPr id="525" name="Google Shape;525;gf278832ee7_0_176"/>
          <p:cNvSpPr/>
          <p:nvPr/>
        </p:nvSpPr>
        <p:spPr>
          <a:xfrm>
            <a:off x="8058175" y="3119850"/>
            <a:ext cx="1563000" cy="61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i="1">
                <a:solidFill>
                  <a:srgbClr val="FFFFFF"/>
                </a:solidFill>
              </a:rPr>
              <a:t>warm</a:t>
            </a:r>
            <a:endParaRPr sz="2000" i="1">
              <a:solidFill>
                <a:srgbClr val="FFFFFF"/>
              </a:solidFill>
            </a:endParaRPr>
          </a:p>
        </p:txBody>
      </p:sp>
      <p:sp>
        <p:nvSpPr>
          <p:cNvPr id="526" name="Google Shape;526;gf278832ee7_0_176"/>
          <p:cNvSpPr/>
          <p:nvPr/>
        </p:nvSpPr>
        <p:spPr>
          <a:xfrm>
            <a:off x="8058175" y="5038100"/>
            <a:ext cx="1678800" cy="9348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solidFill>
                  <a:schemeClr val="accent3"/>
                </a:solidFill>
              </a:rPr>
              <a:t>affectionate</a:t>
            </a:r>
            <a:endParaRPr sz="2000">
              <a:solidFill>
                <a:schemeClr val="accent3"/>
              </a:solidFill>
            </a:endParaRPr>
          </a:p>
          <a:p>
            <a:pPr marL="0" lvl="0" indent="0" algn="ctr" rtl="0">
              <a:spcBef>
                <a:spcPts val="0"/>
              </a:spcBef>
              <a:spcAft>
                <a:spcPts val="0"/>
              </a:spcAft>
              <a:buNone/>
            </a:pPr>
            <a:r>
              <a:rPr lang="nl-BE" sz="2000" i="1">
                <a:solidFill>
                  <a:schemeClr val="accent3"/>
                </a:solidFill>
              </a:rPr>
              <a:t>cariñoso</a:t>
            </a:r>
            <a:endParaRPr sz="2000" i="1">
              <a:solidFill>
                <a:schemeClr val="accent3"/>
              </a:solidFill>
            </a:endParaRPr>
          </a:p>
        </p:txBody>
      </p:sp>
      <p:sp>
        <p:nvSpPr>
          <p:cNvPr id="527" name="Google Shape;527;gf278832ee7_0_176"/>
          <p:cNvSpPr/>
          <p:nvPr/>
        </p:nvSpPr>
        <p:spPr>
          <a:xfrm>
            <a:off x="10092175" y="4738075"/>
            <a:ext cx="1678800" cy="934800"/>
          </a:xfrm>
          <a:prstGeom prst="roundRect">
            <a:avLst>
              <a:gd name="adj" fmla="val 16667"/>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BE" sz="2000">
                <a:solidFill>
                  <a:schemeClr val="accent3"/>
                </a:solidFill>
              </a:rPr>
              <a:t>passionate</a:t>
            </a:r>
            <a:endParaRPr sz="2000">
              <a:solidFill>
                <a:schemeClr val="accent3"/>
              </a:solidFill>
            </a:endParaRPr>
          </a:p>
          <a:p>
            <a:pPr marL="0" lvl="0" indent="0" algn="ctr" rtl="0">
              <a:spcBef>
                <a:spcPts val="0"/>
              </a:spcBef>
              <a:spcAft>
                <a:spcPts val="0"/>
              </a:spcAft>
              <a:buNone/>
            </a:pPr>
            <a:r>
              <a:rPr lang="nl-BE" sz="2000" i="1">
                <a:solidFill>
                  <a:schemeClr val="accent3"/>
                </a:solidFill>
              </a:rPr>
              <a:t>apasionado</a:t>
            </a:r>
            <a:endParaRPr sz="2000" i="1">
              <a:solidFill>
                <a:schemeClr val="accent3"/>
              </a:solidFill>
            </a:endParaRPr>
          </a:p>
        </p:txBody>
      </p:sp>
      <p:cxnSp>
        <p:nvCxnSpPr>
          <p:cNvPr id="528" name="Google Shape;528;gf278832ee7_0_176"/>
          <p:cNvCxnSpPr>
            <a:stCxn id="525" idx="2"/>
            <a:endCxn id="520" idx="0"/>
          </p:cNvCxnSpPr>
          <p:nvPr/>
        </p:nvCxnSpPr>
        <p:spPr>
          <a:xfrm flipH="1">
            <a:off x="6149275" y="3429000"/>
            <a:ext cx="1908900" cy="1681200"/>
          </a:xfrm>
          <a:prstGeom prst="curvedConnector2">
            <a:avLst/>
          </a:prstGeom>
          <a:noFill/>
          <a:ln w="19050" cap="flat" cmpd="sng">
            <a:solidFill>
              <a:schemeClr val="dk1"/>
            </a:solidFill>
            <a:prstDash val="solid"/>
            <a:round/>
            <a:headEnd type="stealth" w="med" len="med"/>
            <a:tailEnd type="none" w="med" len="med"/>
          </a:ln>
        </p:spPr>
      </p:cxnSp>
      <p:cxnSp>
        <p:nvCxnSpPr>
          <p:cNvPr id="529" name="Google Shape;529;gf278832ee7_0_176"/>
          <p:cNvCxnSpPr>
            <a:stCxn id="525" idx="4"/>
            <a:endCxn id="526" idx="0"/>
          </p:cNvCxnSpPr>
          <p:nvPr/>
        </p:nvCxnSpPr>
        <p:spPr>
          <a:xfrm rot="-5400000" flipH="1">
            <a:off x="8218675" y="4359150"/>
            <a:ext cx="1299900" cy="57900"/>
          </a:xfrm>
          <a:prstGeom prst="curvedConnector3">
            <a:avLst>
              <a:gd name="adj1" fmla="val 50002"/>
            </a:avLst>
          </a:prstGeom>
          <a:noFill/>
          <a:ln w="19050" cap="flat" cmpd="sng">
            <a:solidFill>
              <a:schemeClr val="accent3"/>
            </a:solidFill>
            <a:prstDash val="solid"/>
            <a:round/>
            <a:headEnd type="none" w="med" len="med"/>
            <a:tailEnd type="stealth" w="med" len="med"/>
          </a:ln>
        </p:spPr>
      </p:cxnSp>
      <p:cxnSp>
        <p:nvCxnSpPr>
          <p:cNvPr id="530" name="Google Shape;530;gf278832ee7_0_176"/>
          <p:cNvCxnSpPr>
            <a:stCxn id="525" idx="5"/>
            <a:endCxn id="527" idx="0"/>
          </p:cNvCxnSpPr>
          <p:nvPr/>
        </p:nvCxnSpPr>
        <p:spPr>
          <a:xfrm rot="-5400000" flipH="1">
            <a:off x="9616679" y="3423202"/>
            <a:ext cx="1090500" cy="1539300"/>
          </a:xfrm>
          <a:prstGeom prst="curvedConnector3">
            <a:avLst>
              <a:gd name="adj1" fmla="val 54150"/>
            </a:avLst>
          </a:prstGeom>
          <a:noFill/>
          <a:ln w="19050" cap="flat" cmpd="sng">
            <a:solidFill>
              <a:schemeClr val="accent3"/>
            </a:solidFill>
            <a:prstDash val="solid"/>
            <a:round/>
            <a:headEnd type="none" w="med" len="med"/>
            <a:tailEnd type="stealth" w="med" len="med"/>
          </a:ln>
        </p:spPr>
      </p:cxnSp>
      <p:sp>
        <p:nvSpPr>
          <p:cNvPr id="531" name="Google Shape;531;gf278832ee7_0_176"/>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Onomasiological variation</a:t>
            </a:r>
            <a:endParaRPr>
              <a:solidFill>
                <a:srgbClr val="3399FF"/>
              </a:solidFill>
            </a:endParaRPr>
          </a:p>
        </p:txBody>
      </p:sp>
      <p:sp>
        <p:nvSpPr>
          <p:cNvPr id="532" name="Google Shape;532;gf278832ee7_0_176"/>
          <p:cNvSpPr txBox="1">
            <a:spLocks noGrp="1"/>
          </p:cNvSpPr>
          <p:nvPr>
            <p:ph type="title"/>
          </p:nvPr>
        </p:nvSpPr>
        <p:spPr>
          <a:xfrm>
            <a:off x="6248875"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Variación onomasiológica</a:t>
            </a:r>
            <a:endParaRPr>
              <a:solidFill>
                <a:srgbClr val="3399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gf2bdc95fc4_0_6"/>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38" name="Google Shape;538;gf2bdc95fc4_0_6"/>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(2016)</a:t>
            </a:r>
            <a:endParaRPr sz="1600" b="0" i="0" u="none" strike="noStrike" cap="none">
              <a:solidFill>
                <a:schemeClr val="dk1"/>
              </a:solidFill>
              <a:latin typeface="Arial"/>
              <a:ea typeface="Arial"/>
              <a:cs typeface="Arial"/>
              <a:sym typeface="Arial"/>
            </a:endParaRPr>
          </a:p>
        </p:txBody>
      </p:sp>
      <p:pic>
        <p:nvPicPr>
          <p:cNvPr id="539" name="Google Shape;539;gf2bdc95fc4_0_6"/>
          <p:cNvPicPr preferRelativeResize="0"/>
          <p:nvPr/>
        </p:nvPicPr>
        <p:blipFill>
          <a:blip r:embed="rId3">
            <a:alphaModFix/>
          </a:blip>
          <a:stretch>
            <a:fillRect/>
          </a:stretch>
        </p:blipFill>
        <p:spPr>
          <a:xfrm>
            <a:off x="2386013" y="1181100"/>
            <a:ext cx="7419975" cy="4495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f2cbe0a7cf_0_54"/>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45" name="Google Shape;545;gf2cbe0a7cf_0_54"/>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(2016)</a:t>
            </a:r>
            <a:endParaRPr sz="1600" b="0" i="0" u="none" strike="noStrike" cap="none">
              <a:solidFill>
                <a:schemeClr val="dk1"/>
              </a:solidFill>
              <a:latin typeface="Arial"/>
              <a:ea typeface="Arial"/>
              <a:cs typeface="Arial"/>
              <a:sym typeface="Arial"/>
            </a:endParaRPr>
          </a:p>
        </p:txBody>
      </p:sp>
      <p:pic>
        <p:nvPicPr>
          <p:cNvPr id="546" name="Google Shape;546;gf2cbe0a7cf_0_54"/>
          <p:cNvPicPr preferRelativeResize="0"/>
          <p:nvPr/>
        </p:nvPicPr>
        <p:blipFill>
          <a:blip r:embed="rId3">
            <a:alphaModFix/>
          </a:blip>
          <a:stretch>
            <a:fillRect/>
          </a:stretch>
        </p:blipFill>
        <p:spPr>
          <a:xfrm>
            <a:off x="2386013" y="1181100"/>
            <a:ext cx="7419975" cy="4495800"/>
          </a:xfrm>
          <a:prstGeom prst="rect">
            <a:avLst/>
          </a:prstGeom>
          <a:noFill/>
          <a:ln>
            <a:noFill/>
          </a:ln>
        </p:spPr>
      </p:pic>
      <p:sp>
        <p:nvSpPr>
          <p:cNvPr id="547" name="Google Shape;547;gf2cbe0a7cf_0_54"/>
          <p:cNvSpPr/>
          <p:nvPr/>
        </p:nvSpPr>
        <p:spPr>
          <a:xfrm>
            <a:off x="4445950" y="957425"/>
            <a:ext cx="1500600" cy="41718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gf2cbe0a7cf_0_54"/>
          <p:cNvSpPr/>
          <p:nvPr/>
        </p:nvSpPr>
        <p:spPr>
          <a:xfrm>
            <a:off x="8244950" y="957425"/>
            <a:ext cx="1500600" cy="41718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f2cbe0a7cf_0_62"/>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54" name="Google Shape;554;gf2cbe0a7cf_0_62"/>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(2016)</a:t>
            </a:r>
            <a:endParaRPr sz="1600" b="0" i="0" u="none" strike="noStrike" cap="none">
              <a:solidFill>
                <a:schemeClr val="dk1"/>
              </a:solidFill>
              <a:latin typeface="Arial"/>
              <a:ea typeface="Arial"/>
              <a:cs typeface="Arial"/>
              <a:sym typeface="Arial"/>
            </a:endParaRPr>
          </a:p>
        </p:txBody>
      </p:sp>
      <p:pic>
        <p:nvPicPr>
          <p:cNvPr id="555" name="Google Shape;555;gf2cbe0a7cf_0_62"/>
          <p:cNvPicPr preferRelativeResize="0"/>
          <p:nvPr/>
        </p:nvPicPr>
        <p:blipFill>
          <a:blip r:embed="rId3">
            <a:alphaModFix/>
          </a:blip>
          <a:stretch>
            <a:fillRect/>
          </a:stretch>
        </p:blipFill>
        <p:spPr>
          <a:xfrm>
            <a:off x="2386013" y="1181100"/>
            <a:ext cx="7419975" cy="4495800"/>
          </a:xfrm>
          <a:prstGeom prst="rect">
            <a:avLst/>
          </a:prstGeom>
          <a:noFill/>
          <a:ln>
            <a:noFill/>
          </a:ln>
        </p:spPr>
      </p:pic>
      <p:sp>
        <p:nvSpPr>
          <p:cNvPr id="556" name="Google Shape;556;gf2cbe0a7cf_0_62"/>
          <p:cNvSpPr/>
          <p:nvPr/>
        </p:nvSpPr>
        <p:spPr>
          <a:xfrm>
            <a:off x="4293550" y="957425"/>
            <a:ext cx="2218500" cy="23415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gf2cbe0a7cf_0_62"/>
          <p:cNvSpPr/>
          <p:nvPr/>
        </p:nvSpPr>
        <p:spPr>
          <a:xfrm>
            <a:off x="7587500" y="957425"/>
            <a:ext cx="2218500" cy="23415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f2cbe0a7cf_0_45"/>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63" name="Google Shape;563;gf2cbe0a7cf_0_45"/>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(2016)</a:t>
            </a:r>
            <a:endParaRPr sz="1600" b="0" i="0" u="none" strike="noStrike" cap="none">
              <a:solidFill>
                <a:schemeClr val="dk1"/>
              </a:solidFill>
              <a:latin typeface="Arial"/>
              <a:ea typeface="Arial"/>
              <a:cs typeface="Arial"/>
              <a:sym typeface="Arial"/>
            </a:endParaRPr>
          </a:p>
        </p:txBody>
      </p:sp>
      <p:pic>
        <p:nvPicPr>
          <p:cNvPr id="564" name="Google Shape;564;gf2cbe0a7cf_0_45"/>
          <p:cNvPicPr preferRelativeResize="0"/>
          <p:nvPr/>
        </p:nvPicPr>
        <p:blipFill>
          <a:blip r:embed="rId3">
            <a:alphaModFix/>
          </a:blip>
          <a:stretch>
            <a:fillRect/>
          </a:stretch>
        </p:blipFill>
        <p:spPr>
          <a:xfrm>
            <a:off x="2386013" y="1181100"/>
            <a:ext cx="7419975" cy="4495800"/>
          </a:xfrm>
          <a:prstGeom prst="rect">
            <a:avLst/>
          </a:prstGeom>
          <a:noFill/>
          <a:ln>
            <a:noFill/>
          </a:ln>
        </p:spPr>
      </p:pic>
      <p:sp>
        <p:nvSpPr>
          <p:cNvPr id="565" name="Google Shape;565;gf2cbe0a7cf_0_45"/>
          <p:cNvSpPr/>
          <p:nvPr/>
        </p:nvSpPr>
        <p:spPr>
          <a:xfrm>
            <a:off x="5904325" y="884200"/>
            <a:ext cx="2522100" cy="23415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pic>
        <p:nvPicPr>
          <p:cNvPr id="570" name="Google Shape;570;gf2cbe0a7cf_0_73"/>
          <p:cNvPicPr preferRelativeResize="0"/>
          <p:nvPr/>
        </p:nvPicPr>
        <p:blipFill>
          <a:blip r:embed="rId3">
            <a:alphaModFix/>
          </a:blip>
          <a:stretch>
            <a:fillRect/>
          </a:stretch>
        </p:blipFill>
        <p:spPr>
          <a:xfrm>
            <a:off x="3837430" y="380700"/>
            <a:ext cx="800400" cy="800400"/>
          </a:xfrm>
          <a:prstGeom prst="rect">
            <a:avLst/>
          </a:prstGeom>
          <a:noFill/>
          <a:ln>
            <a:noFill/>
          </a:ln>
        </p:spPr>
      </p:pic>
      <p:sp>
        <p:nvSpPr>
          <p:cNvPr id="571" name="Google Shape;571;gf2cbe0a7cf_0_73"/>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572" name="Google Shape;572;gf2cbe0a7cf_0_73"/>
          <p:cNvSpPr txBox="1"/>
          <p:nvPr/>
        </p:nvSpPr>
        <p:spPr>
          <a:xfrm>
            <a:off x="914400" y="64008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Geeraerts (2016)</a:t>
            </a:r>
            <a:endParaRPr sz="1600" b="0" i="0" u="none" strike="noStrike" cap="none">
              <a:solidFill>
                <a:schemeClr val="dk1"/>
              </a:solidFill>
              <a:latin typeface="Arial"/>
              <a:ea typeface="Arial"/>
              <a:cs typeface="Arial"/>
              <a:sym typeface="Arial"/>
            </a:endParaRPr>
          </a:p>
        </p:txBody>
      </p:sp>
      <p:pic>
        <p:nvPicPr>
          <p:cNvPr id="573" name="Google Shape;573;gf2cbe0a7cf_0_73"/>
          <p:cNvPicPr preferRelativeResize="0"/>
          <p:nvPr/>
        </p:nvPicPr>
        <p:blipFill>
          <a:blip r:embed="rId4">
            <a:alphaModFix/>
          </a:blip>
          <a:stretch>
            <a:fillRect/>
          </a:stretch>
        </p:blipFill>
        <p:spPr>
          <a:xfrm>
            <a:off x="2386013" y="1181100"/>
            <a:ext cx="7419975" cy="4495800"/>
          </a:xfrm>
          <a:prstGeom prst="rect">
            <a:avLst/>
          </a:prstGeom>
          <a:noFill/>
          <a:ln>
            <a:noFill/>
          </a:ln>
        </p:spPr>
      </p:pic>
      <p:sp>
        <p:nvSpPr>
          <p:cNvPr id="574" name="Google Shape;574;gf2cbe0a7cf_0_73"/>
          <p:cNvSpPr/>
          <p:nvPr/>
        </p:nvSpPr>
        <p:spPr>
          <a:xfrm>
            <a:off x="4293550" y="957425"/>
            <a:ext cx="2218500" cy="2341500"/>
          </a:xfrm>
          <a:prstGeom prst="roundRect">
            <a:avLst>
              <a:gd name="adj" fmla="val 16667"/>
            </a:avLst>
          </a:prstGeom>
          <a:noFill/>
          <a:ln w="76200" cap="flat" cmpd="sng">
            <a:solidFill>
              <a:srgbClr val="339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gf2cbe0a7cf_0_73"/>
          <p:cNvSpPr txBox="1"/>
          <p:nvPr/>
        </p:nvSpPr>
        <p:spPr>
          <a:xfrm>
            <a:off x="6512050" y="1778725"/>
            <a:ext cx="6408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nl-BE" sz="6000">
                <a:solidFill>
                  <a:srgbClr val="980000"/>
                </a:solidFill>
              </a:rPr>
              <a:t>x</a:t>
            </a:r>
            <a:endParaRPr sz="6000">
              <a:solidFill>
                <a:srgbClr val="98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pic>
        <p:nvPicPr>
          <p:cNvPr id="580" name="Google Shape;580;gf278832ee7_0_199"/>
          <p:cNvPicPr preferRelativeResize="0"/>
          <p:nvPr/>
        </p:nvPicPr>
        <p:blipFill>
          <a:blip r:embed="rId3">
            <a:alphaModFix amt="58999"/>
          </a:blip>
          <a:stretch>
            <a:fillRect/>
          </a:stretch>
        </p:blipFill>
        <p:spPr>
          <a:xfrm>
            <a:off x="5931911" y="148300"/>
            <a:ext cx="5754863" cy="6252498"/>
          </a:xfrm>
          <a:prstGeom prst="rect">
            <a:avLst/>
          </a:prstGeom>
          <a:noFill/>
          <a:ln>
            <a:noFill/>
          </a:ln>
        </p:spPr>
      </p:pic>
      <p:sp>
        <p:nvSpPr>
          <p:cNvPr id="581" name="Google Shape;581;gf278832ee7_0_199"/>
          <p:cNvSpPr txBox="1">
            <a:spLocks noGrp="1"/>
          </p:cNvSpPr>
          <p:nvPr>
            <p:ph type="body" idx="1"/>
          </p:nvPr>
        </p:nvSpPr>
        <p:spPr>
          <a:xfrm>
            <a:off x="963075" y="4077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Case-study: </a:t>
            </a:r>
            <a:r>
              <a:rPr lang="nl-BE" sz="4000" b="1" i="1">
                <a:solidFill>
                  <a:srgbClr val="3399FF"/>
                </a:solidFill>
              </a:rPr>
              <a:t>heet </a:t>
            </a:r>
            <a:r>
              <a:rPr lang="nl-BE" sz="4000" b="1">
                <a:solidFill>
                  <a:srgbClr val="3399FF"/>
                </a:solidFill>
              </a:rPr>
              <a:t>&amp; </a:t>
            </a:r>
            <a:r>
              <a:rPr lang="nl-BE" sz="4000" b="1" i="1">
                <a:solidFill>
                  <a:srgbClr val="3399FF"/>
                </a:solidFill>
              </a:rPr>
              <a:t>warm </a:t>
            </a:r>
            <a:r>
              <a:rPr lang="nl-BE" sz="4000" b="1">
                <a:solidFill>
                  <a:srgbClr val="3399FF"/>
                </a:solidFill>
              </a:rPr>
              <a:t>‘hot’</a:t>
            </a:r>
            <a:endParaRPr/>
          </a:p>
        </p:txBody>
      </p:sp>
      <p:sp>
        <p:nvSpPr>
          <p:cNvPr id="582" name="Google Shape;582;gf278832ee7_0_199"/>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Caso: </a:t>
            </a:r>
            <a:r>
              <a:rPr lang="nl-BE" sz="4000" b="1">
                <a:solidFill>
                  <a:srgbClr val="3399FF"/>
                </a:solidFill>
              </a:rPr>
              <a:t>heet</a:t>
            </a:r>
            <a:r>
              <a:rPr lang="nl-BE" sz="4000" b="1" i="1">
                <a:solidFill>
                  <a:srgbClr val="3399FF"/>
                </a:solidFill>
              </a:rPr>
              <a:t> </a:t>
            </a:r>
            <a:r>
              <a:rPr lang="nl-BE" sz="4000" b="1">
                <a:solidFill>
                  <a:srgbClr val="3399FF"/>
                </a:solidFill>
              </a:rPr>
              <a:t>&amp; warm ‘caliente’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588" name="Google Shape;588;gf278832ee7_0_32"/>
          <p:cNvPicPr preferRelativeResize="0"/>
          <p:nvPr/>
        </p:nvPicPr>
        <p:blipFill>
          <a:blip r:embed="rId3">
            <a:alphaModFix/>
          </a:blip>
          <a:stretch>
            <a:fillRect/>
          </a:stretch>
        </p:blipFill>
        <p:spPr>
          <a:xfrm>
            <a:off x="2557275" y="265100"/>
            <a:ext cx="8503501" cy="6327800"/>
          </a:xfrm>
          <a:prstGeom prst="rect">
            <a:avLst/>
          </a:prstGeom>
          <a:noFill/>
          <a:ln>
            <a:noFill/>
          </a:ln>
        </p:spPr>
      </p:pic>
      <p:graphicFrame>
        <p:nvGraphicFramePr>
          <p:cNvPr id="589" name="Google Shape;589;gf278832ee7_0_32"/>
          <p:cNvGraphicFramePr/>
          <p:nvPr/>
        </p:nvGraphicFramePr>
        <p:xfrm>
          <a:off x="292975" y="234075"/>
          <a:ext cx="3752875" cy="1905000"/>
        </p:xfrm>
        <a:graphic>
          <a:graphicData uri="http://schemas.openxmlformats.org/drawingml/2006/table">
            <a:tbl>
              <a:tblPr>
                <a:noFill/>
                <a:tableStyleId>{7ADD80D0-8D1A-4F39-B0A6-C5FA46E919C0}</a:tableStyleId>
              </a:tblPr>
              <a:tblGrid>
                <a:gridCol w="1057525">
                  <a:extLst>
                    <a:ext uri="{9D8B030D-6E8A-4147-A177-3AD203B41FA5}">
                      <a16:colId xmlns:a16="http://schemas.microsoft.com/office/drawing/2014/main" val="20000"/>
                    </a:ext>
                  </a:extLst>
                </a:gridCol>
                <a:gridCol w="1206775">
                  <a:extLst>
                    <a:ext uri="{9D8B030D-6E8A-4147-A177-3AD203B41FA5}">
                      <a16:colId xmlns:a16="http://schemas.microsoft.com/office/drawing/2014/main" val="20001"/>
                    </a:ext>
                  </a:extLst>
                </a:gridCol>
                <a:gridCol w="14885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nl-BE" sz="1300" b="1" i="1">
                          <a:solidFill>
                            <a:srgbClr val="FFFFFF"/>
                          </a:solidFill>
                        </a:rPr>
                        <a:t>heet</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CC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300" b="1"/>
                        <a:t>adem</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breath (noun)</a:t>
                      </a:r>
                      <a:endParaRPr sz="1300"/>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aliento</a:t>
                      </a:r>
                      <a:endParaRPr sz="1300" i="1"/>
                    </a:p>
                  </a:txBody>
                  <a:tcPr marL="91425" marR="91425" marT="91425" marB="91425">
                    <a:lnL w="9525" cap="flat" cmpd="sng">
                      <a:solidFill>
                        <a:schemeClr val="dk1">
                          <a:alpha val="0"/>
                        </a:scheme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300" b="1"/>
                        <a:t>aardappel</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potato</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papa</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sz="1300" b="1"/>
                        <a:t>hang_ijzer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 hanger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gancho de hierro</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sz="1300" b="1"/>
                        <a:t>boter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tc>
                  <a:txBody>
                    <a:bodyPr/>
                    <a:lstStyle/>
                    <a:p>
                      <a:pPr marL="0" lvl="0" indent="0" algn="l" rtl="0">
                        <a:spcBef>
                          <a:spcPts val="0"/>
                        </a:spcBef>
                        <a:spcAft>
                          <a:spcPts val="0"/>
                        </a:spcAft>
                        <a:buNone/>
                      </a:pPr>
                      <a:r>
                        <a:rPr lang="nl-BE" sz="1300"/>
                        <a:t>butter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tc>
                  <a:txBody>
                    <a:bodyPr/>
                    <a:lstStyle/>
                    <a:p>
                      <a:pPr marL="0" lvl="0" indent="0" algn="l" rtl="0">
                        <a:spcBef>
                          <a:spcPts val="0"/>
                        </a:spcBef>
                        <a:spcAft>
                          <a:spcPts val="0"/>
                        </a:spcAft>
                        <a:buNone/>
                      </a:pPr>
                      <a:r>
                        <a:rPr lang="nl-BE" sz="1300" i="1"/>
                        <a:t>manteca</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590" name="Google Shape;590;gf278832ee7_0_32"/>
          <p:cNvGraphicFramePr/>
          <p:nvPr/>
        </p:nvGraphicFramePr>
        <p:xfrm>
          <a:off x="8906275" y="234075"/>
          <a:ext cx="2565700" cy="1965840"/>
        </p:xfrm>
        <a:graphic>
          <a:graphicData uri="http://schemas.openxmlformats.org/drawingml/2006/table">
            <a:tbl>
              <a:tblPr>
                <a:noFill/>
                <a:tableStyleId>{7ADD80D0-8D1A-4F39-B0A6-C5FA46E919C0}</a:tableStyleId>
              </a:tblPr>
              <a:tblGrid>
                <a:gridCol w="793725">
                  <a:extLst>
                    <a:ext uri="{9D8B030D-6E8A-4147-A177-3AD203B41FA5}">
                      <a16:colId xmlns:a16="http://schemas.microsoft.com/office/drawing/2014/main" val="20000"/>
                    </a:ext>
                  </a:extLst>
                </a:gridCol>
                <a:gridCol w="886400">
                  <a:extLst>
                    <a:ext uri="{9D8B030D-6E8A-4147-A177-3AD203B41FA5}">
                      <a16:colId xmlns:a16="http://schemas.microsoft.com/office/drawing/2014/main" val="20001"/>
                    </a:ext>
                  </a:extLst>
                </a:gridCol>
                <a:gridCol w="8855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nl-BE" sz="1300" b="1" i="1">
                          <a:solidFill>
                            <a:srgbClr val="FFFFFF"/>
                          </a:solidFill>
                        </a:rPr>
                        <a:t>warm</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1C23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b="1"/>
                        <a:t>hart</a:t>
                      </a:r>
                      <a:endParaRPr b="1"/>
                    </a:p>
                  </a:txBody>
                  <a:tcPr marL="91425" marR="91425" marT="91425" marB="91425">
                    <a:lnL w="19050" cap="flat" cmpd="sng">
                      <a:solidFill>
                        <a:srgbClr val="F1C232"/>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heart</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corazón</a:t>
                      </a:r>
                      <a:endParaRPr i="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b="1"/>
                        <a:t>weer</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weather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clima</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b="1"/>
                        <a:t>graad</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degree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grado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b="1"/>
                        <a:t>maak</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tc>
                  <a:txBody>
                    <a:bodyPr/>
                    <a:lstStyle/>
                    <a:p>
                      <a:pPr marL="0" lvl="0" indent="0" algn="l" rtl="0">
                        <a:spcBef>
                          <a:spcPts val="0"/>
                        </a:spcBef>
                        <a:spcAft>
                          <a:spcPts val="0"/>
                        </a:spcAft>
                        <a:buNone/>
                      </a:pPr>
                      <a:r>
                        <a:rPr lang="nl-BE"/>
                        <a:t>to make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tc>
                  <a:txBody>
                    <a:bodyPr/>
                    <a:lstStyle/>
                    <a:p>
                      <a:pPr marL="0" lvl="0" indent="0" algn="l" rtl="0">
                        <a:spcBef>
                          <a:spcPts val="0"/>
                        </a:spcBef>
                        <a:spcAft>
                          <a:spcPts val="0"/>
                        </a:spcAft>
                        <a:buNone/>
                      </a:pPr>
                      <a:r>
                        <a:rPr lang="nl-BE" i="1"/>
                        <a:t>hacer</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591" name="Google Shape;591;gf278832ee7_0_32"/>
          <p:cNvGraphicFramePr/>
          <p:nvPr/>
        </p:nvGraphicFramePr>
        <p:xfrm>
          <a:off x="292975" y="3722750"/>
          <a:ext cx="2919025" cy="2366750"/>
        </p:xfrm>
        <a:graphic>
          <a:graphicData uri="http://schemas.openxmlformats.org/drawingml/2006/table">
            <a:tbl>
              <a:tblPr>
                <a:noFill/>
                <a:tableStyleId>{7ADD80D0-8D1A-4F39-B0A6-C5FA46E919C0}</a:tableStyleId>
              </a:tblPr>
              <a:tblGrid>
                <a:gridCol w="735575">
                  <a:extLst>
                    <a:ext uri="{9D8B030D-6E8A-4147-A177-3AD203B41FA5}">
                      <a16:colId xmlns:a16="http://schemas.microsoft.com/office/drawing/2014/main" val="20000"/>
                    </a:ext>
                  </a:extLst>
                </a:gridCol>
                <a:gridCol w="841300">
                  <a:extLst>
                    <a:ext uri="{9D8B030D-6E8A-4147-A177-3AD203B41FA5}">
                      <a16:colId xmlns:a16="http://schemas.microsoft.com/office/drawing/2014/main" val="20001"/>
                    </a:ext>
                  </a:extLst>
                </a:gridCol>
                <a:gridCol w="902775">
                  <a:extLst>
                    <a:ext uri="{9D8B030D-6E8A-4147-A177-3AD203B41FA5}">
                      <a16:colId xmlns:a16="http://schemas.microsoft.com/office/drawing/2014/main" val="20002"/>
                    </a:ext>
                  </a:extLst>
                </a:gridCol>
                <a:gridCol w="439375">
                  <a:extLst>
                    <a:ext uri="{9D8B030D-6E8A-4147-A177-3AD203B41FA5}">
                      <a16:colId xmlns:a16="http://schemas.microsoft.com/office/drawing/2014/main" val="20003"/>
                    </a:ext>
                  </a:extLst>
                </a:gridCol>
              </a:tblGrid>
              <a:tr h="381750">
                <a:tc gridSpan="3">
                  <a:txBody>
                    <a:bodyPr/>
                    <a:lstStyle/>
                    <a:p>
                      <a:pPr marL="0" lvl="0" indent="0" algn="ctr" rtl="0">
                        <a:spcBef>
                          <a:spcPts val="0"/>
                        </a:spcBef>
                        <a:spcAft>
                          <a:spcPts val="0"/>
                        </a:spcAft>
                        <a:buNone/>
                      </a:pPr>
                      <a:r>
                        <a:rPr lang="nl-BE" sz="1300" b="1" i="1">
                          <a:solidFill>
                            <a:srgbClr val="FFFFFF"/>
                          </a:solidFill>
                        </a:rPr>
                        <a:t>heet + warm</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9900"/>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7000">
                <a:tc>
                  <a:txBody>
                    <a:bodyPr/>
                    <a:lstStyle/>
                    <a:p>
                      <a:pPr marL="0" lvl="0" indent="0" algn="l" rtl="0">
                        <a:spcBef>
                          <a:spcPts val="0"/>
                        </a:spcBef>
                        <a:spcAft>
                          <a:spcPts val="0"/>
                        </a:spcAft>
                        <a:buNone/>
                      </a:pPr>
                      <a:r>
                        <a:rPr lang="nl-BE" b="1"/>
                        <a:t>koud</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cold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frío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extLst>
                  <a:ext uri="{0D108BD9-81ED-4DB2-BD59-A6C34878D82A}">
                    <a16:rowId xmlns:a16="http://schemas.microsoft.com/office/drawing/2014/main" val="10001"/>
                  </a:ext>
                </a:extLst>
              </a:tr>
              <a:tr h="397000">
                <a:tc>
                  <a:txBody>
                    <a:bodyPr/>
                    <a:lstStyle/>
                    <a:p>
                      <a:pPr marL="0" lvl="0" indent="0" algn="l" rtl="0">
                        <a:spcBef>
                          <a:spcPts val="0"/>
                        </a:spcBef>
                        <a:spcAft>
                          <a:spcPts val="0"/>
                        </a:spcAft>
                        <a:buNone/>
                      </a:pPr>
                      <a:r>
                        <a:rPr lang="nl-BE" b="1"/>
                        <a:t>koffie</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coffee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café</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extLst>
                  <a:ext uri="{0D108BD9-81ED-4DB2-BD59-A6C34878D82A}">
                    <a16:rowId xmlns:a16="http://schemas.microsoft.com/office/drawing/2014/main" val="10002"/>
                  </a:ext>
                </a:extLst>
              </a:tr>
              <a:tr h="397000">
                <a:tc>
                  <a:txBody>
                    <a:bodyPr/>
                    <a:lstStyle/>
                    <a:p>
                      <a:pPr marL="0" lvl="0" indent="0" algn="l" rtl="0">
                        <a:spcBef>
                          <a:spcPts val="0"/>
                        </a:spcBef>
                        <a:spcAft>
                          <a:spcPts val="0"/>
                        </a:spcAft>
                        <a:buNone/>
                      </a:pPr>
                      <a:r>
                        <a:rPr lang="nl-BE" b="1"/>
                        <a:t>water</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water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agua</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extLst>
                  <a:ext uri="{0D108BD9-81ED-4DB2-BD59-A6C34878D82A}">
                    <a16:rowId xmlns:a16="http://schemas.microsoft.com/office/drawing/2014/main" val="10003"/>
                  </a:ext>
                </a:extLst>
              </a:tr>
              <a:tr h="397000">
                <a:tc>
                  <a:txBody>
                    <a:bodyPr/>
                    <a:lstStyle/>
                    <a:p>
                      <a:pPr marL="0" lvl="0" indent="0" algn="l" rtl="0">
                        <a:spcBef>
                          <a:spcPts val="0"/>
                        </a:spcBef>
                        <a:spcAft>
                          <a:spcPts val="0"/>
                        </a:spcAft>
                        <a:buNone/>
                      </a:pPr>
                      <a:r>
                        <a:rPr lang="nl-BE" b="1"/>
                        <a:t>zomer</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summer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verano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extLst>
                  <a:ext uri="{0D108BD9-81ED-4DB2-BD59-A6C34878D82A}">
                    <a16:rowId xmlns:a16="http://schemas.microsoft.com/office/drawing/2014/main" val="10004"/>
                  </a:ext>
                </a:extLst>
              </a:tr>
              <a:tr h="397000">
                <a:tc>
                  <a:txBody>
                    <a:bodyPr/>
                    <a:lstStyle/>
                    <a:p>
                      <a:pPr marL="0" lvl="0" indent="0" algn="l" rtl="0">
                        <a:spcBef>
                          <a:spcPts val="0"/>
                        </a:spcBef>
                        <a:spcAft>
                          <a:spcPts val="0"/>
                        </a:spcAft>
                        <a:buNone/>
                      </a:pPr>
                      <a:r>
                        <a:rPr lang="nl-BE" b="1"/>
                        <a:t>ben</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a:t>to be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i="1"/>
                        <a:t>ser/estar</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solidFill>
                      <a:srgbClr val="CC000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graphicFrame>
        <p:nvGraphicFramePr>
          <p:cNvPr id="597" name="Google Shape;597;gf278832ee7_0_59"/>
          <p:cNvGraphicFramePr/>
          <p:nvPr/>
        </p:nvGraphicFramePr>
        <p:xfrm>
          <a:off x="448075" y="1950225"/>
          <a:ext cx="11295850" cy="2560200"/>
        </p:xfrm>
        <a:graphic>
          <a:graphicData uri="http://schemas.openxmlformats.org/drawingml/2006/table">
            <a:tbl>
              <a:tblPr>
                <a:noFill/>
                <a:tableStyleId>{7ADD80D0-8D1A-4F39-B0A6-C5FA46E919C0}</a:tableStyleId>
              </a:tblPr>
              <a:tblGrid>
                <a:gridCol w="1060800">
                  <a:extLst>
                    <a:ext uri="{9D8B030D-6E8A-4147-A177-3AD203B41FA5}">
                      <a16:colId xmlns:a16="http://schemas.microsoft.com/office/drawing/2014/main" val="20000"/>
                    </a:ext>
                  </a:extLst>
                </a:gridCol>
                <a:gridCol w="3324200">
                  <a:extLst>
                    <a:ext uri="{9D8B030D-6E8A-4147-A177-3AD203B41FA5}">
                      <a16:colId xmlns:a16="http://schemas.microsoft.com/office/drawing/2014/main" val="20001"/>
                    </a:ext>
                  </a:extLst>
                </a:gridCol>
                <a:gridCol w="3442400">
                  <a:extLst>
                    <a:ext uri="{9D8B030D-6E8A-4147-A177-3AD203B41FA5}">
                      <a16:colId xmlns:a16="http://schemas.microsoft.com/office/drawing/2014/main" val="20002"/>
                    </a:ext>
                  </a:extLst>
                </a:gridCol>
                <a:gridCol w="34684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nl-BE" b="1"/>
                        <a:t>graad</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...bedenk dan dat </a:t>
                      </a:r>
                      <a:r>
                        <a:rPr lang="nl-BE" sz="12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de</a:t>
                      </a:r>
                      <a:r>
                        <a:rPr lang="nl-BE" sz="1200"/>
                        <a:t> koe het nog tien graden </a:t>
                      </a:r>
                      <a:r>
                        <a:rPr lang="nl-BE" sz="1200" b="1"/>
                        <a:t>warmer</a:t>
                      </a:r>
                      <a:r>
                        <a:rPr lang="nl-BE" sz="1200"/>
                        <a:t> heeft.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...think that for the cow it is still ten degrees </a:t>
                      </a:r>
                      <a:r>
                        <a:rPr lang="nl-BE" sz="1200" b="1"/>
                        <a:t>warmer</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...pienso que para la vaca está unos diez grados más </a:t>
                      </a:r>
                      <a:r>
                        <a:rPr lang="nl-BE" sz="1200" b="1"/>
                        <a:t>caluroso</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b="1"/>
                        <a:t>weer</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Het </a:t>
                      </a:r>
                      <a:r>
                        <a:rPr lang="nl-BE" sz="1200" b="1"/>
                        <a:t>warme</a:t>
                      </a:r>
                      <a:r>
                        <a:rPr lang="nl-BE" sz="1200"/>
                        <a:t> weer deed de voorbije twee dagen de gemoederen tussen buren hoog oplaaien...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The </a:t>
                      </a:r>
                      <a:r>
                        <a:rPr lang="nl-BE" sz="1200" b="1"/>
                        <a:t>warm</a:t>
                      </a:r>
                      <a:r>
                        <a:rPr lang="nl-BE" sz="1200"/>
                        <a:t> weather made tempers between the neighbours flare the past two days...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El clima </a:t>
                      </a:r>
                      <a:r>
                        <a:rPr lang="nl-BE" sz="1200" b="1"/>
                        <a:t>cálido</a:t>
                      </a:r>
                      <a:r>
                        <a:rPr lang="nl-BE" sz="1200"/>
                        <a:t> de los dos días pasados agitaron los ánimos entre los vecinos...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b="1"/>
                        <a:t>hart</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Een elitair bestuur had te weinig contact met de gewone burger die een </a:t>
                      </a:r>
                      <a:r>
                        <a:rPr lang="nl-BE" sz="1200" b="1"/>
                        <a:t>warm</a:t>
                      </a:r>
                      <a:r>
                        <a:rPr lang="nl-BE" sz="1200"/>
                        <a:t> hart heeft voor Ierland.</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An elitist administration had too little contact with the common citizen, who had a </a:t>
                      </a:r>
                      <a:r>
                        <a:rPr lang="nl-BE" sz="1200" b="1"/>
                        <a:t>warm</a:t>
                      </a:r>
                      <a:r>
                        <a:rPr lang="nl-BE" sz="1200"/>
                        <a:t> heart for Ireland.</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nl-BE" sz="1200"/>
                        <a:t>Un gobierno elitista tenía demasiado poco contacto con el ciudadano común, que tenía un corazón </a:t>
                      </a:r>
                      <a:r>
                        <a:rPr lang="nl-BE" sz="1200" b="1"/>
                        <a:t>cálido</a:t>
                      </a:r>
                      <a:r>
                        <a:rPr lang="nl-BE" sz="1200"/>
                        <a:t> hacia Irlanda.</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b="1"/>
                        <a:t>maak</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Stages kunnen zeker een element zijn om jongeren </a:t>
                      </a:r>
                      <a:r>
                        <a:rPr lang="nl-BE" sz="1200" b="1"/>
                        <a:t>warm</a:t>
                      </a:r>
                      <a:r>
                        <a:rPr lang="nl-BE" sz="1200"/>
                        <a:t> te maken voor het ondernemen...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Internships can certainly be an element to make the youths </a:t>
                      </a:r>
                      <a:r>
                        <a:rPr lang="nl-BE" sz="1200" b="1"/>
                        <a:t>warm</a:t>
                      </a:r>
                      <a:r>
                        <a:rPr lang="nl-BE" sz="1200"/>
                        <a:t> towards business...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Las pasantías ciertamente pueden ser un elemento para volver a los jóvenes </a:t>
                      </a:r>
                      <a:r>
                        <a:rPr lang="nl-BE" sz="1200" b="1"/>
                        <a:t>cálidos</a:t>
                      </a:r>
                      <a:r>
                        <a:rPr lang="nl-BE" sz="1200"/>
                        <a:t> hacia los emprendimientos...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98" name="Google Shape;598;gf278832ee7_0_59"/>
          <p:cNvSpPr txBox="1">
            <a:spLocks noGrp="1"/>
          </p:cNvSpPr>
          <p:nvPr>
            <p:ph type="title"/>
          </p:nvPr>
        </p:nvSpPr>
        <p:spPr>
          <a:xfrm>
            <a:off x="448075" y="452975"/>
            <a:ext cx="51762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sz="2800">
                <a:solidFill>
                  <a:srgbClr val="3399FF"/>
                </a:solidFill>
              </a:rPr>
              <a:t>Preference for </a:t>
            </a:r>
            <a:r>
              <a:rPr lang="nl-BE" sz="2800" i="1">
                <a:solidFill>
                  <a:srgbClr val="3399FF"/>
                </a:solidFill>
              </a:rPr>
              <a:t>warm</a:t>
            </a:r>
            <a:endParaRPr sz="2800">
              <a:solidFill>
                <a:srgbClr val="3399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graphicFrame>
        <p:nvGraphicFramePr>
          <p:cNvPr id="604" name="Google Shape;604;gf278832ee7_0_74"/>
          <p:cNvGraphicFramePr/>
          <p:nvPr/>
        </p:nvGraphicFramePr>
        <p:xfrm>
          <a:off x="448075" y="243425"/>
          <a:ext cx="11295850" cy="6232890"/>
        </p:xfrm>
        <a:graphic>
          <a:graphicData uri="http://schemas.openxmlformats.org/drawingml/2006/table">
            <a:tbl>
              <a:tblPr>
                <a:noFill/>
                <a:tableStyleId>{7ADD80D0-8D1A-4F39-B0A6-C5FA46E919C0}</a:tableStyleId>
              </a:tblPr>
              <a:tblGrid>
                <a:gridCol w="721500">
                  <a:extLst>
                    <a:ext uri="{9D8B030D-6E8A-4147-A177-3AD203B41FA5}">
                      <a16:colId xmlns:a16="http://schemas.microsoft.com/office/drawing/2014/main" val="20000"/>
                    </a:ext>
                  </a:extLst>
                </a:gridCol>
                <a:gridCol w="3447600">
                  <a:extLst>
                    <a:ext uri="{9D8B030D-6E8A-4147-A177-3AD203B41FA5}">
                      <a16:colId xmlns:a16="http://schemas.microsoft.com/office/drawing/2014/main" val="20001"/>
                    </a:ext>
                  </a:extLst>
                </a:gridCol>
                <a:gridCol w="3411525">
                  <a:extLst>
                    <a:ext uri="{9D8B030D-6E8A-4147-A177-3AD203B41FA5}">
                      <a16:colId xmlns:a16="http://schemas.microsoft.com/office/drawing/2014/main" val="20002"/>
                    </a:ext>
                  </a:extLst>
                </a:gridCol>
                <a:gridCol w="3715225">
                  <a:extLst>
                    <a:ext uri="{9D8B030D-6E8A-4147-A177-3AD203B41FA5}">
                      <a16:colId xmlns:a16="http://schemas.microsoft.com/office/drawing/2014/main" val="20003"/>
                    </a:ext>
                  </a:extLst>
                </a:gridCol>
              </a:tblGrid>
              <a:tr h="381000">
                <a:tc rowSpan="2">
                  <a:txBody>
                    <a:bodyPr/>
                    <a:lstStyle/>
                    <a:p>
                      <a:pPr marL="0" lvl="0" indent="0" algn="l" rtl="0">
                        <a:spcBef>
                          <a:spcPts val="0"/>
                        </a:spcBef>
                        <a:spcAft>
                          <a:spcPts val="0"/>
                        </a:spcAft>
                        <a:buNone/>
                      </a:pPr>
                      <a:r>
                        <a:rPr lang="nl-BE" b="1"/>
                        <a:t>koud</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tc>
                  <a:txBody>
                    <a:bodyPr/>
                    <a:lstStyle/>
                    <a:p>
                      <a:pPr marL="0" lvl="0" indent="0" algn="l" rtl="0">
                        <a:spcBef>
                          <a:spcPts val="0"/>
                        </a:spcBef>
                        <a:spcAft>
                          <a:spcPts val="0"/>
                        </a:spcAft>
                        <a:buNone/>
                      </a:pPr>
                      <a:r>
                        <a:rPr lang="nl-BE" sz="1200"/>
                        <a:t>Ik word niet </a:t>
                      </a:r>
                      <a:r>
                        <a:rPr lang="nl-BE" sz="1200" b="1"/>
                        <a:t>heet </a:t>
                      </a:r>
                      <a:r>
                        <a:rPr lang="nl-BE" sz="1200"/>
                        <a:t>of koud van al die insinuaties.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I don’t get </a:t>
                      </a:r>
                      <a:r>
                        <a:rPr lang="nl-BE" sz="1200" b="1"/>
                        <a:t>hot</a:t>
                      </a:r>
                      <a:r>
                        <a:rPr lang="nl-BE" sz="1200"/>
                        <a:t> nor cold from those insinuations.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Esas insinuaciones no me ponen ni </a:t>
                      </a:r>
                      <a:r>
                        <a:rPr lang="nl-BE" sz="1200" b="1"/>
                        <a:t>caliente</a:t>
                      </a:r>
                      <a:r>
                        <a:rPr lang="nl-BE" sz="1200"/>
                        <a:t> ni frío.</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marL="0" lvl="0" indent="0" algn="l" rtl="0">
                        <a:spcBef>
                          <a:spcPts val="0"/>
                        </a:spcBef>
                        <a:spcAft>
                          <a:spcPts val="0"/>
                        </a:spcAft>
                        <a:buNone/>
                      </a:pPr>
                      <a:r>
                        <a:rPr lang="nl-BE" sz="1200"/>
                        <a:t>De Duitser zal er niet </a:t>
                      </a:r>
                      <a:r>
                        <a:rPr lang="nl-BE" sz="1200" b="1"/>
                        <a:t>warm </a:t>
                      </a:r>
                      <a:r>
                        <a:rPr lang="nl-BE" sz="1200"/>
                        <a:t>of koud van worden.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The German won’t get </a:t>
                      </a:r>
                      <a:r>
                        <a:rPr lang="nl-BE" sz="1200" b="1"/>
                        <a:t>hot </a:t>
                      </a:r>
                      <a:r>
                        <a:rPr lang="nl-BE" sz="1200"/>
                        <a:t>nor cold from that.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No lo pone ni </a:t>
                      </a:r>
                      <a:r>
                        <a:rPr lang="nl-BE" sz="1200" b="1"/>
                        <a:t>caliente</a:t>
                      </a:r>
                      <a:r>
                        <a:rPr lang="nl-BE" sz="1200"/>
                        <a:t> ni frío al alemán.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rowSpan="2">
                  <a:txBody>
                    <a:bodyPr/>
                    <a:lstStyle/>
                    <a:p>
                      <a:pPr marL="0" lvl="0" indent="0" algn="l" rtl="0">
                        <a:spcBef>
                          <a:spcPts val="0"/>
                        </a:spcBef>
                        <a:spcAft>
                          <a:spcPts val="0"/>
                        </a:spcAft>
                        <a:buNone/>
                      </a:pPr>
                      <a:r>
                        <a:rPr lang="nl-BE" b="1"/>
                        <a:t>koffie</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tc>
                  <a:txBody>
                    <a:bodyPr/>
                    <a:lstStyle/>
                    <a:p>
                      <a:pPr marL="0" lvl="0" indent="0" algn="l" rtl="0">
                        <a:spcBef>
                          <a:spcPts val="0"/>
                        </a:spcBef>
                        <a:spcAft>
                          <a:spcPts val="0"/>
                        </a:spcAft>
                        <a:buNone/>
                      </a:pPr>
                      <a:r>
                        <a:rPr lang="nl-BE" sz="1200"/>
                        <a:t>...in het café waar hij, zo schreef hij eens, het ochtendgloren afwachtte 'met </a:t>
                      </a:r>
                      <a:r>
                        <a:rPr lang="nl-BE" sz="1200" b="1"/>
                        <a:t>hete </a:t>
                      </a:r>
                      <a:r>
                        <a:rPr lang="nl-BE" sz="1200"/>
                        <a:t>koffie en verse kranten'.</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...in the café where he, as he </a:t>
                      </a:r>
                      <a:r>
                        <a:rPr lang="nl-BE" sz="1200">
                          <a:solidFill>
                            <a:schemeClr val="dk1"/>
                          </a:solidFill>
                        </a:rPr>
                        <a:t>wrote</a:t>
                      </a:r>
                      <a:r>
                        <a:rPr lang="nl-BE" sz="1200"/>
                        <a:t>, awaited dawn ‘with </a:t>
                      </a:r>
                      <a:r>
                        <a:rPr lang="nl-BE" sz="1200" b="1"/>
                        <a:t>hot</a:t>
                      </a:r>
                      <a:r>
                        <a:rPr lang="nl-BE" sz="1200"/>
                        <a:t> coffee and fresh newspapers’.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...en el café donde, según escribió, espera el amanecer ‘con café </a:t>
                      </a:r>
                      <a:r>
                        <a:rPr lang="nl-BE" sz="1200" b="1"/>
                        <a:t>caliente</a:t>
                      </a:r>
                      <a:r>
                        <a:rPr lang="nl-BE" sz="1200"/>
                        <a:t> y periódicos frescos’.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nl-BE" sz="1200"/>
                        <a:t>...kan je in het parochiehuis voor 3 euro genieten van 2 lekkere pannenkoeken en een </a:t>
                      </a:r>
                      <a:r>
                        <a:rPr lang="nl-BE" sz="1200" b="1"/>
                        <a:t>warme </a:t>
                      </a:r>
                      <a:r>
                        <a:rPr lang="nl-BE" sz="1200"/>
                        <a:t>kop koffie...</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...in the parish house you can enjoy 2 delicious pancakes and a </a:t>
                      </a:r>
                      <a:r>
                        <a:rPr lang="nl-BE" sz="1200" b="1"/>
                        <a:t>hot</a:t>
                      </a:r>
                      <a:r>
                        <a:rPr lang="nl-BE" sz="1200"/>
                        <a:t> cup of coffee for 3 euros...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...en la parroquia podés disfrutar 2 deliciosos panqueques y una taza de café </a:t>
                      </a:r>
                      <a:r>
                        <a:rPr lang="nl-BE" sz="1200" b="1"/>
                        <a:t>caliente</a:t>
                      </a:r>
                      <a:r>
                        <a:rPr lang="nl-BE" sz="1200"/>
                        <a:t> por 3 euros.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rowSpan="2">
                  <a:txBody>
                    <a:bodyPr/>
                    <a:lstStyle/>
                    <a:p>
                      <a:pPr marL="0" lvl="0" indent="0" algn="l" rtl="0">
                        <a:spcBef>
                          <a:spcPts val="0"/>
                        </a:spcBef>
                        <a:spcAft>
                          <a:spcPts val="0"/>
                        </a:spcAft>
                        <a:buNone/>
                      </a:pPr>
                      <a:r>
                        <a:rPr lang="nl-BE" b="1"/>
                        <a:t>water</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nl-BE" sz="1200"/>
                        <a:t>Sauna's en zwembaden moeten voorzorgen nemen als het regelmatig doorspoelen van de leidingen met </a:t>
                      </a:r>
                      <a:r>
                        <a:rPr lang="nl-BE" sz="1200" b="1"/>
                        <a:t>heet </a:t>
                      </a:r>
                      <a:r>
                        <a:rPr lang="nl-BE" sz="1200"/>
                        <a:t>water.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Saunas and pools have to take precautions, such as regularly cleaning the pipes with </a:t>
                      </a:r>
                      <a:r>
                        <a:rPr lang="nl-BE" sz="1200" b="1"/>
                        <a:t>hot</a:t>
                      </a:r>
                      <a:r>
                        <a:rPr lang="nl-BE" sz="1200"/>
                        <a:t> water.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Los saunas y las piscinas tienen que tomar precauciones, como la limpieza regular de las cañerías con agua </a:t>
                      </a:r>
                      <a:r>
                        <a:rPr lang="nl-BE" sz="1200" b="1"/>
                        <a:t>caliente</a:t>
                      </a:r>
                      <a:r>
                        <a:rPr lang="nl-BE" sz="1200"/>
                        <a:t>.</a:t>
                      </a:r>
                      <a:endParaRPr sz="1200" baseline="300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vMerge="1">
                  <a:txBody>
                    <a:bodyPr/>
                    <a:lstStyle/>
                    <a:p>
                      <a:endParaRPr lang="en-US"/>
                    </a:p>
                  </a:txBody>
                  <a:tcPr/>
                </a:tc>
                <a:tc>
                  <a:txBody>
                    <a:bodyPr/>
                    <a:lstStyle/>
                    <a:p>
                      <a:pPr marL="0" lvl="0" indent="0" algn="l" rtl="0">
                        <a:spcBef>
                          <a:spcPts val="0"/>
                        </a:spcBef>
                        <a:spcAft>
                          <a:spcPts val="0"/>
                        </a:spcAft>
                        <a:buNone/>
                      </a:pPr>
                      <a:r>
                        <a:rPr lang="nl-BE" sz="1200"/>
                        <a:t>De plant groeit explosief in voedselrijk en </a:t>
                      </a:r>
                      <a:r>
                        <a:rPr lang="nl-BE" sz="1200" b="1"/>
                        <a:t>warm </a:t>
                      </a:r>
                      <a:r>
                        <a:rPr lang="nl-BE" sz="1200"/>
                        <a:t>water.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The plant grows explosively in nutrient-rich and </a:t>
                      </a:r>
                      <a:r>
                        <a:rPr lang="nl-BE" sz="1200" b="1"/>
                        <a:t>warm</a:t>
                      </a:r>
                      <a:r>
                        <a:rPr lang="nl-BE" sz="1200"/>
                        <a:t> water.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La planta crece explosivamente en agua rica en nutrientes y </a:t>
                      </a:r>
                      <a:r>
                        <a:rPr lang="nl-BE" sz="1200" b="1"/>
                        <a:t>cálida</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rowSpan="2">
                  <a:txBody>
                    <a:bodyPr/>
                    <a:lstStyle/>
                    <a:p>
                      <a:pPr marL="0" lvl="0" indent="0" algn="l" rtl="0">
                        <a:spcBef>
                          <a:spcPts val="0"/>
                        </a:spcBef>
                        <a:spcAft>
                          <a:spcPts val="0"/>
                        </a:spcAft>
                        <a:buNone/>
                      </a:pPr>
                      <a:r>
                        <a:rPr lang="nl-BE" b="1"/>
                        <a:t>zomer</a:t>
                      </a:r>
                      <a:endParaRPr b="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nl-BE" sz="1200"/>
                        <a:t>Cijfers van het OCMW wijzen erop dat de </a:t>
                      </a:r>
                      <a:r>
                        <a:rPr lang="nl-BE" sz="1200" b="1"/>
                        <a:t>hete</a:t>
                      </a:r>
                      <a:r>
                        <a:rPr lang="nl-BE" sz="1200"/>
                        <a:t> zomer in Antwerpen niet tot meer overlijdens heeft geleid.</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Numbers from the OCMW indicate that the </a:t>
                      </a:r>
                      <a:r>
                        <a:rPr lang="nl-BE" sz="1200" b="1"/>
                        <a:t>hot</a:t>
                      </a:r>
                      <a:r>
                        <a:rPr lang="nl-BE" sz="1200"/>
                        <a:t> summer in Antwerp did not lead to more deaths.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Las cifras del OCMW indican que el verano </a:t>
                      </a:r>
                      <a:r>
                        <a:rPr lang="nl-BE" sz="1200" b="1"/>
                        <a:t>caluroso</a:t>
                      </a:r>
                      <a:r>
                        <a:rPr lang="nl-BE" sz="1200"/>
                        <a:t> en Amberes no llevó a un mayor número de muertes.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vMerge="1">
                  <a:txBody>
                    <a:bodyPr/>
                    <a:lstStyle/>
                    <a:p>
                      <a:endParaRPr lang="en-US"/>
                    </a:p>
                  </a:txBody>
                  <a:tcPr/>
                </a:tc>
                <a:tc>
                  <a:txBody>
                    <a:bodyPr/>
                    <a:lstStyle/>
                    <a:p>
                      <a:pPr marL="0" lvl="0" indent="0" algn="l" rtl="0">
                        <a:spcBef>
                          <a:spcPts val="0"/>
                        </a:spcBef>
                        <a:spcAft>
                          <a:spcPts val="0"/>
                        </a:spcAft>
                        <a:buNone/>
                      </a:pPr>
                      <a:r>
                        <a:rPr lang="nl-BE" sz="1200"/>
                        <a:t>Door de </a:t>
                      </a:r>
                      <a:r>
                        <a:rPr lang="nl-BE" sz="1200" b="1"/>
                        <a:t>warme</a:t>
                      </a:r>
                      <a:r>
                        <a:rPr lang="nl-BE" sz="1200"/>
                        <a:t> zomer zijn er in 2003 tussen de duizend en veertienhonderd mensen meer overleden dan normaal...</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Because of the </a:t>
                      </a:r>
                      <a:r>
                        <a:rPr lang="nl-BE" sz="1200" b="1"/>
                        <a:t>warm</a:t>
                      </a:r>
                      <a:r>
                        <a:rPr lang="nl-BE" sz="1200"/>
                        <a:t> summer, in 2003 between a thousand and fourteen hundred more people than </a:t>
                      </a:r>
                      <a:r>
                        <a:rPr lang="nl-BE" sz="1200">
                          <a:solidFill>
                            <a:schemeClr val="dk1"/>
                          </a:solidFill>
                        </a:rPr>
                        <a:t>usual </a:t>
                      </a:r>
                      <a:r>
                        <a:rPr lang="nl-BE" sz="1200"/>
                        <a:t>passed away.</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A causa del verano </a:t>
                      </a:r>
                      <a:r>
                        <a:rPr lang="nl-BE" sz="1200" b="1"/>
                        <a:t>caluroso</a:t>
                      </a:r>
                      <a:r>
                        <a:rPr lang="nl-BE" sz="1200"/>
                        <a:t>, en 2003 han fallecido entre 1000 y 1400 personas más de lo normal.</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81000">
                <a:tc rowSpan="2">
                  <a:txBody>
                    <a:bodyPr/>
                    <a:lstStyle/>
                    <a:p>
                      <a:pPr marL="0" lvl="0" indent="0" algn="l" rtl="0">
                        <a:spcBef>
                          <a:spcPts val="0"/>
                        </a:spcBef>
                        <a:spcAft>
                          <a:spcPts val="0"/>
                        </a:spcAft>
                        <a:buNone/>
                      </a:pPr>
                      <a:r>
                        <a:rPr lang="nl-BE" b="1">
                          <a:solidFill>
                            <a:srgbClr val="FFFFFF"/>
                          </a:solidFill>
                        </a:rPr>
                        <a:t>ben</a:t>
                      </a:r>
                      <a:endParaRPr b="1">
                        <a:solidFill>
                          <a:srgbClr val="FFFFFF"/>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CC0000"/>
                    </a:solidFill>
                  </a:tcPr>
                </a:tc>
                <a:tc>
                  <a:txBody>
                    <a:bodyPr/>
                    <a:lstStyle/>
                    <a:p>
                      <a:pPr marL="0" lvl="0" indent="0" algn="l" rtl="0">
                        <a:spcBef>
                          <a:spcPts val="0"/>
                        </a:spcBef>
                        <a:spcAft>
                          <a:spcPts val="0"/>
                        </a:spcAft>
                        <a:buNone/>
                      </a:pPr>
                      <a:r>
                        <a:rPr lang="nl-BE" sz="1200"/>
                        <a:t>...maar als het </a:t>
                      </a:r>
                      <a:r>
                        <a:rPr lang="nl-BE" sz="1200" b="1"/>
                        <a:t>heet </a:t>
                      </a:r>
                      <a:r>
                        <a:rPr lang="nl-BE" sz="1200"/>
                        <a:t>is, wil hij gewone spaghetti met look, olijfolie en Parmezaanse kaas...</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...but if it’s </a:t>
                      </a:r>
                      <a:r>
                        <a:rPr lang="nl-BE" sz="1200" b="1"/>
                        <a:t>hot</a:t>
                      </a:r>
                      <a:r>
                        <a:rPr lang="nl-BE" sz="1200"/>
                        <a:t>, he wants normal spaghetti with garlic, olive oil and Parmesan cheese...</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200"/>
                        <a:t>...pero si hace </a:t>
                      </a:r>
                      <a:r>
                        <a:rPr lang="nl-BE" sz="1200" b="1"/>
                        <a:t>calor</a:t>
                      </a:r>
                      <a:r>
                        <a:rPr lang="nl-BE" sz="1200"/>
                        <a:t>, quiere espaguetis comunes con ajo, aceite de oliva y queso Parmesano...</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81000">
                <a:tc vMerge="1">
                  <a:txBody>
                    <a:bodyPr/>
                    <a:lstStyle/>
                    <a:p>
                      <a:endParaRPr lang="en-US"/>
                    </a:p>
                  </a:txBody>
                  <a:tcPr/>
                </a:tc>
                <a:tc>
                  <a:txBody>
                    <a:bodyPr/>
                    <a:lstStyle/>
                    <a:p>
                      <a:pPr marL="0" lvl="0" indent="0" algn="l" rtl="0">
                        <a:spcBef>
                          <a:spcPts val="0"/>
                        </a:spcBef>
                        <a:spcAft>
                          <a:spcPts val="0"/>
                        </a:spcAft>
                        <a:buNone/>
                      </a:pPr>
                      <a:r>
                        <a:rPr lang="nl-BE" sz="1200"/>
                        <a:t>De overlevenden kwamen terug, pezig en bruin, want het was daar </a:t>
                      </a:r>
                      <a:r>
                        <a:rPr lang="nl-BE" sz="1200" b="1"/>
                        <a:t>warm </a:t>
                      </a:r>
                      <a:r>
                        <a:rPr lang="nl-BE" sz="1200"/>
                        <a:t>geweest...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The survivors came back, wiry and brown, because it had been </a:t>
                      </a:r>
                      <a:r>
                        <a:rPr lang="nl-BE" sz="1200" b="1"/>
                        <a:t>hot </a:t>
                      </a:r>
                      <a:r>
                        <a:rPr lang="nl-BE" sz="1200">
                          <a:solidFill>
                            <a:schemeClr val="dk1"/>
                          </a:solidFill>
                        </a:rPr>
                        <a:t>there</a:t>
                      </a:r>
                      <a:r>
                        <a:rPr lang="nl-BE" sz="1200"/>
                        <a: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200"/>
                        <a:t>Los supervivientes regresaron, esbeltos y bronceados, porque había hecho </a:t>
                      </a:r>
                      <a:r>
                        <a:rPr lang="nl-BE" sz="1200" b="1"/>
                        <a:t>calor</a:t>
                      </a:r>
                      <a:r>
                        <a:rPr lang="nl-BE" sz="1200"/>
                        <a:t> allí...</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ef9a940485_0_31"/>
          <p:cNvSpPr txBox="1">
            <a:spLocks noGrp="1"/>
          </p:cNvSpPr>
          <p:nvPr>
            <p:ph type="body" idx="1"/>
          </p:nvPr>
        </p:nvSpPr>
        <p:spPr>
          <a:xfrm>
            <a:off x="963075" y="36198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Cognitive semantics &amp; Cognitive Sociolinguistics</a:t>
            </a:r>
            <a:endParaRPr/>
          </a:p>
        </p:txBody>
      </p:sp>
      <p:sp>
        <p:nvSpPr>
          <p:cNvPr id="144" name="Google Shape;144;gef9a940485_0_31"/>
          <p:cNvSpPr txBox="1">
            <a:spLocks noGrp="1"/>
          </p:cNvSpPr>
          <p:nvPr>
            <p:ph type="body" idx="1"/>
          </p:nvPr>
        </p:nvSpPr>
        <p:spPr>
          <a:xfrm>
            <a:off x="963075" y="4839073"/>
            <a:ext cx="103632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i="1">
                <a:solidFill>
                  <a:srgbClr val="3399FF"/>
                </a:solidFill>
              </a:rPr>
              <a:t>Semántica cognitiva &amp; sociolingüística cognitiva</a:t>
            </a:r>
            <a:endParaRPr sz="4000" b="1" i="1">
              <a:solidFill>
                <a:srgbClr val="3399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efdee24731_0_0"/>
          <p:cNvSpPr txBox="1">
            <a:spLocks noGrp="1"/>
          </p:cNvSpPr>
          <p:nvPr>
            <p:ph type="title"/>
          </p:nvPr>
        </p:nvSpPr>
        <p:spPr>
          <a:xfrm>
            <a:off x="448075" y="452975"/>
            <a:ext cx="51762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sz="2800">
                <a:solidFill>
                  <a:srgbClr val="3399FF"/>
                </a:solidFill>
              </a:rPr>
              <a:t>Linguistics of temperature</a:t>
            </a:r>
            <a:endParaRPr sz="2800">
              <a:solidFill>
                <a:srgbClr val="3399FF"/>
              </a:solidFill>
            </a:endParaRPr>
          </a:p>
        </p:txBody>
      </p:sp>
      <p:sp>
        <p:nvSpPr>
          <p:cNvPr id="611" name="Google Shape;611;gefdee24731_0_0"/>
          <p:cNvSpPr txBox="1">
            <a:spLocks noGrp="1"/>
          </p:cNvSpPr>
          <p:nvPr>
            <p:ph type="body" idx="1"/>
          </p:nvPr>
        </p:nvSpPr>
        <p:spPr>
          <a:xfrm>
            <a:off x="598825" y="1728675"/>
            <a:ext cx="5181600" cy="4267200"/>
          </a:xfrm>
          <a:prstGeom prst="rect">
            <a:avLst/>
          </a:prstGeom>
          <a:noFill/>
          <a:ln>
            <a:noFill/>
          </a:ln>
        </p:spPr>
        <p:txBody>
          <a:bodyPr spcFirstLastPara="1" wrap="square" lIns="92075" tIns="46025" rIns="92075" bIns="46025" anchor="t" anchorCtr="0">
            <a:noAutofit/>
          </a:bodyPr>
          <a:lstStyle/>
          <a:p>
            <a:pPr marL="457200" lvl="0" indent="-381000" algn="l" rtl="0">
              <a:lnSpc>
                <a:spcPct val="115000"/>
              </a:lnSpc>
              <a:spcBef>
                <a:spcPts val="0"/>
              </a:spcBef>
              <a:spcAft>
                <a:spcPts val="0"/>
              </a:spcAft>
              <a:buSzPts val="2400"/>
              <a:buChar char="●"/>
            </a:pPr>
            <a:r>
              <a:rPr lang="nl-BE" sz="2400"/>
              <a:t>temperature values</a:t>
            </a:r>
            <a:endParaRPr sz="2400"/>
          </a:p>
          <a:p>
            <a:pPr marL="457200" lvl="0" indent="-381000" algn="l" rtl="0">
              <a:lnSpc>
                <a:spcPct val="115000"/>
              </a:lnSpc>
              <a:spcBef>
                <a:spcPts val="0"/>
              </a:spcBef>
              <a:spcAft>
                <a:spcPts val="0"/>
              </a:spcAft>
              <a:buSzPts val="2400"/>
              <a:buChar char="●"/>
            </a:pPr>
            <a:r>
              <a:rPr lang="nl-BE" sz="2400"/>
              <a:t>temperature frames</a:t>
            </a:r>
            <a:endParaRPr sz="2400"/>
          </a:p>
          <a:p>
            <a:pPr marL="914400" lvl="1" indent="-381000" algn="l" rtl="0">
              <a:lnSpc>
                <a:spcPct val="115000"/>
              </a:lnSpc>
              <a:spcBef>
                <a:spcPts val="0"/>
              </a:spcBef>
              <a:spcAft>
                <a:spcPts val="0"/>
              </a:spcAft>
              <a:buSzPts val="2400"/>
              <a:buChar char="○"/>
            </a:pPr>
            <a:r>
              <a:rPr lang="nl-BE" sz="2400"/>
              <a:t>tactile</a:t>
            </a:r>
            <a:endParaRPr sz="2400"/>
          </a:p>
          <a:p>
            <a:pPr marL="914400" lvl="1" indent="-381000" algn="l" rtl="0">
              <a:lnSpc>
                <a:spcPct val="115000"/>
              </a:lnSpc>
              <a:spcBef>
                <a:spcPts val="0"/>
              </a:spcBef>
              <a:spcAft>
                <a:spcPts val="0"/>
              </a:spcAft>
              <a:buSzPts val="2400"/>
              <a:buChar char="○"/>
            </a:pPr>
            <a:r>
              <a:rPr lang="nl-BE" sz="2400"/>
              <a:t>bodily sensation</a:t>
            </a:r>
            <a:endParaRPr sz="2400"/>
          </a:p>
          <a:p>
            <a:pPr marL="914400" lvl="1" indent="-381000" algn="l" rtl="0">
              <a:lnSpc>
                <a:spcPct val="115000"/>
              </a:lnSpc>
              <a:spcBef>
                <a:spcPts val="0"/>
              </a:spcBef>
              <a:spcAft>
                <a:spcPts val="0"/>
              </a:spcAft>
              <a:buSzPts val="2400"/>
              <a:buChar char="○"/>
            </a:pPr>
            <a:r>
              <a:rPr lang="nl-BE" sz="2400"/>
              <a:t>ambient</a:t>
            </a:r>
            <a:endParaRPr sz="2400"/>
          </a:p>
          <a:p>
            <a:pPr marL="457200" lvl="0" indent="-381000" algn="l" rtl="0">
              <a:lnSpc>
                <a:spcPct val="115000"/>
              </a:lnSpc>
              <a:spcBef>
                <a:spcPts val="0"/>
              </a:spcBef>
              <a:spcAft>
                <a:spcPts val="0"/>
              </a:spcAft>
              <a:buSzPts val="2400"/>
              <a:buChar char="●"/>
            </a:pPr>
            <a:r>
              <a:rPr lang="nl-BE" sz="2400"/>
              <a:t>evaluated entities</a:t>
            </a:r>
            <a:endParaRPr sz="2400"/>
          </a:p>
          <a:p>
            <a:pPr marL="914400" lvl="1" indent="-381000" algn="l" rtl="0">
              <a:lnSpc>
                <a:spcPct val="115000"/>
              </a:lnSpc>
              <a:spcBef>
                <a:spcPts val="0"/>
              </a:spcBef>
              <a:spcAft>
                <a:spcPts val="0"/>
              </a:spcAft>
              <a:buSzPts val="2400"/>
              <a:buChar char="○"/>
            </a:pPr>
            <a:r>
              <a:rPr lang="nl-BE" sz="2400"/>
              <a:t>e.g. water</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
        <p:nvSpPr>
          <p:cNvPr id="612" name="Google Shape;612;gefdee24731_0_0"/>
          <p:cNvSpPr txBox="1"/>
          <p:nvPr/>
        </p:nvSpPr>
        <p:spPr>
          <a:xfrm>
            <a:off x="838200" y="6324600"/>
            <a:ext cx="60960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rPr>
              <a:t>Koptjevskaja-Tamm (2015)...</a:t>
            </a:r>
            <a:endParaRPr sz="1600">
              <a:solidFill>
                <a:schemeClr val="dk1"/>
              </a:solidFill>
              <a:latin typeface="Arial"/>
              <a:ea typeface="Arial"/>
              <a:cs typeface="Arial"/>
              <a:sym typeface="Arial"/>
            </a:endParaRPr>
          </a:p>
        </p:txBody>
      </p:sp>
      <p:sp>
        <p:nvSpPr>
          <p:cNvPr id="613" name="Google Shape;613;gefdee24731_0_0"/>
          <p:cNvSpPr txBox="1">
            <a:spLocks noGrp="1"/>
          </p:cNvSpPr>
          <p:nvPr>
            <p:ph type="ftr" idx="11"/>
          </p:nvPr>
        </p:nvSpPr>
        <p:spPr>
          <a:xfrm>
            <a:off x="7213600" y="63246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614" name="Google Shape;614;gefdee24731_0_0"/>
          <p:cNvSpPr txBox="1">
            <a:spLocks noGrp="1"/>
          </p:cNvSpPr>
          <p:nvPr>
            <p:ph type="title"/>
          </p:nvPr>
        </p:nvSpPr>
        <p:spPr>
          <a:xfrm>
            <a:off x="5859075" y="457200"/>
            <a:ext cx="51762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sz="2800">
                <a:solidFill>
                  <a:srgbClr val="3399FF"/>
                </a:solidFill>
              </a:rPr>
              <a:t>Lingüística de la temperatura</a:t>
            </a:r>
            <a:endParaRPr sz="2800">
              <a:solidFill>
                <a:srgbClr val="3399FF"/>
              </a:solidFill>
            </a:endParaRPr>
          </a:p>
        </p:txBody>
      </p:sp>
      <p:sp>
        <p:nvSpPr>
          <p:cNvPr id="615" name="Google Shape;615;gefdee24731_0_0"/>
          <p:cNvSpPr txBox="1">
            <a:spLocks noGrp="1"/>
          </p:cNvSpPr>
          <p:nvPr>
            <p:ph type="body" idx="1"/>
          </p:nvPr>
        </p:nvSpPr>
        <p:spPr>
          <a:xfrm>
            <a:off x="5856625" y="1728675"/>
            <a:ext cx="5181600" cy="4267200"/>
          </a:xfrm>
          <a:prstGeom prst="rect">
            <a:avLst/>
          </a:prstGeom>
          <a:noFill/>
          <a:ln>
            <a:noFill/>
          </a:ln>
        </p:spPr>
        <p:txBody>
          <a:bodyPr spcFirstLastPara="1" wrap="square" lIns="92075" tIns="46025" rIns="92075" bIns="46025" anchor="t" anchorCtr="0">
            <a:noAutofit/>
          </a:bodyPr>
          <a:lstStyle/>
          <a:p>
            <a:pPr marL="457200" lvl="0" indent="-381000" algn="l" rtl="0">
              <a:lnSpc>
                <a:spcPct val="115000"/>
              </a:lnSpc>
              <a:spcBef>
                <a:spcPts val="0"/>
              </a:spcBef>
              <a:spcAft>
                <a:spcPts val="0"/>
              </a:spcAft>
              <a:buSzPts val="2400"/>
              <a:buChar char="●"/>
            </a:pPr>
            <a:r>
              <a:rPr lang="nl-BE" sz="2400"/>
              <a:t>grados de temperatura</a:t>
            </a:r>
            <a:endParaRPr sz="2400"/>
          </a:p>
          <a:p>
            <a:pPr marL="457200" lvl="0" indent="-381000" algn="l" rtl="0">
              <a:lnSpc>
                <a:spcPct val="115000"/>
              </a:lnSpc>
              <a:spcBef>
                <a:spcPts val="0"/>
              </a:spcBef>
              <a:spcAft>
                <a:spcPts val="0"/>
              </a:spcAft>
              <a:buSzPts val="2400"/>
              <a:buChar char="●"/>
            </a:pPr>
            <a:r>
              <a:rPr lang="nl-BE" sz="2400"/>
              <a:t>marcos de temperatura</a:t>
            </a:r>
            <a:endParaRPr sz="2400"/>
          </a:p>
          <a:p>
            <a:pPr marL="914400" lvl="1" indent="-381000" algn="l" rtl="0">
              <a:lnSpc>
                <a:spcPct val="115000"/>
              </a:lnSpc>
              <a:spcBef>
                <a:spcPts val="0"/>
              </a:spcBef>
              <a:spcAft>
                <a:spcPts val="0"/>
              </a:spcAft>
              <a:buSzPts val="2400"/>
              <a:buChar char="○"/>
            </a:pPr>
            <a:r>
              <a:rPr lang="nl-BE" sz="2400"/>
              <a:t>táctil</a:t>
            </a:r>
            <a:endParaRPr sz="2400"/>
          </a:p>
          <a:p>
            <a:pPr marL="914400" lvl="1" indent="-381000" algn="l" rtl="0">
              <a:lnSpc>
                <a:spcPct val="115000"/>
              </a:lnSpc>
              <a:spcBef>
                <a:spcPts val="0"/>
              </a:spcBef>
              <a:spcAft>
                <a:spcPts val="0"/>
              </a:spcAft>
              <a:buSzPts val="2400"/>
              <a:buChar char="○"/>
            </a:pPr>
            <a:r>
              <a:rPr lang="nl-BE" sz="2400"/>
              <a:t>sensación corporal</a:t>
            </a:r>
            <a:endParaRPr sz="2400"/>
          </a:p>
          <a:p>
            <a:pPr marL="914400" lvl="1" indent="-381000" algn="l" rtl="0">
              <a:lnSpc>
                <a:spcPct val="115000"/>
              </a:lnSpc>
              <a:spcBef>
                <a:spcPts val="0"/>
              </a:spcBef>
              <a:spcAft>
                <a:spcPts val="0"/>
              </a:spcAft>
              <a:buSzPts val="2400"/>
              <a:buChar char="○"/>
            </a:pPr>
            <a:r>
              <a:rPr lang="nl-BE" sz="2400"/>
              <a:t>ambiente</a:t>
            </a:r>
            <a:endParaRPr sz="2400"/>
          </a:p>
          <a:p>
            <a:pPr marL="457200" lvl="0" indent="-381000" algn="l" rtl="0">
              <a:lnSpc>
                <a:spcPct val="115000"/>
              </a:lnSpc>
              <a:spcBef>
                <a:spcPts val="0"/>
              </a:spcBef>
              <a:spcAft>
                <a:spcPts val="0"/>
              </a:spcAft>
              <a:buSzPts val="2400"/>
              <a:buChar char="●"/>
            </a:pPr>
            <a:r>
              <a:rPr lang="nl-BE" sz="2400"/>
              <a:t>entidades evaluadas</a:t>
            </a:r>
            <a:endParaRPr sz="2400"/>
          </a:p>
          <a:p>
            <a:pPr marL="914400" lvl="1" indent="-381000" algn="l" rtl="0">
              <a:lnSpc>
                <a:spcPct val="115000"/>
              </a:lnSpc>
              <a:spcBef>
                <a:spcPts val="0"/>
              </a:spcBef>
              <a:spcAft>
                <a:spcPts val="0"/>
              </a:spcAft>
              <a:buSzPts val="2400"/>
              <a:buChar char="○"/>
            </a:pPr>
            <a:r>
              <a:rPr lang="nl-BE" sz="2400"/>
              <a:t>p.ej. agua</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gefdee24731_0_12"/>
          <p:cNvPicPr preferRelativeResize="0"/>
          <p:nvPr/>
        </p:nvPicPr>
        <p:blipFill>
          <a:blip r:embed="rId3">
            <a:alphaModFix/>
          </a:blip>
          <a:stretch>
            <a:fillRect/>
          </a:stretch>
        </p:blipFill>
        <p:spPr>
          <a:xfrm>
            <a:off x="2557275" y="265100"/>
            <a:ext cx="8503501" cy="6327800"/>
          </a:xfrm>
          <a:prstGeom prst="rect">
            <a:avLst/>
          </a:prstGeom>
          <a:noFill/>
          <a:ln>
            <a:noFill/>
          </a:ln>
        </p:spPr>
      </p:pic>
      <p:graphicFrame>
        <p:nvGraphicFramePr>
          <p:cNvPr id="622" name="Google Shape;622;gefdee24731_0_12"/>
          <p:cNvGraphicFramePr/>
          <p:nvPr/>
        </p:nvGraphicFramePr>
        <p:xfrm>
          <a:off x="292975" y="234075"/>
          <a:ext cx="3752875" cy="1905000"/>
        </p:xfrm>
        <a:graphic>
          <a:graphicData uri="http://schemas.openxmlformats.org/drawingml/2006/table">
            <a:tbl>
              <a:tblPr>
                <a:noFill/>
                <a:tableStyleId>{7ADD80D0-8D1A-4F39-B0A6-C5FA46E919C0}</a:tableStyleId>
              </a:tblPr>
              <a:tblGrid>
                <a:gridCol w="1057525">
                  <a:extLst>
                    <a:ext uri="{9D8B030D-6E8A-4147-A177-3AD203B41FA5}">
                      <a16:colId xmlns:a16="http://schemas.microsoft.com/office/drawing/2014/main" val="20000"/>
                    </a:ext>
                  </a:extLst>
                </a:gridCol>
                <a:gridCol w="1206775">
                  <a:extLst>
                    <a:ext uri="{9D8B030D-6E8A-4147-A177-3AD203B41FA5}">
                      <a16:colId xmlns:a16="http://schemas.microsoft.com/office/drawing/2014/main" val="20001"/>
                    </a:ext>
                  </a:extLst>
                </a:gridCol>
                <a:gridCol w="14885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nl-BE" sz="1300" b="1" i="1">
                          <a:solidFill>
                            <a:srgbClr val="FFFFFF"/>
                          </a:solidFill>
                        </a:rPr>
                        <a:t>heet</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CC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sz="1300" b="1"/>
                        <a:t>adem</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breath (noun)</a:t>
                      </a:r>
                      <a:endParaRPr sz="1300"/>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aliento</a:t>
                      </a:r>
                      <a:endParaRPr sz="1300" i="1"/>
                    </a:p>
                  </a:txBody>
                  <a:tcPr marL="91425" marR="91425" marT="91425" marB="91425">
                    <a:lnL w="9525" cap="flat" cmpd="sng">
                      <a:solidFill>
                        <a:schemeClr val="dk1">
                          <a:alpha val="0"/>
                        </a:scheme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sz="1300" b="1"/>
                        <a:t>aardappel</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potato</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papa</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sz="1300" b="1"/>
                        <a:t>hang_ijzer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a:t>pot hanger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sz="1300" i="1"/>
                        <a:t>gancho de hierro</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sz="1300" b="1"/>
                        <a:t>boter</a:t>
                      </a:r>
                      <a:endParaRPr sz="1300"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tc>
                  <a:txBody>
                    <a:bodyPr/>
                    <a:lstStyle/>
                    <a:p>
                      <a:pPr marL="0" lvl="0" indent="0" algn="l" rtl="0">
                        <a:spcBef>
                          <a:spcPts val="0"/>
                        </a:spcBef>
                        <a:spcAft>
                          <a:spcPts val="0"/>
                        </a:spcAft>
                        <a:buNone/>
                      </a:pPr>
                      <a:r>
                        <a:rPr lang="nl-BE" sz="1300"/>
                        <a:t>butter</a:t>
                      </a:r>
                      <a:endParaRPr sz="13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tc>
                  <a:txBody>
                    <a:bodyPr/>
                    <a:lstStyle/>
                    <a:p>
                      <a:pPr marL="0" lvl="0" indent="0" algn="l" rtl="0">
                        <a:spcBef>
                          <a:spcPts val="0"/>
                        </a:spcBef>
                        <a:spcAft>
                          <a:spcPts val="0"/>
                        </a:spcAft>
                        <a:buNone/>
                      </a:pPr>
                      <a:r>
                        <a:rPr lang="nl-BE" sz="1300" i="1"/>
                        <a:t>manteca</a:t>
                      </a:r>
                      <a:endParaRPr sz="1300" i="1"/>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CC0000"/>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CC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623" name="Google Shape;623;gefdee24731_0_12"/>
          <p:cNvGraphicFramePr/>
          <p:nvPr/>
        </p:nvGraphicFramePr>
        <p:xfrm>
          <a:off x="8906275" y="234075"/>
          <a:ext cx="2565700" cy="1965840"/>
        </p:xfrm>
        <a:graphic>
          <a:graphicData uri="http://schemas.openxmlformats.org/drawingml/2006/table">
            <a:tbl>
              <a:tblPr>
                <a:noFill/>
                <a:tableStyleId>{7ADD80D0-8D1A-4F39-B0A6-C5FA46E919C0}</a:tableStyleId>
              </a:tblPr>
              <a:tblGrid>
                <a:gridCol w="793725">
                  <a:extLst>
                    <a:ext uri="{9D8B030D-6E8A-4147-A177-3AD203B41FA5}">
                      <a16:colId xmlns:a16="http://schemas.microsoft.com/office/drawing/2014/main" val="20000"/>
                    </a:ext>
                  </a:extLst>
                </a:gridCol>
                <a:gridCol w="886400">
                  <a:extLst>
                    <a:ext uri="{9D8B030D-6E8A-4147-A177-3AD203B41FA5}">
                      <a16:colId xmlns:a16="http://schemas.microsoft.com/office/drawing/2014/main" val="20001"/>
                    </a:ext>
                  </a:extLst>
                </a:gridCol>
                <a:gridCol w="88557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nl-BE" sz="1300" b="1" i="1">
                          <a:solidFill>
                            <a:srgbClr val="FFFFFF"/>
                          </a:solidFill>
                        </a:rPr>
                        <a:t>warm</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1C23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BE" b="1"/>
                        <a:t>hart</a:t>
                      </a:r>
                      <a:endParaRPr b="1"/>
                    </a:p>
                  </a:txBody>
                  <a:tcPr marL="91425" marR="91425" marT="91425" marB="91425">
                    <a:lnL w="19050" cap="flat" cmpd="sng">
                      <a:solidFill>
                        <a:srgbClr val="F1C232"/>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heart</a:t>
                      </a:r>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corazón</a:t>
                      </a:r>
                      <a:endParaRPr i="1"/>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nl-BE" b="1"/>
                        <a:t>weer</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weather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clima</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nl-BE" b="1"/>
                        <a:t>graad</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degree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grado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nl-BE" b="1"/>
                        <a:t>maak</a:t>
                      </a:r>
                      <a:endParaRPr b="1"/>
                    </a:p>
                  </a:txBody>
                  <a:tcPr marL="91425" marR="91425" marT="91425" marB="91425">
                    <a:lnL w="19050" cap="flat" cmpd="sng">
                      <a:solidFill>
                        <a:srgbClr val="F1C23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tc>
                  <a:txBody>
                    <a:bodyPr/>
                    <a:lstStyle/>
                    <a:p>
                      <a:pPr marL="0" lvl="0" indent="0" algn="l" rtl="0">
                        <a:spcBef>
                          <a:spcPts val="0"/>
                        </a:spcBef>
                        <a:spcAft>
                          <a:spcPts val="0"/>
                        </a:spcAft>
                        <a:buNone/>
                      </a:pPr>
                      <a:r>
                        <a:rPr lang="nl-BE"/>
                        <a:t>to make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tc>
                  <a:txBody>
                    <a:bodyPr/>
                    <a:lstStyle/>
                    <a:p>
                      <a:pPr marL="0" lvl="0" indent="0" algn="l" rtl="0">
                        <a:spcBef>
                          <a:spcPts val="0"/>
                        </a:spcBef>
                        <a:spcAft>
                          <a:spcPts val="0"/>
                        </a:spcAft>
                        <a:buNone/>
                      </a:pPr>
                      <a:r>
                        <a:rPr lang="nl-BE" i="1"/>
                        <a:t>hacer</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1C23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624" name="Google Shape;624;gefdee24731_0_12"/>
          <p:cNvGraphicFramePr/>
          <p:nvPr/>
        </p:nvGraphicFramePr>
        <p:xfrm>
          <a:off x="292975" y="3722750"/>
          <a:ext cx="2919025" cy="2366750"/>
        </p:xfrm>
        <a:graphic>
          <a:graphicData uri="http://schemas.openxmlformats.org/drawingml/2006/table">
            <a:tbl>
              <a:tblPr>
                <a:noFill/>
                <a:tableStyleId>{7ADD80D0-8D1A-4F39-B0A6-C5FA46E919C0}</a:tableStyleId>
              </a:tblPr>
              <a:tblGrid>
                <a:gridCol w="735575">
                  <a:extLst>
                    <a:ext uri="{9D8B030D-6E8A-4147-A177-3AD203B41FA5}">
                      <a16:colId xmlns:a16="http://schemas.microsoft.com/office/drawing/2014/main" val="20000"/>
                    </a:ext>
                  </a:extLst>
                </a:gridCol>
                <a:gridCol w="841300">
                  <a:extLst>
                    <a:ext uri="{9D8B030D-6E8A-4147-A177-3AD203B41FA5}">
                      <a16:colId xmlns:a16="http://schemas.microsoft.com/office/drawing/2014/main" val="20001"/>
                    </a:ext>
                  </a:extLst>
                </a:gridCol>
                <a:gridCol w="902775">
                  <a:extLst>
                    <a:ext uri="{9D8B030D-6E8A-4147-A177-3AD203B41FA5}">
                      <a16:colId xmlns:a16="http://schemas.microsoft.com/office/drawing/2014/main" val="20002"/>
                    </a:ext>
                  </a:extLst>
                </a:gridCol>
                <a:gridCol w="439375">
                  <a:extLst>
                    <a:ext uri="{9D8B030D-6E8A-4147-A177-3AD203B41FA5}">
                      <a16:colId xmlns:a16="http://schemas.microsoft.com/office/drawing/2014/main" val="20003"/>
                    </a:ext>
                  </a:extLst>
                </a:gridCol>
              </a:tblGrid>
              <a:tr h="381750">
                <a:tc gridSpan="3">
                  <a:txBody>
                    <a:bodyPr/>
                    <a:lstStyle/>
                    <a:p>
                      <a:pPr marL="0" lvl="0" indent="0" algn="ctr" rtl="0">
                        <a:spcBef>
                          <a:spcPts val="0"/>
                        </a:spcBef>
                        <a:spcAft>
                          <a:spcPts val="0"/>
                        </a:spcAft>
                        <a:buNone/>
                      </a:pPr>
                      <a:r>
                        <a:rPr lang="nl-BE" sz="1300" b="1" i="1">
                          <a:solidFill>
                            <a:srgbClr val="FFFFFF"/>
                          </a:solidFill>
                        </a:rPr>
                        <a:t>heet + warm</a:t>
                      </a: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9900"/>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sz="1300" b="1" i="1">
                        <a:solidFill>
                          <a:srgbClr val="FFFFFF"/>
                        </a:solidFill>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7000">
                <a:tc>
                  <a:txBody>
                    <a:bodyPr/>
                    <a:lstStyle/>
                    <a:p>
                      <a:pPr marL="0" lvl="0" indent="0" algn="l" rtl="0">
                        <a:spcBef>
                          <a:spcPts val="0"/>
                        </a:spcBef>
                        <a:spcAft>
                          <a:spcPts val="0"/>
                        </a:spcAft>
                        <a:buNone/>
                      </a:pPr>
                      <a:r>
                        <a:rPr lang="nl-BE" b="1"/>
                        <a:t>koud</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cold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frío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extLst>
                  <a:ext uri="{0D108BD9-81ED-4DB2-BD59-A6C34878D82A}">
                    <a16:rowId xmlns:a16="http://schemas.microsoft.com/office/drawing/2014/main" val="10001"/>
                  </a:ext>
                </a:extLst>
              </a:tr>
              <a:tr h="397000">
                <a:tc>
                  <a:txBody>
                    <a:bodyPr/>
                    <a:lstStyle/>
                    <a:p>
                      <a:pPr marL="0" lvl="0" indent="0" algn="l" rtl="0">
                        <a:spcBef>
                          <a:spcPts val="0"/>
                        </a:spcBef>
                        <a:spcAft>
                          <a:spcPts val="0"/>
                        </a:spcAft>
                        <a:buNone/>
                      </a:pPr>
                      <a:r>
                        <a:rPr lang="nl-BE" b="1"/>
                        <a:t>koffie</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coffee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café</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1C232"/>
                    </a:solidFill>
                  </a:tcPr>
                </a:tc>
                <a:extLst>
                  <a:ext uri="{0D108BD9-81ED-4DB2-BD59-A6C34878D82A}">
                    <a16:rowId xmlns:a16="http://schemas.microsoft.com/office/drawing/2014/main" val="10002"/>
                  </a:ext>
                </a:extLst>
              </a:tr>
              <a:tr h="397000">
                <a:tc>
                  <a:txBody>
                    <a:bodyPr/>
                    <a:lstStyle/>
                    <a:p>
                      <a:pPr marL="0" lvl="0" indent="0" algn="l" rtl="0">
                        <a:spcBef>
                          <a:spcPts val="0"/>
                        </a:spcBef>
                        <a:spcAft>
                          <a:spcPts val="0"/>
                        </a:spcAft>
                        <a:buNone/>
                      </a:pPr>
                      <a:r>
                        <a:rPr lang="nl-BE" b="1"/>
                        <a:t>water</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water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agua</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extLst>
                  <a:ext uri="{0D108BD9-81ED-4DB2-BD59-A6C34878D82A}">
                    <a16:rowId xmlns:a16="http://schemas.microsoft.com/office/drawing/2014/main" val="10003"/>
                  </a:ext>
                </a:extLst>
              </a:tr>
              <a:tr h="397000">
                <a:tc>
                  <a:txBody>
                    <a:bodyPr/>
                    <a:lstStyle/>
                    <a:p>
                      <a:pPr marL="0" lvl="0" indent="0" algn="l" rtl="0">
                        <a:spcBef>
                          <a:spcPts val="0"/>
                        </a:spcBef>
                        <a:spcAft>
                          <a:spcPts val="0"/>
                        </a:spcAft>
                        <a:buNone/>
                      </a:pPr>
                      <a:r>
                        <a:rPr lang="nl-BE" b="1"/>
                        <a:t>zomer</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a:t>summer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nl-BE" i="1"/>
                        <a:t>verano</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9900"/>
                    </a:solidFill>
                  </a:tcPr>
                </a:tc>
                <a:extLst>
                  <a:ext uri="{0D108BD9-81ED-4DB2-BD59-A6C34878D82A}">
                    <a16:rowId xmlns:a16="http://schemas.microsoft.com/office/drawing/2014/main" val="10004"/>
                  </a:ext>
                </a:extLst>
              </a:tr>
              <a:tr h="397000">
                <a:tc>
                  <a:txBody>
                    <a:bodyPr/>
                    <a:lstStyle/>
                    <a:p>
                      <a:pPr marL="0" lvl="0" indent="0" algn="l" rtl="0">
                        <a:spcBef>
                          <a:spcPts val="0"/>
                        </a:spcBef>
                        <a:spcAft>
                          <a:spcPts val="0"/>
                        </a:spcAft>
                        <a:buNone/>
                      </a:pPr>
                      <a:r>
                        <a:rPr lang="nl-BE" b="1"/>
                        <a:t>ben</a:t>
                      </a:r>
                      <a:endParaRPr b="1"/>
                    </a:p>
                  </a:txBody>
                  <a:tcPr marL="91425" marR="91425" marT="91425" marB="91425">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a:t>to be</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i="1"/>
                        <a:t>ser/estar</a:t>
                      </a: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rgbClr val="FF9900">
                          <a:alpha val="0"/>
                        </a:srgbClr>
                      </a:solidFill>
                      <a:prstDash val="solid"/>
                      <a:round/>
                      <a:headEnd type="none" w="sm" len="sm"/>
                      <a:tailEnd type="none" w="sm" len="sm"/>
                    </a:lnB>
                    <a:solidFill>
                      <a:srgbClr val="CC000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efdee24731_0_20"/>
          <p:cNvSpPr txBox="1">
            <a:spLocks noGrp="1"/>
          </p:cNvSpPr>
          <p:nvPr>
            <p:ph type="title"/>
          </p:nvPr>
        </p:nvSpPr>
        <p:spPr>
          <a:xfrm>
            <a:off x="448075" y="452975"/>
            <a:ext cx="51762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sz="2800">
                <a:solidFill>
                  <a:srgbClr val="3399FF"/>
                </a:solidFill>
              </a:rPr>
              <a:t>Initial insights</a:t>
            </a:r>
            <a:endParaRPr sz="2800">
              <a:solidFill>
                <a:srgbClr val="3399FF"/>
              </a:solidFill>
            </a:endParaRPr>
          </a:p>
        </p:txBody>
      </p:sp>
      <p:sp>
        <p:nvSpPr>
          <p:cNvPr id="631" name="Google Shape;631;gefdee24731_0_20"/>
          <p:cNvSpPr txBox="1">
            <a:spLocks noGrp="1"/>
          </p:cNvSpPr>
          <p:nvPr>
            <p:ph type="body" idx="1"/>
          </p:nvPr>
        </p:nvSpPr>
        <p:spPr>
          <a:xfrm>
            <a:off x="598825" y="1728675"/>
            <a:ext cx="5181600" cy="4267200"/>
          </a:xfrm>
          <a:prstGeom prst="rect">
            <a:avLst/>
          </a:prstGeom>
          <a:noFill/>
          <a:ln>
            <a:noFill/>
          </a:ln>
        </p:spPr>
        <p:txBody>
          <a:bodyPr spcFirstLastPara="1" wrap="square" lIns="92075" tIns="46025" rIns="92075" bIns="46025" anchor="t" anchorCtr="0">
            <a:noAutofit/>
          </a:bodyPr>
          <a:lstStyle/>
          <a:p>
            <a:pPr marL="457200" lvl="0" indent="-381000" algn="l" rtl="0">
              <a:lnSpc>
                <a:spcPct val="115000"/>
              </a:lnSpc>
              <a:spcBef>
                <a:spcPts val="0"/>
              </a:spcBef>
              <a:spcAft>
                <a:spcPts val="0"/>
              </a:spcAft>
              <a:buSzPts val="2400"/>
              <a:buChar char="●"/>
            </a:pPr>
            <a:r>
              <a:rPr lang="nl-BE" sz="2400"/>
              <a:t>all three dimensions of temperature are needed to explain </a:t>
            </a:r>
            <a:r>
              <a:rPr lang="nl-BE" sz="2400" i="1"/>
              <a:t>heet </a:t>
            </a:r>
            <a:r>
              <a:rPr lang="nl-BE" sz="2400"/>
              <a:t>vs </a:t>
            </a:r>
            <a:r>
              <a:rPr lang="nl-BE" sz="2400" i="1"/>
              <a:t>warm</a:t>
            </a:r>
            <a:endParaRPr sz="2400"/>
          </a:p>
          <a:p>
            <a:pPr marL="457200" lvl="0" indent="-381000" algn="l" rtl="0">
              <a:lnSpc>
                <a:spcPct val="115000"/>
              </a:lnSpc>
              <a:spcBef>
                <a:spcPts val="0"/>
              </a:spcBef>
              <a:spcAft>
                <a:spcPts val="0"/>
              </a:spcAft>
              <a:buSzPts val="2400"/>
              <a:buChar char="●"/>
            </a:pPr>
            <a:r>
              <a:rPr lang="nl-BE" sz="2400"/>
              <a:t>quantitative methods highlight the fuzziness of actual language use</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
        <p:nvSpPr>
          <p:cNvPr id="632" name="Google Shape;632;gefdee24731_0_20"/>
          <p:cNvSpPr txBox="1">
            <a:spLocks noGrp="1"/>
          </p:cNvSpPr>
          <p:nvPr>
            <p:ph type="ftr" idx="11"/>
          </p:nvPr>
        </p:nvSpPr>
        <p:spPr>
          <a:xfrm>
            <a:off x="7213600" y="63246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633" name="Google Shape;633;gefdee24731_0_20"/>
          <p:cNvSpPr txBox="1">
            <a:spLocks noGrp="1"/>
          </p:cNvSpPr>
          <p:nvPr>
            <p:ph type="title"/>
          </p:nvPr>
        </p:nvSpPr>
        <p:spPr>
          <a:xfrm>
            <a:off x="5859075" y="457200"/>
            <a:ext cx="51762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sz="2800">
                <a:solidFill>
                  <a:srgbClr val="3399FF"/>
                </a:solidFill>
              </a:rPr>
              <a:t>Primeras observaciones</a:t>
            </a:r>
            <a:endParaRPr sz="2800">
              <a:solidFill>
                <a:srgbClr val="3399FF"/>
              </a:solidFill>
            </a:endParaRPr>
          </a:p>
        </p:txBody>
      </p:sp>
      <p:sp>
        <p:nvSpPr>
          <p:cNvPr id="634" name="Google Shape;634;gefdee24731_0_20"/>
          <p:cNvSpPr txBox="1">
            <a:spLocks noGrp="1"/>
          </p:cNvSpPr>
          <p:nvPr>
            <p:ph type="body" idx="1"/>
          </p:nvPr>
        </p:nvSpPr>
        <p:spPr>
          <a:xfrm>
            <a:off x="5856625" y="1728675"/>
            <a:ext cx="5181600" cy="4267200"/>
          </a:xfrm>
          <a:prstGeom prst="rect">
            <a:avLst/>
          </a:prstGeom>
          <a:noFill/>
          <a:ln>
            <a:noFill/>
          </a:ln>
        </p:spPr>
        <p:txBody>
          <a:bodyPr spcFirstLastPara="1" wrap="square" lIns="92075" tIns="46025" rIns="92075" bIns="46025" anchor="t" anchorCtr="0">
            <a:noAutofit/>
          </a:bodyPr>
          <a:lstStyle/>
          <a:p>
            <a:pPr marL="457200" lvl="0" indent="-381000" algn="l" rtl="0">
              <a:lnSpc>
                <a:spcPct val="115000"/>
              </a:lnSpc>
              <a:spcBef>
                <a:spcPts val="0"/>
              </a:spcBef>
              <a:spcAft>
                <a:spcPts val="0"/>
              </a:spcAft>
              <a:buSzPts val="2400"/>
              <a:buChar char="●"/>
            </a:pPr>
            <a:r>
              <a:rPr lang="nl-BE" sz="2400"/>
              <a:t>las tres dimensiones de la temperatura son necesarias para explicar </a:t>
            </a:r>
            <a:r>
              <a:rPr lang="nl-BE" sz="2400" i="1"/>
              <a:t>heet</a:t>
            </a:r>
            <a:r>
              <a:rPr lang="nl-BE" sz="2400"/>
              <a:t> vs </a:t>
            </a:r>
            <a:r>
              <a:rPr lang="nl-BE" sz="2400" i="1"/>
              <a:t>warm</a:t>
            </a:r>
            <a:endParaRPr sz="2400"/>
          </a:p>
          <a:p>
            <a:pPr marL="457200" lvl="0" indent="-381000" algn="l" rtl="0">
              <a:lnSpc>
                <a:spcPct val="115000"/>
              </a:lnSpc>
              <a:spcBef>
                <a:spcPts val="0"/>
              </a:spcBef>
              <a:spcAft>
                <a:spcPts val="0"/>
              </a:spcAft>
              <a:buSzPts val="2400"/>
              <a:buChar char="●"/>
            </a:pPr>
            <a:r>
              <a:rPr lang="nl-BE" sz="2400"/>
              <a:t>los métodos cuantitativos resaltan lo caótico del uso del lenguaje</a:t>
            </a:r>
            <a:endParaRPr sz="2400"/>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aphicFrame>
        <p:nvGraphicFramePr>
          <p:cNvPr id="639" name="Google Shape;639;p13"/>
          <p:cNvGraphicFramePr/>
          <p:nvPr/>
        </p:nvGraphicFramePr>
        <p:xfrm>
          <a:off x="952500" y="3178400"/>
          <a:ext cx="10287000" cy="2194440"/>
        </p:xfrm>
        <a:graphic>
          <a:graphicData uri="http://schemas.openxmlformats.org/drawingml/2006/table">
            <a:tbl>
              <a:tblPr>
                <a:noFill/>
                <a:tableStyleId>{7ADD80D0-8D1A-4F39-B0A6-C5FA46E919C0}</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r" rtl="0">
                        <a:spcBef>
                          <a:spcPts val="0"/>
                        </a:spcBef>
                        <a:spcAft>
                          <a:spcPts val="0"/>
                        </a:spcAft>
                        <a:buNone/>
                      </a:pPr>
                      <a:r>
                        <a:rPr lang="nl-BE" sz="1600"/>
                        <a:t>Dr. Mariana Montes</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600"/>
                        <a:t>mariana.montes@kuleuven.be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Clr>
                          <a:schemeClr val="dk1"/>
                        </a:buClr>
                        <a:buSzPts val="1100"/>
                        <a:buFont typeface="Arial"/>
                        <a:buNone/>
                      </a:pPr>
                      <a:r>
                        <a:rPr lang="nl-BE" sz="1600">
                          <a:solidFill>
                            <a:schemeClr val="dk1"/>
                          </a:solidFill>
                        </a:rPr>
                        <a:t>Dr. Karlien Franco</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nl-BE" sz="1600">
                          <a:solidFill>
                            <a:schemeClr val="dk1"/>
                          </a:solidFill>
                        </a:rPr>
                        <a:t>karlien.franco@kuleuven.be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nl-BE" sz="1600"/>
                        <a:t>QLVL Research group</a:t>
                      </a:r>
                      <a:endParaRPr sz="1600"/>
                    </a:p>
                    <a:p>
                      <a:pPr marL="0" lvl="0" indent="0" algn="r" rtl="0">
                        <a:spcBef>
                          <a:spcPts val="0"/>
                        </a:spcBef>
                        <a:spcAft>
                          <a:spcPts val="0"/>
                        </a:spcAft>
                        <a:buNone/>
                      </a:pPr>
                      <a:r>
                        <a:rPr lang="nl-BE" sz="1600" i="1"/>
                        <a:t>Grupo de investigación</a:t>
                      </a:r>
                      <a:endParaRPr sz="16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600"/>
                        <a:t>https://www.arts.kuleuven.be/ling/qlvl</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nl-BE" sz="1600"/>
                        <a:t>Visualization tool</a:t>
                      </a:r>
                      <a:endParaRPr sz="1600"/>
                    </a:p>
                    <a:p>
                      <a:pPr marL="0" lvl="0" indent="0" algn="r" rtl="0">
                        <a:spcBef>
                          <a:spcPts val="0"/>
                        </a:spcBef>
                        <a:spcAft>
                          <a:spcPts val="0"/>
                        </a:spcAft>
                        <a:buNone/>
                      </a:pPr>
                      <a:r>
                        <a:rPr lang="nl-BE" sz="1600" i="1"/>
                        <a:t>Visualización</a:t>
                      </a:r>
                      <a:endParaRPr sz="16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nl-BE" sz="1600"/>
                        <a:t>https://qlvl.github.io/NephoVis/</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0" name="Google Shape;640;p13"/>
          <p:cNvSpPr txBox="1">
            <a:spLocks noGrp="1"/>
          </p:cNvSpPr>
          <p:nvPr>
            <p:ph type="body" idx="4294967295"/>
          </p:nvPr>
        </p:nvSpPr>
        <p:spPr>
          <a:xfrm>
            <a:off x="952500" y="1887025"/>
            <a:ext cx="5143500" cy="671700"/>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Clr>
                <a:srgbClr val="3399FF"/>
              </a:buClr>
              <a:buSzPts val="4000"/>
              <a:buFont typeface="Arial"/>
              <a:buNone/>
            </a:pPr>
            <a:r>
              <a:rPr lang="nl-BE" sz="4000" b="1">
                <a:solidFill>
                  <a:srgbClr val="3399FF"/>
                </a:solidFill>
              </a:rPr>
              <a:t>Thank you!</a:t>
            </a:r>
            <a:endParaRPr/>
          </a:p>
        </p:txBody>
      </p:sp>
      <p:sp>
        <p:nvSpPr>
          <p:cNvPr id="641" name="Google Shape;641;p13"/>
          <p:cNvSpPr txBox="1">
            <a:spLocks noGrp="1"/>
          </p:cNvSpPr>
          <p:nvPr>
            <p:ph type="body" idx="4294967295"/>
          </p:nvPr>
        </p:nvSpPr>
        <p:spPr>
          <a:xfrm>
            <a:off x="6245825" y="1952950"/>
            <a:ext cx="5143500" cy="671700"/>
          </a:xfrm>
          <a:prstGeom prst="rect">
            <a:avLst/>
          </a:prstGeom>
          <a:noFill/>
          <a:ln>
            <a:noFill/>
          </a:ln>
        </p:spPr>
        <p:txBody>
          <a:bodyPr spcFirstLastPara="1" wrap="square" lIns="92075" tIns="46025" rIns="92075" bIns="46025" anchor="t" anchorCtr="0">
            <a:noAutofit/>
          </a:bodyPr>
          <a:lstStyle/>
          <a:p>
            <a:pPr marL="0" lvl="0" indent="0" algn="r" rtl="0">
              <a:spcBef>
                <a:spcPts val="0"/>
              </a:spcBef>
              <a:spcAft>
                <a:spcPts val="0"/>
              </a:spcAft>
              <a:buClr>
                <a:srgbClr val="3399FF"/>
              </a:buClr>
              <a:buSzPts val="4000"/>
              <a:buFont typeface="Arial"/>
              <a:buNone/>
            </a:pPr>
            <a:r>
              <a:rPr lang="nl-BE" sz="4000" b="1">
                <a:solidFill>
                  <a:srgbClr val="3399FF"/>
                </a:solidFill>
              </a:rPr>
              <a:t>¡Muchas gracias!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ef9a940485_0_13"/>
          <p:cNvSpPr txBox="1">
            <a:spLocks noGrp="1"/>
          </p:cNvSpPr>
          <p:nvPr>
            <p:ph type="title"/>
          </p:nvPr>
        </p:nvSpPr>
        <p:spPr>
          <a:xfrm>
            <a:off x="767408" y="155605"/>
            <a:ext cx="103632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nl-BE">
                <a:solidFill>
                  <a:srgbClr val="3399FF"/>
                </a:solidFill>
              </a:rPr>
              <a:t>REFERENCES/BIBLIOGRAFÍA</a:t>
            </a:r>
            <a:endParaRPr>
              <a:solidFill>
                <a:srgbClr val="3399FF"/>
              </a:solidFill>
            </a:endParaRPr>
          </a:p>
        </p:txBody>
      </p:sp>
      <p:sp>
        <p:nvSpPr>
          <p:cNvPr id="648" name="Google Shape;648;gef9a940485_0_13"/>
          <p:cNvSpPr txBox="1"/>
          <p:nvPr/>
        </p:nvSpPr>
        <p:spPr>
          <a:xfrm>
            <a:off x="924000" y="1149000"/>
            <a:ext cx="10050000" cy="5027100"/>
          </a:xfrm>
          <a:prstGeom prst="rect">
            <a:avLst/>
          </a:prstGeom>
          <a:noFill/>
          <a:ln>
            <a:noFill/>
          </a:ln>
        </p:spPr>
        <p:txBody>
          <a:bodyPr spcFirstLastPara="1" wrap="square" lIns="91425" tIns="91425" rIns="91425" bIns="91425" anchor="t" anchorCtr="0">
            <a:spAutoFit/>
          </a:bodyPr>
          <a:lstStyle/>
          <a:p>
            <a:pPr marL="266700" lvl="0" indent="-266700" algn="l" rtl="0">
              <a:lnSpc>
                <a:spcPct val="115000"/>
              </a:lnSpc>
              <a:spcBef>
                <a:spcPts val="0"/>
              </a:spcBef>
              <a:spcAft>
                <a:spcPts val="0"/>
              </a:spcAft>
              <a:buNone/>
            </a:pPr>
            <a:r>
              <a:rPr lang="nl-BE" sz="1100">
                <a:solidFill>
                  <a:schemeClr val="dk1"/>
                </a:solidFill>
              </a:rPr>
              <a:t>Bybee, Joan &amp; Paul J.  Hopper. 2001. </a:t>
            </a:r>
            <a:r>
              <a:rPr lang="nl-BE" sz="1100" i="1">
                <a:solidFill>
                  <a:schemeClr val="dk1"/>
                </a:solidFill>
              </a:rPr>
              <a:t>Frequency and the Emergence of Linguistic Structure</a:t>
            </a:r>
            <a:r>
              <a:rPr lang="nl-BE" sz="1100">
                <a:solidFill>
                  <a:schemeClr val="dk1"/>
                </a:solidFill>
              </a:rPr>
              <a:t>.. Amsterdam: Benjamins.</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Dabrowksa, Ewa &amp; Dagmar Divjak.(2015 </a:t>
            </a:r>
            <a:r>
              <a:rPr lang="nl-BE" sz="1100" i="1">
                <a:solidFill>
                  <a:schemeClr val="dk1"/>
                </a:solidFill>
              </a:rPr>
              <a:t>Handbook of Cognitive Linguistics</a:t>
            </a:r>
            <a:r>
              <a:rPr lang="nl-BE" sz="1100">
                <a:solidFill>
                  <a:schemeClr val="dk1"/>
                </a:solidFill>
              </a:rPr>
              <a:t>.. Berlin/Boston: De Gruyter Mouton.</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Firth, John Rupert. 1957. A synopsis of linguistic theory 1930-1955. In John Rupert Firth (ed.), </a:t>
            </a:r>
            <a:r>
              <a:rPr lang="nl-BE" sz="1100" i="1">
                <a:solidFill>
                  <a:schemeClr val="dk1"/>
                </a:solidFill>
              </a:rPr>
              <a:t>Studies in Linguistic Analysis</a:t>
            </a:r>
            <a:r>
              <a:rPr lang="nl-BE" sz="1100">
                <a:solidFill>
                  <a:schemeClr val="dk1"/>
                </a:solidFill>
              </a:rPr>
              <a:t>, 1–32. Oxford: Blackwell.</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 1993. Vagueness’s puzzles, polysemy’s vagaries. </a:t>
            </a:r>
            <a:r>
              <a:rPr lang="nl-BE" sz="1100" i="1">
                <a:solidFill>
                  <a:schemeClr val="dk1"/>
                </a:solidFill>
              </a:rPr>
              <a:t>Cognitive Linguistics</a:t>
            </a:r>
            <a:r>
              <a:rPr lang="nl-BE" sz="1100">
                <a:solidFill>
                  <a:schemeClr val="dk1"/>
                </a:solidFill>
              </a:rPr>
              <a:t> 4. 223–272.</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 2005. Lectal variation and empirical data in Cognitive Linguistics. In Francisco José Ruiz de Mendoza Ibáñez &amp; M. Sandra Peña Cervel (eds.), </a:t>
            </a:r>
            <a:r>
              <a:rPr lang="nl-BE" sz="1100" i="1">
                <a:solidFill>
                  <a:schemeClr val="dk1"/>
                </a:solidFill>
              </a:rPr>
              <a:t>Cognitive linguistics: internal dynamics and interdisciplinary interaction</a:t>
            </a:r>
            <a:r>
              <a:rPr lang="nl-BE" sz="1100">
                <a:solidFill>
                  <a:schemeClr val="dk1"/>
                </a:solidFill>
              </a:rPr>
              <a:t>, 163–189. Berlin; New York: Mouton de Gruyter.</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 (ed.). 2006. </a:t>
            </a:r>
            <a:r>
              <a:rPr lang="nl-BE" sz="1100" i="1">
                <a:solidFill>
                  <a:schemeClr val="dk1"/>
                </a:solidFill>
              </a:rPr>
              <a:t>Cognitive linguistics: basic readings</a:t>
            </a:r>
            <a:r>
              <a:rPr lang="nl-BE" sz="1100">
                <a:solidFill>
                  <a:schemeClr val="dk1"/>
                </a:solidFill>
              </a:rPr>
              <a:t>. Berlin; New York: Mouton de Gruyter.</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 2010a. </a:t>
            </a:r>
            <a:r>
              <a:rPr lang="nl-BE" sz="1100" i="1">
                <a:solidFill>
                  <a:schemeClr val="dk1"/>
                </a:solidFill>
              </a:rPr>
              <a:t>Theories of lexical semantics</a:t>
            </a:r>
            <a:r>
              <a:rPr lang="nl-BE" sz="1100">
                <a:solidFill>
                  <a:schemeClr val="dk1"/>
                </a:solidFill>
              </a:rPr>
              <a:t>. Oxford; New York: Oxford University Press.</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 2010b. The doctor and the semantician. In Dylan Glynn &amp; Kerstin Fischer (eds.), </a:t>
            </a:r>
            <a:r>
              <a:rPr lang="nl-BE" sz="1100" i="1">
                <a:solidFill>
                  <a:schemeClr val="dk1"/>
                </a:solidFill>
              </a:rPr>
              <a:t>Quantitative methods in cognitive semantics: corpus-driven approaches</a:t>
            </a:r>
            <a:r>
              <a:rPr lang="nl-BE" sz="1100">
                <a:solidFill>
                  <a:schemeClr val="dk1"/>
                </a:solidFill>
              </a:rPr>
              <a:t>, 63–78. Berlin; New York: De Gruyter Mouton.</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Geeraerts, Dirk.(2016. Entrenchment as onomasiological salience. In Schmid, H.-J. (ed.), </a:t>
            </a:r>
            <a:r>
              <a:rPr lang="nl-BE" sz="1100" i="1">
                <a:solidFill>
                  <a:schemeClr val="dk1"/>
                </a:solidFill>
              </a:rPr>
              <a:t>Entrenchment and the psychology of language learning. How we reorganize and adapt linguistic knowledge</a:t>
            </a:r>
            <a:r>
              <a:rPr lang="nl-BE" sz="1100">
                <a:solidFill>
                  <a:schemeClr val="dk1"/>
                </a:solidFill>
              </a:rPr>
              <a:t>. 153–174. Berlin; Boston: De Gruyter Mouton.</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Harris, Zellig S. 1954. Distributional structure. </a:t>
            </a:r>
            <a:r>
              <a:rPr lang="nl-BE" sz="1100" i="1">
                <a:solidFill>
                  <a:schemeClr val="dk1"/>
                </a:solidFill>
              </a:rPr>
              <a:t>Word</a:t>
            </a:r>
            <a:r>
              <a:rPr lang="nl-BE" sz="1100">
                <a:solidFill>
                  <a:schemeClr val="dk1"/>
                </a:solidFill>
              </a:rPr>
              <a:t>. Taylor &amp; Francis 10(2–3). 146–162.</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Heylen, Kris, Dirk Speelman &amp; Dirk Geeraerts. 2012. Looking at word meaning. An interactive visualization of Semantic Vector Spaces for Dutch synsets. In </a:t>
            </a:r>
            <a:r>
              <a:rPr lang="nl-BE" sz="1100" i="1">
                <a:solidFill>
                  <a:schemeClr val="dk1"/>
                </a:solidFill>
              </a:rPr>
              <a:t>Proceedings of the eacl 2012 Joint Workshop of LINGVIS &amp; UNCLH</a:t>
            </a:r>
            <a:r>
              <a:rPr lang="nl-BE" sz="1100">
                <a:solidFill>
                  <a:schemeClr val="dk1"/>
                </a:solidFill>
              </a:rPr>
              <a:t>, 16–24. Avignon.</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Heylen, Kris, Thomas Wielfaert, Dirk Speelman &amp; Dirk Geeraerts. 2015. Monitoring polysemy: Word space models as a tool for large-scale lexical semantic analysis. </a:t>
            </a:r>
            <a:r>
              <a:rPr lang="nl-BE" sz="1100" i="1">
                <a:solidFill>
                  <a:schemeClr val="dk1"/>
                </a:solidFill>
              </a:rPr>
              <a:t>Lingua</a:t>
            </a:r>
            <a:r>
              <a:rPr lang="nl-BE" sz="1100">
                <a:solidFill>
                  <a:schemeClr val="dk1"/>
                </a:solidFill>
              </a:rPr>
              <a:t> 157. 153–172.</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Kemmer, Suzanne &amp; Michael Barlow. 2000. Introduction: A usage-based conception of language. In Barlow, M. &amp; Kemmer, S. (eds.). </a:t>
            </a:r>
            <a:r>
              <a:rPr lang="nl-BE" sz="1100" i="1">
                <a:solidFill>
                  <a:schemeClr val="dk1"/>
                </a:solidFill>
              </a:rPr>
              <a:t>Usage-based Models of Language</a:t>
            </a:r>
            <a:r>
              <a:rPr lang="nl-BE" sz="1100">
                <a:solidFill>
                  <a:schemeClr val="dk1"/>
                </a:solidFill>
              </a:rPr>
              <a:t>. Stanford: CSLI Publications. vii - xxviii.</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Koptjevskaja-Tamm, Maria (ed.). 2015. </a:t>
            </a:r>
            <a:r>
              <a:rPr lang="nl-BE" sz="1100" i="1">
                <a:solidFill>
                  <a:schemeClr val="dk1"/>
                </a:solidFill>
              </a:rPr>
              <a:t>The linguistics of temperature</a:t>
            </a:r>
            <a:r>
              <a:rPr lang="nl-BE" sz="1100">
                <a:solidFill>
                  <a:schemeClr val="dk1"/>
                </a:solidFill>
              </a:rPr>
              <a:t>. Amsterdam; Philadelphia: John Benjamins Publishing Company.</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Schütze, Hinrich. 1998. Automatic Word Sense Discrimination. </a:t>
            </a:r>
            <a:r>
              <a:rPr lang="nl-BE" sz="1100" i="1">
                <a:solidFill>
                  <a:schemeClr val="dk1"/>
                </a:solidFill>
              </a:rPr>
              <a:t>Computational Linguistics</a:t>
            </a:r>
            <a:r>
              <a:rPr lang="nl-BE" sz="1100">
                <a:solidFill>
                  <a:schemeClr val="dk1"/>
                </a:solidFill>
              </a:rPr>
              <a:t> 24(1). 97–123.</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van der Maaten, Laurens &amp; Geoffrey Hinton. 2008. Visualizing Data using t-SNE. </a:t>
            </a:r>
            <a:r>
              <a:rPr lang="nl-BE" sz="1100" i="1">
                <a:solidFill>
                  <a:schemeClr val="dk1"/>
                </a:solidFill>
              </a:rPr>
              <a:t>Journal of Machine Learning Research</a:t>
            </a:r>
            <a:r>
              <a:rPr lang="nl-BE" sz="1100">
                <a:solidFill>
                  <a:schemeClr val="dk1"/>
                </a:solidFill>
              </a:rPr>
              <a:t> 9. 2579–2605.</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Taylor, John R. 1992. How many meanings does a word have? </a:t>
            </a:r>
            <a:r>
              <a:rPr lang="nl-BE" sz="1100" i="1">
                <a:solidFill>
                  <a:schemeClr val="dk1"/>
                </a:solidFill>
              </a:rPr>
              <a:t>Stellenbosch Papers in Linguistics </a:t>
            </a:r>
            <a:r>
              <a:rPr lang="nl-BE" sz="1100">
                <a:solidFill>
                  <a:schemeClr val="dk1"/>
                </a:solidFill>
              </a:rPr>
              <a:t>25, 133-168.</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Tomasello, Michael. 2001. First steps toward a usage-based theory of language acquisition. </a:t>
            </a:r>
            <a:r>
              <a:rPr lang="nl-BE" sz="1100" i="1">
                <a:solidFill>
                  <a:schemeClr val="dk1"/>
                </a:solidFill>
              </a:rPr>
              <a:t>Cognitive Linguistics</a:t>
            </a:r>
            <a:r>
              <a:rPr lang="nl-BE" sz="1100">
                <a:solidFill>
                  <a:schemeClr val="dk1"/>
                </a:solidFill>
              </a:rPr>
              <a:t>, </a:t>
            </a:r>
            <a:r>
              <a:rPr lang="nl-BE" sz="1100" i="1">
                <a:solidFill>
                  <a:schemeClr val="dk1"/>
                </a:solidFill>
              </a:rPr>
              <a:t>11</a:t>
            </a:r>
            <a:r>
              <a:rPr lang="nl-BE" sz="1100">
                <a:solidFill>
                  <a:schemeClr val="dk1"/>
                </a:solidFill>
              </a:rPr>
              <a:t>, 61–82.</a:t>
            </a:r>
            <a:endParaRPr sz="1100">
              <a:solidFill>
                <a:schemeClr val="dk1"/>
              </a:solidFill>
            </a:endParaRPr>
          </a:p>
          <a:p>
            <a:pPr marL="266700" lvl="0" indent="-266700" algn="l" rtl="0">
              <a:lnSpc>
                <a:spcPct val="115000"/>
              </a:lnSpc>
              <a:spcBef>
                <a:spcPts val="0"/>
              </a:spcBef>
              <a:spcAft>
                <a:spcPts val="0"/>
              </a:spcAft>
              <a:buNone/>
            </a:pPr>
            <a:r>
              <a:rPr lang="nl-BE" sz="1100">
                <a:solidFill>
                  <a:schemeClr val="dk1"/>
                </a:solidFill>
              </a:rPr>
              <a:t>Tuggy, David. 1993. Ambiguity, polysemy, and vagueness. </a:t>
            </a:r>
            <a:r>
              <a:rPr lang="nl-BE" sz="1100" i="1">
                <a:solidFill>
                  <a:schemeClr val="dk1"/>
                </a:solidFill>
              </a:rPr>
              <a:t>Cognitive Linguistics </a:t>
            </a:r>
            <a:r>
              <a:rPr lang="nl-BE" sz="1100">
                <a:solidFill>
                  <a:schemeClr val="dk1"/>
                </a:solidFill>
              </a:rPr>
              <a:t>4. 273–90.</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Cognitive s</a:t>
            </a:r>
            <a:r>
              <a:rPr lang="nl-BE">
                <a:solidFill>
                  <a:srgbClr val="3399FF"/>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emantics</a:t>
            </a:r>
            <a:endParaRPr>
              <a:solidFill>
                <a:srgbClr val="3399FF"/>
              </a:solidFill>
            </a:endParaRPr>
          </a:p>
        </p:txBody>
      </p:sp>
      <p:sp>
        <p:nvSpPr>
          <p:cNvPr id="151" name="Google Shape;151;p6"/>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t>meaning is central to language and linguistic structure</a:t>
            </a:r>
            <a:endParaRPr/>
          </a:p>
          <a:p>
            <a:pPr marL="342900" lvl="0" indent="-342900" algn="l" rtl="0">
              <a:spcBef>
                <a:spcPts val="480"/>
              </a:spcBef>
              <a:spcAft>
                <a:spcPts val="0"/>
              </a:spcAft>
              <a:buClr>
                <a:schemeClr val="dk1"/>
              </a:buClr>
              <a:buSzPts val="2400"/>
              <a:buFont typeface="Arial"/>
              <a:buChar char="•"/>
            </a:pPr>
            <a:r>
              <a:rPr lang="nl-BE" sz="2400"/>
              <a:t>maximalist view on meaning:</a:t>
            </a:r>
            <a:endParaRPr/>
          </a:p>
          <a:p>
            <a:pPr marL="742950" lvl="1" indent="-285750" algn="l" rtl="0">
              <a:spcBef>
                <a:spcPts val="480"/>
              </a:spcBef>
              <a:spcAft>
                <a:spcPts val="0"/>
              </a:spcAft>
              <a:buClr>
                <a:schemeClr val="dk1"/>
              </a:buClr>
              <a:buSzPts val="2400"/>
              <a:buFont typeface="Arial"/>
              <a:buChar char="–"/>
            </a:pPr>
            <a:r>
              <a:rPr lang="nl-BE" sz="2400"/>
              <a:t>dynamic &amp; flexible</a:t>
            </a:r>
            <a:endParaRPr/>
          </a:p>
          <a:p>
            <a:pPr marL="742950" lvl="1" indent="-285750" algn="l" rtl="0">
              <a:spcBef>
                <a:spcPts val="480"/>
              </a:spcBef>
              <a:spcAft>
                <a:spcPts val="0"/>
              </a:spcAft>
              <a:buClr>
                <a:schemeClr val="dk1"/>
              </a:buClr>
              <a:buSzPts val="2400"/>
              <a:buFont typeface="Arial"/>
              <a:buChar char="–"/>
            </a:pPr>
            <a:r>
              <a:rPr lang="nl-BE" sz="2400"/>
              <a:t>perspectival</a:t>
            </a:r>
            <a:endParaRPr/>
          </a:p>
          <a:p>
            <a:pPr marL="742950" lvl="1" indent="-285750" algn="l" rtl="0">
              <a:spcBef>
                <a:spcPts val="480"/>
              </a:spcBef>
              <a:spcAft>
                <a:spcPts val="0"/>
              </a:spcAft>
              <a:buClr>
                <a:schemeClr val="dk1"/>
              </a:buClr>
              <a:buSzPts val="2400"/>
              <a:buFont typeface="Arial"/>
              <a:buChar char="–"/>
            </a:pPr>
            <a:r>
              <a:rPr lang="nl-BE" sz="2400"/>
              <a:t>encyclopedic &amp; non-autonomous</a:t>
            </a:r>
            <a:endParaRPr/>
          </a:p>
          <a:p>
            <a:pPr marL="742950" lvl="1" indent="-285750" algn="l" rtl="0">
              <a:spcBef>
                <a:spcPts val="480"/>
              </a:spcBef>
              <a:spcAft>
                <a:spcPts val="0"/>
              </a:spcAft>
              <a:buClr>
                <a:schemeClr val="dk1"/>
              </a:buClr>
              <a:buSzPts val="2400"/>
              <a:buFont typeface="Arial"/>
              <a:buChar char="–"/>
            </a:pPr>
            <a:r>
              <a:rPr lang="nl-BE" sz="2400"/>
              <a:t>based on usage and experience</a:t>
            </a:r>
            <a:endParaRPr/>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
        <p:nvSpPr>
          <p:cNvPr id="152" name="Google Shape;152;p6"/>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53" name="Google Shape;153;p6"/>
          <p:cNvSpPr txBox="1"/>
          <p:nvPr/>
        </p:nvSpPr>
        <p:spPr>
          <a:xfrm>
            <a:off x="914400" y="6400800"/>
            <a:ext cx="60960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b="0" i="0" u="none" strike="noStrike" cap="none">
                <a:solidFill>
                  <a:schemeClr val="dk1"/>
                </a:solidFill>
                <a:latin typeface="Arial"/>
                <a:ea typeface="Arial"/>
                <a:cs typeface="Arial"/>
                <a:sym typeface="Arial"/>
              </a:rPr>
              <a:t>Geeraerts (2006)</a:t>
            </a:r>
            <a:endParaRPr sz="1600" b="0" i="0" u="none" strike="noStrike" cap="none">
              <a:solidFill>
                <a:schemeClr val="dk1"/>
              </a:solidFill>
              <a:latin typeface="Arial"/>
              <a:ea typeface="Arial"/>
              <a:cs typeface="Arial"/>
              <a:sym typeface="Arial"/>
            </a:endParaRPr>
          </a:p>
        </p:txBody>
      </p:sp>
      <p:sp>
        <p:nvSpPr>
          <p:cNvPr id="154" name="Google Shape;154;p6"/>
          <p:cNvSpPr txBox="1">
            <a:spLocks noGrp="1"/>
          </p:cNvSpPr>
          <p:nvPr>
            <p:ph type="title"/>
          </p:nvPr>
        </p:nvSpPr>
        <p:spPr>
          <a:xfrm>
            <a:off x="6248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Semántica cognitiva</a:t>
            </a:r>
            <a:endParaRPr>
              <a:solidFill>
                <a:srgbClr val="3399FF"/>
              </a:solidFill>
            </a:endParaRPr>
          </a:p>
        </p:txBody>
      </p:sp>
      <p:sp>
        <p:nvSpPr>
          <p:cNvPr id="155" name="Google Shape;155;p6"/>
          <p:cNvSpPr txBox="1">
            <a:spLocks noGrp="1"/>
          </p:cNvSpPr>
          <p:nvPr>
            <p:ph type="body" idx="1"/>
          </p:nvPr>
        </p:nvSpPr>
        <p:spPr>
          <a:xfrm>
            <a:off x="6248400" y="1828800"/>
            <a:ext cx="5181600" cy="42672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Clr>
                <a:schemeClr val="dk1"/>
              </a:buClr>
              <a:buSzPts val="2400"/>
              <a:buFont typeface="Arial"/>
              <a:buChar char="•"/>
            </a:pPr>
            <a:r>
              <a:rPr lang="nl-BE" sz="2400"/>
              <a:t>el significado es central al lenguaje y la estructura lingüística</a:t>
            </a:r>
            <a:endParaRPr/>
          </a:p>
          <a:p>
            <a:pPr marL="342900" lvl="0" indent="-342900" algn="l" rtl="0">
              <a:spcBef>
                <a:spcPts val="480"/>
              </a:spcBef>
              <a:spcAft>
                <a:spcPts val="0"/>
              </a:spcAft>
              <a:buClr>
                <a:schemeClr val="dk1"/>
              </a:buClr>
              <a:buSzPts val="2400"/>
              <a:buFont typeface="Arial"/>
              <a:buChar char="•"/>
            </a:pPr>
            <a:r>
              <a:rPr lang="nl-BE" sz="2400"/>
              <a:t>perspectiva maximalista del significado:</a:t>
            </a:r>
            <a:endParaRPr/>
          </a:p>
          <a:p>
            <a:pPr marL="742950" lvl="1" indent="-285750" algn="l" rtl="0">
              <a:spcBef>
                <a:spcPts val="480"/>
              </a:spcBef>
              <a:spcAft>
                <a:spcPts val="0"/>
              </a:spcAft>
              <a:buClr>
                <a:schemeClr val="dk1"/>
              </a:buClr>
              <a:buSzPts val="2400"/>
              <a:buFont typeface="Arial"/>
              <a:buChar char="–"/>
            </a:pPr>
            <a:r>
              <a:rPr lang="nl-BE" sz="2400"/>
              <a:t>dinámico y flexible</a:t>
            </a:r>
            <a:endParaRPr/>
          </a:p>
          <a:p>
            <a:pPr marL="742950" lvl="1" indent="-285750" algn="l" rtl="0">
              <a:spcBef>
                <a:spcPts val="480"/>
              </a:spcBef>
              <a:spcAft>
                <a:spcPts val="0"/>
              </a:spcAft>
              <a:buClr>
                <a:schemeClr val="dk1"/>
              </a:buClr>
              <a:buSzPts val="2400"/>
              <a:buFont typeface="Arial"/>
              <a:buChar char="–"/>
            </a:pPr>
            <a:r>
              <a:rPr lang="nl-BE" sz="2400"/>
              <a:t>perspectivizado</a:t>
            </a:r>
            <a:endParaRPr/>
          </a:p>
          <a:p>
            <a:pPr marL="742950" lvl="1" indent="-285750" algn="l" rtl="0">
              <a:spcBef>
                <a:spcPts val="480"/>
              </a:spcBef>
              <a:spcAft>
                <a:spcPts val="0"/>
              </a:spcAft>
              <a:buClr>
                <a:schemeClr val="dk1"/>
              </a:buClr>
              <a:buSzPts val="2400"/>
              <a:buFont typeface="Arial"/>
              <a:buChar char="–"/>
            </a:pPr>
            <a:r>
              <a:rPr lang="nl-BE" sz="2400"/>
              <a:t>enciclopédico y no autónomo</a:t>
            </a:r>
            <a:endParaRPr/>
          </a:p>
          <a:p>
            <a:pPr marL="742950" lvl="1" indent="-285750" algn="l" rtl="0">
              <a:spcBef>
                <a:spcPts val="480"/>
              </a:spcBef>
              <a:spcAft>
                <a:spcPts val="0"/>
              </a:spcAft>
              <a:buClr>
                <a:schemeClr val="dk1"/>
              </a:buClr>
              <a:buSzPts val="2400"/>
              <a:buFont typeface="Arial"/>
              <a:buChar char="–"/>
            </a:pPr>
            <a:r>
              <a:rPr lang="nl-BE" sz="2400"/>
              <a:t>basado en el uso y la experiencia</a:t>
            </a:r>
            <a:endParaRPr/>
          </a:p>
          <a:p>
            <a:pPr marL="742950" lvl="1" indent="-13335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CL as a usage-based theory</a:t>
            </a:r>
            <a:endParaRPr>
              <a:solidFill>
                <a:srgbClr val="3399FF"/>
              </a:solidFill>
            </a:endParaRPr>
          </a:p>
        </p:txBody>
      </p:sp>
      <p:sp>
        <p:nvSpPr>
          <p:cNvPr id="161" name="Google Shape;161;p10"/>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usage-based entails empirical</a:t>
            </a:r>
            <a:endParaRPr/>
          </a:p>
          <a:p>
            <a:pPr marL="342900" marR="0" lvl="0" indent="-342900" algn="l" rtl="0">
              <a:lnSpc>
                <a:spcPct val="100000"/>
              </a:lnSpc>
              <a:spcBef>
                <a:spcPts val="0"/>
              </a:spcBef>
              <a:spcAft>
                <a:spcPts val="0"/>
              </a:spcAft>
              <a:buSzPts val="2400"/>
              <a:buChar char="•"/>
            </a:pPr>
            <a:r>
              <a:rPr lang="nl-BE"/>
              <a:t>empirical entails (socio-)lectal variation </a:t>
            </a:r>
            <a:endParaRPr/>
          </a:p>
          <a:p>
            <a:pPr marL="342900" marR="0" lvl="0" indent="-342900" algn="l" rtl="0">
              <a:lnSpc>
                <a:spcPct val="100000"/>
              </a:lnSpc>
              <a:spcBef>
                <a:spcPts val="0"/>
              </a:spcBef>
              <a:spcAft>
                <a:spcPts val="0"/>
              </a:spcAft>
              <a:buSzPts val="2400"/>
              <a:buChar char="•"/>
            </a:pPr>
            <a:r>
              <a:rPr lang="nl-BE"/>
              <a:t>attention for language variation</a:t>
            </a:r>
            <a:endParaRPr/>
          </a:p>
        </p:txBody>
      </p:sp>
      <p:sp>
        <p:nvSpPr>
          <p:cNvPr id="162" name="Google Shape;162;p10"/>
          <p:cNvSpPr txBox="1">
            <a:spLocks noGrp="1"/>
          </p:cNvSpPr>
          <p:nvPr>
            <p:ph type="ftr" idx="11"/>
          </p:nvPr>
        </p:nvSpPr>
        <p:spPr>
          <a:xfrm>
            <a:off x="7213600" y="6400800"/>
            <a:ext cx="47752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63" name="Google Shape;163;p10"/>
          <p:cNvSpPr txBox="1"/>
          <p:nvPr/>
        </p:nvSpPr>
        <p:spPr>
          <a:xfrm>
            <a:off x="914400" y="6248400"/>
            <a:ext cx="6299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a.o. </a:t>
            </a:r>
            <a:r>
              <a:rPr lang="nl-BE" sz="1600">
                <a:solidFill>
                  <a:schemeClr val="dk1"/>
                </a:solidFill>
              </a:rPr>
              <a:t>Bybee &amp; Hopper (2001), Dabrowska &amp; Divjak (2015), Geeraerts (2005), Kemmer &amp; Barlow (2000), Tomasello (2001)</a:t>
            </a:r>
            <a:endParaRPr sz="1600">
              <a:solidFill>
                <a:schemeClr val="dk1"/>
              </a:solidFill>
            </a:endParaRPr>
          </a:p>
        </p:txBody>
      </p:sp>
      <p:sp>
        <p:nvSpPr>
          <p:cNvPr id="164" name="Google Shape;164;p10"/>
          <p:cNvSpPr txBox="1">
            <a:spLocks noGrp="1"/>
          </p:cNvSpPr>
          <p:nvPr>
            <p:ph type="title"/>
          </p:nvPr>
        </p:nvSpPr>
        <p:spPr>
          <a:xfrm>
            <a:off x="6225650" y="381000"/>
            <a:ext cx="54909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LC como teoría basada en el uso</a:t>
            </a:r>
            <a:endParaRPr>
              <a:solidFill>
                <a:srgbClr val="3399FF"/>
              </a:solidFill>
            </a:endParaRPr>
          </a:p>
        </p:txBody>
      </p:sp>
      <p:sp>
        <p:nvSpPr>
          <p:cNvPr id="165" name="Google Shape;165;p10"/>
          <p:cNvSpPr txBox="1">
            <a:spLocks noGrp="1"/>
          </p:cNvSpPr>
          <p:nvPr>
            <p:ph type="body" idx="1"/>
          </p:nvPr>
        </p:nvSpPr>
        <p:spPr>
          <a:xfrm>
            <a:off x="622565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basada en el uso implica empírica</a:t>
            </a:r>
            <a:endParaRPr/>
          </a:p>
          <a:p>
            <a:pPr marL="342900" marR="0" lvl="0" indent="-342900" algn="l" rtl="0">
              <a:lnSpc>
                <a:spcPct val="100000"/>
              </a:lnSpc>
              <a:spcBef>
                <a:spcPts val="0"/>
              </a:spcBef>
              <a:spcAft>
                <a:spcPts val="0"/>
              </a:spcAft>
              <a:buSzPts val="2400"/>
              <a:buChar char="•"/>
            </a:pPr>
            <a:r>
              <a:rPr lang="nl-BE"/>
              <a:t>empírica implica variación (socio)lectal</a:t>
            </a:r>
            <a:endParaRPr/>
          </a:p>
          <a:p>
            <a:pPr marL="342900" marR="0" lvl="0" indent="-342900" algn="l" rtl="0">
              <a:lnSpc>
                <a:spcPct val="100000"/>
              </a:lnSpc>
              <a:spcBef>
                <a:spcPts val="0"/>
              </a:spcBef>
              <a:spcAft>
                <a:spcPts val="0"/>
              </a:spcAft>
              <a:buSzPts val="2400"/>
              <a:buChar char="•"/>
            </a:pPr>
            <a:r>
              <a:rPr lang="nl-BE"/>
              <a:t>atención a la variación lingüística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f2cbe0a7cf_0_15"/>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usage-based entails empirical</a:t>
            </a:r>
            <a:endParaRPr/>
          </a:p>
          <a:p>
            <a:pPr marL="342900" marR="0" lvl="0" indent="-342900" algn="l" rtl="0">
              <a:lnSpc>
                <a:spcPct val="100000"/>
              </a:lnSpc>
              <a:spcBef>
                <a:spcPts val="0"/>
              </a:spcBef>
              <a:spcAft>
                <a:spcPts val="0"/>
              </a:spcAft>
              <a:buSzPts val="2400"/>
              <a:buChar char="•"/>
            </a:pPr>
            <a:r>
              <a:rPr lang="nl-BE"/>
              <a:t>empirical entails (socio-)lectal variation </a:t>
            </a:r>
            <a:endParaRPr/>
          </a:p>
          <a:p>
            <a:pPr marL="342900" marR="0" lvl="0" indent="-342900" algn="l" rtl="0">
              <a:lnSpc>
                <a:spcPct val="100000"/>
              </a:lnSpc>
              <a:spcBef>
                <a:spcPts val="0"/>
              </a:spcBef>
              <a:spcAft>
                <a:spcPts val="0"/>
              </a:spcAft>
              <a:buSzPts val="2400"/>
              <a:buChar char="•"/>
            </a:pPr>
            <a:r>
              <a:rPr lang="nl-BE"/>
              <a:t>attention for language variation</a:t>
            </a:r>
            <a:endParaRPr/>
          </a:p>
        </p:txBody>
      </p:sp>
      <p:sp>
        <p:nvSpPr>
          <p:cNvPr id="171" name="Google Shape;171;gf2cbe0a7cf_0_15"/>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72" name="Google Shape;172;gf2cbe0a7cf_0_15"/>
          <p:cNvSpPr txBox="1"/>
          <p:nvPr/>
        </p:nvSpPr>
        <p:spPr>
          <a:xfrm>
            <a:off x="914400" y="6248400"/>
            <a:ext cx="6299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a.o. </a:t>
            </a:r>
            <a:r>
              <a:rPr lang="nl-BE" sz="1600">
                <a:solidFill>
                  <a:schemeClr val="dk1"/>
                </a:solidFill>
              </a:rPr>
              <a:t>Bybee &amp; Hopper (2001), Dabrowska &amp; Divjak (2015), Geeraerts (2005), Kemmer &amp; Barlow (2000), Tomasello (2001)</a:t>
            </a:r>
            <a:endParaRPr sz="1600">
              <a:solidFill>
                <a:schemeClr val="dk1"/>
              </a:solidFill>
            </a:endParaRPr>
          </a:p>
        </p:txBody>
      </p:sp>
      <p:pic>
        <p:nvPicPr>
          <p:cNvPr id="173" name="Google Shape;173;gf2cbe0a7cf_0_15"/>
          <p:cNvPicPr preferRelativeResize="0"/>
          <p:nvPr/>
        </p:nvPicPr>
        <p:blipFill>
          <a:blip r:embed="rId3">
            <a:alphaModFix/>
          </a:blip>
          <a:stretch>
            <a:fillRect/>
          </a:stretch>
        </p:blipFill>
        <p:spPr>
          <a:xfrm>
            <a:off x="3481388" y="4190175"/>
            <a:ext cx="5229225" cy="1638300"/>
          </a:xfrm>
          <a:prstGeom prst="rect">
            <a:avLst/>
          </a:prstGeom>
          <a:noFill/>
          <a:ln>
            <a:noFill/>
          </a:ln>
        </p:spPr>
      </p:pic>
      <p:sp>
        <p:nvSpPr>
          <p:cNvPr id="174" name="Google Shape;174;gf2cbe0a7cf_0_15"/>
          <p:cNvSpPr txBox="1">
            <a:spLocks noGrp="1"/>
          </p:cNvSpPr>
          <p:nvPr>
            <p:ph type="body" idx="1"/>
          </p:nvPr>
        </p:nvSpPr>
        <p:spPr>
          <a:xfrm>
            <a:off x="622565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basada en el uso implica empírica</a:t>
            </a:r>
            <a:endParaRPr/>
          </a:p>
          <a:p>
            <a:pPr marL="342900" marR="0" lvl="0" indent="-342900" algn="l" rtl="0">
              <a:lnSpc>
                <a:spcPct val="100000"/>
              </a:lnSpc>
              <a:spcBef>
                <a:spcPts val="0"/>
              </a:spcBef>
              <a:spcAft>
                <a:spcPts val="0"/>
              </a:spcAft>
              <a:buSzPts val="2400"/>
              <a:buChar char="•"/>
            </a:pPr>
            <a:r>
              <a:rPr lang="nl-BE"/>
              <a:t>empírica implica variación (socio)lectal</a:t>
            </a:r>
            <a:endParaRPr/>
          </a:p>
          <a:p>
            <a:pPr marL="342900" marR="0" lvl="0" indent="-342900" algn="l" rtl="0">
              <a:lnSpc>
                <a:spcPct val="100000"/>
              </a:lnSpc>
              <a:spcBef>
                <a:spcPts val="0"/>
              </a:spcBef>
              <a:spcAft>
                <a:spcPts val="0"/>
              </a:spcAft>
              <a:buSzPts val="2400"/>
              <a:buChar char="•"/>
            </a:pPr>
            <a:r>
              <a:rPr lang="nl-BE"/>
              <a:t>atención a la variación lingüística</a:t>
            </a:r>
            <a:endParaRPr/>
          </a:p>
        </p:txBody>
      </p:sp>
      <p:sp>
        <p:nvSpPr>
          <p:cNvPr id="175" name="Google Shape;175;gf2cbe0a7cf_0_15"/>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CL as a usage-based theory</a:t>
            </a:r>
            <a:endParaRPr>
              <a:solidFill>
                <a:srgbClr val="3399FF"/>
              </a:solidFill>
            </a:endParaRPr>
          </a:p>
        </p:txBody>
      </p:sp>
      <p:sp>
        <p:nvSpPr>
          <p:cNvPr id="176" name="Google Shape;176;gf2cbe0a7cf_0_15"/>
          <p:cNvSpPr txBox="1">
            <a:spLocks noGrp="1"/>
          </p:cNvSpPr>
          <p:nvPr>
            <p:ph type="title"/>
          </p:nvPr>
        </p:nvSpPr>
        <p:spPr>
          <a:xfrm>
            <a:off x="6225650" y="381000"/>
            <a:ext cx="54909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LC como teoría basada en el uso</a:t>
            </a:r>
            <a:endParaRPr>
              <a:solidFill>
                <a:srgbClr val="3399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f2cbe0a7cf_0_23"/>
          <p:cNvPicPr preferRelativeResize="0"/>
          <p:nvPr/>
        </p:nvPicPr>
        <p:blipFill>
          <a:blip r:embed="rId3">
            <a:alphaModFix/>
          </a:blip>
          <a:stretch>
            <a:fillRect/>
          </a:stretch>
        </p:blipFill>
        <p:spPr>
          <a:xfrm>
            <a:off x="3481388" y="3343275"/>
            <a:ext cx="5229225" cy="3209925"/>
          </a:xfrm>
          <a:prstGeom prst="rect">
            <a:avLst/>
          </a:prstGeom>
          <a:noFill/>
          <a:ln>
            <a:noFill/>
          </a:ln>
        </p:spPr>
      </p:pic>
      <p:sp>
        <p:nvSpPr>
          <p:cNvPr id="182" name="Google Shape;182;gf2cbe0a7cf_0_23"/>
          <p:cNvSpPr txBox="1">
            <a:spLocks noGrp="1"/>
          </p:cNvSpPr>
          <p:nvPr>
            <p:ph type="body" idx="1"/>
          </p:nvPr>
        </p:nvSpPr>
        <p:spPr>
          <a:xfrm>
            <a:off x="91440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usage-based entails empirical</a:t>
            </a:r>
            <a:endParaRPr/>
          </a:p>
          <a:p>
            <a:pPr marL="342900" marR="0" lvl="0" indent="-342900" algn="l" rtl="0">
              <a:lnSpc>
                <a:spcPct val="100000"/>
              </a:lnSpc>
              <a:spcBef>
                <a:spcPts val="0"/>
              </a:spcBef>
              <a:spcAft>
                <a:spcPts val="0"/>
              </a:spcAft>
              <a:buSzPts val="2400"/>
              <a:buChar char="•"/>
            </a:pPr>
            <a:r>
              <a:rPr lang="nl-BE"/>
              <a:t>empirical entails (socio-)lectal variation </a:t>
            </a:r>
            <a:endParaRPr/>
          </a:p>
          <a:p>
            <a:pPr marL="342900" marR="0" lvl="0" indent="-342900" algn="l" rtl="0">
              <a:lnSpc>
                <a:spcPct val="100000"/>
              </a:lnSpc>
              <a:spcBef>
                <a:spcPts val="0"/>
              </a:spcBef>
              <a:spcAft>
                <a:spcPts val="0"/>
              </a:spcAft>
              <a:buSzPts val="2400"/>
              <a:buChar char="•"/>
            </a:pPr>
            <a:r>
              <a:rPr lang="nl-BE"/>
              <a:t>attention for language variation</a:t>
            </a:r>
            <a:endParaRPr/>
          </a:p>
        </p:txBody>
      </p:sp>
      <p:sp>
        <p:nvSpPr>
          <p:cNvPr id="183" name="Google Shape;183;gf2cbe0a7cf_0_23"/>
          <p:cNvSpPr txBox="1">
            <a:spLocks noGrp="1"/>
          </p:cNvSpPr>
          <p:nvPr>
            <p:ph type="ftr" idx="11"/>
          </p:nvPr>
        </p:nvSpPr>
        <p:spPr>
          <a:xfrm>
            <a:off x="7213600" y="6400800"/>
            <a:ext cx="4775100" cy="457200"/>
          </a:xfrm>
          <a:prstGeom prst="rect">
            <a:avLst/>
          </a:prstGeom>
          <a:noFill/>
          <a:ln>
            <a:noFill/>
          </a:ln>
        </p:spPr>
        <p:txBody>
          <a:bodyPr spcFirstLastPara="1" wrap="square" lIns="92075" tIns="46025" rIns="92075" bIns="46025" anchor="ctr" anchorCtr="0">
            <a:noAutofit/>
          </a:bodyPr>
          <a:lstStyle/>
          <a:p>
            <a:pPr marL="0" lvl="0" indent="0" algn="r" rtl="0">
              <a:spcBef>
                <a:spcPts val="0"/>
              </a:spcBef>
              <a:spcAft>
                <a:spcPts val="0"/>
              </a:spcAft>
              <a:buNone/>
            </a:pPr>
            <a:r>
              <a:rPr lang="nl-BE"/>
              <a:t>II Jornadas de Lingüística y Gramática Española, 01.10.2021</a:t>
            </a:r>
            <a:endParaRPr/>
          </a:p>
        </p:txBody>
      </p:sp>
      <p:sp>
        <p:nvSpPr>
          <p:cNvPr id="184" name="Google Shape;184;gf2cbe0a7cf_0_23"/>
          <p:cNvSpPr txBox="1"/>
          <p:nvPr/>
        </p:nvSpPr>
        <p:spPr>
          <a:xfrm>
            <a:off x="914400" y="6248400"/>
            <a:ext cx="6299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BE" sz="1600">
                <a:solidFill>
                  <a:schemeClr val="dk1"/>
                </a:solidFill>
                <a:latin typeface="Arial"/>
                <a:ea typeface="Arial"/>
                <a:cs typeface="Arial"/>
                <a:sym typeface="Arial"/>
              </a:rPr>
              <a:t>a.o. </a:t>
            </a:r>
            <a:r>
              <a:rPr lang="nl-BE" sz="1600">
                <a:solidFill>
                  <a:schemeClr val="dk1"/>
                </a:solidFill>
              </a:rPr>
              <a:t>Bybee &amp; Hopper (2001), Dabrowska &amp; Divjak (2015), Geeraerts (2005), Kemmer &amp; Barlow (2000), Tomasello (2001)</a:t>
            </a:r>
            <a:endParaRPr sz="1600">
              <a:solidFill>
                <a:schemeClr val="dk1"/>
              </a:solidFill>
            </a:endParaRPr>
          </a:p>
        </p:txBody>
      </p:sp>
      <p:sp>
        <p:nvSpPr>
          <p:cNvPr id="185" name="Google Shape;185;gf2cbe0a7cf_0_23"/>
          <p:cNvSpPr txBox="1">
            <a:spLocks noGrp="1"/>
          </p:cNvSpPr>
          <p:nvPr>
            <p:ph type="body" idx="1"/>
          </p:nvPr>
        </p:nvSpPr>
        <p:spPr>
          <a:xfrm>
            <a:off x="6225650" y="1828800"/>
            <a:ext cx="5181600" cy="4267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SzPts val="2400"/>
              <a:buChar char="•"/>
            </a:pPr>
            <a:r>
              <a:rPr lang="nl-BE"/>
              <a:t>basada en el uso implica empírica</a:t>
            </a:r>
            <a:endParaRPr/>
          </a:p>
          <a:p>
            <a:pPr marL="342900" marR="0" lvl="0" indent="-342900" algn="l" rtl="0">
              <a:lnSpc>
                <a:spcPct val="100000"/>
              </a:lnSpc>
              <a:spcBef>
                <a:spcPts val="0"/>
              </a:spcBef>
              <a:spcAft>
                <a:spcPts val="0"/>
              </a:spcAft>
              <a:buSzPts val="2400"/>
              <a:buChar char="•"/>
            </a:pPr>
            <a:r>
              <a:rPr lang="nl-BE"/>
              <a:t>empírica implica variación (socio)lectal</a:t>
            </a:r>
            <a:endParaRPr/>
          </a:p>
          <a:p>
            <a:pPr marL="342900" marR="0" lvl="0" indent="-342900" algn="l" rtl="0">
              <a:lnSpc>
                <a:spcPct val="100000"/>
              </a:lnSpc>
              <a:spcBef>
                <a:spcPts val="0"/>
              </a:spcBef>
              <a:spcAft>
                <a:spcPts val="0"/>
              </a:spcAft>
              <a:buSzPts val="2400"/>
              <a:buChar char="•"/>
            </a:pPr>
            <a:r>
              <a:rPr lang="nl-BE"/>
              <a:t>atención a la variación lingüística</a:t>
            </a:r>
            <a:endParaRPr/>
          </a:p>
        </p:txBody>
      </p:sp>
      <p:sp>
        <p:nvSpPr>
          <p:cNvPr id="186" name="Google Shape;186;gf2cbe0a7cf_0_23"/>
          <p:cNvSpPr txBox="1">
            <a:spLocks noGrp="1"/>
          </p:cNvSpPr>
          <p:nvPr>
            <p:ph type="title"/>
          </p:nvPr>
        </p:nvSpPr>
        <p:spPr>
          <a:xfrm>
            <a:off x="914400" y="381000"/>
            <a:ext cx="51816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CL as a usage-based theory</a:t>
            </a:r>
            <a:endParaRPr>
              <a:solidFill>
                <a:srgbClr val="3399FF"/>
              </a:solidFill>
            </a:endParaRPr>
          </a:p>
        </p:txBody>
      </p:sp>
      <p:sp>
        <p:nvSpPr>
          <p:cNvPr id="187" name="Google Shape;187;gf2cbe0a7cf_0_23"/>
          <p:cNvSpPr txBox="1">
            <a:spLocks noGrp="1"/>
          </p:cNvSpPr>
          <p:nvPr>
            <p:ph type="title"/>
          </p:nvPr>
        </p:nvSpPr>
        <p:spPr>
          <a:xfrm>
            <a:off x="6225650" y="381000"/>
            <a:ext cx="5490900" cy="11430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None/>
            </a:pPr>
            <a:r>
              <a:rPr lang="nl-BE">
                <a:solidFill>
                  <a:srgbClr val="3399FF"/>
                </a:solidFill>
              </a:rPr>
              <a:t>LC como teoría basada en el uso</a:t>
            </a:r>
            <a:endParaRPr>
              <a:solidFill>
                <a:srgbClr val="3399FF"/>
              </a:solidFill>
            </a:endParaRPr>
          </a:p>
        </p:txBody>
      </p:sp>
    </p:spTree>
  </p:cSld>
  <p:clrMapOvr>
    <a:masterClrMapping/>
  </p:clrMapOvr>
</p:sld>
</file>

<file path=ppt/theme/theme1.xml><?xml version="1.0" encoding="utf-8"?>
<a:theme xmlns:a="http://schemas.openxmlformats.org/drawingml/2006/main" name="1_Joensuu">
  <a:themeElements>
    <a:clrScheme name="">
      <a:dk1>
        <a:srgbClr val="000000"/>
      </a:dk1>
      <a:lt1>
        <a:srgbClr val="FFFF00"/>
      </a:lt1>
      <a:dk2>
        <a:srgbClr val="4D4D4D"/>
      </a:dk2>
      <a:lt2>
        <a:srgbClr val="00FFFF"/>
      </a:lt2>
      <a:accent1>
        <a:srgbClr val="00CC99"/>
      </a:accent1>
      <a:accent2>
        <a:srgbClr val="3333CC"/>
      </a:accent2>
      <a:accent3>
        <a:srgbClr val="B2B2B2"/>
      </a:accent3>
      <a:accent4>
        <a:srgbClr val="DADA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oensuu">
  <a:themeElements>
    <a:clrScheme name="">
      <a:dk1>
        <a:srgbClr val="000000"/>
      </a:dk1>
      <a:lt1>
        <a:srgbClr val="FFFF00"/>
      </a:lt1>
      <a:dk2>
        <a:srgbClr val="4D4D4D"/>
      </a:dk2>
      <a:lt2>
        <a:srgbClr val="00FFFF"/>
      </a:lt2>
      <a:accent1>
        <a:srgbClr val="00CC99"/>
      </a:accent1>
      <a:accent2>
        <a:srgbClr val="3333CC"/>
      </a:accent2>
      <a:accent3>
        <a:srgbClr val="B2B2B2"/>
      </a:accent3>
      <a:accent4>
        <a:srgbClr val="DADA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8611</Words>
  <Application>Microsoft Office PowerPoint</Application>
  <PresentationFormat>Widescreen</PresentationFormat>
  <Paragraphs>1035</Paragraphs>
  <Slides>54</Slides>
  <Notes>54</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0</vt:i4>
      </vt:variant>
      <vt:variant>
        <vt:lpstr>Slide Titles</vt:lpstr>
      </vt:variant>
      <vt:variant>
        <vt:i4>54</vt:i4>
      </vt:variant>
    </vt:vector>
  </HeadingPairs>
  <TitlesOfParts>
    <vt:vector size="59" baseType="lpstr">
      <vt:lpstr>Arial</vt:lpstr>
      <vt:lpstr>Times New Roman</vt:lpstr>
      <vt:lpstr>Arimo</vt:lpstr>
      <vt:lpstr>1_Joensuu</vt:lpstr>
      <vt:lpstr>Joensuu</vt:lpstr>
      <vt:lpstr>Nephological semantics: Using token-based vector space models  for large-scale analyses of lexical variation and change</vt:lpstr>
      <vt:lpstr>Introduction</vt:lpstr>
      <vt:lpstr>Outline</vt:lpstr>
      <vt:lpstr>BACKGROUND</vt:lpstr>
      <vt:lpstr>PowerPoint Presentation</vt:lpstr>
      <vt:lpstr>Cognitive semantics</vt:lpstr>
      <vt:lpstr>CL as a usage-based theory</vt:lpstr>
      <vt:lpstr>CL as a usage-based theory</vt:lpstr>
      <vt:lpstr>CL as a usage-based theory</vt:lpstr>
      <vt:lpstr>CL as a usage-based theory</vt:lpstr>
      <vt:lpstr>Cognitive sociolinguistics</vt:lpstr>
      <vt:lpstr>PowerPoint Presentation</vt:lpstr>
      <vt:lpstr>Empirical research</vt:lpstr>
      <vt:lpstr>Corpus-based and quantitative methods</vt:lpstr>
      <vt:lpstr>Empirical vs. quantitative methods?</vt:lpstr>
      <vt:lpstr>PowerPoint Presentation</vt:lpstr>
      <vt:lpstr>Distributional hypothesis</vt:lpstr>
      <vt:lpstr>Vector space models</vt:lpstr>
      <vt:lpstr>Vector space models</vt:lpstr>
      <vt:lpstr>Vector space models</vt:lpstr>
      <vt:lpstr>Type level vectors</vt:lpstr>
      <vt:lpstr>Type level vectors</vt:lpstr>
      <vt:lpstr>Token level vectors</vt:lpstr>
      <vt:lpstr>Token level vectors</vt:lpstr>
      <vt:lpstr>Merging vectors</vt:lpstr>
      <vt:lpstr>Token level vectors</vt:lpstr>
      <vt:lpstr>Original text Texto original</vt:lpstr>
      <vt:lpstr>SEMASIOLOGICAL VARIATION</vt:lpstr>
      <vt:lpstr>PowerPoint Presentation</vt:lpstr>
      <vt:lpstr>Semasiology</vt:lpstr>
      <vt:lpstr>Semasiology</vt:lpstr>
      <vt:lpstr>Prototypicality effects</vt:lpstr>
      <vt:lpstr>PowerPoint Presentation</vt:lpstr>
      <vt:lpstr>PowerPoint Presentation</vt:lpstr>
      <vt:lpstr>PowerPoint Presentation</vt:lpstr>
      <vt:lpstr>ONOMASIOLOGICAL VARIATION</vt:lpstr>
      <vt:lpstr>PowerPoint Presentation</vt:lpstr>
      <vt:lpstr>Onomasiological variation</vt:lpstr>
      <vt:lpstr>Onomasiological variation</vt:lpstr>
      <vt:lpstr>Onomasiological variation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Preference for warm</vt:lpstr>
      <vt:lpstr>PowerPoint Presentation</vt:lpstr>
      <vt:lpstr>Linguistics of temperature</vt:lpstr>
      <vt:lpstr>PowerPoint Presentation</vt:lpstr>
      <vt:lpstr>Initial insights</vt:lpstr>
      <vt:lpstr>PowerPoint Presentation</vt:lpstr>
      <vt:lpstr>REFERENCES/BIBLIOGRAFÍA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Nephological semantics: Using token-based vector space models  for large-scale analyses of lexical variation and change</dc:title>
  <dc:creator>Dirk Geeraerts</dc:creator>
  <cp:lastModifiedBy>Mariana Montes</cp:lastModifiedBy>
  <cp:revision>1</cp:revision>
  <dcterms:created xsi:type="dcterms:W3CDTF">2002-08-04T21:16:54Z</dcterms:created>
  <dcterms:modified xsi:type="dcterms:W3CDTF">2021-09-30T11:40:43Z</dcterms:modified>
</cp:coreProperties>
</file>