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5" r:id="rId6"/>
    <p:sldId id="260" r:id="rId7"/>
    <p:sldId id="261" r:id="rId8"/>
    <p:sldId id="262" r:id="rId9"/>
    <p:sldId id="266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1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25188" y="3664130"/>
            <a:ext cx="6614583" cy="226855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머신러닝을 활용한 가뭄지수</a:t>
            </a:r>
            <a:r>
              <a:rPr lang="en-US" altLang="ko-KR" dirty="0"/>
              <a:t>(SPI) </a:t>
            </a:r>
            <a:r>
              <a:rPr lang="ko-KR" altLang="en-US" dirty="0"/>
              <a:t>예측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582171" y="2033657"/>
            <a:ext cx="5357600" cy="1160213"/>
          </a:xfrm>
        </p:spPr>
        <p:txBody>
          <a:bodyPr/>
          <a:lstStyle/>
          <a:p>
            <a:r>
              <a:rPr lang="en-US" altLang="ko-KR" dirty="0"/>
              <a:t>AI</a:t>
            </a:r>
            <a:r>
              <a:rPr lang="ko-KR" altLang="en-US" dirty="0"/>
              <a:t>소프트웨어학과 김명석</a:t>
            </a:r>
            <a:r>
              <a:rPr lang="en-US" altLang="ko-KR" dirty="0"/>
              <a:t>, </a:t>
            </a:r>
            <a:r>
              <a:rPr lang="ko-KR" altLang="en-US" dirty="0"/>
              <a:t>황연웅</a:t>
            </a:r>
            <a:r>
              <a:rPr lang="en-US" altLang="ko-KR" dirty="0"/>
              <a:t>, </a:t>
            </a:r>
            <a:r>
              <a:rPr lang="ko-KR" altLang="en-US" dirty="0"/>
              <a:t>문사빈</a:t>
            </a:r>
          </a:p>
        </p:txBody>
      </p:sp>
    </p:spTree>
    <p:extLst>
      <p:ext uri="{BB962C8B-B14F-4D97-AF65-F5344CB8AC3E}">
        <p14:creationId xmlns:p14="http://schemas.microsoft.com/office/powerpoint/2010/main" val="787753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52AEF-A05D-3A69-C6A2-19AD2FA50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예측 결과 및 해석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082E88-86DB-CAEC-403C-37E8C789E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1760" y="1709062"/>
            <a:ext cx="3850284" cy="3997828"/>
          </a:xfrm>
        </p:spPr>
        <p:txBody>
          <a:bodyPr>
            <a:normAutofit/>
          </a:bodyPr>
          <a:lstStyle/>
          <a:p>
            <a:r>
              <a:rPr lang="en-US" altLang="ko-KR" sz="1200" dirty="0"/>
              <a:t>MSE : </a:t>
            </a:r>
            <a:r>
              <a:rPr lang="ko-KR" altLang="en-US" sz="1200" dirty="0"/>
              <a:t>평균 오차 제곱 </a:t>
            </a:r>
            <a:r>
              <a:rPr lang="en-US" altLang="ko-KR" sz="1200" dirty="0"/>
              <a:t>, </a:t>
            </a:r>
            <a:r>
              <a:rPr lang="ko-KR" altLang="en-US" sz="1200" dirty="0"/>
              <a:t>오차가 작을수록 값이 작음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MAE : </a:t>
            </a:r>
            <a:r>
              <a:rPr lang="ko-KR" altLang="en-US" sz="1200" dirty="0"/>
              <a:t>평균 절대 오차</a:t>
            </a:r>
            <a:r>
              <a:rPr lang="en-US" altLang="ko-KR" sz="1200" dirty="0"/>
              <a:t>, </a:t>
            </a:r>
            <a:r>
              <a:rPr lang="ko-KR" altLang="en-US" sz="1200" dirty="0"/>
              <a:t>마찬가지로 작을수록 예측이 정확함</a:t>
            </a:r>
            <a:endParaRPr lang="en-US" altLang="ko-KR" sz="1200" dirty="0"/>
          </a:p>
          <a:p>
            <a:r>
              <a:rPr lang="en-US" altLang="ko-KR" sz="1200" dirty="0"/>
              <a:t>R^2 : </a:t>
            </a:r>
            <a:r>
              <a:rPr lang="ko-KR" altLang="en-US" sz="1200" dirty="0"/>
              <a:t>결정계수</a:t>
            </a:r>
            <a:r>
              <a:rPr lang="en-US" altLang="ko-KR" sz="1200" dirty="0"/>
              <a:t>, 1</a:t>
            </a:r>
            <a:r>
              <a:rPr lang="ko-KR" altLang="en-US" sz="1200" dirty="0"/>
              <a:t>에 가까울수록 좋은 모델</a:t>
            </a:r>
            <a:r>
              <a:rPr lang="en-US" altLang="ko-KR" sz="1200" dirty="0"/>
              <a:t>	</a:t>
            </a:r>
          </a:p>
          <a:p>
            <a:endParaRPr lang="en-US" altLang="ko-KR" sz="1200" dirty="0"/>
          </a:p>
          <a:p>
            <a:r>
              <a:rPr lang="en-US" altLang="ko-KR" sz="1200" dirty="0"/>
              <a:t>Train</a:t>
            </a:r>
            <a:r>
              <a:rPr lang="ko-KR" altLang="en-US" sz="1200" dirty="0"/>
              <a:t>데이터에 대해서는 꽤 높은 예측률을 보여주지만</a:t>
            </a:r>
            <a:r>
              <a:rPr lang="en-US" altLang="ko-KR" sz="1200" dirty="0"/>
              <a:t> Test</a:t>
            </a:r>
            <a:r>
              <a:rPr lang="ko-KR" altLang="en-US" sz="1200" dirty="0"/>
              <a:t>데이터에 대해서는 아쉬운 예측률을 보여줌</a:t>
            </a:r>
            <a:r>
              <a:rPr lang="en-US" altLang="ko-KR" sz="1200" dirty="0"/>
              <a:t>. </a:t>
            </a:r>
            <a:r>
              <a:rPr lang="ko-KR" altLang="en-US" sz="1200" dirty="0"/>
              <a:t>이는 분석에 사용하는 변수의 변경</a:t>
            </a:r>
            <a:r>
              <a:rPr lang="en-US" altLang="ko-KR" sz="1200" dirty="0"/>
              <a:t>, </a:t>
            </a:r>
            <a:r>
              <a:rPr lang="ko-KR" altLang="en-US" sz="1200" dirty="0"/>
              <a:t>데이터양의 증가</a:t>
            </a:r>
            <a:r>
              <a:rPr lang="en-US" altLang="ko-KR" sz="1200" dirty="0"/>
              <a:t>, </a:t>
            </a:r>
            <a:r>
              <a:rPr lang="ko-KR" altLang="en-US" sz="1200" dirty="0"/>
              <a:t>분석에 사용하는 모델의 변경 등으로 보완 가능할 것으로 예상됨</a:t>
            </a:r>
            <a:r>
              <a:rPr lang="en-US" altLang="ko-KR" sz="1200" dirty="0"/>
              <a:t>.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1FA004-7AD2-5210-8545-4F7D0DFBB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611" y="1579468"/>
            <a:ext cx="6305861" cy="20053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68974F6-BF77-EFED-48F6-8CC461C8A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899" y="3872636"/>
            <a:ext cx="6305861" cy="20084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82F619-3DBA-3D35-EC63-796077383463}"/>
              </a:ext>
            </a:extLst>
          </p:cNvPr>
          <p:cNvSpPr txBox="1"/>
          <p:nvPr/>
        </p:nvSpPr>
        <p:spPr>
          <a:xfrm>
            <a:off x="3767096" y="3584866"/>
            <a:ext cx="9044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(train</a:t>
            </a:r>
            <a:r>
              <a:rPr lang="ko-KR" altLang="en-US" sz="1000" dirty="0"/>
              <a:t>데이터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22133F-DADE-8668-456D-A9C944B60DE1}"/>
              </a:ext>
            </a:extLst>
          </p:cNvPr>
          <p:cNvSpPr txBox="1"/>
          <p:nvPr/>
        </p:nvSpPr>
        <p:spPr>
          <a:xfrm>
            <a:off x="3788738" y="5881047"/>
            <a:ext cx="8611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(test</a:t>
            </a:r>
            <a:r>
              <a:rPr lang="ko-KR" altLang="en-US" sz="1000" dirty="0"/>
              <a:t>데이터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60431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76B70-6C63-4A3B-0F35-B753F80AC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활용 방안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E27264-0FA1-2E88-0841-23DD4B6E0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4104844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모델을 통해 구하려는 예측 값</a:t>
            </a:r>
            <a:r>
              <a:rPr lang="en-US" altLang="ko-KR" dirty="0"/>
              <a:t>,</a:t>
            </a:r>
            <a:r>
              <a:rPr lang="ko-KR" altLang="en-US" dirty="0"/>
              <a:t> 표준강수지수는 </a:t>
            </a:r>
            <a:r>
              <a:rPr lang="en-US" altLang="ko-KR" dirty="0"/>
              <a:t>3</a:t>
            </a:r>
            <a:r>
              <a:rPr lang="ko-KR" altLang="en-US" dirty="0"/>
              <a:t>개월 간의 누적 강수량을 과거 기간의 강수량분포와 비교하여 표준화한 지수임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때문에 표준강수지수는 평소에 해당 지역의 토양 수분 대비 지금의 토양 수분의 비를 나타냄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통해 크게 보면 수문학적 가뭄이 일어날 지역을 예측할 수 있고 예측했다면 그 다음에는 대비를 할 수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효율적인 자원의 활용으로 이어지고 상대적으로 자원이 부족한 지방에서 유의미한 효과가 있을 것으로 예상됨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뿐만 아니라 여유가 있는 다른 지역의 자원을 빌려와 사용할 수 있는 협업의 형태도 취할 수 있을 것으로 예상됨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0436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기후변화의 영향으로 국내 가뭄 발생 빈도의 증가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그에 따른 기상학적 가뭄의 예측 모형의 필요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기상학적 가뭄은 필연적으로 이전의 강수량의 영향을 크게 받음</a:t>
            </a:r>
            <a:endParaRPr lang="en-US" altLang="ko-KR" dirty="0"/>
          </a:p>
          <a:p>
            <a:r>
              <a:rPr lang="ko-KR" altLang="en-US" dirty="0"/>
              <a:t>표준강수지수</a:t>
            </a:r>
            <a:r>
              <a:rPr lang="en-US" altLang="ko-KR" dirty="0"/>
              <a:t>(SPI)</a:t>
            </a:r>
            <a:r>
              <a:rPr lang="ko-KR" altLang="en-US" dirty="0"/>
              <a:t>를 예측하는 모델의 생성</a:t>
            </a:r>
          </a:p>
        </p:txBody>
      </p:sp>
    </p:spTree>
    <p:extLst>
      <p:ext uri="{BB962C8B-B14F-4D97-AF65-F5344CB8AC3E}">
        <p14:creationId xmlns:p14="http://schemas.microsoft.com/office/powerpoint/2010/main" val="1501597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예측 모델 개발 및 전체 흐름도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데이터 분석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예측 모델 개발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예측 결과 및 해석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활용 방안</a:t>
            </a:r>
          </a:p>
        </p:txBody>
      </p:sp>
    </p:spTree>
    <p:extLst>
      <p:ext uri="{BB962C8B-B14F-4D97-AF65-F5344CB8AC3E}">
        <p14:creationId xmlns:p14="http://schemas.microsoft.com/office/powerpoint/2010/main" val="872685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29877" y="808056"/>
            <a:ext cx="8516052" cy="1077229"/>
          </a:xfrm>
        </p:spPr>
        <p:txBody>
          <a:bodyPr/>
          <a:lstStyle/>
          <a:p>
            <a:r>
              <a:rPr lang="ko-KR" altLang="en-US" dirty="0"/>
              <a:t>예측 모델 개발 및 전체 흐름도</a:t>
            </a:r>
            <a:r>
              <a:rPr lang="en-US" altLang="ko-KR" dirty="0"/>
              <a:t>(</a:t>
            </a:r>
            <a:r>
              <a:rPr lang="ko-KR" altLang="en-US" dirty="0"/>
              <a:t>전체 흐름도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D01C252-D16E-3100-F9BB-C207CBA7C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2798" y="5581781"/>
            <a:ext cx="8693531" cy="659751"/>
          </a:xfrm>
        </p:spPr>
        <p:txBody>
          <a:bodyPr>
            <a:normAutofit/>
          </a:bodyPr>
          <a:lstStyle/>
          <a:p>
            <a:r>
              <a:rPr lang="ko-KR" altLang="en-US" sz="1000" dirty="0"/>
              <a:t>한 모델에 두 명이 투입되어 한 명이 데이터 </a:t>
            </a:r>
            <a:r>
              <a:rPr lang="ko-KR" altLang="en-US" sz="1000" dirty="0" err="1"/>
              <a:t>전처리</a:t>
            </a:r>
            <a:r>
              <a:rPr lang="en-US" altLang="ko-KR" sz="1000" dirty="0"/>
              <a:t>, </a:t>
            </a:r>
            <a:r>
              <a:rPr lang="ko-KR" altLang="en-US" sz="1000" dirty="0"/>
              <a:t>한 명이 학습 모델 모델링</a:t>
            </a:r>
            <a:r>
              <a:rPr lang="en-US" altLang="ko-KR" sz="1000" dirty="0"/>
              <a:t>, </a:t>
            </a:r>
            <a:r>
              <a:rPr lang="ko-KR" altLang="en-US" sz="1000" dirty="0"/>
              <a:t>모델</a:t>
            </a:r>
            <a:r>
              <a:rPr lang="en-US" altLang="ko-KR" sz="1000" dirty="0"/>
              <a:t> </a:t>
            </a:r>
            <a:r>
              <a:rPr lang="ko-KR" altLang="en-US" sz="1000" dirty="0"/>
              <a:t>평가를 맡아 진행했습니다</a:t>
            </a:r>
            <a:r>
              <a:rPr lang="en-US" altLang="ko-KR" sz="1000" dirty="0"/>
              <a:t>.</a:t>
            </a:r>
          </a:p>
          <a:p>
            <a:endParaRPr lang="ko-KR" altLang="en-US" sz="1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6696801-F07B-618A-482C-47DBE461E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919" y="1685108"/>
            <a:ext cx="8653410" cy="379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366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05029-7BA1-EB33-56B1-A3822E683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예측 모델 개발 및 전체 흐름도</a:t>
            </a:r>
            <a:r>
              <a:rPr lang="en-US" altLang="ko-KR" dirty="0"/>
              <a:t>(SPI</a:t>
            </a:r>
            <a:r>
              <a:rPr lang="ko-KR" altLang="en-US" dirty="0"/>
              <a:t> 예측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F2C7B8C-DCC6-D6BC-5965-DFA527746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861" y="1626714"/>
            <a:ext cx="8654253" cy="481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903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EADB58-C670-F57A-8BD8-1AE8A3FC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</a:t>
            </a:r>
            <a:r>
              <a:rPr lang="en-US" altLang="ko-KR" dirty="0"/>
              <a:t>(</a:t>
            </a:r>
            <a:r>
              <a:rPr lang="ko-KR" altLang="en-US" dirty="0"/>
              <a:t>상관계수 분석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29189B-0DB2-C3D1-2C1B-6C9C067F8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329" y="2052116"/>
            <a:ext cx="3541810" cy="3997828"/>
          </a:xfrm>
        </p:spPr>
        <p:txBody>
          <a:bodyPr/>
          <a:lstStyle/>
          <a:p>
            <a:r>
              <a:rPr lang="ko-KR" altLang="en-US" dirty="0"/>
              <a:t>구하려는 </a:t>
            </a:r>
            <a:r>
              <a:rPr lang="ko-KR" altLang="en-US" dirty="0" err="1"/>
              <a:t>표준강수지수</a:t>
            </a:r>
            <a:r>
              <a:rPr lang="en-US" altLang="ko-KR" dirty="0"/>
              <a:t>(SPI-3)</a:t>
            </a:r>
            <a:r>
              <a:rPr lang="ko-KR" altLang="en-US" dirty="0"/>
              <a:t>와 관련이 있는 열은 </a:t>
            </a:r>
            <a:r>
              <a:rPr lang="en-US" altLang="ko-KR" dirty="0"/>
              <a:t>Precip_MA_3, Precip_2, </a:t>
            </a:r>
            <a:r>
              <a:rPr lang="en-US" altLang="ko-KR" dirty="0" err="1"/>
              <a:t>Precip</a:t>
            </a:r>
            <a:r>
              <a:rPr lang="en-US" altLang="ko-KR" dirty="0"/>
              <a:t> </a:t>
            </a:r>
            <a:r>
              <a:rPr lang="ko-KR" altLang="en-US" dirty="0"/>
              <a:t>으로 나타남</a:t>
            </a:r>
            <a:endParaRPr lang="en-US" altLang="ko-KR" dirty="0"/>
          </a:p>
          <a:p>
            <a:r>
              <a:rPr lang="ko-KR" altLang="en-US" dirty="0"/>
              <a:t>그 외의 열은 상관관계가 낮아 분석에 적합하지 않다고 판단하여 사용치 않음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E143CA-0D73-518C-6881-D29F0539A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861" y="2052116"/>
            <a:ext cx="5141009" cy="346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84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2BFA5-17A3-0C13-908C-F28A0D209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</a:t>
            </a:r>
            <a:r>
              <a:rPr lang="en-US" altLang="ko-KR" dirty="0"/>
              <a:t>(VIF </a:t>
            </a:r>
            <a:r>
              <a:rPr lang="ko-KR" altLang="en-US" dirty="0"/>
              <a:t>값 분석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10AE50-2970-E701-DC48-74A81B9B3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2281" y="1718319"/>
            <a:ext cx="5377858" cy="3997828"/>
          </a:xfrm>
        </p:spPr>
        <p:txBody>
          <a:bodyPr/>
          <a:lstStyle/>
          <a:p>
            <a:r>
              <a:rPr lang="ko-KR" altLang="en-US" dirty="0"/>
              <a:t>상관계수가 높은 열들만 사용 시 </a:t>
            </a:r>
            <a:r>
              <a:rPr lang="en-US" altLang="ko-KR" dirty="0"/>
              <a:t>VIF</a:t>
            </a:r>
            <a:r>
              <a:rPr lang="ko-KR" altLang="en-US" dirty="0"/>
              <a:t>값이 너무 높아지는 문제가 발생</a:t>
            </a:r>
            <a:endParaRPr lang="en-US" altLang="ko-KR" dirty="0"/>
          </a:p>
          <a:p>
            <a:r>
              <a:rPr lang="ko-KR" altLang="en-US" dirty="0"/>
              <a:t>이는 </a:t>
            </a:r>
            <a:r>
              <a:rPr lang="en-US" altLang="ko-KR" dirty="0"/>
              <a:t>Precip_MA_3, Precip_2 </a:t>
            </a:r>
            <a:r>
              <a:rPr lang="ko-KR" altLang="en-US" dirty="0"/>
              <a:t>열이 </a:t>
            </a:r>
            <a:r>
              <a:rPr lang="en-US" altLang="ko-KR" dirty="0"/>
              <a:t>‘</a:t>
            </a:r>
            <a:r>
              <a:rPr lang="en-US" altLang="ko-KR" dirty="0" err="1"/>
              <a:t>Precip</a:t>
            </a:r>
            <a:r>
              <a:rPr lang="en-US" altLang="ko-KR" dirty="0"/>
              <a:t>’</a:t>
            </a:r>
            <a:r>
              <a:rPr lang="ko-KR" altLang="en-US" dirty="0"/>
              <a:t>열을 참조하여 만들었기에 발생</a:t>
            </a:r>
            <a:endParaRPr lang="en-US" altLang="ko-KR" dirty="0"/>
          </a:p>
          <a:p>
            <a:r>
              <a:rPr lang="en-US" altLang="ko-KR" dirty="0" err="1"/>
              <a:t>Precip</a:t>
            </a:r>
            <a:r>
              <a:rPr lang="ko-KR" altLang="en-US" dirty="0"/>
              <a:t>열을 제거하고 </a:t>
            </a:r>
            <a:r>
              <a:rPr lang="en-US" altLang="ko-KR" dirty="0"/>
              <a:t>AVG_RH</a:t>
            </a:r>
            <a:r>
              <a:rPr lang="ko-KR" altLang="en-US" dirty="0"/>
              <a:t>열을 분석에 사용하기로 결정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33706C-9606-24D5-9E1E-BC62A6DD4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702" y="2002975"/>
            <a:ext cx="2236415" cy="112637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647FB0A-884B-4CB7-9433-8056B5D5F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701" y="3417180"/>
            <a:ext cx="2226889" cy="113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793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A6814-B7F8-2FB8-99D7-A0FB8ACBB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예측 모델 개발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1F317A-C2F1-961C-5367-76CC2CB71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5374" y="1050851"/>
            <a:ext cx="4048190" cy="5135378"/>
          </a:xfrm>
        </p:spPr>
        <p:txBody>
          <a:bodyPr>
            <a:normAutofit/>
          </a:bodyPr>
          <a:lstStyle/>
          <a:p>
            <a:r>
              <a:rPr lang="ko-KR" altLang="en-US" sz="1400" dirty="0"/>
              <a:t>그래프의 파형을 보았을 때 표준강수지수를 설명하기에는 월합강수량 그래프만으로는 부족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 월합강수량을 기반으로 만든 열이 아닌 변수들중에서 상대적으로 가장 영향력이 큰 월별 평균기온을 분석에 사용할 변수로 추가</a:t>
            </a:r>
            <a:endParaRPr lang="en-US" altLang="ko-KR" sz="1400" dirty="0"/>
          </a:p>
          <a:p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490B88-3EDC-6515-1CC8-2604A1A1E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346" y="1291032"/>
            <a:ext cx="5962536" cy="16116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1E5C9C-B11E-65D8-7A15-5CB74FBE2513}"/>
              </a:ext>
            </a:extLst>
          </p:cNvPr>
          <p:cNvSpPr txBox="1"/>
          <p:nvPr/>
        </p:nvSpPr>
        <p:spPr>
          <a:xfrm>
            <a:off x="3464039" y="2899687"/>
            <a:ext cx="13676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</a:t>
            </a:r>
            <a:r>
              <a:rPr lang="ko-KR" altLang="en-US" sz="1000" dirty="0"/>
              <a:t>월 별 </a:t>
            </a:r>
            <a:r>
              <a:rPr lang="ko-KR" altLang="en-US" sz="1000" dirty="0" err="1"/>
              <a:t>표준강수지수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5F3220F-5EEC-5FB1-F629-6AF481E3D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346" y="3329413"/>
            <a:ext cx="5962536" cy="143616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36A0C8F-34CE-DE5D-B766-9405DDB37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347" y="5109957"/>
            <a:ext cx="5962535" cy="12821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C9CDF3-A44D-CEA9-1991-24DE5DF234C0}"/>
              </a:ext>
            </a:extLst>
          </p:cNvPr>
          <p:cNvSpPr txBox="1"/>
          <p:nvPr/>
        </p:nvSpPr>
        <p:spPr>
          <a:xfrm>
            <a:off x="3656399" y="4756089"/>
            <a:ext cx="9124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</a:t>
            </a:r>
            <a:r>
              <a:rPr lang="ko-KR" altLang="en-US" sz="1000" dirty="0"/>
              <a:t>월합강수량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AA8E46-E246-5B86-411C-EA844CF8435D}"/>
              </a:ext>
            </a:extLst>
          </p:cNvPr>
          <p:cNvSpPr txBox="1"/>
          <p:nvPr/>
        </p:nvSpPr>
        <p:spPr>
          <a:xfrm>
            <a:off x="3557012" y="6376627"/>
            <a:ext cx="1111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</a:t>
            </a:r>
            <a:r>
              <a:rPr lang="ko-KR" altLang="en-US" sz="1000" dirty="0"/>
              <a:t>월 별 평균기온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29928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A6814-B7F8-2FB8-99D7-A0FB8ACBB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예측 모델 개발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1F317A-C2F1-961C-5367-76CC2CB71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3123" y="2218538"/>
            <a:ext cx="4048190" cy="2998892"/>
          </a:xfrm>
        </p:spPr>
        <p:txBody>
          <a:bodyPr>
            <a:normAutofit/>
          </a:bodyPr>
          <a:lstStyle/>
          <a:p>
            <a:r>
              <a:rPr lang="ko-KR" altLang="en-US" sz="1400" dirty="0"/>
              <a:t>모델의 성능을 향상시키고 훈련 과정에서의 수렴 속도를 높이기 위해 데이터를 스케일링 시킴</a:t>
            </a:r>
            <a:endParaRPr lang="en-US" altLang="ko-KR" sz="1400" dirty="0"/>
          </a:p>
          <a:p>
            <a:r>
              <a:rPr lang="ko-KR" altLang="en-US" sz="1400" dirty="0"/>
              <a:t>랜덤 포레스트 알고리즘을 사용하는 </a:t>
            </a:r>
            <a:r>
              <a:rPr lang="en-US" altLang="ko-KR" sz="1400" dirty="0"/>
              <a:t>RandomForestRegressor </a:t>
            </a:r>
            <a:r>
              <a:rPr lang="ko-KR" altLang="en-US" sz="1400" dirty="0"/>
              <a:t>모델을 사용해 학습모델을 생성하고 </a:t>
            </a:r>
            <a:r>
              <a:rPr lang="en-US" altLang="ko-KR" sz="1400" dirty="0"/>
              <a:t>train</a:t>
            </a:r>
            <a:r>
              <a:rPr lang="ko-KR" altLang="en-US" sz="1400" dirty="0"/>
              <a:t>데이터를 모델에 학습시킴</a:t>
            </a:r>
            <a:endParaRPr lang="en-US" altLang="ko-KR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A327762-8648-180E-D7D0-DAC25DCCB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491" y="1546968"/>
            <a:ext cx="2512538" cy="290377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B7E4F13-C50C-97E4-0833-1B8432B89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491" y="4789062"/>
            <a:ext cx="5397444" cy="85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25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메디슨</Template>
  <TotalTime>1225</TotalTime>
  <Words>438</Words>
  <Application>Microsoft Office PowerPoint</Application>
  <PresentationFormat>와이드스크린</PresentationFormat>
  <Paragraphs>46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Arial</vt:lpstr>
      <vt:lpstr>MS Shell Dlg 2</vt:lpstr>
      <vt:lpstr>Wingdings</vt:lpstr>
      <vt:lpstr>Wingdings 3</vt:lpstr>
      <vt:lpstr>Madison</vt:lpstr>
      <vt:lpstr>머신러닝을 활용한 가뭄지수(SPI) 예측</vt:lpstr>
      <vt:lpstr>개요</vt:lpstr>
      <vt:lpstr>목차</vt:lpstr>
      <vt:lpstr>예측 모델 개발 및 전체 흐름도(전체 흐름도)</vt:lpstr>
      <vt:lpstr>예측 모델 개발 및 전체 흐름도(SPI 예측)</vt:lpstr>
      <vt:lpstr>데이터 분석(상관계수 분석)</vt:lpstr>
      <vt:lpstr>데이터 분석(VIF 값 분석)</vt:lpstr>
      <vt:lpstr>예측 모델 개발</vt:lpstr>
      <vt:lpstr>예측 모델 개발</vt:lpstr>
      <vt:lpstr>예측 결과 및 해석</vt:lpstr>
      <vt:lpstr>활용 방안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김명석</cp:lastModifiedBy>
  <cp:revision>8</cp:revision>
  <dcterms:created xsi:type="dcterms:W3CDTF">2024-06-22T00:11:58Z</dcterms:created>
  <dcterms:modified xsi:type="dcterms:W3CDTF">2024-06-23T13:15:16Z</dcterms:modified>
</cp:coreProperties>
</file>