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Venues </a:t>
            </a:r>
            <a:r>
              <a:rPr lang="en-US" baseline="0"/>
              <a:t>Outside of Any Walkable Areas Per Iteration of K-Means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Sheet1!$B$1:$B$15</c:f>
              <c:numCache>
                <c:formatCode>General</c:formatCode>
                <c:ptCount val="15"/>
                <c:pt idx="0">
                  <c:v>6</c:v>
                </c:pt>
                <c:pt idx="1">
                  <c:v>5</c:v>
                </c:pt>
                <c:pt idx="2">
                  <c:v>0</c:v>
                </c:pt>
                <c:pt idx="3">
                  <c:v>2</c:v>
                </c:pt>
                <c:pt idx="4">
                  <c:v>14</c:v>
                </c:pt>
                <c:pt idx="5">
                  <c:v>11</c:v>
                </c:pt>
                <c:pt idx="6">
                  <c:v>22</c:v>
                </c:pt>
                <c:pt idx="7">
                  <c:v>11</c:v>
                </c:pt>
                <c:pt idx="8">
                  <c:v>8</c:v>
                </c:pt>
                <c:pt idx="9">
                  <c:v>13</c:v>
                </c:pt>
                <c:pt idx="10">
                  <c:v>5</c:v>
                </c:pt>
                <c:pt idx="11">
                  <c:v>1</c:v>
                </c:pt>
                <c:pt idx="12">
                  <c:v>12</c:v>
                </c:pt>
                <c:pt idx="13">
                  <c:v>9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7F-CB4C-9F55-A635C34C9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9063680"/>
        <c:axId val="628746496"/>
      </c:barChart>
      <c:catAx>
        <c:axId val="62906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746496"/>
        <c:crosses val="autoZero"/>
        <c:auto val="1"/>
        <c:lblAlgn val="ctr"/>
        <c:lblOffset val="100"/>
        <c:noMultiLvlLbl val="0"/>
      </c:catAx>
      <c:valAx>
        <c:axId val="62874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Venues Excluded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06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0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932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7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04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3A3C-1832-174A-AF9F-A43B4796BB6D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1921-4DF8-2D4D-A121-35CA681C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2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74F2-BBC3-6C4D-8ECA-6C7C4A5F1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K-Means to Help Plan Your Next Night 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DB946-55F3-344D-8C58-AB9AF93D2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Diego Alcantara</a:t>
            </a:r>
          </a:p>
        </p:txBody>
      </p:sp>
    </p:spTree>
    <p:extLst>
      <p:ext uri="{BB962C8B-B14F-4D97-AF65-F5344CB8AC3E}">
        <p14:creationId xmlns:p14="http://schemas.microsoft.com/office/powerpoint/2010/main" val="338294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7AFF-459F-D044-B59D-474E8ECF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1C27-9CB0-9940-A34D-8A0543A4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Cities are big and exploring them can be difficult</a:t>
            </a:r>
          </a:p>
          <a:p>
            <a:pPr lvl="1"/>
            <a:r>
              <a:rPr lang="en-US" dirty="0"/>
              <a:t>There are a lot of venues</a:t>
            </a:r>
          </a:p>
          <a:p>
            <a:pPr lvl="1"/>
            <a:r>
              <a:rPr lang="en-US" dirty="0"/>
              <a:t>Some are distributed across large areas</a:t>
            </a:r>
          </a:p>
          <a:p>
            <a:pPr lvl="1"/>
            <a:r>
              <a:rPr lang="en-US" dirty="0"/>
              <a:t>In some case driving is not the safest option (i.e. bar-hopping)</a:t>
            </a:r>
          </a:p>
          <a:p>
            <a:r>
              <a:rPr lang="en-US" dirty="0"/>
              <a:t>Wouldn’t it be easier to find one ”hotspot” of places to go out to on your night out?</a:t>
            </a:r>
          </a:p>
          <a:p>
            <a:pPr lvl="1"/>
            <a:r>
              <a:rPr lang="en-US" dirty="0"/>
              <a:t>Take one Uber to the location?</a:t>
            </a:r>
          </a:p>
          <a:p>
            <a:pPr lvl="1"/>
            <a:r>
              <a:rPr lang="en-US" dirty="0"/>
              <a:t>And have plenty to do for the evening?</a:t>
            </a:r>
          </a:p>
        </p:txBody>
      </p:sp>
    </p:spTree>
    <p:extLst>
      <p:ext uri="{BB962C8B-B14F-4D97-AF65-F5344CB8AC3E}">
        <p14:creationId xmlns:p14="http://schemas.microsoft.com/office/powerpoint/2010/main" val="29513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F0AA-A88C-384C-98C2-A9C4065F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AFE34-8125-4345-8380-972DC2EEA9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 groups of venues that are all walkable from each other and describe the clusters based on their similarity of venues</a:t>
            </a:r>
          </a:p>
          <a:p>
            <a:r>
              <a:rPr lang="en-US" dirty="0"/>
              <a:t>Now, you simply pick a cluster, examine the venues and go to the cluster(s) you want with the certainty that you can walk between venues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92F48506-0446-AC4D-B95E-7E483BF68FB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31" y="2249488"/>
            <a:ext cx="366775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0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B0D17-C484-DB42-A285-1FAD8ED1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143A-5768-9442-AE74-59DA64EC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data was sourced from </a:t>
            </a:r>
            <a:r>
              <a:rPr lang="en-US" dirty="0" err="1"/>
              <a:t>Foursquare’s</a:t>
            </a:r>
            <a:r>
              <a:rPr lang="en-US" dirty="0"/>
              <a:t> location API</a:t>
            </a:r>
          </a:p>
          <a:p>
            <a:pPr lvl="1"/>
            <a:r>
              <a:rPr lang="en-US" dirty="0"/>
              <a:t>First a RESTful call was made to the “explore” endpoint which allows us to search for venues within a 16km (~10mile radius)</a:t>
            </a:r>
          </a:p>
          <a:p>
            <a:pPr lvl="1"/>
            <a:r>
              <a:rPr lang="en-US" dirty="0"/>
              <a:t>This gave us a large distribution of venues around a city center</a:t>
            </a:r>
          </a:p>
          <a:p>
            <a:pPr lvl="1"/>
            <a:r>
              <a:rPr lang="en-US" dirty="0"/>
              <a:t>From this I used K-means to determine 800m (~0.5 mile) groupings of the venues to get areas of venues that are “walkable”</a:t>
            </a:r>
          </a:p>
          <a:p>
            <a:pPr lvl="2"/>
            <a:r>
              <a:rPr lang="en-US" dirty="0"/>
              <a:t>Any venues that did not were not in a .5 mile radius of a group were excluded</a:t>
            </a:r>
          </a:p>
          <a:p>
            <a:pPr lvl="1"/>
            <a:r>
              <a:rPr lang="en-US" dirty="0"/>
              <a:t>Next a RESTful call was made to “venues” endpoint to get further information on each the venues</a:t>
            </a:r>
          </a:p>
          <a:p>
            <a:pPr lvl="2"/>
            <a:r>
              <a:rPr lang="en-US" dirty="0"/>
              <a:t>This information was used to cluster areas based on their similarity venues within said clusters</a:t>
            </a:r>
          </a:p>
        </p:txBody>
      </p:sp>
    </p:spTree>
    <p:extLst>
      <p:ext uri="{BB962C8B-B14F-4D97-AF65-F5344CB8AC3E}">
        <p14:creationId xmlns:p14="http://schemas.microsoft.com/office/powerpoint/2010/main" val="133113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246F-3654-6D4D-A63C-3CE6FA1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C081-CA00-D64A-8AB4-91C0A090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id="{D475509D-075D-464E-8EEB-B3207B3F51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5" y="2097088"/>
            <a:ext cx="11193050" cy="3522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6E9D6-1595-6B45-8CEF-0E468136B9EF}"/>
              </a:ext>
            </a:extLst>
          </p:cNvPr>
          <p:cNvSpPr txBox="1"/>
          <p:nvPr/>
        </p:nvSpPr>
        <p:spPr>
          <a:xfrm>
            <a:off x="4239539" y="5618041"/>
            <a:ext cx="811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top venues within each cluster</a:t>
            </a:r>
          </a:p>
        </p:txBody>
      </p:sp>
    </p:spTree>
    <p:extLst>
      <p:ext uri="{BB962C8B-B14F-4D97-AF65-F5344CB8AC3E}">
        <p14:creationId xmlns:p14="http://schemas.microsoft.com/office/powerpoint/2010/main" val="233844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E51E-437C-3948-8CDA-A9321D82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resulting data is displayed on a Folium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E433-77B7-4B4D-85E8-FC719B23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7D60546-3BCB-7541-AB8C-5C592E035F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" y="2401571"/>
            <a:ext cx="5274579" cy="3389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268AAF-57AE-D741-BCC9-EAD75AB0F3C9}"/>
              </a:ext>
            </a:extLst>
          </p:cNvPr>
          <p:cNvSpPr txBox="1"/>
          <p:nvPr/>
        </p:nvSpPr>
        <p:spPr>
          <a:xfrm>
            <a:off x="925260" y="5797790"/>
            <a:ext cx="4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venues and clusters across a city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75822F3-90D4-C840-AE0B-8F50D4BF40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68" y="2216451"/>
            <a:ext cx="4149343" cy="3574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7D56EE-670E-3642-8DDD-48895E1FB6C3}"/>
              </a:ext>
            </a:extLst>
          </p:cNvPr>
          <p:cNvSpPr txBox="1"/>
          <p:nvPr/>
        </p:nvSpPr>
        <p:spPr>
          <a:xfrm>
            <a:off x="6898068" y="5797790"/>
            <a:ext cx="4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Venue information is included for each venue</a:t>
            </a:r>
          </a:p>
        </p:txBody>
      </p:sp>
    </p:spTree>
    <p:extLst>
      <p:ext uri="{BB962C8B-B14F-4D97-AF65-F5344CB8AC3E}">
        <p14:creationId xmlns:p14="http://schemas.microsoft.com/office/powerpoint/2010/main" val="65849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D3F8-5466-0B4D-8845-579F09C5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29EB-3447-8046-8C6A-70DD7300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4DB16F9-886B-9D4A-BDA5-48E4D2B732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60" y="1156135"/>
            <a:ext cx="3695700" cy="356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1CE446-CE88-864B-A96A-FAEB2ABF1E41}"/>
              </a:ext>
            </a:extLst>
          </p:cNvPr>
          <p:cNvSpPr txBox="1"/>
          <p:nvPr/>
        </p:nvSpPr>
        <p:spPr>
          <a:xfrm>
            <a:off x="3321485" y="4724835"/>
            <a:ext cx="51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Clusters with similar top venues are colored the same</a:t>
            </a:r>
          </a:p>
          <a:p>
            <a:pPr algn="ctr"/>
            <a:r>
              <a:rPr lang="en-US" dirty="0"/>
              <a:t>(as determined by the K-means algorithm)</a:t>
            </a:r>
          </a:p>
        </p:txBody>
      </p:sp>
    </p:spTree>
    <p:extLst>
      <p:ext uri="{BB962C8B-B14F-4D97-AF65-F5344CB8AC3E}">
        <p14:creationId xmlns:p14="http://schemas.microsoft.com/office/powerpoint/2010/main" val="2376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7056-3A84-2543-8596-56EDEB33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58188-8C50-5A4B-A6B3-C45914781B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K-means as the approach to solve this issues is an interesting one</a:t>
            </a:r>
          </a:p>
          <a:p>
            <a:pPr lvl="1"/>
            <a:r>
              <a:rPr lang="en-US" dirty="0"/>
              <a:t>It works well to generalize to any city</a:t>
            </a:r>
          </a:p>
          <a:p>
            <a:pPr lvl="1"/>
            <a:r>
              <a:rPr lang="en-US" dirty="0"/>
              <a:t>It can determine similarities of groups</a:t>
            </a:r>
          </a:p>
          <a:p>
            <a:r>
              <a:rPr lang="en-US" dirty="0"/>
              <a:t>However it has some drawbacks</a:t>
            </a:r>
          </a:p>
          <a:p>
            <a:pPr lvl="1"/>
            <a:r>
              <a:rPr lang="en-US" dirty="0"/>
              <a:t>Not always mutually exclusive in its clusters</a:t>
            </a:r>
          </a:p>
          <a:p>
            <a:pPr lvl="1"/>
            <a:r>
              <a:rPr lang="en-US" dirty="0"/>
              <a:t>Not being consistent in its coverage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D9C7D9-2BEA-B04C-9274-6CEC7EE26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469473"/>
              </p:ext>
            </p:extLst>
          </p:nvPr>
        </p:nvGraphicFramePr>
        <p:xfrm>
          <a:off x="6172200" y="3645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BEE1FA-427A-3248-BF91-155A613E73D1}"/>
              </a:ext>
            </a:extLst>
          </p:cNvPr>
          <p:cNvSpPr txBox="1"/>
          <p:nvPr/>
        </p:nvSpPr>
        <p:spPr>
          <a:xfrm>
            <a:off x="6434203" y="6214302"/>
            <a:ext cx="413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Average Exclusions: 7.9, </a:t>
            </a:r>
            <a:r>
              <a:rPr lang="en-US" sz="1400" dirty="0" err="1"/>
              <a:t>Stdev</a:t>
            </a:r>
            <a:r>
              <a:rPr lang="en-US" sz="1400" dirty="0"/>
              <a:t>: 5.9, Min: 0, Max: 22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0F54127-4F32-0D4F-B36C-DA771F50D91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7" t="73982" r="43172" b="6604"/>
          <a:stretch/>
        </p:blipFill>
        <p:spPr>
          <a:xfrm>
            <a:off x="6731000" y="1629732"/>
            <a:ext cx="1511300" cy="1067897"/>
          </a:xfrm>
          <a:prstGeom prst="rect">
            <a:avLst/>
          </a:prstGeom>
        </p:spPr>
      </p:pic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3541294-6350-0848-B3A8-E924640C3A9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7" t="38733" r="39022" b="41853"/>
          <a:stretch/>
        </p:blipFill>
        <p:spPr>
          <a:xfrm>
            <a:off x="8953501" y="1629731"/>
            <a:ext cx="1511300" cy="1067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A9589C-43CE-BE45-A30C-BEB3EF3ED687}"/>
              </a:ext>
            </a:extLst>
          </p:cNvPr>
          <p:cNvSpPr txBox="1"/>
          <p:nvPr/>
        </p:nvSpPr>
        <p:spPr>
          <a:xfrm>
            <a:off x="6731000" y="2697628"/>
            <a:ext cx="373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non-mutually </a:t>
            </a:r>
            <a:r>
              <a:rPr lang="en-US" dirty="0" err="1"/>
              <a:t>exsclusive</a:t>
            </a:r>
            <a:r>
              <a:rPr lang="en-US" dirty="0"/>
              <a:t> areas</a:t>
            </a:r>
          </a:p>
        </p:txBody>
      </p:sp>
    </p:spTree>
    <p:extLst>
      <p:ext uri="{BB962C8B-B14F-4D97-AF65-F5344CB8AC3E}">
        <p14:creationId xmlns:p14="http://schemas.microsoft.com/office/powerpoint/2010/main" val="239041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65C5-30AC-BF45-A619-50C11076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C68731-51E7-864F-A44B-2C63D2A2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current system is generalizable to different cities in a robust way</a:t>
            </a:r>
          </a:p>
          <a:p>
            <a:pPr lvl="1"/>
            <a:r>
              <a:rPr lang="en-US" dirty="0"/>
              <a:t>This generalizability comes with some limitations</a:t>
            </a:r>
          </a:p>
          <a:p>
            <a:r>
              <a:rPr lang="en-US" dirty="0"/>
              <a:t>Future work to make the system better may include:</a:t>
            </a:r>
          </a:p>
          <a:p>
            <a:pPr lvl="1"/>
            <a:r>
              <a:rPr lang="en-US" dirty="0"/>
              <a:t>Using DBSCAN instead of K-means as DBSCAN works better with densities of data</a:t>
            </a:r>
          </a:p>
          <a:p>
            <a:pPr lvl="1"/>
            <a:r>
              <a:rPr lang="en-US" dirty="0"/>
              <a:t>Save original centroids from first run of the system to avoid inconsistent clustering with each iteration</a:t>
            </a:r>
          </a:p>
          <a:p>
            <a:pPr lvl="1"/>
            <a:r>
              <a:rPr lang="en-US" dirty="0"/>
              <a:t>Not being limited by </a:t>
            </a:r>
            <a:r>
              <a:rPr lang="en-US" dirty="0" err="1"/>
              <a:t>Foursquare’s</a:t>
            </a:r>
            <a:r>
              <a:rPr lang="en-US" dirty="0"/>
              <a:t> 100 venue query limit to see the true distribution of venues</a:t>
            </a:r>
          </a:p>
          <a:p>
            <a:pPr lvl="2"/>
            <a:r>
              <a:rPr lang="en-US" dirty="0"/>
              <a:t>This might also help with the way the “walkable” areas get defined as more venues gives the centroids more information on where to center themselves</a:t>
            </a:r>
          </a:p>
          <a:p>
            <a:pPr lvl="1"/>
            <a:r>
              <a:rPr lang="en-US" dirty="0"/>
              <a:t>Adding a description of the types of venues within each cluster rather than having to examine the individual venues within each cluster</a:t>
            </a:r>
          </a:p>
        </p:txBody>
      </p:sp>
    </p:spTree>
    <p:extLst>
      <p:ext uri="{BB962C8B-B14F-4D97-AF65-F5344CB8AC3E}">
        <p14:creationId xmlns:p14="http://schemas.microsoft.com/office/powerpoint/2010/main" val="1815552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{12AA6035-2821-A549-8A8B-56D02CE74124}tf10001122</Template>
  <TotalTime>127</TotalTime>
  <Words>528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Using K-Means to Help Plan Your Next Night Out</vt:lpstr>
      <vt:lpstr>The Problem</vt:lpstr>
      <vt:lpstr>The Solution</vt:lpstr>
      <vt:lpstr>Data Acquisition </vt:lpstr>
      <vt:lpstr>The Results</vt:lpstr>
      <vt:lpstr>The resulting data is displayed on a Folium map</vt:lpstr>
      <vt:lpstr>PowerPoint Presentation</vt:lpstr>
      <vt:lpstr>Benefits and Limitations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K-Means to Help Plan Your Next Night Out</dc:title>
  <dc:creator>Microsoft Office User</dc:creator>
  <cp:lastModifiedBy>Microsoft Office User</cp:lastModifiedBy>
  <cp:revision>6</cp:revision>
  <dcterms:created xsi:type="dcterms:W3CDTF">2020-03-19T17:12:04Z</dcterms:created>
  <dcterms:modified xsi:type="dcterms:W3CDTF">2020-03-19T19:19:19Z</dcterms:modified>
</cp:coreProperties>
</file>