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4" r:id="rId4"/>
    <p:sldId id="265" r:id="rId5"/>
    <p:sldId id="262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4"/>
    <p:restoredTop sz="94677"/>
  </p:normalViewPr>
  <p:slideViewPr>
    <p:cSldViewPr snapToGrid="0" snapToObjects="1">
      <p:cViewPr varScale="1">
        <p:scale>
          <a:sx n="131" d="100"/>
          <a:sy n="131" d="100"/>
        </p:scale>
        <p:origin x="29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8210-6CD3-344A-8EC9-027685536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C1C16-FE80-A349-86B2-49DF09C6B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BC45B-B66B-AC49-93E2-5D5F1A94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15.12.20.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A9ED-1203-464F-8A8E-37B71389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3CF5-8861-504D-85D3-D629F134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6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1464-DE93-684A-8927-7BCB941F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22FE8-1B71-9F4D-A66A-3287C0CF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C8661-903F-E341-A759-296F8AE5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15.12.20.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ACA4-3B45-E349-83AB-19E4B1F1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7AF8-A9C1-F749-9293-75111332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2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96F2E-B72F-B44D-83A6-9638D9671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1CC7E-E01B-2041-8E0F-286A663ED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3EC7-C490-E841-B31E-8973E1AD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15.12.20.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CCB55-CC58-BC41-857B-91E2ECFA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AF7D-BA90-7B4F-BDC0-33066539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4D9F-2C87-6C49-A488-94F444C5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9D31-01D3-2444-AD85-AC7446AE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A38EF-DE4D-B943-8226-095A6E49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15.12.20.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2D31-9FAB-E146-9BD1-4337B8E9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5B456-B6DA-EB4D-BD54-8B8C7400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A660-8888-AD49-9EB0-DBBF44F6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C4E5D-BC93-F740-AA27-A503AFC0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A471-1607-8A49-8660-5F194BBC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15.12.20.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1CA2F-EB34-6044-A6F5-15E4B0C6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2DED5-428E-0845-BF8D-40A1FD79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5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379A-2562-E640-BC3E-8E48939A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CA0C-0CB3-E64C-9FC1-E0B2E7865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23CDA-B973-3C49-B011-0A09567A3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F3CF-2007-7749-A8DB-9946F01B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15.12.20.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52E9B-D9BF-EE4F-A268-4A3E4C0D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96B63-9AA9-D84D-9580-3BF17E5B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8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3BEF-F140-264D-8784-7517B032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1F2B0-5117-5743-9393-C60F387A1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E3CB4-D59C-A44A-9D09-EF308A6D7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70A43-3999-A541-B1D6-3A58A8E53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1878D-2476-9240-946B-5FBAE5849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8DB91-C214-0B4E-8C78-AECFD1DB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15.12.20.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80FD-52C0-7542-A483-E6B45A0F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B30C1-4746-4F4C-B5B9-A64CFD48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2D51-B498-1D40-97E1-2B184E97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9A45C-AE9A-CE4D-AEC7-7D0A8B99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15.12.20.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E81E1-DD50-2A4A-B5FF-A369B94C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7B9C9-05F7-174F-84E4-7120FC2D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B3F51-00EC-A647-9BB3-7EB1C282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15.12.20.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90E34-1D79-6F41-AB72-1E3086BA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00E66-7889-B24F-A34A-3CD7B5D4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1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441F-D82C-614C-9B45-03FA9EF2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5A66-42CB-F641-A787-AD1DBC5B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0DD6B-59B3-AD40-B332-5C3C63AAD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9E241-A562-7640-BD9E-9E91F081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15.12.20.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C4296-578D-B449-AA58-DD04FEDD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96C0-F10F-EA43-841E-0C9928B8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1C9C-68CF-7547-94B8-A70960A4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4F4B-D53E-664D-AFF2-74FA648A4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DDE6B-99EB-5147-AB4D-D4BD523B1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AB9AB-C3C7-1C41-8DFC-5DF2A40F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98ED-7BB4-D342-BBB7-ECC1F285DD8D}" type="datetimeFigureOut">
              <a:t>15.12.20.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F9D00-CA54-CA45-AA31-318041B4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D67BA-CED7-0C40-8445-D2654217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70E75-5AC3-AE4D-8B96-A4C63EE5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24916-4D88-134D-8395-AF3A76AEB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A26-DE65-B445-AA30-60106C101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98ED-7BB4-D342-BBB7-ECC1F285DD8D}" type="datetimeFigureOut">
              <a:t>15.12.20.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4D99-3345-C744-8253-3EF68CA41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8979D-AC71-F641-9E42-7873EC808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81981-5660-AB43-9271-14CF7B153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8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mmons.wikimedia.org/wiki/File:Thug_Life_Glasses.png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B1718-8761-7240-B7EB-B2CFF277E6A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yriad Pro Light" panose="020B0403030403020204" pitchFamily="34" charset="0"/>
              </a:rPr>
              <a:t>Problem #1: Lost update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E367D8-F979-CE4E-BED0-815E4A65B59C}"/>
              </a:ext>
            </a:extLst>
          </p:cNvPr>
          <p:cNvCxnSpPr>
            <a:cxnSpLocks/>
          </p:cNvCxnSpPr>
          <p:nvPr/>
        </p:nvCxnSpPr>
        <p:spPr>
          <a:xfrm>
            <a:off x="1214082" y="1266497"/>
            <a:ext cx="7807998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5CA038-C564-384E-992F-8BE26843C162}"/>
              </a:ext>
            </a:extLst>
          </p:cNvPr>
          <p:cNvSpPr txBox="1"/>
          <p:nvPr/>
        </p:nvSpPr>
        <p:spPr>
          <a:xfrm>
            <a:off x="5559635" y="620166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3600" b="1"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Tx 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AC25A1-09F4-4340-8469-9191DAC63AE4}"/>
              </a:ext>
            </a:extLst>
          </p:cNvPr>
          <p:cNvCxnSpPr/>
          <p:nvPr/>
        </p:nvCxnSpPr>
        <p:spPr>
          <a:xfrm>
            <a:off x="1194361" y="6209539"/>
            <a:ext cx="949084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9DF298-CA37-C443-BD10-316450C059B6}"/>
              </a:ext>
            </a:extLst>
          </p:cNvPr>
          <p:cNvSpPr txBox="1"/>
          <p:nvPr/>
        </p:nvSpPr>
        <p:spPr>
          <a:xfrm>
            <a:off x="5539914" y="6230475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3600" b="1"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Tx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6860A-5812-B749-993A-8D7499CE905F}"/>
              </a:ext>
            </a:extLst>
          </p:cNvPr>
          <p:cNvSpPr/>
          <p:nvPr/>
        </p:nvSpPr>
        <p:spPr>
          <a:xfrm>
            <a:off x="3145483" y="323095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5517A5-B1F6-CE4B-AFBE-490E0406BB50}"/>
              </a:ext>
            </a:extLst>
          </p:cNvPr>
          <p:cNvCxnSpPr>
            <a:cxnSpLocks/>
          </p:cNvCxnSpPr>
          <p:nvPr/>
        </p:nvCxnSpPr>
        <p:spPr>
          <a:xfrm>
            <a:off x="3495931" y="1385946"/>
            <a:ext cx="0" cy="1712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9D0B31-08FC-AE46-9FD4-DE17EB32D886}"/>
              </a:ext>
            </a:extLst>
          </p:cNvPr>
          <p:cNvSpPr/>
          <p:nvPr/>
        </p:nvSpPr>
        <p:spPr>
          <a:xfrm>
            <a:off x="2813189" y="225714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UPDATE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4550B-0930-A74D-BFB0-EA1888B64B5A}"/>
              </a:ext>
            </a:extLst>
          </p:cNvPr>
          <p:cNvSpPr txBox="1"/>
          <p:nvPr/>
        </p:nvSpPr>
        <p:spPr>
          <a:xfrm>
            <a:off x="3118904" y="180181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67081D-D3F3-1740-8057-463E3BA51DD4}"/>
              </a:ext>
            </a:extLst>
          </p:cNvPr>
          <p:cNvCxnSpPr/>
          <p:nvPr/>
        </p:nvCxnSpPr>
        <p:spPr>
          <a:xfrm>
            <a:off x="1214082" y="1050980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EFF11A-F124-E142-9B09-B9C01A7D564A}"/>
              </a:ext>
            </a:extLst>
          </p:cNvPr>
          <p:cNvCxnSpPr/>
          <p:nvPr/>
        </p:nvCxnSpPr>
        <p:spPr>
          <a:xfrm>
            <a:off x="1185124" y="5988114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3CC795-87BA-F547-9E61-8D2239EE5F17}"/>
              </a:ext>
            </a:extLst>
          </p:cNvPr>
          <p:cNvCxnSpPr/>
          <p:nvPr/>
        </p:nvCxnSpPr>
        <p:spPr>
          <a:xfrm>
            <a:off x="9043725" y="1047527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4BA7C61-B0E1-A148-B75F-D77389553BFC}"/>
              </a:ext>
            </a:extLst>
          </p:cNvPr>
          <p:cNvSpPr/>
          <p:nvPr/>
        </p:nvSpPr>
        <p:spPr>
          <a:xfrm>
            <a:off x="8721371" y="1585664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COMMIT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B698FD-B939-254D-8F6E-95AE0B75F63F}"/>
              </a:ext>
            </a:extLst>
          </p:cNvPr>
          <p:cNvSpPr txBox="1"/>
          <p:nvPr/>
        </p:nvSpPr>
        <p:spPr>
          <a:xfrm>
            <a:off x="9027086" y="113033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971F6-3E09-C54B-A51D-C459E493293B}"/>
              </a:ext>
            </a:extLst>
          </p:cNvPr>
          <p:cNvSpPr/>
          <p:nvPr/>
        </p:nvSpPr>
        <p:spPr>
          <a:xfrm>
            <a:off x="10460483" y="5522294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ROLLBACK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BB1786-9648-1448-BD10-6C3E8C9993F7}"/>
              </a:ext>
            </a:extLst>
          </p:cNvPr>
          <p:cNvSpPr txBox="1"/>
          <p:nvPr/>
        </p:nvSpPr>
        <p:spPr>
          <a:xfrm>
            <a:off x="10766198" y="506696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252FA8-BC4E-2143-B620-77F75C36870E}"/>
              </a:ext>
            </a:extLst>
          </p:cNvPr>
          <p:cNvSpPr/>
          <p:nvPr/>
        </p:nvSpPr>
        <p:spPr>
          <a:xfrm>
            <a:off x="6182000" y="323095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750665-DBB6-0840-B7FB-CEA7AB4D4915}"/>
              </a:ext>
            </a:extLst>
          </p:cNvPr>
          <p:cNvCxnSpPr>
            <a:cxnSpLocks/>
          </p:cNvCxnSpPr>
          <p:nvPr/>
        </p:nvCxnSpPr>
        <p:spPr>
          <a:xfrm flipV="1">
            <a:off x="6532015" y="4084320"/>
            <a:ext cx="432" cy="196009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FBF86B7-2145-D44A-AE98-59E70378AEE4}"/>
              </a:ext>
            </a:extLst>
          </p:cNvPr>
          <p:cNvSpPr/>
          <p:nvPr/>
        </p:nvSpPr>
        <p:spPr>
          <a:xfrm>
            <a:off x="5849706" y="485810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UPDATE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D4CD11-B00A-9C48-A021-15444038893C}"/>
              </a:ext>
            </a:extLst>
          </p:cNvPr>
          <p:cNvSpPr txBox="1"/>
          <p:nvPr/>
        </p:nvSpPr>
        <p:spPr>
          <a:xfrm>
            <a:off x="6155421" y="440277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0B565E-F1A4-8F40-AB41-C57996A785B6}"/>
              </a:ext>
            </a:extLst>
          </p:cNvPr>
          <p:cNvCxnSpPr/>
          <p:nvPr/>
        </p:nvCxnSpPr>
        <p:spPr>
          <a:xfrm>
            <a:off x="10685202" y="5990569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14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44231C-430A-C34A-AD93-86C7C8CA184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yriad Pro Light" panose="020B0403030403020204" pitchFamily="34" charset="0"/>
              </a:rPr>
              <a:t>Optimističko zaključavanje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0467E2-ACB0-DA49-B112-FE6F8092D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8896" y="2507632"/>
            <a:ext cx="2467853" cy="184273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3FD7091-381A-1243-B5FD-DBD8B23E8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1815" y="2507632"/>
            <a:ext cx="2467853" cy="184273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8D2772E-1512-1547-93FE-1C90748E0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1814" y="2507632"/>
            <a:ext cx="2467853" cy="2114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EDA9B3-B422-E94D-98D3-4125D51615A0}"/>
              </a:ext>
            </a:extLst>
          </p:cNvPr>
          <p:cNvSpPr txBox="1"/>
          <p:nvPr/>
        </p:nvSpPr>
        <p:spPr>
          <a:xfrm>
            <a:off x="6710631" y="4979880"/>
            <a:ext cx="3852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000">
                <a:latin typeface="Consolas" panose="020B0609020204030204" pitchFamily="49" charset="0"/>
                <a:cs typeface="Consolas" panose="020B0609020204030204" pitchFamily="49" charset="0"/>
              </a:rPr>
              <a:t>SELECT stanje FROM racuni</a:t>
            </a:r>
          </a:p>
          <a:p>
            <a:r>
              <a:rPr lang="en-RS" sz="2000">
                <a:latin typeface="Consolas" panose="020B0609020204030204" pitchFamily="49" charset="0"/>
                <a:cs typeface="Consolas" panose="020B0609020204030204" pitchFamily="49" charset="0"/>
              </a:rPr>
              <a:t>  WHERE br_racuna</a:t>
            </a:r>
            <a:r>
              <a:rPr lang="sr-Latn-RS" sz="2000">
                <a:latin typeface="Consolas" panose="020B0609020204030204" pitchFamily="49" charset="0"/>
                <a:cs typeface="Consolas" panose="020B0609020204030204" pitchFamily="49" charset="0"/>
              </a:rPr>
              <a:t>=1234567;</a:t>
            </a:r>
          </a:p>
          <a:p>
            <a:r>
              <a:rPr lang="sr-Latn-R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  <a:r>
              <a:rPr lang="sr-Latn-R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&gt;  1000</a:t>
            </a:r>
            <a:endParaRPr lang="en-RS" sz="200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0E383C26-AB26-2B44-9725-781CF4466F2D}"/>
              </a:ext>
            </a:extLst>
          </p:cNvPr>
          <p:cNvSpPr/>
          <p:nvPr/>
        </p:nvSpPr>
        <p:spPr>
          <a:xfrm>
            <a:off x="6014586" y="1084857"/>
            <a:ext cx="2245242" cy="1243914"/>
          </a:xfrm>
          <a:prstGeom prst="wedgeRoundRectCallout">
            <a:avLst>
              <a:gd name="adj1" fmla="val 49771"/>
              <a:gd name="adj2" fmla="val 65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>
                <a:latin typeface="Myriad Pro" panose="020B0503030403020204" pitchFamily="34" charset="0"/>
              </a:rPr>
              <a:t>stanje na Vašem računu je 1000</a:t>
            </a:r>
            <a:endParaRPr lang="en-RS">
              <a:latin typeface="Myriad Pro" panose="020B0503030403020204" pitchFamily="34" charset="0"/>
            </a:endParaRP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AF2FBFF8-40E3-6C41-8B68-367119AA8831}"/>
              </a:ext>
            </a:extLst>
          </p:cNvPr>
          <p:cNvSpPr/>
          <p:nvPr/>
        </p:nvSpPr>
        <p:spPr>
          <a:xfrm>
            <a:off x="5292850" y="2970408"/>
            <a:ext cx="1242862" cy="357722"/>
          </a:xfrm>
          <a:prstGeom prst="curvedDownArrow">
            <a:avLst>
              <a:gd name="adj1" fmla="val 25000"/>
              <a:gd name="adj2" fmla="val 59285"/>
              <a:gd name="adj3" fmla="val 503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44231C-430A-C34A-AD93-86C7C8CA184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yriad Pro Light" panose="020B0403030403020204" pitchFamily="34" charset="0"/>
              </a:rPr>
              <a:t>Optimističko zaključavanje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0467E2-ACB0-DA49-B112-FE6F8092D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8896" y="2507632"/>
            <a:ext cx="2467853" cy="184273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3FD7091-381A-1243-B5FD-DBD8B23E8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1815" y="2507632"/>
            <a:ext cx="2467853" cy="184273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8D2772E-1512-1547-93FE-1C90748E0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8896" y="2507632"/>
            <a:ext cx="2467853" cy="2114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EDA9B3-B422-E94D-98D3-4125D51615A0}"/>
              </a:ext>
            </a:extLst>
          </p:cNvPr>
          <p:cNvSpPr txBox="1"/>
          <p:nvPr/>
        </p:nvSpPr>
        <p:spPr>
          <a:xfrm>
            <a:off x="1652604" y="4979880"/>
            <a:ext cx="3852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000">
                <a:latin typeface="Consolas" panose="020B0609020204030204" pitchFamily="49" charset="0"/>
                <a:cs typeface="Consolas" panose="020B0609020204030204" pitchFamily="49" charset="0"/>
              </a:rPr>
              <a:t>UPDATE racuni </a:t>
            </a:r>
          </a:p>
          <a:p>
            <a:r>
              <a:rPr lang="en-RS" sz="2000">
                <a:latin typeface="Consolas" panose="020B0609020204030204" pitchFamily="49" charset="0"/>
                <a:cs typeface="Consolas" panose="020B0609020204030204" pitchFamily="49" charset="0"/>
              </a:rPr>
              <a:t>  SET stanje=stanje-1000</a:t>
            </a:r>
          </a:p>
          <a:p>
            <a:r>
              <a:rPr lang="en-RS" sz="2000">
                <a:latin typeface="Consolas" panose="020B0609020204030204" pitchFamily="49" charset="0"/>
                <a:cs typeface="Consolas" panose="020B0609020204030204" pitchFamily="49" charset="0"/>
              </a:rPr>
              <a:t>  WHERE br_racuna</a:t>
            </a:r>
            <a:r>
              <a:rPr lang="sr-Latn-RS" sz="2000">
                <a:latin typeface="Consolas" panose="020B0609020204030204" pitchFamily="49" charset="0"/>
                <a:cs typeface="Consolas" panose="020B0609020204030204" pitchFamily="49" charset="0"/>
              </a:rPr>
              <a:t>=1234567;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8C1889A5-6128-9E47-8C21-98B34BB1DD90}"/>
              </a:ext>
            </a:extLst>
          </p:cNvPr>
          <p:cNvSpPr/>
          <p:nvPr/>
        </p:nvSpPr>
        <p:spPr>
          <a:xfrm>
            <a:off x="841231" y="1186412"/>
            <a:ext cx="2245242" cy="1243914"/>
          </a:xfrm>
          <a:prstGeom prst="wedgeRoundRectCallout">
            <a:avLst>
              <a:gd name="adj1" fmla="val 49771"/>
              <a:gd name="adj2" fmla="val 65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>
                <a:latin typeface="Myriad Pro" panose="020B0503030403020204" pitchFamily="34" charset="0"/>
              </a:rPr>
              <a:t>želim da podignem 1000</a:t>
            </a:r>
            <a:endParaRPr lang="en-RS">
              <a:latin typeface="Myriad Pro" panose="020B0503030403020204" pitchFamily="34" charset="0"/>
            </a:endParaRP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FF68D52F-B6DD-BA4E-8A53-1CB25119E706}"/>
              </a:ext>
            </a:extLst>
          </p:cNvPr>
          <p:cNvSpPr/>
          <p:nvPr/>
        </p:nvSpPr>
        <p:spPr>
          <a:xfrm flipH="1">
            <a:off x="5292850" y="2970408"/>
            <a:ext cx="1242862" cy="357722"/>
          </a:xfrm>
          <a:prstGeom prst="curvedDownArrow">
            <a:avLst>
              <a:gd name="adj1" fmla="val 25000"/>
              <a:gd name="adj2" fmla="val 59285"/>
              <a:gd name="adj3" fmla="val 503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0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44231C-430A-C34A-AD93-86C7C8CA184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yriad Pro Light" panose="020B0403030403020204" pitchFamily="34" charset="0"/>
              </a:rPr>
              <a:t>Optimističko zaključavanje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0467E2-ACB0-DA49-B112-FE6F8092D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8896" y="2507632"/>
            <a:ext cx="2467853" cy="184273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3FD7091-381A-1243-B5FD-DBD8B23E8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1815" y="2507632"/>
            <a:ext cx="2467853" cy="184273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8D2772E-1512-1547-93FE-1C90748E0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1814" y="2507632"/>
            <a:ext cx="2467853" cy="2114526"/>
          </a:xfrm>
          <a:prstGeom prst="rect">
            <a:avLst/>
          </a:prstGeom>
        </p:spPr>
      </p:pic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AF2FBFF8-40E3-6C41-8B68-367119AA8831}"/>
              </a:ext>
            </a:extLst>
          </p:cNvPr>
          <p:cNvSpPr/>
          <p:nvPr/>
        </p:nvSpPr>
        <p:spPr>
          <a:xfrm>
            <a:off x="5292850" y="2970408"/>
            <a:ext cx="1242862" cy="357722"/>
          </a:xfrm>
          <a:prstGeom prst="curvedDownArrow">
            <a:avLst>
              <a:gd name="adj1" fmla="val 25000"/>
              <a:gd name="adj2" fmla="val 59285"/>
              <a:gd name="adj3" fmla="val 503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chemeClr val="tx1"/>
              </a:solidFill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A757E99A-61A3-5A44-8D07-BF4140014DD8}"/>
              </a:ext>
            </a:extLst>
          </p:cNvPr>
          <p:cNvSpPr/>
          <p:nvPr/>
        </p:nvSpPr>
        <p:spPr>
          <a:xfrm>
            <a:off x="4910724" y="1186412"/>
            <a:ext cx="2245242" cy="1243914"/>
          </a:xfrm>
          <a:prstGeom prst="wedgeRoundRectCallout">
            <a:avLst>
              <a:gd name="adj1" fmla="val 49771"/>
              <a:gd name="adj2" fmla="val 65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>
                <a:latin typeface="Myriad Pro" panose="020B0503030403020204" pitchFamily="34" charset="0"/>
              </a:rPr>
              <a:t>želim da podignem 1000</a:t>
            </a:r>
            <a:endParaRPr lang="en-RS">
              <a:latin typeface="Myriad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CD09DF-7DAC-2346-AEE6-279371C76383}"/>
              </a:ext>
            </a:extLst>
          </p:cNvPr>
          <p:cNvSpPr txBox="1"/>
          <p:nvPr/>
        </p:nvSpPr>
        <p:spPr>
          <a:xfrm>
            <a:off x="6727098" y="4979880"/>
            <a:ext cx="3852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000">
                <a:latin typeface="Consolas" panose="020B0609020204030204" pitchFamily="49" charset="0"/>
                <a:cs typeface="Consolas" panose="020B0609020204030204" pitchFamily="49" charset="0"/>
              </a:rPr>
              <a:t>UPDATE racuni </a:t>
            </a:r>
          </a:p>
          <a:p>
            <a:r>
              <a:rPr lang="en-RS" sz="2000">
                <a:latin typeface="Consolas" panose="020B0609020204030204" pitchFamily="49" charset="0"/>
                <a:cs typeface="Consolas" panose="020B0609020204030204" pitchFamily="49" charset="0"/>
              </a:rPr>
              <a:t>  SET stanje=stanje-1000</a:t>
            </a:r>
          </a:p>
          <a:p>
            <a:r>
              <a:rPr lang="en-RS" sz="2000">
                <a:latin typeface="Consolas" panose="020B0609020204030204" pitchFamily="49" charset="0"/>
                <a:cs typeface="Consolas" panose="020B0609020204030204" pitchFamily="49" charset="0"/>
              </a:rPr>
              <a:t>  WHERE br_racuna</a:t>
            </a:r>
            <a:r>
              <a:rPr lang="sr-Latn-RS" sz="2000">
                <a:latin typeface="Consolas" panose="020B0609020204030204" pitchFamily="49" charset="0"/>
                <a:cs typeface="Consolas" panose="020B0609020204030204" pitchFamily="49" charset="0"/>
              </a:rPr>
              <a:t>=1234567;</a:t>
            </a:r>
          </a:p>
        </p:txBody>
      </p:sp>
    </p:spTree>
    <p:extLst>
      <p:ext uri="{BB962C8B-B14F-4D97-AF65-F5344CB8AC3E}">
        <p14:creationId xmlns:p14="http://schemas.microsoft.com/office/powerpoint/2010/main" val="89498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44231C-430A-C34A-AD93-86C7C8CA184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yriad Pro Light" panose="020B0403030403020204" pitchFamily="34" charset="0"/>
              </a:rPr>
              <a:t>Optimističko zaključavanje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0467E2-ACB0-DA49-B112-FE6F8092D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8896" y="2507632"/>
            <a:ext cx="2467853" cy="184273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3FD7091-381A-1243-B5FD-DBD8B23E8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1815" y="2507632"/>
            <a:ext cx="2467853" cy="184273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8D2772E-1512-1547-93FE-1C90748E0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8896" y="2507632"/>
            <a:ext cx="2467853" cy="2114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EDA9B3-B422-E94D-98D3-4125D51615A0}"/>
              </a:ext>
            </a:extLst>
          </p:cNvPr>
          <p:cNvSpPr txBox="1"/>
          <p:nvPr/>
        </p:nvSpPr>
        <p:spPr>
          <a:xfrm>
            <a:off x="1652604" y="4979880"/>
            <a:ext cx="38523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000">
                <a:latin typeface="Consolas" panose="020B0609020204030204" pitchFamily="49" charset="0"/>
                <a:cs typeface="Consolas" panose="020B0609020204030204" pitchFamily="49" charset="0"/>
              </a:rPr>
              <a:t>UPDATE racuni </a:t>
            </a:r>
          </a:p>
          <a:p>
            <a:r>
              <a:rPr lang="en-RS" sz="2000">
                <a:latin typeface="Consolas" panose="020B0609020204030204" pitchFamily="49" charset="0"/>
                <a:cs typeface="Consolas" panose="020B0609020204030204" pitchFamily="49" charset="0"/>
              </a:rPr>
              <a:t>  SET stanje=stanje-1000</a:t>
            </a:r>
          </a:p>
          <a:p>
            <a:r>
              <a:rPr lang="en-RS" sz="2000">
                <a:latin typeface="Consolas" panose="020B0609020204030204" pitchFamily="49" charset="0"/>
                <a:cs typeface="Consolas" panose="020B0609020204030204" pitchFamily="49" charset="0"/>
              </a:rPr>
              <a:t>  WHERE br_racuna</a:t>
            </a:r>
            <a:r>
              <a:rPr lang="sr-Latn-RS" sz="2000">
                <a:latin typeface="Consolas" panose="020B0609020204030204" pitchFamily="49" charset="0"/>
                <a:cs typeface="Consolas" panose="020B0609020204030204" pitchFamily="49" charset="0"/>
              </a:rPr>
              <a:t>=1234567;</a:t>
            </a:r>
          </a:p>
          <a:p>
            <a:r>
              <a:rPr lang="sr-Latn-R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COMMIT;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8C1889A5-6128-9E47-8C21-98B34BB1DD90}"/>
              </a:ext>
            </a:extLst>
          </p:cNvPr>
          <p:cNvSpPr/>
          <p:nvPr/>
        </p:nvSpPr>
        <p:spPr>
          <a:xfrm>
            <a:off x="2019242" y="1084857"/>
            <a:ext cx="2245242" cy="1243914"/>
          </a:xfrm>
          <a:prstGeom prst="wedgeRoundRectCallout">
            <a:avLst>
              <a:gd name="adj1" fmla="val 49771"/>
              <a:gd name="adj2" fmla="val 65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>
                <a:latin typeface="Myriad Pro" panose="020B0503030403020204" pitchFamily="34" charset="0"/>
              </a:rPr>
              <a:t>izvolite 1000</a:t>
            </a:r>
            <a:endParaRPr lang="en-RS">
              <a:latin typeface="Myriad Pro" panose="020B0503030403020204" pitchFamily="34" charset="0"/>
            </a:endParaRP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FF68D52F-B6DD-BA4E-8A53-1CB25119E706}"/>
              </a:ext>
            </a:extLst>
          </p:cNvPr>
          <p:cNvSpPr/>
          <p:nvPr/>
        </p:nvSpPr>
        <p:spPr>
          <a:xfrm flipH="1">
            <a:off x="5292850" y="2970408"/>
            <a:ext cx="1242862" cy="357722"/>
          </a:xfrm>
          <a:prstGeom prst="curvedDownArrow">
            <a:avLst>
              <a:gd name="adj1" fmla="val 25000"/>
              <a:gd name="adj2" fmla="val 59285"/>
              <a:gd name="adj3" fmla="val 503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317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44231C-430A-C34A-AD93-86C7C8CA184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yriad Pro Light" panose="020B0403030403020204" pitchFamily="34" charset="0"/>
              </a:rPr>
              <a:t>Optimističko zaključavanje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0467E2-ACB0-DA49-B112-FE6F8092D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8896" y="2507632"/>
            <a:ext cx="2467853" cy="184273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3FD7091-381A-1243-B5FD-DBD8B23E8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1815" y="2507632"/>
            <a:ext cx="2467853" cy="184273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8D2772E-1512-1547-93FE-1C90748E0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1814" y="2507632"/>
            <a:ext cx="2467853" cy="2114526"/>
          </a:xfrm>
          <a:prstGeom prst="rect">
            <a:avLst/>
          </a:prstGeom>
        </p:spPr>
      </p:pic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AF2FBFF8-40E3-6C41-8B68-367119AA8831}"/>
              </a:ext>
            </a:extLst>
          </p:cNvPr>
          <p:cNvSpPr/>
          <p:nvPr/>
        </p:nvSpPr>
        <p:spPr>
          <a:xfrm>
            <a:off x="5292850" y="2970408"/>
            <a:ext cx="1242862" cy="357722"/>
          </a:xfrm>
          <a:prstGeom prst="curvedDownArrow">
            <a:avLst>
              <a:gd name="adj1" fmla="val 25000"/>
              <a:gd name="adj2" fmla="val 59285"/>
              <a:gd name="adj3" fmla="val 503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chemeClr val="tx1"/>
              </a:solidFill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A757E99A-61A3-5A44-8D07-BF4140014DD8}"/>
              </a:ext>
            </a:extLst>
          </p:cNvPr>
          <p:cNvSpPr/>
          <p:nvPr/>
        </p:nvSpPr>
        <p:spPr>
          <a:xfrm>
            <a:off x="6096000" y="1084857"/>
            <a:ext cx="2245242" cy="1243914"/>
          </a:xfrm>
          <a:prstGeom prst="wedgeRoundRectCallout">
            <a:avLst>
              <a:gd name="adj1" fmla="val 49771"/>
              <a:gd name="adj2" fmla="val 65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>
                <a:latin typeface="Myriad Pro" panose="020B0503030403020204" pitchFamily="34" charset="0"/>
              </a:rPr>
              <a:t>izvolite 1000</a:t>
            </a:r>
            <a:endParaRPr lang="en-RS">
              <a:latin typeface="Myriad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CD09DF-7DAC-2346-AEE6-279371C76383}"/>
              </a:ext>
            </a:extLst>
          </p:cNvPr>
          <p:cNvSpPr txBox="1"/>
          <p:nvPr/>
        </p:nvSpPr>
        <p:spPr>
          <a:xfrm>
            <a:off x="6727098" y="4979880"/>
            <a:ext cx="38523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000">
                <a:latin typeface="Consolas" panose="020B0609020204030204" pitchFamily="49" charset="0"/>
                <a:cs typeface="Consolas" panose="020B0609020204030204" pitchFamily="49" charset="0"/>
              </a:rPr>
              <a:t>UPDATE racuni </a:t>
            </a:r>
          </a:p>
          <a:p>
            <a:r>
              <a:rPr lang="en-RS" sz="2000">
                <a:latin typeface="Consolas" panose="020B0609020204030204" pitchFamily="49" charset="0"/>
                <a:cs typeface="Consolas" panose="020B0609020204030204" pitchFamily="49" charset="0"/>
              </a:rPr>
              <a:t>  SET stanje=stanje-1000</a:t>
            </a:r>
          </a:p>
          <a:p>
            <a:r>
              <a:rPr lang="en-RS" sz="2000">
                <a:latin typeface="Consolas" panose="020B0609020204030204" pitchFamily="49" charset="0"/>
                <a:cs typeface="Consolas" panose="020B0609020204030204" pitchFamily="49" charset="0"/>
              </a:rPr>
              <a:t>  WHERE br_racuna</a:t>
            </a:r>
            <a:r>
              <a:rPr lang="sr-Latn-RS" sz="2000">
                <a:latin typeface="Consolas" panose="020B0609020204030204" pitchFamily="49" charset="0"/>
                <a:cs typeface="Consolas" panose="020B0609020204030204" pitchFamily="49" charset="0"/>
              </a:rPr>
              <a:t>=1234567;</a:t>
            </a:r>
          </a:p>
          <a:p>
            <a:r>
              <a:rPr lang="sr-Latn-R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COMMIT;</a:t>
            </a:r>
          </a:p>
        </p:txBody>
      </p:sp>
    </p:spTree>
    <p:extLst>
      <p:ext uri="{BB962C8B-B14F-4D97-AF65-F5344CB8AC3E}">
        <p14:creationId xmlns:p14="http://schemas.microsoft.com/office/powerpoint/2010/main" val="401083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44231C-430A-C34A-AD93-86C7C8CA184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yriad Pro Light" panose="020B0403030403020204" pitchFamily="34" charset="0"/>
              </a:rPr>
              <a:t>Optimističko zaključavanje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0467E2-ACB0-DA49-B112-FE6F8092D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8896" y="2507632"/>
            <a:ext cx="2467853" cy="184273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3FD7091-381A-1243-B5FD-DBD8B23E8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1815" y="2507632"/>
            <a:ext cx="2467853" cy="1842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99003B-94C0-D745-AD33-95D8F6470E89}"/>
              </a:ext>
            </a:extLst>
          </p:cNvPr>
          <p:cNvSpPr txBox="1"/>
          <p:nvPr/>
        </p:nvSpPr>
        <p:spPr>
          <a:xfrm>
            <a:off x="6711815" y="4460896"/>
            <a:ext cx="3288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>
                <a:latin typeface="Consolas" panose="020B0609020204030204" pitchFamily="49" charset="0"/>
                <a:cs typeface="Consolas" panose="020B0609020204030204" pitchFamily="49" charset="0"/>
              </a:rPr>
              <a:t>prethodno stanje: 1000</a:t>
            </a:r>
          </a:p>
          <a:p>
            <a:r>
              <a:rPr lang="sr-Latn-RS" sz="2000">
                <a:latin typeface="Consolas" panose="020B0609020204030204" pitchFamily="49" charset="0"/>
                <a:cs typeface="Consolas" panose="020B0609020204030204" pitchFamily="49" charset="0"/>
              </a:rPr>
              <a:t>novo stanje:  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2809E-18FD-D047-8705-3931B2F64DEF}"/>
              </a:ext>
            </a:extLst>
          </p:cNvPr>
          <p:cNvSpPr txBox="1"/>
          <p:nvPr/>
        </p:nvSpPr>
        <p:spPr>
          <a:xfrm>
            <a:off x="2648896" y="4460896"/>
            <a:ext cx="3288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>
                <a:latin typeface="Consolas" panose="020B0609020204030204" pitchFamily="49" charset="0"/>
                <a:cs typeface="Consolas" panose="020B0609020204030204" pitchFamily="49" charset="0"/>
              </a:rPr>
              <a:t>prethodno stanje: 1000</a:t>
            </a:r>
          </a:p>
          <a:p>
            <a:r>
              <a:rPr lang="sr-Latn-RS" sz="2000">
                <a:latin typeface="Consolas" panose="020B0609020204030204" pitchFamily="49" charset="0"/>
                <a:cs typeface="Consolas" panose="020B0609020204030204" pitchFamily="49" charset="0"/>
              </a:rPr>
              <a:t>novo stanje:        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857AC-82D2-F24D-8333-F00C120EDB45}"/>
              </a:ext>
            </a:extLst>
          </p:cNvPr>
          <p:cNvSpPr txBox="1"/>
          <p:nvPr/>
        </p:nvSpPr>
        <p:spPr>
          <a:xfrm>
            <a:off x="1293283" y="5715558"/>
            <a:ext cx="4540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3600" b="1">
                <a:solidFill>
                  <a:srgbClr val="FF0000"/>
                </a:solidFill>
                <a:latin typeface="Myriad Pro Light" panose="020B0403030403020204" pitchFamily="34" charset="0"/>
              </a:rPr>
              <a:t>Klijent izašao sa: 2000</a:t>
            </a: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7DA5FE0-180B-4444-8539-0CDEBD65E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5170" y="6426967"/>
            <a:ext cx="1176225" cy="2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19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B1718-8761-7240-B7EB-B2CFF277E6A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yriad Pro Light" panose="020B0403030403020204" pitchFamily="34" charset="0"/>
              </a:rPr>
              <a:t>Optimističko zaključavanje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E367D8-F979-CE4E-BED0-815E4A65B59C}"/>
              </a:ext>
            </a:extLst>
          </p:cNvPr>
          <p:cNvCxnSpPr>
            <a:cxnSpLocks/>
          </p:cNvCxnSpPr>
          <p:nvPr/>
        </p:nvCxnSpPr>
        <p:spPr>
          <a:xfrm>
            <a:off x="1214082" y="1337617"/>
            <a:ext cx="926143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5CA038-C564-384E-992F-8BE26843C162}"/>
              </a:ext>
            </a:extLst>
          </p:cNvPr>
          <p:cNvSpPr txBox="1"/>
          <p:nvPr/>
        </p:nvSpPr>
        <p:spPr>
          <a:xfrm>
            <a:off x="5559635" y="691286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3200" b="1"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Sesija 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AC25A1-09F4-4340-8469-9191DAC63AE4}"/>
              </a:ext>
            </a:extLst>
          </p:cNvPr>
          <p:cNvCxnSpPr>
            <a:cxnSpLocks/>
          </p:cNvCxnSpPr>
          <p:nvPr/>
        </p:nvCxnSpPr>
        <p:spPr>
          <a:xfrm>
            <a:off x="1194361" y="6280659"/>
            <a:ext cx="927544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9DF298-CA37-C443-BD10-316450C059B6}"/>
              </a:ext>
            </a:extLst>
          </p:cNvPr>
          <p:cNvSpPr txBox="1"/>
          <p:nvPr/>
        </p:nvSpPr>
        <p:spPr>
          <a:xfrm>
            <a:off x="5559635" y="6278203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3200" b="1"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Sesija 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9D0B31-08FC-AE46-9FD4-DE17EB32D886}"/>
              </a:ext>
            </a:extLst>
          </p:cNvPr>
          <p:cNvSpPr/>
          <p:nvPr/>
        </p:nvSpPr>
        <p:spPr>
          <a:xfrm>
            <a:off x="5759589" y="232826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COMMIT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4550B-0930-A74D-BFB0-EA1888B64B5A}"/>
              </a:ext>
            </a:extLst>
          </p:cNvPr>
          <p:cNvSpPr txBox="1"/>
          <p:nvPr/>
        </p:nvSpPr>
        <p:spPr>
          <a:xfrm>
            <a:off x="6065304" y="187293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67081D-D3F3-1740-8057-463E3BA51DD4}"/>
              </a:ext>
            </a:extLst>
          </p:cNvPr>
          <p:cNvCxnSpPr/>
          <p:nvPr/>
        </p:nvCxnSpPr>
        <p:spPr>
          <a:xfrm>
            <a:off x="1214082" y="1122100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EFF11A-F124-E142-9B09-B9C01A7D564A}"/>
              </a:ext>
            </a:extLst>
          </p:cNvPr>
          <p:cNvCxnSpPr/>
          <p:nvPr/>
        </p:nvCxnSpPr>
        <p:spPr>
          <a:xfrm>
            <a:off x="1185124" y="6059234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3CC795-87BA-F547-9E61-8D2239EE5F17}"/>
              </a:ext>
            </a:extLst>
          </p:cNvPr>
          <p:cNvCxnSpPr/>
          <p:nvPr/>
        </p:nvCxnSpPr>
        <p:spPr>
          <a:xfrm>
            <a:off x="10486445" y="1118647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971F6-3E09-C54B-A51D-C459E493293B}"/>
              </a:ext>
            </a:extLst>
          </p:cNvPr>
          <p:cNvSpPr/>
          <p:nvPr/>
        </p:nvSpPr>
        <p:spPr>
          <a:xfrm>
            <a:off x="9576563" y="4922854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COMMIT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BB1786-9648-1448-BD10-6C3E8C9993F7}"/>
              </a:ext>
            </a:extLst>
          </p:cNvPr>
          <p:cNvSpPr txBox="1"/>
          <p:nvPr/>
        </p:nvSpPr>
        <p:spPr>
          <a:xfrm>
            <a:off x="9882278" y="447768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252FA8-BC4E-2143-B620-77F75C36870E}"/>
              </a:ext>
            </a:extLst>
          </p:cNvPr>
          <p:cNvSpPr/>
          <p:nvPr/>
        </p:nvSpPr>
        <p:spPr>
          <a:xfrm>
            <a:off x="2433877" y="330207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750665-DBB6-0840-B7FB-CEA7AB4D4915}"/>
              </a:ext>
            </a:extLst>
          </p:cNvPr>
          <p:cNvCxnSpPr>
            <a:cxnSpLocks/>
          </p:cNvCxnSpPr>
          <p:nvPr/>
        </p:nvCxnSpPr>
        <p:spPr>
          <a:xfrm flipV="1">
            <a:off x="2784324" y="4155440"/>
            <a:ext cx="0" cy="163381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FBF86B7-2145-D44A-AE98-59E70378AEE4}"/>
              </a:ext>
            </a:extLst>
          </p:cNvPr>
          <p:cNvSpPr/>
          <p:nvPr/>
        </p:nvSpPr>
        <p:spPr>
          <a:xfrm>
            <a:off x="2101583" y="492922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SELECT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D4CD11-B00A-9C48-A021-15444038893C}"/>
              </a:ext>
            </a:extLst>
          </p:cNvPr>
          <p:cNvSpPr txBox="1"/>
          <p:nvPr/>
        </p:nvSpPr>
        <p:spPr>
          <a:xfrm>
            <a:off x="2407298" y="447389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0B565E-F1A4-8F40-AB41-C57996A785B6}"/>
              </a:ext>
            </a:extLst>
          </p:cNvPr>
          <p:cNvCxnSpPr/>
          <p:nvPr/>
        </p:nvCxnSpPr>
        <p:spPr>
          <a:xfrm>
            <a:off x="10493487" y="6061689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D403F15-1690-574A-9D4B-ABBE9A237230}"/>
              </a:ext>
            </a:extLst>
          </p:cNvPr>
          <p:cNvSpPr/>
          <p:nvPr/>
        </p:nvSpPr>
        <p:spPr>
          <a:xfrm>
            <a:off x="1665369" y="330207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0C4DFA-0C61-7D42-A02B-22FA5CDDB492}"/>
              </a:ext>
            </a:extLst>
          </p:cNvPr>
          <p:cNvCxnSpPr>
            <a:cxnSpLocks/>
          </p:cNvCxnSpPr>
          <p:nvPr/>
        </p:nvCxnSpPr>
        <p:spPr>
          <a:xfrm>
            <a:off x="2015817" y="1852626"/>
            <a:ext cx="0" cy="131729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63DA8F4-B1FE-CC49-9905-B5A91EA9F9A5}"/>
              </a:ext>
            </a:extLst>
          </p:cNvPr>
          <p:cNvSpPr/>
          <p:nvPr/>
        </p:nvSpPr>
        <p:spPr>
          <a:xfrm>
            <a:off x="1333075" y="232826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SELECT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E9034D-0975-B44C-9A0B-6B0095E202C8}"/>
              </a:ext>
            </a:extLst>
          </p:cNvPr>
          <p:cNvSpPr txBox="1"/>
          <p:nvPr/>
        </p:nvSpPr>
        <p:spPr>
          <a:xfrm>
            <a:off x="1638790" y="187293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9D2202-13B2-924E-8566-F92B359468CB}"/>
              </a:ext>
            </a:extLst>
          </p:cNvPr>
          <p:cNvCxnSpPr>
            <a:cxnSpLocks/>
          </p:cNvCxnSpPr>
          <p:nvPr/>
        </p:nvCxnSpPr>
        <p:spPr>
          <a:xfrm>
            <a:off x="1366482" y="1716832"/>
            <a:ext cx="168151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A51126-921E-624E-91D7-1A1512153453}"/>
              </a:ext>
            </a:extLst>
          </p:cNvPr>
          <p:cNvCxnSpPr>
            <a:cxnSpLocks/>
          </p:cNvCxnSpPr>
          <p:nvPr/>
        </p:nvCxnSpPr>
        <p:spPr>
          <a:xfrm>
            <a:off x="1366482" y="1589146"/>
            <a:ext cx="0" cy="25537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A64291-3DD4-8841-B018-EFDC3F45E4FB}"/>
              </a:ext>
            </a:extLst>
          </p:cNvPr>
          <p:cNvCxnSpPr>
            <a:cxnSpLocks/>
          </p:cNvCxnSpPr>
          <p:nvPr/>
        </p:nvCxnSpPr>
        <p:spPr>
          <a:xfrm>
            <a:off x="3048000" y="1601378"/>
            <a:ext cx="0" cy="25537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2FF21A-AD2E-B84E-A6D8-6B44A945A8E4}"/>
              </a:ext>
            </a:extLst>
          </p:cNvPr>
          <p:cNvSpPr txBox="1"/>
          <p:nvPr/>
        </p:nvSpPr>
        <p:spPr>
          <a:xfrm>
            <a:off x="1904333" y="13944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b="1">
                <a:solidFill>
                  <a:schemeClr val="accent6">
                    <a:lumMod val="75000"/>
                  </a:schemeClr>
                </a:solidFill>
                <a:latin typeface="Myriad Pro Light" panose="020B0403030403020204" pitchFamily="34" charset="0"/>
              </a:rPr>
              <a:t>Tx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15FFEE-9854-D24A-8237-DABAF344A9A3}"/>
              </a:ext>
            </a:extLst>
          </p:cNvPr>
          <p:cNvCxnSpPr>
            <a:cxnSpLocks/>
          </p:cNvCxnSpPr>
          <p:nvPr/>
        </p:nvCxnSpPr>
        <p:spPr>
          <a:xfrm>
            <a:off x="2015816" y="6056464"/>
            <a:ext cx="168151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44FDB79-5AA4-CD4B-9B45-630EA4EFE59E}"/>
              </a:ext>
            </a:extLst>
          </p:cNvPr>
          <p:cNvCxnSpPr>
            <a:cxnSpLocks/>
          </p:cNvCxnSpPr>
          <p:nvPr/>
        </p:nvCxnSpPr>
        <p:spPr>
          <a:xfrm>
            <a:off x="2015816" y="5928778"/>
            <a:ext cx="0" cy="25537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0DD427-558B-CB44-B7A9-E5B8DDCF0D39}"/>
              </a:ext>
            </a:extLst>
          </p:cNvPr>
          <p:cNvCxnSpPr>
            <a:cxnSpLocks/>
          </p:cNvCxnSpPr>
          <p:nvPr/>
        </p:nvCxnSpPr>
        <p:spPr>
          <a:xfrm>
            <a:off x="3697334" y="5941010"/>
            <a:ext cx="0" cy="25537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DAAF60F-FA93-2B4F-8E27-02A0CB1CA890}"/>
              </a:ext>
            </a:extLst>
          </p:cNvPr>
          <p:cNvSpPr txBox="1"/>
          <p:nvPr/>
        </p:nvSpPr>
        <p:spPr>
          <a:xfrm>
            <a:off x="2553667" y="573407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b="1">
                <a:solidFill>
                  <a:schemeClr val="accent6">
                    <a:lumMod val="75000"/>
                  </a:schemeClr>
                </a:solidFill>
                <a:latin typeface="Myriad Pro Light" panose="020B0403030403020204" pitchFamily="34" charset="0"/>
              </a:rPr>
              <a:t>Tx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040359-E3B2-6445-A312-014AD4D36129}"/>
              </a:ext>
            </a:extLst>
          </p:cNvPr>
          <p:cNvSpPr/>
          <p:nvPr/>
        </p:nvSpPr>
        <p:spPr>
          <a:xfrm>
            <a:off x="4572226" y="330207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4574F1-EB13-3A4C-9CCD-57419403AF62}"/>
              </a:ext>
            </a:extLst>
          </p:cNvPr>
          <p:cNvCxnSpPr>
            <a:cxnSpLocks/>
          </p:cNvCxnSpPr>
          <p:nvPr/>
        </p:nvCxnSpPr>
        <p:spPr>
          <a:xfrm>
            <a:off x="4922674" y="1852626"/>
            <a:ext cx="0" cy="131729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AD60722-8873-544B-A674-DA8131C7E393}"/>
              </a:ext>
            </a:extLst>
          </p:cNvPr>
          <p:cNvSpPr/>
          <p:nvPr/>
        </p:nvSpPr>
        <p:spPr>
          <a:xfrm>
            <a:off x="4239932" y="232826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SELECT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3CA9BA-7B2B-0C41-8118-17A34DA18B09}"/>
              </a:ext>
            </a:extLst>
          </p:cNvPr>
          <p:cNvSpPr txBox="1"/>
          <p:nvPr/>
        </p:nvSpPr>
        <p:spPr>
          <a:xfrm>
            <a:off x="4545647" y="187293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0A4ADA-7D61-5A40-8484-85F7257DCA5D}"/>
              </a:ext>
            </a:extLst>
          </p:cNvPr>
          <p:cNvCxnSpPr>
            <a:cxnSpLocks/>
          </p:cNvCxnSpPr>
          <p:nvPr/>
        </p:nvCxnSpPr>
        <p:spPr>
          <a:xfrm>
            <a:off x="4273339" y="1716832"/>
            <a:ext cx="168151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472A76C-D922-FC44-9AC6-2366296CADC8}"/>
              </a:ext>
            </a:extLst>
          </p:cNvPr>
          <p:cNvCxnSpPr>
            <a:cxnSpLocks/>
          </p:cNvCxnSpPr>
          <p:nvPr/>
        </p:nvCxnSpPr>
        <p:spPr>
          <a:xfrm>
            <a:off x="4273339" y="1589146"/>
            <a:ext cx="0" cy="25537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5CC7A7C-7BAA-0B41-A0BB-C7AC7E09CF23}"/>
              </a:ext>
            </a:extLst>
          </p:cNvPr>
          <p:cNvCxnSpPr>
            <a:cxnSpLocks/>
          </p:cNvCxnSpPr>
          <p:nvPr/>
        </p:nvCxnSpPr>
        <p:spPr>
          <a:xfrm>
            <a:off x="5954857" y="1601378"/>
            <a:ext cx="0" cy="25537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4695658-EBA5-3B40-B714-30FE5CCFEECF}"/>
              </a:ext>
            </a:extLst>
          </p:cNvPr>
          <p:cNvSpPr txBox="1"/>
          <p:nvPr/>
        </p:nvSpPr>
        <p:spPr>
          <a:xfrm>
            <a:off x="4811190" y="13944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b="1">
                <a:solidFill>
                  <a:schemeClr val="accent6">
                    <a:lumMod val="75000"/>
                  </a:schemeClr>
                </a:solidFill>
                <a:latin typeface="Myriad Pro Light" panose="020B0403030403020204" pitchFamily="34" charset="0"/>
              </a:rPr>
              <a:t>Tx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66DD6C-1AC1-AF4D-AEFA-02B42892C92E}"/>
              </a:ext>
            </a:extLst>
          </p:cNvPr>
          <p:cNvSpPr/>
          <p:nvPr/>
        </p:nvSpPr>
        <p:spPr>
          <a:xfrm>
            <a:off x="8387637" y="330207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BDFBD49-0780-5945-B485-7111D9D613AC}"/>
              </a:ext>
            </a:extLst>
          </p:cNvPr>
          <p:cNvCxnSpPr>
            <a:cxnSpLocks/>
          </p:cNvCxnSpPr>
          <p:nvPr/>
        </p:nvCxnSpPr>
        <p:spPr>
          <a:xfrm flipV="1">
            <a:off x="8738084" y="4155440"/>
            <a:ext cx="0" cy="163381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DC02469-401B-9B4A-8B16-CEBC9801480C}"/>
              </a:ext>
            </a:extLst>
          </p:cNvPr>
          <p:cNvSpPr/>
          <p:nvPr/>
        </p:nvSpPr>
        <p:spPr>
          <a:xfrm>
            <a:off x="8055343" y="492922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UPDATE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6D5632-382A-EA44-B2E0-67E2A714B966}"/>
              </a:ext>
            </a:extLst>
          </p:cNvPr>
          <p:cNvSpPr txBox="1"/>
          <p:nvPr/>
        </p:nvSpPr>
        <p:spPr>
          <a:xfrm>
            <a:off x="8361058" y="447389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33D3C9-BF3A-AF47-A62D-9384CD6FC34E}"/>
              </a:ext>
            </a:extLst>
          </p:cNvPr>
          <p:cNvCxnSpPr>
            <a:cxnSpLocks/>
          </p:cNvCxnSpPr>
          <p:nvPr/>
        </p:nvCxnSpPr>
        <p:spPr>
          <a:xfrm>
            <a:off x="7969576" y="6056464"/>
            <a:ext cx="168151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FFD686-E349-E048-9650-3EBEB567A3D4}"/>
              </a:ext>
            </a:extLst>
          </p:cNvPr>
          <p:cNvCxnSpPr>
            <a:cxnSpLocks/>
          </p:cNvCxnSpPr>
          <p:nvPr/>
        </p:nvCxnSpPr>
        <p:spPr>
          <a:xfrm>
            <a:off x="7969576" y="5928778"/>
            <a:ext cx="0" cy="25537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0B45EFA-D2EF-2D46-BAA1-8CAC22C8FB03}"/>
              </a:ext>
            </a:extLst>
          </p:cNvPr>
          <p:cNvCxnSpPr>
            <a:cxnSpLocks/>
          </p:cNvCxnSpPr>
          <p:nvPr/>
        </p:nvCxnSpPr>
        <p:spPr>
          <a:xfrm>
            <a:off x="9651094" y="5941010"/>
            <a:ext cx="0" cy="25537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1EFB39C-70BF-3347-8064-53C0D236A2AF}"/>
              </a:ext>
            </a:extLst>
          </p:cNvPr>
          <p:cNvSpPr txBox="1"/>
          <p:nvPr/>
        </p:nvSpPr>
        <p:spPr>
          <a:xfrm>
            <a:off x="8507427" y="573407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b="1">
                <a:solidFill>
                  <a:schemeClr val="accent6">
                    <a:lumMod val="75000"/>
                  </a:schemeClr>
                </a:solidFill>
                <a:latin typeface="Myriad Pro Light" panose="020B0403030403020204" pitchFamily="34" charset="0"/>
              </a:rPr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331153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B1718-8761-7240-B7EB-B2CFF277E6A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yriad Pro Light" panose="020B0403030403020204" pitchFamily="34" charset="0"/>
              </a:rPr>
              <a:t>Problem #2: Dirty read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E367D8-F979-CE4E-BED0-815E4A65B59C}"/>
              </a:ext>
            </a:extLst>
          </p:cNvPr>
          <p:cNvCxnSpPr>
            <a:cxnSpLocks/>
          </p:cNvCxnSpPr>
          <p:nvPr/>
        </p:nvCxnSpPr>
        <p:spPr>
          <a:xfrm>
            <a:off x="1214082" y="1276657"/>
            <a:ext cx="926143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5CA038-C564-384E-992F-8BE26843C162}"/>
              </a:ext>
            </a:extLst>
          </p:cNvPr>
          <p:cNvSpPr txBox="1"/>
          <p:nvPr/>
        </p:nvSpPr>
        <p:spPr>
          <a:xfrm>
            <a:off x="5559635" y="630326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3600" b="1"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Tx 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AC25A1-09F4-4340-8469-9191DAC63AE4}"/>
              </a:ext>
            </a:extLst>
          </p:cNvPr>
          <p:cNvCxnSpPr>
            <a:cxnSpLocks/>
          </p:cNvCxnSpPr>
          <p:nvPr/>
        </p:nvCxnSpPr>
        <p:spPr>
          <a:xfrm>
            <a:off x="1194361" y="6219699"/>
            <a:ext cx="805123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9DF298-CA37-C443-BD10-316450C059B6}"/>
              </a:ext>
            </a:extLst>
          </p:cNvPr>
          <p:cNvSpPr txBox="1"/>
          <p:nvPr/>
        </p:nvSpPr>
        <p:spPr>
          <a:xfrm>
            <a:off x="5539914" y="6240635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3600" b="1"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Tx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6860A-5812-B749-993A-8D7499CE905F}"/>
              </a:ext>
            </a:extLst>
          </p:cNvPr>
          <p:cNvSpPr/>
          <p:nvPr/>
        </p:nvSpPr>
        <p:spPr>
          <a:xfrm>
            <a:off x="5736283" y="324111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5517A5-B1F6-CE4B-AFBE-490E0406BB50}"/>
              </a:ext>
            </a:extLst>
          </p:cNvPr>
          <p:cNvCxnSpPr>
            <a:cxnSpLocks/>
          </p:cNvCxnSpPr>
          <p:nvPr/>
        </p:nvCxnSpPr>
        <p:spPr>
          <a:xfrm>
            <a:off x="6086731" y="1396106"/>
            <a:ext cx="0" cy="1712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9D0B31-08FC-AE46-9FD4-DE17EB32D886}"/>
              </a:ext>
            </a:extLst>
          </p:cNvPr>
          <p:cNvSpPr/>
          <p:nvPr/>
        </p:nvSpPr>
        <p:spPr>
          <a:xfrm>
            <a:off x="5403989" y="226730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SELECT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4550B-0930-A74D-BFB0-EA1888B64B5A}"/>
              </a:ext>
            </a:extLst>
          </p:cNvPr>
          <p:cNvSpPr txBox="1"/>
          <p:nvPr/>
        </p:nvSpPr>
        <p:spPr>
          <a:xfrm>
            <a:off x="5709704" y="181197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67081D-D3F3-1740-8057-463E3BA51DD4}"/>
              </a:ext>
            </a:extLst>
          </p:cNvPr>
          <p:cNvCxnSpPr/>
          <p:nvPr/>
        </p:nvCxnSpPr>
        <p:spPr>
          <a:xfrm>
            <a:off x="1214082" y="1061140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EFF11A-F124-E142-9B09-B9C01A7D564A}"/>
              </a:ext>
            </a:extLst>
          </p:cNvPr>
          <p:cNvCxnSpPr/>
          <p:nvPr/>
        </p:nvCxnSpPr>
        <p:spPr>
          <a:xfrm>
            <a:off x="1185124" y="5998274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3CC795-87BA-F547-9E61-8D2239EE5F17}"/>
              </a:ext>
            </a:extLst>
          </p:cNvPr>
          <p:cNvCxnSpPr/>
          <p:nvPr/>
        </p:nvCxnSpPr>
        <p:spPr>
          <a:xfrm>
            <a:off x="10486445" y="1057687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4BA7C61-B0E1-A148-B75F-D77389553BFC}"/>
              </a:ext>
            </a:extLst>
          </p:cNvPr>
          <p:cNvSpPr/>
          <p:nvPr/>
        </p:nvSpPr>
        <p:spPr>
          <a:xfrm>
            <a:off x="10164091" y="1595824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COMMIT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B698FD-B939-254D-8F6E-95AE0B75F63F}"/>
              </a:ext>
            </a:extLst>
          </p:cNvPr>
          <p:cNvSpPr txBox="1"/>
          <p:nvPr/>
        </p:nvSpPr>
        <p:spPr>
          <a:xfrm>
            <a:off x="10469806" y="114049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971F6-3E09-C54B-A51D-C459E493293B}"/>
              </a:ext>
            </a:extLst>
          </p:cNvPr>
          <p:cNvSpPr/>
          <p:nvPr/>
        </p:nvSpPr>
        <p:spPr>
          <a:xfrm>
            <a:off x="9017763" y="5532454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ROLLBACK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BB1786-9648-1448-BD10-6C3E8C9993F7}"/>
              </a:ext>
            </a:extLst>
          </p:cNvPr>
          <p:cNvSpPr txBox="1"/>
          <p:nvPr/>
        </p:nvSpPr>
        <p:spPr>
          <a:xfrm>
            <a:off x="9323478" y="507712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252FA8-BC4E-2143-B620-77F75C36870E}"/>
              </a:ext>
            </a:extLst>
          </p:cNvPr>
          <p:cNvSpPr/>
          <p:nvPr/>
        </p:nvSpPr>
        <p:spPr>
          <a:xfrm>
            <a:off x="2920640" y="324111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750665-DBB6-0840-B7FB-CEA7AB4D4915}"/>
              </a:ext>
            </a:extLst>
          </p:cNvPr>
          <p:cNvCxnSpPr>
            <a:cxnSpLocks/>
          </p:cNvCxnSpPr>
          <p:nvPr/>
        </p:nvCxnSpPr>
        <p:spPr>
          <a:xfrm flipV="1">
            <a:off x="3270655" y="4094480"/>
            <a:ext cx="432" cy="196009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FBF86B7-2145-D44A-AE98-59E70378AEE4}"/>
              </a:ext>
            </a:extLst>
          </p:cNvPr>
          <p:cNvSpPr/>
          <p:nvPr/>
        </p:nvSpPr>
        <p:spPr>
          <a:xfrm>
            <a:off x="2588346" y="486826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UPDATE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D4CD11-B00A-9C48-A021-15444038893C}"/>
              </a:ext>
            </a:extLst>
          </p:cNvPr>
          <p:cNvSpPr txBox="1"/>
          <p:nvPr/>
        </p:nvSpPr>
        <p:spPr>
          <a:xfrm>
            <a:off x="2894061" y="441293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0B565E-F1A4-8F40-AB41-C57996A785B6}"/>
              </a:ext>
            </a:extLst>
          </p:cNvPr>
          <p:cNvCxnSpPr/>
          <p:nvPr/>
        </p:nvCxnSpPr>
        <p:spPr>
          <a:xfrm>
            <a:off x="9242482" y="6000729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9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B1718-8761-7240-B7EB-B2CFF277E6A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yriad Pro Light" panose="020B0403030403020204" pitchFamily="34" charset="0"/>
              </a:rPr>
              <a:t>Problem #3: Unrepeatable read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E367D8-F979-CE4E-BED0-815E4A65B59C}"/>
              </a:ext>
            </a:extLst>
          </p:cNvPr>
          <p:cNvCxnSpPr>
            <a:cxnSpLocks/>
          </p:cNvCxnSpPr>
          <p:nvPr/>
        </p:nvCxnSpPr>
        <p:spPr>
          <a:xfrm>
            <a:off x="1214082" y="1236017"/>
            <a:ext cx="926143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5CA038-C564-384E-992F-8BE26843C162}"/>
              </a:ext>
            </a:extLst>
          </p:cNvPr>
          <p:cNvSpPr txBox="1"/>
          <p:nvPr/>
        </p:nvSpPr>
        <p:spPr>
          <a:xfrm>
            <a:off x="5559635" y="589686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3600" b="1"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Tx 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AC25A1-09F4-4340-8469-9191DAC63AE4}"/>
              </a:ext>
            </a:extLst>
          </p:cNvPr>
          <p:cNvCxnSpPr>
            <a:cxnSpLocks/>
          </p:cNvCxnSpPr>
          <p:nvPr/>
        </p:nvCxnSpPr>
        <p:spPr>
          <a:xfrm>
            <a:off x="1194361" y="6179059"/>
            <a:ext cx="513531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9DF298-CA37-C443-BD10-316450C059B6}"/>
              </a:ext>
            </a:extLst>
          </p:cNvPr>
          <p:cNvSpPr txBox="1"/>
          <p:nvPr/>
        </p:nvSpPr>
        <p:spPr>
          <a:xfrm>
            <a:off x="3558714" y="6199995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3600" b="1"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Tx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6860A-5812-B749-993A-8D7499CE905F}"/>
              </a:ext>
            </a:extLst>
          </p:cNvPr>
          <p:cNvSpPr/>
          <p:nvPr/>
        </p:nvSpPr>
        <p:spPr>
          <a:xfrm>
            <a:off x="6884363" y="320047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5517A5-B1F6-CE4B-AFBE-490E0406BB50}"/>
              </a:ext>
            </a:extLst>
          </p:cNvPr>
          <p:cNvCxnSpPr>
            <a:cxnSpLocks/>
          </p:cNvCxnSpPr>
          <p:nvPr/>
        </p:nvCxnSpPr>
        <p:spPr>
          <a:xfrm>
            <a:off x="7234811" y="1355466"/>
            <a:ext cx="0" cy="1712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9D0B31-08FC-AE46-9FD4-DE17EB32D886}"/>
              </a:ext>
            </a:extLst>
          </p:cNvPr>
          <p:cNvSpPr/>
          <p:nvPr/>
        </p:nvSpPr>
        <p:spPr>
          <a:xfrm>
            <a:off x="6552069" y="222666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SELECT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4550B-0930-A74D-BFB0-EA1888B64B5A}"/>
              </a:ext>
            </a:extLst>
          </p:cNvPr>
          <p:cNvSpPr txBox="1"/>
          <p:nvPr/>
        </p:nvSpPr>
        <p:spPr>
          <a:xfrm>
            <a:off x="6857784" y="177133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67081D-D3F3-1740-8057-463E3BA51DD4}"/>
              </a:ext>
            </a:extLst>
          </p:cNvPr>
          <p:cNvCxnSpPr/>
          <p:nvPr/>
        </p:nvCxnSpPr>
        <p:spPr>
          <a:xfrm>
            <a:off x="1214082" y="1020500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EFF11A-F124-E142-9B09-B9C01A7D564A}"/>
              </a:ext>
            </a:extLst>
          </p:cNvPr>
          <p:cNvCxnSpPr/>
          <p:nvPr/>
        </p:nvCxnSpPr>
        <p:spPr>
          <a:xfrm>
            <a:off x="1185124" y="5957634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3CC795-87BA-F547-9E61-8D2239EE5F17}"/>
              </a:ext>
            </a:extLst>
          </p:cNvPr>
          <p:cNvCxnSpPr/>
          <p:nvPr/>
        </p:nvCxnSpPr>
        <p:spPr>
          <a:xfrm>
            <a:off x="10486445" y="1017047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4BA7C61-B0E1-A148-B75F-D77389553BFC}"/>
              </a:ext>
            </a:extLst>
          </p:cNvPr>
          <p:cNvSpPr/>
          <p:nvPr/>
        </p:nvSpPr>
        <p:spPr>
          <a:xfrm>
            <a:off x="10164091" y="1555184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COMMIT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B698FD-B939-254D-8F6E-95AE0B75F63F}"/>
              </a:ext>
            </a:extLst>
          </p:cNvPr>
          <p:cNvSpPr txBox="1"/>
          <p:nvPr/>
        </p:nvSpPr>
        <p:spPr>
          <a:xfrm>
            <a:off x="10469806" y="109985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971F6-3E09-C54B-A51D-C459E493293B}"/>
              </a:ext>
            </a:extLst>
          </p:cNvPr>
          <p:cNvSpPr/>
          <p:nvPr/>
        </p:nvSpPr>
        <p:spPr>
          <a:xfrm>
            <a:off x="6122163" y="5491814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COMMIT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BB1786-9648-1448-BD10-6C3E8C9993F7}"/>
              </a:ext>
            </a:extLst>
          </p:cNvPr>
          <p:cNvSpPr txBox="1"/>
          <p:nvPr/>
        </p:nvSpPr>
        <p:spPr>
          <a:xfrm>
            <a:off x="6427878" y="503648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252FA8-BC4E-2143-B620-77F75C36870E}"/>
              </a:ext>
            </a:extLst>
          </p:cNvPr>
          <p:cNvSpPr/>
          <p:nvPr/>
        </p:nvSpPr>
        <p:spPr>
          <a:xfrm>
            <a:off x="3703877" y="320047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750665-DBB6-0840-B7FB-CEA7AB4D4915}"/>
              </a:ext>
            </a:extLst>
          </p:cNvPr>
          <p:cNvCxnSpPr>
            <a:cxnSpLocks/>
          </p:cNvCxnSpPr>
          <p:nvPr/>
        </p:nvCxnSpPr>
        <p:spPr>
          <a:xfrm flipV="1">
            <a:off x="4053892" y="4053840"/>
            <a:ext cx="432" cy="196009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FBF86B7-2145-D44A-AE98-59E70378AEE4}"/>
              </a:ext>
            </a:extLst>
          </p:cNvPr>
          <p:cNvSpPr/>
          <p:nvPr/>
        </p:nvSpPr>
        <p:spPr>
          <a:xfrm>
            <a:off x="3371583" y="482762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UPDATE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D4CD11-B00A-9C48-A021-15444038893C}"/>
              </a:ext>
            </a:extLst>
          </p:cNvPr>
          <p:cNvSpPr txBox="1"/>
          <p:nvPr/>
        </p:nvSpPr>
        <p:spPr>
          <a:xfrm>
            <a:off x="3677298" y="437229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0B565E-F1A4-8F40-AB41-C57996A785B6}"/>
              </a:ext>
            </a:extLst>
          </p:cNvPr>
          <p:cNvCxnSpPr/>
          <p:nvPr/>
        </p:nvCxnSpPr>
        <p:spPr>
          <a:xfrm>
            <a:off x="6346882" y="5960089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D403F15-1690-574A-9D4B-ABBE9A237230}"/>
              </a:ext>
            </a:extLst>
          </p:cNvPr>
          <p:cNvSpPr/>
          <p:nvPr/>
        </p:nvSpPr>
        <p:spPr>
          <a:xfrm>
            <a:off x="1838089" y="320047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0C4DFA-0C61-7D42-A02B-22FA5CDDB492}"/>
              </a:ext>
            </a:extLst>
          </p:cNvPr>
          <p:cNvCxnSpPr>
            <a:cxnSpLocks/>
          </p:cNvCxnSpPr>
          <p:nvPr/>
        </p:nvCxnSpPr>
        <p:spPr>
          <a:xfrm>
            <a:off x="2188537" y="1355466"/>
            <a:ext cx="0" cy="1712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63DA8F4-B1FE-CC49-9905-B5A91EA9F9A5}"/>
              </a:ext>
            </a:extLst>
          </p:cNvPr>
          <p:cNvSpPr/>
          <p:nvPr/>
        </p:nvSpPr>
        <p:spPr>
          <a:xfrm>
            <a:off x="1505795" y="222666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SELECT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E9034D-0975-B44C-9A0B-6B0095E202C8}"/>
              </a:ext>
            </a:extLst>
          </p:cNvPr>
          <p:cNvSpPr txBox="1"/>
          <p:nvPr/>
        </p:nvSpPr>
        <p:spPr>
          <a:xfrm>
            <a:off x="1811510" y="177133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664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B1718-8761-7240-B7EB-B2CFF277E6A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yriad Pro Light" panose="020B0403030403020204" pitchFamily="34" charset="0"/>
              </a:rPr>
              <a:t>Problem #4: Phantom read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E367D8-F979-CE4E-BED0-815E4A65B59C}"/>
              </a:ext>
            </a:extLst>
          </p:cNvPr>
          <p:cNvCxnSpPr>
            <a:cxnSpLocks/>
          </p:cNvCxnSpPr>
          <p:nvPr/>
        </p:nvCxnSpPr>
        <p:spPr>
          <a:xfrm>
            <a:off x="1214082" y="1225857"/>
            <a:ext cx="926143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5CA038-C564-384E-992F-8BE26843C162}"/>
              </a:ext>
            </a:extLst>
          </p:cNvPr>
          <p:cNvSpPr txBox="1"/>
          <p:nvPr/>
        </p:nvSpPr>
        <p:spPr>
          <a:xfrm>
            <a:off x="5559635" y="579526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3600" b="1"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Tx 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AC25A1-09F4-4340-8469-9191DAC63AE4}"/>
              </a:ext>
            </a:extLst>
          </p:cNvPr>
          <p:cNvCxnSpPr>
            <a:cxnSpLocks/>
          </p:cNvCxnSpPr>
          <p:nvPr/>
        </p:nvCxnSpPr>
        <p:spPr>
          <a:xfrm>
            <a:off x="1194361" y="6168899"/>
            <a:ext cx="513531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9DF298-CA37-C443-BD10-316450C059B6}"/>
              </a:ext>
            </a:extLst>
          </p:cNvPr>
          <p:cNvSpPr txBox="1"/>
          <p:nvPr/>
        </p:nvSpPr>
        <p:spPr>
          <a:xfrm>
            <a:off x="3558714" y="6189835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3600" b="1"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Tx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6860A-5812-B749-993A-8D7499CE905F}"/>
              </a:ext>
            </a:extLst>
          </p:cNvPr>
          <p:cNvSpPr/>
          <p:nvPr/>
        </p:nvSpPr>
        <p:spPr>
          <a:xfrm>
            <a:off x="6884363" y="319031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 D2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5517A5-B1F6-CE4B-AFBE-490E0406BB50}"/>
              </a:ext>
            </a:extLst>
          </p:cNvPr>
          <p:cNvCxnSpPr>
            <a:cxnSpLocks/>
          </p:cNvCxnSpPr>
          <p:nvPr/>
        </p:nvCxnSpPr>
        <p:spPr>
          <a:xfrm>
            <a:off x="7234811" y="1345306"/>
            <a:ext cx="0" cy="1712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9D0B31-08FC-AE46-9FD4-DE17EB32D886}"/>
              </a:ext>
            </a:extLst>
          </p:cNvPr>
          <p:cNvSpPr/>
          <p:nvPr/>
        </p:nvSpPr>
        <p:spPr>
          <a:xfrm>
            <a:off x="6552069" y="221650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SELECT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4550B-0930-A74D-BFB0-EA1888B64B5A}"/>
              </a:ext>
            </a:extLst>
          </p:cNvPr>
          <p:cNvSpPr txBox="1"/>
          <p:nvPr/>
        </p:nvSpPr>
        <p:spPr>
          <a:xfrm>
            <a:off x="6857784" y="176117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67081D-D3F3-1740-8057-463E3BA51DD4}"/>
              </a:ext>
            </a:extLst>
          </p:cNvPr>
          <p:cNvCxnSpPr/>
          <p:nvPr/>
        </p:nvCxnSpPr>
        <p:spPr>
          <a:xfrm>
            <a:off x="1214082" y="1010340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EFF11A-F124-E142-9B09-B9C01A7D564A}"/>
              </a:ext>
            </a:extLst>
          </p:cNvPr>
          <p:cNvCxnSpPr/>
          <p:nvPr/>
        </p:nvCxnSpPr>
        <p:spPr>
          <a:xfrm>
            <a:off x="1185124" y="5947474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3CC795-87BA-F547-9E61-8D2239EE5F17}"/>
              </a:ext>
            </a:extLst>
          </p:cNvPr>
          <p:cNvCxnSpPr/>
          <p:nvPr/>
        </p:nvCxnSpPr>
        <p:spPr>
          <a:xfrm>
            <a:off x="10486445" y="1006887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4BA7C61-B0E1-A148-B75F-D77389553BFC}"/>
              </a:ext>
            </a:extLst>
          </p:cNvPr>
          <p:cNvSpPr/>
          <p:nvPr/>
        </p:nvSpPr>
        <p:spPr>
          <a:xfrm>
            <a:off x="10164091" y="1545024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COMMIT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B698FD-B939-254D-8F6E-95AE0B75F63F}"/>
              </a:ext>
            </a:extLst>
          </p:cNvPr>
          <p:cNvSpPr txBox="1"/>
          <p:nvPr/>
        </p:nvSpPr>
        <p:spPr>
          <a:xfrm>
            <a:off x="10469806" y="108969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971F6-3E09-C54B-A51D-C459E493293B}"/>
              </a:ext>
            </a:extLst>
          </p:cNvPr>
          <p:cNvSpPr/>
          <p:nvPr/>
        </p:nvSpPr>
        <p:spPr>
          <a:xfrm>
            <a:off x="6122163" y="5481654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COMMIT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BB1786-9648-1448-BD10-6C3E8C9993F7}"/>
              </a:ext>
            </a:extLst>
          </p:cNvPr>
          <p:cNvSpPr txBox="1"/>
          <p:nvPr/>
        </p:nvSpPr>
        <p:spPr>
          <a:xfrm>
            <a:off x="6427878" y="502632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252FA8-BC4E-2143-B620-77F75C36870E}"/>
              </a:ext>
            </a:extLst>
          </p:cNvPr>
          <p:cNvSpPr/>
          <p:nvPr/>
        </p:nvSpPr>
        <p:spPr>
          <a:xfrm>
            <a:off x="3703877" y="319031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750665-DBB6-0840-B7FB-CEA7AB4D4915}"/>
              </a:ext>
            </a:extLst>
          </p:cNvPr>
          <p:cNvCxnSpPr>
            <a:cxnSpLocks/>
          </p:cNvCxnSpPr>
          <p:nvPr/>
        </p:nvCxnSpPr>
        <p:spPr>
          <a:xfrm flipV="1">
            <a:off x="4053892" y="4043680"/>
            <a:ext cx="432" cy="196009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FBF86B7-2145-D44A-AE98-59E70378AEE4}"/>
              </a:ext>
            </a:extLst>
          </p:cNvPr>
          <p:cNvSpPr/>
          <p:nvPr/>
        </p:nvSpPr>
        <p:spPr>
          <a:xfrm>
            <a:off x="3371583" y="481746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INSERT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D4CD11-B00A-9C48-A021-15444038893C}"/>
              </a:ext>
            </a:extLst>
          </p:cNvPr>
          <p:cNvSpPr txBox="1"/>
          <p:nvPr/>
        </p:nvSpPr>
        <p:spPr>
          <a:xfrm>
            <a:off x="3677298" y="436213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0B565E-F1A4-8F40-AB41-C57996A785B6}"/>
              </a:ext>
            </a:extLst>
          </p:cNvPr>
          <p:cNvCxnSpPr/>
          <p:nvPr/>
        </p:nvCxnSpPr>
        <p:spPr>
          <a:xfrm>
            <a:off x="6346882" y="5949929"/>
            <a:ext cx="0" cy="4379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D403F15-1690-574A-9D4B-ABBE9A237230}"/>
              </a:ext>
            </a:extLst>
          </p:cNvPr>
          <p:cNvSpPr/>
          <p:nvPr/>
        </p:nvSpPr>
        <p:spPr>
          <a:xfrm>
            <a:off x="1838089" y="3190313"/>
            <a:ext cx="700894" cy="7008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Myriad Pro Light" panose="020B0403030403020204" pitchFamily="34" charset="0"/>
              </a:rPr>
              <a:t>D1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0C4DFA-0C61-7D42-A02B-22FA5CDDB492}"/>
              </a:ext>
            </a:extLst>
          </p:cNvPr>
          <p:cNvCxnSpPr>
            <a:cxnSpLocks/>
          </p:cNvCxnSpPr>
          <p:nvPr/>
        </p:nvCxnSpPr>
        <p:spPr>
          <a:xfrm>
            <a:off x="2188537" y="1345306"/>
            <a:ext cx="0" cy="1712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63DA8F4-B1FE-CC49-9905-B5A91EA9F9A5}"/>
              </a:ext>
            </a:extLst>
          </p:cNvPr>
          <p:cNvSpPr/>
          <p:nvPr/>
        </p:nvSpPr>
        <p:spPr>
          <a:xfrm>
            <a:off x="1505795" y="2216505"/>
            <a:ext cx="1457750" cy="39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b="1">
                <a:latin typeface="Myriad Pro Light" panose="020B0403030403020204" pitchFamily="34" charset="0"/>
              </a:rPr>
              <a:t>SELECT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E9034D-0975-B44C-9A0B-6B0095E202C8}"/>
              </a:ext>
            </a:extLst>
          </p:cNvPr>
          <p:cNvSpPr txBox="1"/>
          <p:nvPr/>
        </p:nvSpPr>
        <p:spPr>
          <a:xfrm>
            <a:off x="1811510" y="176117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800" b="1">
                <a:solidFill>
                  <a:srgbClr val="C00000"/>
                </a:solidFill>
                <a:latin typeface="Myriad Pro Light" panose="020B0403030403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300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037820-2A95-E943-AB1B-816DE3AD5D5F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yriad Pro Light" panose="020B0403030403020204" pitchFamily="34" charset="0"/>
              </a:rPr>
              <a:t>Nivo izolacije transakcija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FDA154-7BBD-1445-8F50-D55B11E81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0375"/>
              </p:ext>
            </p:extLst>
          </p:nvPr>
        </p:nvGraphicFramePr>
        <p:xfrm>
          <a:off x="630620" y="3429000"/>
          <a:ext cx="1093076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5380">
                  <a:extLst>
                    <a:ext uri="{9D8B030D-6E8A-4147-A177-3AD203B41FA5}">
                      <a16:colId xmlns:a16="http://schemas.microsoft.com/office/drawing/2014/main" val="372163390"/>
                    </a:ext>
                  </a:extLst>
                </a:gridCol>
                <a:gridCol w="5465380">
                  <a:extLst>
                    <a:ext uri="{9D8B030D-6E8A-4147-A177-3AD203B41FA5}">
                      <a16:colId xmlns:a16="http://schemas.microsoft.com/office/drawing/2014/main" val="394096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i="0">
                          <a:latin typeface="Myriad Pro Light" panose="020B0403030403020204" pitchFamily="34" charset="0"/>
                        </a:rPr>
                        <a:t>Nivo izolacije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i="0">
                          <a:latin typeface="Myriad Pro Light" panose="020B0403030403020204" pitchFamily="34" charset="0"/>
                        </a:rPr>
                        <a:t>Eliminiše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2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i="0">
                          <a:latin typeface="Myriad Pro Light" panose="020B0403030403020204" pitchFamily="34" charset="0"/>
                        </a:rPr>
                        <a:t>READ_UNCOMMITTED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i="0">
                          <a:latin typeface="Myriad Pro Light" panose="020B0403030403020204" pitchFamily="34" charset="0"/>
                        </a:rPr>
                        <a:t>lost 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0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i="0">
                          <a:latin typeface="Myriad Pro Light" panose="020B0403030403020204" pitchFamily="34" charset="0"/>
                        </a:rPr>
                        <a:t>READ_COMMITTED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i="0">
                          <a:latin typeface="Myriad Pro Light" panose="020B0403030403020204" pitchFamily="34" charset="0"/>
                        </a:rPr>
                        <a:t>dirty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99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i="0">
                          <a:latin typeface="Myriad Pro Light" panose="020B0403030403020204" pitchFamily="34" charset="0"/>
                        </a:rPr>
                        <a:t>REPEATABLE_READ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i="0">
                          <a:latin typeface="Myriad Pro Light" panose="020B0403030403020204" pitchFamily="34" charset="0"/>
                        </a:rPr>
                        <a:t>unrepeatable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6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i="0">
                          <a:latin typeface="Myriad Pro Light" panose="020B0403030403020204" pitchFamily="34" charset="0"/>
                        </a:rPr>
                        <a:t>SERIALIZABLE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i="0">
                          <a:latin typeface="Myriad Pro Light" panose="020B0403030403020204" pitchFamily="34" charset="0"/>
                        </a:rPr>
                        <a:t>phantom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6021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29A19A-9FE3-AE48-A93A-BCA70BF182CA}"/>
              </a:ext>
            </a:extLst>
          </p:cNvPr>
          <p:cNvSpPr txBox="1"/>
          <p:nvPr/>
        </p:nvSpPr>
        <p:spPr>
          <a:xfrm>
            <a:off x="630620" y="2196662"/>
            <a:ext cx="9225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connection.setTransactionIsolation(...);</a:t>
            </a:r>
          </a:p>
        </p:txBody>
      </p:sp>
    </p:spTree>
    <p:extLst>
      <p:ext uri="{BB962C8B-B14F-4D97-AF65-F5344CB8AC3E}">
        <p14:creationId xmlns:p14="http://schemas.microsoft.com/office/powerpoint/2010/main" val="170794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44231C-430A-C34A-AD93-86C7C8CA184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yriad Pro Light" panose="020B0403030403020204" pitchFamily="34" charset="0"/>
              </a:rPr>
              <a:t>Optimističko zaključavanje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0467E2-ACB0-DA49-B112-FE6F8092D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8896" y="2507632"/>
            <a:ext cx="2467853" cy="184273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3FD7091-381A-1243-B5FD-DBD8B23E8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1815" y="2507632"/>
            <a:ext cx="2467853" cy="1842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C81C8-91D8-4942-B706-6D413C4D4FFC}"/>
              </a:ext>
            </a:extLst>
          </p:cNvPr>
          <p:cNvSpPr txBox="1"/>
          <p:nvPr/>
        </p:nvSpPr>
        <p:spPr>
          <a:xfrm>
            <a:off x="204281" y="924127"/>
            <a:ext cx="711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Situacija u banci: dva </a:t>
            </a:r>
            <a:r>
              <a:rPr lang="sr-Latn-RS">
                <a:latin typeface="Myriad Pro" panose="020B0503030403020204" pitchFamily="34" charset="0"/>
              </a:rPr>
              <a:t>istovremeno dostupna šaltera, dolazi jedan klijent...</a:t>
            </a:r>
            <a:endParaRPr lang="en-RS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1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44231C-430A-C34A-AD93-86C7C8CA184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yriad Pro Light" panose="020B0403030403020204" pitchFamily="34" charset="0"/>
              </a:rPr>
              <a:t>Optimističko zaključavanje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0467E2-ACB0-DA49-B112-FE6F8092D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8896" y="2507632"/>
            <a:ext cx="2467853" cy="184273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3FD7091-381A-1243-B5FD-DBD8B23E8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1815" y="2507632"/>
            <a:ext cx="2467853" cy="184273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8D2772E-1512-1547-93FE-1C90748E0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8896" y="2507632"/>
            <a:ext cx="2467853" cy="2114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EDA9B3-B422-E94D-98D3-4125D51615A0}"/>
              </a:ext>
            </a:extLst>
          </p:cNvPr>
          <p:cNvSpPr txBox="1"/>
          <p:nvPr/>
        </p:nvSpPr>
        <p:spPr>
          <a:xfrm>
            <a:off x="1652604" y="4979880"/>
            <a:ext cx="3852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000">
                <a:latin typeface="Consolas" panose="020B0609020204030204" pitchFamily="49" charset="0"/>
                <a:cs typeface="Consolas" panose="020B0609020204030204" pitchFamily="49" charset="0"/>
              </a:rPr>
              <a:t>SELECT stanje FROM racuni</a:t>
            </a:r>
          </a:p>
          <a:p>
            <a:r>
              <a:rPr lang="en-RS" sz="2000">
                <a:latin typeface="Consolas" panose="020B0609020204030204" pitchFamily="49" charset="0"/>
                <a:cs typeface="Consolas" panose="020B0609020204030204" pitchFamily="49" charset="0"/>
              </a:rPr>
              <a:t>  WHERE br_racuna</a:t>
            </a:r>
            <a:r>
              <a:rPr lang="sr-Latn-RS" sz="2000">
                <a:latin typeface="Consolas" panose="020B0609020204030204" pitchFamily="49" charset="0"/>
                <a:cs typeface="Consolas" panose="020B0609020204030204" pitchFamily="49" charset="0"/>
              </a:rPr>
              <a:t>=1234567;</a:t>
            </a:r>
            <a:endParaRPr lang="en-R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365C7CA1-DC6F-F24F-A393-5CC84AE1F7BD}"/>
              </a:ext>
            </a:extLst>
          </p:cNvPr>
          <p:cNvSpPr/>
          <p:nvPr/>
        </p:nvSpPr>
        <p:spPr>
          <a:xfrm>
            <a:off x="767090" y="1293459"/>
            <a:ext cx="2245242" cy="1243914"/>
          </a:xfrm>
          <a:prstGeom prst="wedgeRoundRectCallout">
            <a:avLst>
              <a:gd name="adj1" fmla="val 49771"/>
              <a:gd name="adj2" fmla="val 65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>
                <a:latin typeface="Myriad Pro" panose="020B0503030403020204" pitchFamily="34" charset="0"/>
              </a:rPr>
              <a:t>koje je stanje na mom računu?</a:t>
            </a:r>
            <a:endParaRPr lang="en-RS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61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44231C-430A-C34A-AD93-86C7C8CA184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yriad Pro Light" panose="020B0403030403020204" pitchFamily="34" charset="0"/>
              </a:rPr>
              <a:t>Optimističko zaključavanje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0467E2-ACB0-DA49-B112-FE6F8092D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8896" y="2507632"/>
            <a:ext cx="2467853" cy="184273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3FD7091-381A-1243-B5FD-DBD8B23E8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1815" y="2507632"/>
            <a:ext cx="2467853" cy="184273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8D2772E-1512-1547-93FE-1C90748E0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1814" y="2507632"/>
            <a:ext cx="2467853" cy="2114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EDA9B3-B422-E94D-98D3-4125D51615A0}"/>
              </a:ext>
            </a:extLst>
          </p:cNvPr>
          <p:cNvSpPr txBox="1"/>
          <p:nvPr/>
        </p:nvSpPr>
        <p:spPr>
          <a:xfrm>
            <a:off x="6710631" y="4979880"/>
            <a:ext cx="3852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000">
                <a:latin typeface="Consolas" panose="020B0609020204030204" pitchFamily="49" charset="0"/>
                <a:cs typeface="Consolas" panose="020B0609020204030204" pitchFamily="49" charset="0"/>
              </a:rPr>
              <a:t>SELECT stanje FROM racuni</a:t>
            </a:r>
          </a:p>
          <a:p>
            <a:r>
              <a:rPr lang="en-RS" sz="2000">
                <a:latin typeface="Consolas" panose="020B0609020204030204" pitchFamily="49" charset="0"/>
                <a:cs typeface="Consolas" panose="020B0609020204030204" pitchFamily="49" charset="0"/>
              </a:rPr>
              <a:t>  WHERE br_racuna</a:t>
            </a:r>
            <a:r>
              <a:rPr lang="sr-Latn-RS" sz="2000">
                <a:latin typeface="Consolas" panose="020B0609020204030204" pitchFamily="49" charset="0"/>
                <a:cs typeface="Consolas" panose="020B0609020204030204" pitchFamily="49" charset="0"/>
              </a:rPr>
              <a:t>=1234567;</a:t>
            </a:r>
            <a:endParaRPr lang="en-R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A2278EB-7E04-744B-BA3E-186E4B691137}"/>
              </a:ext>
            </a:extLst>
          </p:cNvPr>
          <p:cNvSpPr/>
          <p:nvPr/>
        </p:nvSpPr>
        <p:spPr>
          <a:xfrm>
            <a:off x="4973379" y="1275843"/>
            <a:ext cx="2245242" cy="1243914"/>
          </a:xfrm>
          <a:prstGeom prst="wedgeRoundRectCallout">
            <a:avLst>
              <a:gd name="adj1" fmla="val 49771"/>
              <a:gd name="adj2" fmla="val 65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>
                <a:latin typeface="Myriad Pro" panose="020B0503030403020204" pitchFamily="34" charset="0"/>
              </a:rPr>
              <a:t>koje je stanje na mom računu?</a:t>
            </a:r>
            <a:endParaRPr lang="en-RS">
              <a:latin typeface="Myriad Pro" panose="020B0503030403020204" pitchFamily="34" charset="0"/>
            </a:endParaRP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F67F27F8-96FE-994D-B37A-88B73127FF1E}"/>
              </a:ext>
            </a:extLst>
          </p:cNvPr>
          <p:cNvSpPr/>
          <p:nvPr/>
        </p:nvSpPr>
        <p:spPr>
          <a:xfrm>
            <a:off x="5292850" y="2970408"/>
            <a:ext cx="1242862" cy="357722"/>
          </a:xfrm>
          <a:prstGeom prst="curvedDownArrow">
            <a:avLst>
              <a:gd name="adj1" fmla="val 25000"/>
              <a:gd name="adj2" fmla="val 59285"/>
              <a:gd name="adj3" fmla="val 503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21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44231C-430A-C34A-AD93-86C7C8CA184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Myriad Pro Light" panose="020B0403030403020204" pitchFamily="34" charset="0"/>
              </a:rPr>
              <a:t>Optimističko zaključavanje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0467E2-ACB0-DA49-B112-FE6F8092D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8896" y="2507632"/>
            <a:ext cx="2467853" cy="184273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3FD7091-381A-1243-B5FD-DBD8B23E8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1815" y="2507632"/>
            <a:ext cx="2467853" cy="184273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8D2772E-1512-1547-93FE-1C90748E0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8896" y="2507632"/>
            <a:ext cx="2467853" cy="2114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EDA9B3-B422-E94D-98D3-4125D51615A0}"/>
              </a:ext>
            </a:extLst>
          </p:cNvPr>
          <p:cNvSpPr txBox="1"/>
          <p:nvPr/>
        </p:nvSpPr>
        <p:spPr>
          <a:xfrm>
            <a:off x="1652604" y="4979880"/>
            <a:ext cx="3852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sz="2000">
                <a:latin typeface="Consolas" panose="020B0609020204030204" pitchFamily="49" charset="0"/>
                <a:cs typeface="Consolas" panose="020B0609020204030204" pitchFamily="49" charset="0"/>
              </a:rPr>
              <a:t>SELECT stanje FROM racuni</a:t>
            </a:r>
          </a:p>
          <a:p>
            <a:r>
              <a:rPr lang="en-RS" sz="2000">
                <a:latin typeface="Consolas" panose="020B0609020204030204" pitchFamily="49" charset="0"/>
                <a:cs typeface="Consolas" panose="020B0609020204030204" pitchFamily="49" charset="0"/>
              </a:rPr>
              <a:t>  WHERE br_racuna</a:t>
            </a:r>
            <a:r>
              <a:rPr lang="sr-Latn-RS" sz="2000">
                <a:latin typeface="Consolas" panose="020B0609020204030204" pitchFamily="49" charset="0"/>
                <a:cs typeface="Consolas" panose="020B0609020204030204" pitchFamily="49" charset="0"/>
              </a:rPr>
              <a:t>=1234567;</a:t>
            </a:r>
          </a:p>
          <a:p>
            <a:r>
              <a:rPr lang="sr-Latn-R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  <a:r>
              <a:rPr lang="sr-Latn-R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&gt;  1000</a:t>
            </a:r>
            <a:endParaRPr lang="en-RS" sz="200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8C1889A5-6128-9E47-8C21-98B34BB1DD90}"/>
              </a:ext>
            </a:extLst>
          </p:cNvPr>
          <p:cNvSpPr/>
          <p:nvPr/>
        </p:nvSpPr>
        <p:spPr>
          <a:xfrm>
            <a:off x="1994528" y="1084857"/>
            <a:ext cx="2245242" cy="1243914"/>
          </a:xfrm>
          <a:prstGeom prst="wedgeRoundRectCallout">
            <a:avLst>
              <a:gd name="adj1" fmla="val 49771"/>
              <a:gd name="adj2" fmla="val 65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r-Latn-RS">
                <a:latin typeface="Myriad Pro" panose="020B0503030403020204" pitchFamily="34" charset="0"/>
              </a:rPr>
              <a:t>stanje na Vašem računu je 1000</a:t>
            </a:r>
            <a:endParaRPr lang="en-RS">
              <a:latin typeface="Myriad Pro" panose="020B0503030403020204" pitchFamily="34" charset="0"/>
            </a:endParaRP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FF68D52F-B6DD-BA4E-8A53-1CB25119E706}"/>
              </a:ext>
            </a:extLst>
          </p:cNvPr>
          <p:cNvSpPr/>
          <p:nvPr/>
        </p:nvSpPr>
        <p:spPr>
          <a:xfrm flipH="1">
            <a:off x="5292850" y="2970408"/>
            <a:ext cx="1242862" cy="357722"/>
          </a:xfrm>
          <a:prstGeom prst="curvedDownArrow">
            <a:avLst>
              <a:gd name="adj1" fmla="val 25000"/>
              <a:gd name="adj2" fmla="val 59285"/>
              <a:gd name="adj3" fmla="val 503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34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350</Words>
  <Application>Microsoft Macintosh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Myriad Pro</vt:lpstr>
      <vt:lpstr>Myriad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Branko Milosavljevic</dc:creator>
  <cp:lastModifiedBy>Branko Milosavljevic</cp:lastModifiedBy>
  <cp:revision>21</cp:revision>
  <dcterms:created xsi:type="dcterms:W3CDTF">2019-11-20T04:13:48Z</dcterms:created>
  <dcterms:modified xsi:type="dcterms:W3CDTF">2020-12-15T22:38:59Z</dcterms:modified>
</cp:coreProperties>
</file>