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7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Archivo Narrow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5593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429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04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436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828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57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7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534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555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57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38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4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80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9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29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41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21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7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9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-14700" y="6347775"/>
            <a:ext cx="122068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4457600" y="6431140"/>
            <a:ext cx="32768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9261067" y="275"/>
            <a:ext cx="29428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2933" y="-25"/>
            <a:ext cx="122068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9261067" y="248094"/>
            <a:ext cx="29428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sz="2800" b="1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sz="22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sz="18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1486908" y="40548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MDS272A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- WEB ANALYTICS  - Credits:5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245096" y="1592494"/>
            <a:ext cx="11642103" cy="46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Unit 1:  INTRODUCTION TO WEB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Web Analytics: Web Analytics Approach – A Model of Analysis – Context matters – Data Contradiction – Working of Web Analytics: Log file analysis – Page tagging – Metrics and Dimensions – Interacting with data in Google Analytics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Unit 2:  LEARNING ABOUT USERS THROUGH WEB ANALYTICS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Goals: Introduction – Goals and Conversions – Conversion Rate – Goal reports in Google Analytics – Performance Indicators – Analyzing Web Users: Learning about users – Traffic Analysis – Analyzing user content – Click-Path analysis – Segmentation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5097" y="303709"/>
            <a:ext cx="12437097" cy="1122300"/>
          </a:xfrm>
        </p:spPr>
        <p:txBody>
          <a:bodyPr/>
          <a:lstStyle/>
          <a:p>
            <a:r>
              <a:rPr lang="en-US" sz="3200" b="0" dirty="0" smtClean="0"/>
              <a:t>Example </a:t>
            </a:r>
            <a:r>
              <a:rPr lang="en-US" sz="3200" b="0" dirty="0"/>
              <a:t>for building a measurement framework for an informational website: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5878"/>
          <a:stretch/>
        </p:blipFill>
        <p:spPr>
          <a:xfrm>
            <a:off x="791849" y="1329180"/>
            <a:ext cx="10133816" cy="47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5097" y="303709"/>
            <a:ext cx="12437097" cy="1122300"/>
          </a:xfrm>
        </p:spPr>
        <p:txBody>
          <a:bodyPr/>
          <a:lstStyle/>
          <a:p>
            <a:r>
              <a:rPr lang="en-US" sz="3200" b="0" dirty="0" smtClean="0"/>
              <a:t>Example </a:t>
            </a:r>
            <a:r>
              <a:rPr lang="en-US" sz="3200" b="0" dirty="0"/>
              <a:t>for building a measurement framework for an informational website: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07"/>
          <a:stretch/>
        </p:blipFill>
        <p:spPr>
          <a:xfrm>
            <a:off x="1113738" y="1680821"/>
            <a:ext cx="10096500" cy="5177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8" y="1188544"/>
            <a:ext cx="10096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 descr="Web Analytics Proc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2372" y="487829"/>
            <a:ext cx="5335570" cy="568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0"/>
          <p:cNvGrpSpPr/>
          <p:nvPr/>
        </p:nvGrpSpPr>
        <p:grpSpPr>
          <a:xfrm>
            <a:off x="0" y="832659"/>
            <a:ext cx="12192000" cy="5502153"/>
            <a:chOff x="-1" y="538925"/>
            <a:chExt cx="10668002" cy="5805733"/>
          </a:xfrm>
        </p:grpSpPr>
        <p:pic>
          <p:nvPicPr>
            <p:cNvPr id="149" name="Google Shape;14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538925"/>
              <a:ext cx="10668001" cy="5805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831946"/>
              <a:ext cx="333375" cy="1381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0"/>
            <p:cNvPicPr preferRelativeResize="0"/>
            <p:nvPr/>
          </p:nvPicPr>
          <p:blipFill rotWithShape="1">
            <a:blip r:embed="rId5">
              <a:alphaModFix/>
            </a:blip>
            <a:srcRect l="-1" t="5878" r="9278"/>
            <a:stretch/>
          </p:blipFill>
          <p:spPr>
            <a:xfrm>
              <a:off x="-1" y="5213072"/>
              <a:ext cx="620893" cy="11315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0"/>
          <p:cNvSpPr/>
          <p:nvPr/>
        </p:nvSpPr>
        <p:spPr>
          <a:xfrm>
            <a:off x="0" y="247884"/>
            <a:ext cx="9247695" cy="584775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Insight</a:t>
            </a: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679" y="1118439"/>
            <a:ext cx="74961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09480" y="4880226"/>
            <a:ext cx="11646897" cy="10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/>
              <a:t>Source:  FIGURE 2.3 Analysis can range from completely open-ended to completely structured. Most UX questions fall between these two poles.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455013"/>
            <a:ext cx="91850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Semi-structured analysis involves iterations of gathering, transforming, and analyzing data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62" y="1645268"/>
            <a:ext cx="10503360" cy="328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Web Analytics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Google Analytics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Optimizely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KISSmetrics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Crazy Egg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Key Metrics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Dashboards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Conversion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Emerging Analytics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Google Analytics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Google Analytics is a freemium analytic tool that provides a detailed statistics of the web traffic.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used by more than 60% of website owners.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Google analytics helps you to track and measure visitors, traffic sources, goals, conversion, and other metrics.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 basically generates reports on −</a:t>
            </a:r>
            <a:endParaRPr/>
          </a:p>
          <a:p>
            <a: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Audience Analysis</a:t>
            </a:r>
            <a:endParaRPr/>
          </a:p>
          <a:p>
            <a: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Acquisition Analysis</a:t>
            </a:r>
            <a:endParaRPr/>
          </a:p>
          <a:p>
            <a: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Behavior Analysis</a:t>
            </a:r>
            <a:endParaRPr/>
          </a:p>
          <a:p>
            <a: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Conversion Analysis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242880" y="27840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Audience Analysis</a:t>
            </a:r>
            <a:r>
              <a:rPr lang="en-US" sz="3200" b="0"/>
              <a:t/>
            </a:r>
            <a:br>
              <a:rPr lang="en-US" sz="3200" b="0"/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415600" y="894080"/>
            <a:ext cx="11360800" cy="519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audience analysis gives an overview of the audience who visit your site along with their session history, page-views, bounce rate, etc.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age and gender of your audience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affinity reach and market segmentation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Interests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and location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Geo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and returning visitors, their frequency, and engagement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Browsers, Operating systems, and network of your audience in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Mobile device info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Custom variable report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Custom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This report shows the activity by custom modules that you created to capture the selections.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Benchmarking channels, locations, and devices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Benchmarking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Benchmarking allows you to compare your metrics with other related industries. So, you can plot what you need to incur in order to overtake the market.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Flow of user activity under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Users flow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to see the path they took on your website.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42880" y="27840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Acquisition Analysis</a:t>
            </a:r>
            <a:r>
              <a:rPr lang="en-US" sz="3200" b="0"/>
              <a:t/>
            </a:r>
            <a:br>
              <a:rPr lang="en-US" sz="3200" b="0"/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15600" y="802640"/>
            <a:ext cx="11360800" cy="519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Acquisition means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‘to acquire.’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Acquisition analysis is carried out to find out the sources from where your web traffic originates.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acquisition analysis, can −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Capture traffic from all channels, particular source/medium, and from referrals.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Trace traffic from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AdWords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(paid search).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traffic from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search engines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Here, you can see Queries, triggered landing pages, and geographical summary.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Track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social media traffic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It helps you to identify networks where your users are engaged. It helps you measure the impact of social media on your website.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which plug-ins gave you traffic.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Have a look at all the campaigns you built throughout your website with detailed statistics of paid/organic keywords and the cost incurred on it.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1486908" y="40548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MDS272A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- WEB ANALYTICS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152628" y="1168988"/>
            <a:ext cx="11642103" cy="46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Unit 3:  GOOGLE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89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Different analytical tools - Key features and capabilities of Google analytics- How Google analytics works - Implementing Google analytics - Getting up and running with Google analytics -Navigating Google analytics – Using Google analytics reports -Google metrics - Using visitor data to drive website improvement- Focusing on key performance indicators- Integrating Google analytics with third-Party applications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Unit 4: OVERVIEW OF QUALITATIVE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Lab Usability Testing- Heuristic Evaluations- Site Visits- Surveys (Questionnaires) - Testing and Experimentation: A/B Testing and Multivariate Testing-Competitive Intelligence - Analysis Search Analytics: Performing Internal Site Search Analytics, Search Engine Optimization (SEO) and Pay per Click (PPC)-Website Optimization against KPIs- Content optimization- Funnel/Goal optimization - Text Analytics: Natural Language Processing (NLP)- Supervised Machine Learning (ML) Algorithms-API and Web data scarping using R and Python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42880" y="27840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Behavior Analysis</a:t>
            </a:r>
            <a:r>
              <a:rPr lang="en-US" sz="3200" b="0"/>
              <a:t/>
            </a:r>
            <a:br>
              <a:rPr lang="en-US" sz="3200" b="0"/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415600" y="1021669"/>
            <a:ext cx="11360800" cy="519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Behavior analysis monitors users’ activities on a website.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Site Content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It shows how many pages were viewed.</a:t>
            </a:r>
            <a:endParaRPr/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can see the detailed interaction of data across all pages or in segments like content drill-down, landing pages, and exit pages.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Content drill-down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is breaking up of data into sub-folders.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Landing page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is the page where the user lands, </a:t>
            </a:r>
            <a:endParaRPr/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exit page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 is where the user exits your site. You can measure the behavioral flow in terms of content.</a:t>
            </a:r>
            <a:endParaRPr/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Site Speed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 can capture page load time, execution speed, and performance data.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measure page timings, user timings, and get speed suggestion.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helps to know where you are lagging.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242880" y="27840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Behavior Analysis</a:t>
            </a:r>
            <a:r>
              <a:rPr lang="en-US" sz="3200" b="0"/>
              <a:t/>
            </a:r>
            <a:br>
              <a:rPr lang="en-US" sz="3200" b="0"/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415600" y="1762442"/>
            <a:ext cx="11360800" cy="519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Site Search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It gives a full picture of how the users search across the site, what they normally look for, and how they arrive at a particular landing page. </a:t>
            </a:r>
            <a:endParaRPr/>
          </a:p>
          <a:p>
            <a:pPr marL="914400" lvl="1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analyze what they search for before landing on your website.</a:t>
            </a:r>
            <a:endParaRPr/>
          </a:p>
          <a:p>
            <a:pPr marL="571500" lvl="1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− Events are visitors’ actions with content, which can be traced independently. Example − downloads, sign up, log-in, etc.</a:t>
            </a:r>
            <a:endParaRPr/>
          </a:p>
          <a:p>
            <a:pPr marL="88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242880" y="27840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Conversion Analysis</a:t>
            </a:r>
            <a:r>
              <a:rPr lang="en-US" sz="3200" b="0"/>
              <a:t/>
            </a:r>
            <a:br>
              <a:rPr lang="en-US" sz="3200" b="0"/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415600" y="894080"/>
            <a:ext cx="11360800" cy="519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Conversion is a goal completion or a transaction by a user on your website. For example, download, checkout, buy, etc.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Ecommerce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Multi-channel funnels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Attribution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486908" y="40548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MDS372B - WEB ANALYTICS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253429" y="1035424"/>
            <a:ext cx="11642103" cy="466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Unit 5: VISUAL ANALYTICS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VISUAL ANALYTICS:  Drill down and hierarchies-Sorting-Grouping- Additional Ways to Group- Creating Sets- Analysis with Cubes and MDX- Filtering for Top and Top N- Using the Filter Shelf- The Formatting Pane- Trend Lines- Forecasting- Formatting- Parameters -  SOCIAL NETWORK ANALYSIS:  Types of social network-Graph Visualization-Network Relationships-Network structures: equivalence-Network Evolution-Diffusion in networks- Descriptive Modeling-Predictive Modeling-Customer Profiling-Network targeting 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253429" y="3647389"/>
            <a:ext cx="11284449" cy="283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Books And Reference Books: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Beasley M, (2013), Practical web analytics for user experience: How analytics can help you understand your users. Newnes, 1st edition, Morgan Kaufmann.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Sponder M, (2013), Social media analytics: Effective tools for building, interpreting, and using metrics, 1st edition, McGraw Hill Professional.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Clifton B, (2012), Advanced Web Metrics with Google Analytics, 3rd edition, John Wiley &amp; Sons..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1486908" y="40548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Web Analytics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245096" y="1168988"/>
            <a:ext cx="11642103" cy="509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analyzing the behavior of visitors to a website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tracking, reviewing and reporting data to measure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webactivity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and its components ( webpages, images and videos)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Analytics can help in the following ways:</a:t>
            </a:r>
            <a:endParaRPr dirty="0"/>
          </a:p>
          <a:p>
            <a:pPr marL="9906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  the  likelihood   that   a  given   customer   will   repurchase   a  product   after purchasing it in the past. </a:t>
            </a:r>
            <a:endParaRPr dirty="0"/>
          </a:p>
          <a:p>
            <a:pPr marL="9906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 the site to customers who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 it repeatedly.</a:t>
            </a:r>
            <a:endParaRPr dirty="0"/>
          </a:p>
          <a:p>
            <a:pPr marL="9906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money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individual customers or specific groups of customers spend.</a:t>
            </a:r>
            <a:endParaRPr dirty="0"/>
          </a:p>
          <a:p>
            <a:pPr marL="9906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the geographic regions from which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and the least customers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 the site and purchase specific products.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1486908" y="40548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Importance of Web Analytics</a:t>
            </a:r>
            <a:r>
              <a:rPr lang="en-US" sz="3600" b="0"/>
              <a:t/>
            </a:r>
            <a:br>
              <a:rPr lang="en-US" sz="3600" b="0"/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245096" y="1168988"/>
            <a:ext cx="11642103" cy="509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Assess web content problems so that they can be rectified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Have a clear perspective of website trends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Monitor web traffic and user flow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Demonstrate goals acquisition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Figure out potential keywords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Identify segments for improvement</a:t>
            </a:r>
            <a:endParaRPr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Find out referring sources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22169"/>
            <a:ext cx="12192000" cy="570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0" y="247884"/>
            <a:ext cx="9247695" cy="584775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Web Analytics</a:t>
            </a:r>
            <a:endParaRPr sz="3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Process of Web Analytics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491014" y="1282109"/>
            <a:ext cx="11584722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Set the business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track the goal achievement, set the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Key Performance Indicators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(KPI).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Collect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correct and suitable data.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extract insights,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data.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Based on assumptions learned from the data analysis,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Test alternatives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Based on either data analysis or website testing,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Implement insights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76" y="115174"/>
            <a:ext cx="11360800" cy="1122300"/>
          </a:xfrm>
        </p:spPr>
        <p:txBody>
          <a:bodyPr/>
          <a:lstStyle/>
          <a:p>
            <a:r>
              <a:rPr lang="en-IN" dirty="0"/>
              <a:t>Web Analytics </a:t>
            </a:r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238053" y="96966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err="1">
                <a:solidFill>
                  <a:srgbClr val="2E475D"/>
                </a:solidFill>
                <a:latin typeface="inherit"/>
              </a:rPr>
              <a:t>Pageviews</a:t>
            </a:r>
            <a:endParaRPr lang="en-US" sz="3200" dirty="0">
              <a:solidFill>
                <a:srgbClr val="2E475D"/>
              </a:solidFill>
              <a:latin typeface="inherit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Unique </a:t>
            </a:r>
            <a:r>
              <a:rPr lang="en-US" sz="3200" dirty="0" err="1">
                <a:solidFill>
                  <a:srgbClr val="2E475D"/>
                </a:solidFill>
                <a:latin typeface="inherit"/>
              </a:rPr>
              <a:t>Pageviews</a:t>
            </a:r>
            <a:endParaRPr lang="en-US" sz="3200" dirty="0">
              <a:solidFill>
                <a:srgbClr val="2E475D"/>
              </a:solidFill>
              <a:latin typeface="inherit"/>
            </a:endParaRP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Sessions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New Visitors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Returning Visitors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Traffic Sources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2E475D"/>
                </a:solidFill>
                <a:latin typeface="inherit"/>
              </a:rPr>
              <a:t>Bounce Rate</a:t>
            </a:r>
          </a:p>
        </p:txBody>
      </p:sp>
    </p:spTree>
    <p:extLst>
      <p:ext uri="{BB962C8B-B14F-4D97-AF65-F5344CB8AC3E}">
        <p14:creationId xmlns:p14="http://schemas.microsoft.com/office/powerpoint/2010/main" val="39430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76" y="115174"/>
            <a:ext cx="11360800" cy="1122300"/>
          </a:xfrm>
        </p:spPr>
        <p:txBody>
          <a:bodyPr/>
          <a:lstStyle/>
          <a:p>
            <a:pPr fontAlgn="base"/>
            <a:r>
              <a:rPr lang="en-IN" dirty="0"/>
              <a:t>Web Analytics Best 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9622" y="969663"/>
            <a:ext cx="115101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Pick metrics that align with your business objectives.</a:t>
            </a:r>
            <a:endParaRPr lang="en-US" sz="32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Use data to drive </a:t>
            </a:r>
            <a:r>
              <a:rPr lang="en-US" sz="3200" b="1" dirty="0" smtClean="0"/>
              <a:t>decision-making</a:t>
            </a:r>
          </a:p>
          <a:p>
            <a:pPr marL="990600" lvl="7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/>
              <a:t>Change the product page link to most visited page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Don’t limit your focus to traffic.</a:t>
            </a:r>
            <a:endParaRPr lang="en-US" sz="32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Always pair data with insights</a:t>
            </a:r>
            <a:r>
              <a:rPr lang="en-US" sz="3200" b="1" dirty="0" smtClean="0"/>
              <a:t>.</a:t>
            </a:r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Share and ask for feedback from stakeholders.</a:t>
            </a:r>
            <a:endParaRPr lang="en-US" sz="3200" dirty="0"/>
          </a:p>
          <a:p>
            <a:pPr fontAlgn="base">
              <a:lnSpc>
                <a:spcPct val="150000"/>
              </a:lnSpc>
            </a:pPr>
            <a:endParaRPr lang="en-US" sz="32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fontAlgn="base">
              <a:lnSpc>
                <a:spcPct val="150000"/>
              </a:lnSpc>
              <a:buFont typeface="+mj-lt"/>
              <a:buAutoNum type="arabicPeriod"/>
            </a:pPr>
            <a:endParaRPr lang="en-US" sz="3200" dirty="0">
              <a:solidFill>
                <a:srgbClr val="2E475D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073367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681</Words>
  <Application>Microsoft Office PowerPoint</Application>
  <PresentationFormat>Widescreen</PresentationFormat>
  <Paragraphs>129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inherit</vt:lpstr>
      <vt:lpstr>Times New Roman</vt:lpstr>
      <vt:lpstr>Georgia</vt:lpstr>
      <vt:lpstr>Archivo Narrow</vt:lpstr>
      <vt:lpstr>Simple Light</vt:lpstr>
      <vt:lpstr>MDS272A - WEB ANALYTICS  - Credits:5 </vt:lpstr>
      <vt:lpstr>MDS272A - WEB ANALYTICS </vt:lpstr>
      <vt:lpstr>MDS372B - WEB ANALYTICS </vt:lpstr>
      <vt:lpstr>Web Analytics </vt:lpstr>
      <vt:lpstr>Importance of Web Analytics  </vt:lpstr>
      <vt:lpstr>PowerPoint Presentation</vt:lpstr>
      <vt:lpstr>Process of Web Analytics</vt:lpstr>
      <vt:lpstr>Web Analytics Examples</vt:lpstr>
      <vt:lpstr>Web Analytics Best Practices</vt:lpstr>
      <vt:lpstr>Example for building a measurement framework for an informational website:</vt:lpstr>
      <vt:lpstr>Example for building a measurement framework for an informational website:</vt:lpstr>
      <vt:lpstr>PowerPoint Presentation</vt:lpstr>
      <vt:lpstr>PowerPoint Presentation</vt:lpstr>
      <vt:lpstr>PowerPoint Presentation</vt:lpstr>
      <vt:lpstr>PowerPoint Presentation</vt:lpstr>
      <vt:lpstr>Web Analytics</vt:lpstr>
      <vt:lpstr>Google Analytics</vt:lpstr>
      <vt:lpstr>Audience Analysis </vt:lpstr>
      <vt:lpstr>Acquisition Analysis </vt:lpstr>
      <vt:lpstr>Behavior Analysis </vt:lpstr>
      <vt:lpstr>Behavior Analysis </vt:lpstr>
      <vt:lpstr>Conversion Analysis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MDS372B - WEB ANALYTICS  - Credits:5 </dc:title>
  <cp:lastModifiedBy>dell</cp:lastModifiedBy>
  <cp:revision>6</cp:revision>
  <dcterms:modified xsi:type="dcterms:W3CDTF">2023-01-03T02:40:45Z</dcterms:modified>
</cp:coreProperties>
</file>