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6" r:id="rId2"/>
    <p:sldId id="257" r:id="rId3"/>
    <p:sldId id="299" r:id="rId4"/>
    <p:sldId id="280" r:id="rId5"/>
    <p:sldId id="258" r:id="rId6"/>
    <p:sldId id="267" r:id="rId7"/>
    <p:sldId id="312" r:id="rId8"/>
    <p:sldId id="270" r:id="rId9"/>
    <p:sldId id="316" r:id="rId10"/>
    <p:sldId id="285" r:id="rId11"/>
    <p:sldId id="286" r:id="rId12"/>
    <p:sldId id="315" r:id="rId13"/>
    <p:sldId id="307" r:id="rId14"/>
    <p:sldId id="282" r:id="rId15"/>
    <p:sldId id="283" r:id="rId16"/>
    <p:sldId id="313" r:id="rId17"/>
    <p:sldId id="269" r:id="rId18"/>
    <p:sldId id="266" r:id="rId19"/>
    <p:sldId id="288" r:id="rId20"/>
    <p:sldId id="310" r:id="rId21"/>
    <p:sldId id="330" r:id="rId22"/>
    <p:sldId id="272" r:id="rId23"/>
    <p:sldId id="273" r:id="rId24"/>
    <p:sldId id="274" r:id="rId25"/>
    <p:sldId id="275" r:id="rId26"/>
    <p:sldId id="276" r:id="rId27"/>
    <p:sldId id="277" r:id="rId28"/>
    <p:sldId id="278" r:id="rId29"/>
    <p:sldId id="279" r:id="rId30"/>
    <p:sldId id="325" r:id="rId31"/>
    <p:sldId id="326" r:id="rId32"/>
    <p:sldId id="327" r:id="rId33"/>
    <p:sldId id="328" r:id="rId34"/>
    <p:sldId id="329" r:id="rId35"/>
    <p:sldId id="265" r:id="rId36"/>
    <p:sldId id="261" r:id="rId37"/>
    <p:sldId id="317" r:id="rId38"/>
    <p:sldId id="318" r:id="rId39"/>
    <p:sldId id="319" r:id="rId40"/>
    <p:sldId id="320" r:id="rId41"/>
    <p:sldId id="321" r:id="rId42"/>
    <p:sldId id="323" r:id="rId43"/>
    <p:sldId id="324" r:id="rId44"/>
    <p:sldId id="294" r:id="rId45"/>
    <p:sldId id="287" r:id="rId46"/>
    <p:sldId id="296" r:id="rId47"/>
    <p:sldId id="295" r:id="rId48"/>
    <p:sldId id="290" r:id="rId49"/>
    <p:sldId id="298" r:id="rId50"/>
    <p:sldId id="297" r:id="rId51"/>
    <p:sldId id="293" r:id="rId52"/>
    <p:sldId id="300" r:id="rId53"/>
    <p:sldId id="301" r:id="rId54"/>
    <p:sldId id="302" r:id="rId55"/>
    <p:sldId id="304" r:id="rId56"/>
    <p:sldId id="305" r:id="rId57"/>
    <p:sldId id="306" r:id="rId58"/>
  </p:sldIdLst>
  <p:sldSz cx="9144000" cy="6858000" type="screen4x3"/>
  <p:notesSz cx="6858000" cy="9144000"/>
  <p:defaultTextStyle>
    <a:defPPr>
      <a:defRPr lang="pt-PT"/>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170" autoAdjust="0"/>
  </p:normalViewPr>
  <p:slideViewPr>
    <p:cSldViewPr>
      <p:cViewPr>
        <p:scale>
          <a:sx n="66" d="100"/>
          <a:sy n="66" d="100"/>
        </p:scale>
        <p:origin x="-1410" y="1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pt-PT"/>
          </a:p>
        </p:txBody>
      </p:sp>
      <p:sp>
        <p:nvSpPr>
          <p:cNvPr id="3" name="Marcador de Posição da Data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25032086-1EC3-4A63-9FDB-761148A2DEC7}" type="datetimeFigureOut">
              <a:rPr lang="pt-PT"/>
              <a:pPr>
                <a:defRPr/>
              </a:pPr>
              <a:t>04/07/2016</a:t>
            </a:fld>
            <a:endParaRPr lang="pt-PT"/>
          </a:p>
        </p:txBody>
      </p:sp>
      <p:sp>
        <p:nvSpPr>
          <p:cNvPr id="4" name="Marcador de Posição da Imagem do Diapositivo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pt-PT" noProof="0"/>
          </a:p>
        </p:txBody>
      </p:sp>
      <p:sp>
        <p:nvSpPr>
          <p:cNvPr id="5" name="Marcador de Posição de Nota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PT" noProof="0" smtClean="0"/>
              <a:t>Clique para editar os estilos</a:t>
            </a:r>
          </a:p>
          <a:p>
            <a:pPr lvl="1"/>
            <a:r>
              <a:rPr lang="pt-PT" noProof="0" smtClean="0"/>
              <a:t>Segundo nível</a:t>
            </a:r>
          </a:p>
          <a:p>
            <a:pPr lvl="2"/>
            <a:r>
              <a:rPr lang="pt-PT" noProof="0" smtClean="0"/>
              <a:t>Terceiro nível</a:t>
            </a:r>
          </a:p>
          <a:p>
            <a:pPr lvl="3"/>
            <a:r>
              <a:rPr lang="pt-PT" noProof="0" smtClean="0"/>
              <a:t>Quarto nível</a:t>
            </a:r>
          </a:p>
          <a:p>
            <a:pPr lvl="4"/>
            <a:r>
              <a:rPr lang="pt-PT" noProof="0" smtClean="0"/>
              <a:t>Quinto nível</a:t>
            </a:r>
            <a:endParaRPr lang="pt-PT" noProof="0"/>
          </a:p>
        </p:txBody>
      </p:sp>
      <p:sp>
        <p:nvSpPr>
          <p:cNvPr id="6" name="Marcador de Posição do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pt-PT"/>
          </a:p>
        </p:txBody>
      </p:sp>
      <p:sp>
        <p:nvSpPr>
          <p:cNvPr id="7" name="Marcador de Posição do Número do Diapositivo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DED1005-33CD-47D7-A837-A1C263D7CC6C}" type="slidenum">
              <a:rPr lang="pt-PT"/>
              <a:pPr>
                <a:defRPr/>
              </a:pPr>
              <a:t>‹nº›</a:t>
            </a:fld>
            <a:endParaRPr lang="pt-PT"/>
          </a:p>
        </p:txBody>
      </p:sp>
    </p:spTree>
    <p:extLst>
      <p:ext uri="{BB962C8B-B14F-4D97-AF65-F5344CB8AC3E}">
        <p14:creationId xmlns:p14="http://schemas.microsoft.com/office/powerpoint/2010/main" val="11039492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Marcador de Posição da Imagem do Diapositivo 1"/>
          <p:cNvSpPr>
            <a:spLocks noGrp="1" noRot="1" noChangeAspect="1"/>
          </p:cNvSpPr>
          <p:nvPr>
            <p:ph type="sldImg"/>
          </p:nvPr>
        </p:nvSpPr>
        <p:spPr bwMode="auto">
          <a:noFill/>
          <a:ln>
            <a:solidFill>
              <a:srgbClr val="000000"/>
            </a:solidFill>
            <a:miter lim="800000"/>
            <a:headEnd/>
            <a:tailEnd/>
          </a:ln>
        </p:spPr>
      </p:sp>
      <p:sp>
        <p:nvSpPr>
          <p:cNvPr id="17410" name="Marcador de Posição de Notas 2"/>
          <p:cNvSpPr>
            <a:spLocks noGrp="1"/>
          </p:cNvSpPr>
          <p:nvPr>
            <p:ph type="body" idx="1"/>
          </p:nvPr>
        </p:nvSpPr>
        <p:spPr bwMode="auto">
          <a:noFill/>
        </p:spPr>
        <p:txBody>
          <a:bodyPr wrap="square" numCol="1" anchor="t" anchorCtr="0" compatLnSpc="1">
            <a:prstTxWarp prst="textNoShape">
              <a:avLst/>
            </a:prstTxWarp>
          </a:bodyPr>
          <a:lstStyle/>
          <a:p>
            <a:pPr eaLnBrk="1">
              <a:spcBef>
                <a:spcPct val="0"/>
              </a:spcBef>
            </a:pPr>
            <a:endParaRPr lang="pt-PT" sz="2000" dirty="0" smtClean="0">
              <a:latin typeface="Arial" charset="0"/>
              <a:ea typeface="Lucida Sans Unicode" pitchFamily="34" charset="0"/>
              <a:cs typeface="Lucida Sans Unicode" pitchFamily="34" charset="0"/>
            </a:endParaRPr>
          </a:p>
        </p:txBody>
      </p:sp>
      <p:sp>
        <p:nvSpPr>
          <p:cNvPr id="17411" name="Marcador de Posição do Número do Diapositivo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CC6F9CB-1D86-4FFD-9A43-A682A900B261}" type="slidenum">
              <a:rPr lang="pt-PT"/>
              <a:pPr fontAlgn="base">
                <a:spcBef>
                  <a:spcPct val="0"/>
                </a:spcBef>
                <a:spcAft>
                  <a:spcPct val="0"/>
                </a:spcAft>
                <a:defRPr/>
              </a:pPr>
              <a:t>3</a:t>
            </a:fld>
            <a:endParaRPr lang="pt-P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fld id="{4298A025-0E48-4BBA-867E-7BAAD115FBAC}" type="slidenum">
              <a:rPr lang="en-GB" altLang="en-US" sz="1200" smtClean="0">
                <a:latin typeface="Times New Roman" charset="0"/>
              </a:rPr>
              <a:pPr/>
              <a:t>12</a:t>
            </a:fld>
            <a:endParaRPr lang="en-GB" altLang="en-US" sz="1200" smtClean="0">
              <a:latin typeface="Times New Roman" charset="0"/>
            </a:endParaRPr>
          </a:p>
        </p:txBody>
      </p:sp>
      <p:sp>
        <p:nvSpPr>
          <p:cNvPr id="37891" name="Rectangle 2"/>
          <p:cNvSpPr>
            <a:spLocks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latin typeface="Times New Roman" charset="0"/>
              </a:rPr>
              <a:t>Here you have another nice search space.</a:t>
            </a:r>
          </a:p>
          <a:p>
            <a:r>
              <a:rPr lang="en-GB" altLang="en-US" smtClean="0">
                <a:latin typeface="Times New Roman" charset="0"/>
              </a:rPr>
              <a:t>First step: you put some particles on it. You can do it at random or on a regular way, or both. How many? In practice, for most real problems with dimension between 2 and 100, a swarm size  of 20 particles works quite good. </a:t>
            </a:r>
          </a:p>
          <a:p>
            <a:r>
              <a:rPr lang="en-GB" altLang="en-US" smtClean="0">
                <a:latin typeface="Times New Roman" charset="0"/>
              </a:rPr>
              <a:t>There are some mathematical ways to give an estimation, but a bit beyond the scope of this talk. Also, as we will see some variants use an adaptive swarm size.</a:t>
            </a:r>
          </a:p>
          <a:p>
            <a:r>
              <a:rPr lang="en-GB" altLang="en-US" smtClean="0">
                <a:latin typeface="Times New Roman" charset="0"/>
              </a:rPr>
              <a:t>Second step: you define a velocity for each particle, usually at random. You can set all initial velocities to zero but, experimentally, it is usually not the best choice.</a:t>
            </a:r>
          </a:p>
          <a:p>
            <a:r>
              <a:rPr lang="en-GB" altLang="en-US" smtClean="0">
                <a:latin typeface="Times New Roman" charset="0"/>
              </a:rPr>
              <a:t>Remember that what we call “velocity” is in fact a move, just because time is discretized.</a:t>
            </a:r>
          </a:p>
          <a:p>
            <a:endParaRPr lang="en-GB" altLang="en-US" smtClean="0">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TextEdit="1"/>
          </p:cNvSpPr>
          <p:nvPr>
            <p:ph type="sldImg"/>
          </p:nvPr>
        </p:nvSpPr>
        <p:spPr bwMode="auto">
          <a:noFill/>
          <a:ln>
            <a:solidFill>
              <a:srgbClr val="000000"/>
            </a:solidFill>
            <a:miter lim="800000"/>
            <a:headEnd/>
            <a:tailEnd/>
          </a:ln>
        </p:spPr>
      </p:sp>
      <p:sp>
        <p:nvSpPr>
          <p:cNvPr id="36866" name="Rectangle 3"/>
          <p:cNvSpPr>
            <a:spLocks noGrp="1"/>
          </p:cNvSpPr>
          <p:nvPr>
            <p:ph type="body" idx="1"/>
          </p:nvPr>
        </p:nvSpPr>
        <p:spPr bwMode="auto">
          <a:noFill/>
        </p:spPr>
        <p:txBody>
          <a:bodyPr wrap="square" numCol="1" anchor="t" anchorCtr="0" compatLnSpc="1">
            <a:prstTxWarp prst="textNoShape">
              <a:avLst/>
            </a:prstTxWarp>
          </a:bodyPr>
          <a:lstStyle/>
          <a:p>
            <a:pPr eaLnBrk="1">
              <a:spcBef>
                <a:spcPct val="0"/>
              </a:spcBef>
            </a:pPr>
            <a:r>
              <a:rPr lang="pt-PT" sz="2000" i="1" smtClean="0">
                <a:latin typeface="Arial" charset="0"/>
                <a:ea typeface="Lucida Sans Unicode" pitchFamily="34" charset="0"/>
                <a:cs typeface="Lucida Sans Unicode" pitchFamily="34" charset="0"/>
              </a:rPr>
              <a:t>c1</a:t>
            </a:r>
            <a:r>
              <a:rPr lang="pt-PT" sz="2000" smtClean="0">
                <a:latin typeface="Arial" charset="0"/>
                <a:ea typeface="Lucida Sans Unicode" pitchFamily="34" charset="0"/>
                <a:cs typeface="Lucida Sans Unicode" pitchFamily="34" charset="0"/>
              </a:rPr>
              <a:t>, </a:t>
            </a:r>
            <a:r>
              <a:rPr lang="pt-PT" sz="2000" i="1" smtClean="0">
                <a:latin typeface="Arial" charset="0"/>
                <a:ea typeface="Lucida Sans Unicode" pitchFamily="34" charset="0"/>
                <a:cs typeface="Lucida Sans Unicode" pitchFamily="34" charset="0"/>
              </a:rPr>
              <a:t>c2 </a:t>
            </a:r>
            <a:r>
              <a:rPr lang="pt-PT" sz="2000" smtClean="0">
                <a:latin typeface="Arial" charset="0"/>
                <a:ea typeface="Lucida Sans Unicode" pitchFamily="34" charset="0"/>
                <a:cs typeface="Lucida Sans Unicode" pitchFamily="34" charset="0"/>
              </a:rPr>
              <a:t>: The balance factors between the effect of  self-knowledge and social knowledge in  moving the particle towards the target. Usually  the value 2 is suggested for both factors in the  literature)</a:t>
            </a:r>
          </a:p>
          <a:p>
            <a:pPr eaLnBrk="1">
              <a:spcBef>
                <a:spcPct val="0"/>
              </a:spcBef>
            </a:pPr>
            <a:r>
              <a:rPr lang="pt-PT" sz="2000" i="1" smtClean="0">
                <a:latin typeface="Arial" charset="0"/>
                <a:ea typeface="Lucida Sans Unicode" pitchFamily="34" charset="0"/>
                <a:cs typeface="Lucida Sans Unicode" pitchFamily="34" charset="0"/>
              </a:rPr>
              <a:t>rand </a:t>
            </a:r>
            <a:r>
              <a:rPr lang="pt-PT" sz="2000" smtClean="0">
                <a:latin typeface="Arial" charset="0"/>
                <a:ea typeface="Lucida Sans Unicode" pitchFamily="34" charset="0"/>
                <a:cs typeface="Lucida Sans Unicode" pitchFamily="34" charset="0"/>
              </a:rPr>
              <a:t>:A random number between 0 and 1, and  different at each iteration</a:t>
            </a:r>
          </a:p>
          <a:p>
            <a:pPr eaLnBrk="1">
              <a:spcBef>
                <a:spcPct val="0"/>
              </a:spcBef>
            </a:pPr>
            <a:r>
              <a:rPr lang="pt-PT" sz="2000" i="1" smtClean="0">
                <a:latin typeface="Arial" charset="0"/>
                <a:ea typeface="Lucida Sans Unicode" pitchFamily="34" charset="0"/>
                <a:cs typeface="Lucida Sans Unicode" pitchFamily="34" charset="0"/>
              </a:rPr>
              <a:t>w </a:t>
            </a:r>
            <a:r>
              <a:rPr lang="pt-PT" sz="2000" smtClean="0">
                <a:latin typeface="Arial" charset="0"/>
                <a:ea typeface="Lucida Sans Unicode" pitchFamily="34" charset="0"/>
                <a:cs typeface="Lucida Sans Unicode" pitchFamily="34" charset="0"/>
              </a:rPr>
              <a:t>: Inertia weight</a:t>
            </a:r>
          </a:p>
          <a:p>
            <a:pPr eaLnBrk="1">
              <a:spcBef>
                <a:spcPct val="0"/>
              </a:spcBef>
            </a:pPr>
            <a:r>
              <a:rPr lang="pt-PT" sz="2000" i="1" smtClean="0">
                <a:latin typeface="Arial" charset="0"/>
                <a:ea typeface="Lucida Sans Unicode" pitchFamily="34" charset="0"/>
                <a:cs typeface="Lucida Sans Unicode" pitchFamily="34" charset="0"/>
              </a:rPr>
              <a:t>pbest </a:t>
            </a:r>
            <a:r>
              <a:rPr lang="pt-PT" sz="2000" smtClean="0">
                <a:latin typeface="Arial" charset="0"/>
                <a:ea typeface="Lucida Sans Unicode" pitchFamily="34" charset="0"/>
                <a:cs typeface="Lucida Sans Unicode" pitchFamily="34" charset="0"/>
              </a:rPr>
              <a:t>: The best position of a particle</a:t>
            </a:r>
          </a:p>
          <a:p>
            <a:pPr eaLnBrk="1">
              <a:spcBef>
                <a:spcPct val="0"/>
              </a:spcBef>
            </a:pPr>
            <a:r>
              <a:rPr lang="pt-PT" sz="2000" i="1" smtClean="0">
                <a:latin typeface="Arial" charset="0"/>
                <a:ea typeface="Lucida Sans Unicode" pitchFamily="34" charset="0"/>
                <a:cs typeface="Lucida Sans Unicode" pitchFamily="34" charset="0"/>
              </a:rPr>
              <a:t>gbest</a:t>
            </a:r>
            <a:r>
              <a:rPr lang="pt-PT" sz="2000" smtClean="0">
                <a:latin typeface="Arial" charset="0"/>
                <a:ea typeface="Lucida Sans Unicode" pitchFamily="34" charset="0"/>
                <a:cs typeface="Lucida Sans Unicode" pitchFamily="34" charset="0"/>
              </a:rPr>
              <a:t> : The best position within the swarm</a:t>
            </a:r>
          </a:p>
          <a:p>
            <a:pPr eaLnBrk="1">
              <a:spcBef>
                <a:spcPct val="0"/>
              </a:spcBef>
            </a:pPr>
            <a:r>
              <a:rPr lang="pt-PT" sz="2000" i="1" smtClean="0">
                <a:latin typeface="Arial" charset="0"/>
                <a:ea typeface="Lucida Sans Unicode" pitchFamily="34" charset="0"/>
                <a:cs typeface="Lucida Sans Unicode" pitchFamily="34" charset="0"/>
              </a:rPr>
              <a:t>prtvel </a:t>
            </a:r>
            <a:r>
              <a:rPr lang="pt-PT" sz="2000" smtClean="0">
                <a:latin typeface="Arial" charset="0"/>
                <a:ea typeface="Lucida Sans Unicode" pitchFamily="34" charset="0"/>
                <a:cs typeface="Lucida Sans Unicode" pitchFamily="34" charset="0"/>
              </a:rPr>
              <a:t>: The velocity of jth particle in ith iteration</a:t>
            </a:r>
          </a:p>
          <a:p>
            <a:pPr eaLnBrk="1">
              <a:spcBef>
                <a:spcPct val="0"/>
              </a:spcBef>
            </a:pPr>
            <a:r>
              <a:rPr lang="pt-PT" sz="2000" i="1" smtClean="0">
                <a:latin typeface="Arial" charset="0"/>
                <a:ea typeface="Lucida Sans Unicode" pitchFamily="34" charset="0"/>
                <a:cs typeface="Lucida Sans Unicode" pitchFamily="34" charset="0"/>
              </a:rPr>
              <a:t>prtpos </a:t>
            </a:r>
            <a:r>
              <a:rPr lang="pt-PT" sz="2000" smtClean="0">
                <a:latin typeface="Arial" charset="0"/>
                <a:ea typeface="Lucida Sans Unicode" pitchFamily="34" charset="0"/>
                <a:cs typeface="Lucida Sans Unicode" pitchFamily="34" charset="0"/>
              </a:rPr>
              <a:t>: The position of jth particle in ith iteration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TextEdit="1"/>
          </p:cNvSpPr>
          <p:nvPr>
            <p:ph type="sldImg"/>
          </p:nvPr>
        </p:nvSpPr>
        <p:spPr bwMode="auto">
          <a:noFill/>
          <a:ln>
            <a:solidFill>
              <a:srgbClr val="000000"/>
            </a:solidFill>
            <a:miter lim="800000"/>
            <a:headEnd/>
            <a:tailEnd/>
          </a:ln>
        </p:spPr>
      </p:sp>
      <p:sp>
        <p:nvSpPr>
          <p:cNvPr id="51202" name="Rectangle 3"/>
          <p:cNvSpPr>
            <a:spLocks noGrp="1"/>
          </p:cNvSpPr>
          <p:nvPr>
            <p:ph type="body" idx="1"/>
          </p:nvPr>
        </p:nvSpPr>
        <p:spPr bwMode="auto">
          <a:noFill/>
        </p:spPr>
        <p:txBody>
          <a:bodyPr wrap="square" numCol="1" anchor="t" anchorCtr="0" compatLnSpc="1">
            <a:prstTxWarp prst="textNoShape">
              <a:avLst/>
            </a:prstTxWarp>
          </a:bodyPr>
          <a:lstStyle/>
          <a:p>
            <a:pPr eaLnBrk="1">
              <a:lnSpc>
                <a:spcPct val="90000"/>
              </a:lnSpc>
              <a:spcBef>
                <a:spcPct val="0"/>
              </a:spcBef>
            </a:pPr>
            <a:endParaRPr lang="pt-PT" sz="1100" dirty="0" smtClean="0">
              <a:latin typeface="Arial" charset="0"/>
              <a:ea typeface="Lucida Sans Unicode" pitchFamily="34" charset="0"/>
              <a:cs typeface="Lucida Sans Unicode"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Marcador de Posição da Imagem do Diapositivo 1"/>
          <p:cNvSpPr>
            <a:spLocks noGrp="1" noRot="1" noChangeAspect="1"/>
          </p:cNvSpPr>
          <p:nvPr>
            <p:ph type="sldImg"/>
          </p:nvPr>
        </p:nvSpPr>
        <p:spPr bwMode="auto">
          <a:noFill/>
          <a:ln>
            <a:solidFill>
              <a:srgbClr val="000000"/>
            </a:solidFill>
            <a:miter lim="800000"/>
            <a:headEnd/>
            <a:tailEnd/>
          </a:ln>
        </p:spPr>
      </p:sp>
      <p:sp>
        <p:nvSpPr>
          <p:cNvPr id="3" name="Marcador de Posição de Notas 2"/>
          <p:cNvSpPr>
            <a:spLocks noGrp="1"/>
          </p:cNvSpPr>
          <p:nvPr>
            <p:ph type="body" idx="1"/>
          </p:nvPr>
        </p:nvSpPr>
        <p:spPr/>
        <p:txBody>
          <a:bodyPr>
            <a:normAutofit fontScale="92500" lnSpcReduction="10000"/>
          </a:bodyPr>
          <a:lstStyle/>
          <a:p>
            <a:pPr eaLnBrk="1" fontAlgn="auto" hangingPunct="1">
              <a:spcBef>
                <a:spcPts val="0"/>
              </a:spcBef>
              <a:spcAft>
                <a:spcPts val="0"/>
              </a:spcAft>
              <a:defRPr/>
            </a:pPr>
            <a:endParaRPr lang="pt-PT" dirty="0"/>
          </a:p>
        </p:txBody>
      </p:sp>
      <p:sp>
        <p:nvSpPr>
          <p:cNvPr id="46083" name="Marcador de Posição do Número do Diapositivo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2CB5670-5D11-4CA0-A62C-66A452BE7019}" type="slidenum">
              <a:rPr lang="pt-PT"/>
              <a:pPr fontAlgn="base">
                <a:spcBef>
                  <a:spcPct val="0"/>
                </a:spcBef>
                <a:spcAft>
                  <a:spcPct val="0"/>
                </a:spcAft>
                <a:defRPr/>
              </a:pPr>
              <a:t>36</a:t>
            </a:fld>
            <a:endParaRPr lang="pt-PT"/>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fld id="{4A173136-5A43-474A-98B6-D41A9E4FA474}" type="slidenum">
              <a:rPr lang="en-GB" altLang="en-US" sz="1200" smtClean="0">
                <a:latin typeface="Times New Roman" charset="0"/>
              </a:rPr>
              <a:pPr/>
              <a:t>37</a:t>
            </a:fld>
            <a:endParaRPr lang="en-GB" altLang="en-US" sz="1200" smtClean="0">
              <a:latin typeface="Times New Roman" charset="0"/>
            </a:endParaRPr>
          </a:p>
        </p:txBody>
      </p:sp>
      <p:sp>
        <p:nvSpPr>
          <p:cNvPr id="46083" name="Rectangle 2"/>
          <p:cNvSpPr>
            <a:spLocks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latin typeface="Times New Roman" charset="0"/>
              </a:rPr>
              <a:t>Let us see now a few examples with some very well known test functions.</a:t>
            </a:r>
          </a:p>
          <a:p>
            <a:r>
              <a:rPr lang="en-GB" altLang="en-US" smtClean="0">
                <a:latin typeface="Times New Roman" charset="0"/>
              </a:rPr>
              <a:t>Of course far more tests have been done and there is now absolutely no doubt that PSO </a:t>
            </a:r>
            <a:r>
              <a:rPr lang="en-GB" altLang="en-US" i="1" smtClean="0">
                <a:latin typeface="Times New Roman" charset="0"/>
              </a:rPr>
              <a:t>is</a:t>
            </a:r>
            <a:r>
              <a:rPr lang="en-GB" altLang="en-US" smtClean="0">
                <a:latin typeface="Times New Roman" charset="0"/>
              </a:rPr>
              <a:t> efficient.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fld id="{DEC4CB9B-62F8-4A46-9F0F-E6230CCD396D}" type="slidenum">
              <a:rPr lang="en-GB" altLang="en-US" sz="1200" smtClean="0">
                <a:latin typeface="Times New Roman" charset="0"/>
              </a:rPr>
              <a:pPr/>
              <a:t>38</a:t>
            </a:fld>
            <a:endParaRPr lang="en-GB" altLang="en-US" sz="1200" smtClean="0">
              <a:latin typeface="Times New Roman" charset="0"/>
            </a:endParaRPr>
          </a:p>
        </p:txBody>
      </p:sp>
      <p:sp>
        <p:nvSpPr>
          <p:cNvPr id="47107" name="Rectangle 2"/>
          <p:cNvSpPr>
            <a:spLocks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latin typeface="Times New Roman" charset="0"/>
              </a:rPr>
              <a:t>For each test the dimension of the search space is 30, and we stop the run after 40000 evaluations.</a:t>
            </a:r>
          </a:p>
          <a:p>
            <a:r>
              <a:rPr lang="en-GB" altLang="en-US" smtClean="0">
                <a:latin typeface="Times New Roman" charset="0"/>
              </a:rPr>
              <a:t>As you can see, PSO is not bad at all, compared to a classical evolutionary algorithm.</a:t>
            </a:r>
          </a:p>
          <a:p>
            <a:r>
              <a:rPr lang="en-GB" altLang="en-US" smtClean="0">
                <a:latin typeface="Times New Roman" charset="0"/>
              </a:rPr>
              <a:t>Of course, this example is quite old, and there is now some better evolutionary or genetic algorithms, but there is also some better PSO versions. </a:t>
            </a:r>
          </a:p>
          <a:p>
            <a:r>
              <a:rPr lang="en-GB" altLang="en-US" smtClean="0">
                <a:latin typeface="Times New Roman" charset="0"/>
              </a:rPr>
              <a:t>As usually, it does not make sense to simply say “PSO is better”, or “GAs are better”, so, please, consider this slide just as an illustration of the fact that PSO is at least as good as some better known methods.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fld id="{ED5D3EF9-8071-4B1E-AEDA-26B92E41071A}" type="slidenum">
              <a:rPr lang="en-GB" altLang="en-US" sz="1200" smtClean="0">
                <a:latin typeface="Times New Roman" charset="0"/>
              </a:rPr>
              <a:pPr/>
              <a:t>42</a:t>
            </a:fld>
            <a:endParaRPr lang="en-GB" altLang="en-US" sz="1200" smtClean="0">
              <a:latin typeface="Times New Roman" charset="0"/>
            </a:endParaRPr>
          </a:p>
        </p:txBody>
      </p:sp>
      <p:sp>
        <p:nvSpPr>
          <p:cNvPr id="48131" name="Rectangle 2"/>
          <p:cNvSpPr>
            <a:spLocks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latin typeface="Times New Roman" charset="0"/>
              </a:rPr>
              <a:t>This is a more recent and sophisticated attempt.</a:t>
            </a:r>
          </a:p>
          <a:p>
            <a:r>
              <a:rPr lang="en-GB" altLang="en-US" smtClean="0">
                <a:latin typeface="Times New Roman" charset="0"/>
              </a:rPr>
              <a:t>I don’t give here the precise formulas, just the underlying metaphors.</a:t>
            </a:r>
          </a:p>
          <a:p>
            <a:r>
              <a:rPr lang="en-GB" altLang="en-US" smtClean="0">
                <a:latin typeface="Times New Roman" charset="0"/>
              </a:rPr>
              <a:t>On this slide “improvement” means “improvement in the particle’s neighbourhood”, and “I try” means success is depending on the current swarm size, according to a probability rule.</a:t>
            </a:r>
          </a:p>
          <a:p>
            <a:r>
              <a:rPr lang="en-GB" altLang="en-US" smtClean="0">
                <a:latin typeface="Times New Roman" charset="0"/>
              </a:rPr>
              <a:t>The good point is you don’t have anymore to “guess” what could be the best swarm size, or to launch a lot of runs to find it, for you can perfectly begin with a very small swarm, and let it increase and decrease by itself.</a:t>
            </a:r>
          </a:p>
          <a:p>
            <a:r>
              <a:rPr lang="en-GB" altLang="en-US" smtClean="0">
                <a:latin typeface="Times New Roman" charset="0"/>
              </a:rPr>
              <a:t>Note that by using the same kind of metaphor, it is also possible to adapt the neighbourhood size.</a:t>
            </a:r>
          </a:p>
          <a:p>
            <a:endParaRPr lang="en-GB" altLang="en-US" smtClean="0">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fld id="{1997FF72-989E-4EC6-8E56-EF213802F8EF}" type="slidenum">
              <a:rPr lang="en-GB" altLang="en-US" sz="1200" smtClean="0">
                <a:latin typeface="Times New Roman" charset="0"/>
              </a:rPr>
              <a:pPr/>
              <a:t>43</a:t>
            </a:fld>
            <a:endParaRPr lang="en-GB" altLang="en-US" sz="1200" smtClean="0">
              <a:latin typeface="Times New Roman" charset="0"/>
            </a:endParaRPr>
          </a:p>
        </p:txBody>
      </p:sp>
      <p:sp>
        <p:nvSpPr>
          <p:cNvPr id="49155" name="Rectangle 2"/>
          <p:cNvSpPr>
            <a:spLocks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latin typeface="Times New Roman" charset="0"/>
              </a:rPr>
              <a:t>You can also use adaptive coefficients. The theory gives a range of admissible values, in order to have a non divergent process.</a:t>
            </a:r>
          </a:p>
          <a:p>
            <a:r>
              <a:rPr lang="en-GB" altLang="en-US" smtClean="0">
                <a:latin typeface="Times New Roman" charset="0"/>
              </a:rPr>
              <a:t>Same remark as before: you don’t have anymore to try and try again in order to find a good set of coefficients.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TextEdit="1"/>
          </p:cNvSpPr>
          <p:nvPr>
            <p:ph type="sldImg"/>
          </p:nvPr>
        </p:nvSpPr>
        <p:spPr bwMode="auto">
          <a:noFill/>
          <a:ln>
            <a:solidFill>
              <a:srgbClr val="000000"/>
            </a:solidFill>
            <a:miter lim="800000"/>
            <a:headEnd/>
            <a:tailEnd/>
          </a:ln>
        </p:spPr>
      </p:sp>
      <p:sp>
        <p:nvSpPr>
          <p:cNvPr id="80899" name="Rectangle 3"/>
          <p:cNvSpPr>
            <a:spLocks noGrp="1"/>
          </p:cNvSpPr>
          <p:nvPr>
            <p:ph type="body" idx="1"/>
          </p:nvPr>
        </p:nvSpPr>
        <p:spPr bwMode="auto">
          <a:noFill/>
        </p:spPr>
        <p:txBody>
          <a:bodyPr wrap="square" numCol="1" anchor="t" anchorCtr="0" compatLnSpc="1">
            <a:prstTxWarp prst="textNoShape">
              <a:avLst/>
            </a:prstTxWarp>
          </a:bodyPr>
          <a:lstStyle/>
          <a:p>
            <a:endParaRPr lang="pt-PT"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Marcador de Posição da Imagem do Diapositivo 1"/>
          <p:cNvSpPr>
            <a:spLocks noGrp="1" noRot="1" noChangeAspect="1"/>
          </p:cNvSpPr>
          <p:nvPr>
            <p:ph type="sldImg"/>
          </p:nvPr>
        </p:nvSpPr>
        <p:spPr bwMode="auto">
          <a:noFill/>
          <a:ln>
            <a:solidFill>
              <a:srgbClr val="000000"/>
            </a:solidFill>
            <a:miter lim="800000"/>
            <a:headEnd/>
            <a:tailEnd/>
          </a:ln>
        </p:spPr>
      </p:sp>
      <p:sp>
        <p:nvSpPr>
          <p:cNvPr id="56322" name="Marcador de Posição de Nota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pt-PT" smtClean="0"/>
          </a:p>
        </p:txBody>
      </p:sp>
      <p:sp>
        <p:nvSpPr>
          <p:cNvPr id="49155" name="Marcador de Posição do Número do Diapositivo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BF30277-58C8-4B20-824F-EDB6CA93E858}" type="slidenum">
              <a:rPr lang="pt-PT"/>
              <a:pPr fontAlgn="base">
                <a:spcBef>
                  <a:spcPct val="0"/>
                </a:spcBef>
                <a:spcAft>
                  <a:spcPct val="0"/>
                </a:spcAft>
                <a:defRPr/>
              </a:pPr>
              <a:t>45</a:t>
            </a:fld>
            <a:endParaRPr lang="pt-P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Marcador de Posição da Imagem do Diapositivo 1"/>
          <p:cNvSpPr>
            <a:spLocks noGrp="1" noRot="1" noChangeAspect="1"/>
          </p:cNvSpPr>
          <p:nvPr>
            <p:ph type="sldImg"/>
          </p:nvPr>
        </p:nvSpPr>
        <p:spPr bwMode="auto">
          <a:noFill/>
          <a:ln>
            <a:solidFill>
              <a:srgbClr val="000000"/>
            </a:solidFill>
            <a:miter lim="800000"/>
            <a:headEnd/>
            <a:tailEnd/>
          </a:ln>
        </p:spPr>
      </p:sp>
      <p:sp>
        <p:nvSpPr>
          <p:cNvPr id="19458" name="Marcador de Posição de Notas 2"/>
          <p:cNvSpPr>
            <a:spLocks noGrp="1"/>
          </p:cNvSpPr>
          <p:nvPr>
            <p:ph type="body" idx="1"/>
          </p:nvPr>
        </p:nvSpPr>
        <p:spPr bwMode="auto">
          <a:noFill/>
        </p:spPr>
        <p:txBody>
          <a:bodyPr wrap="square" numCol="1" anchor="t" anchorCtr="0" compatLnSpc="1">
            <a:prstTxWarp prst="textNoShape">
              <a:avLst/>
            </a:prstTxWarp>
          </a:bodyPr>
          <a:lstStyle/>
          <a:p>
            <a:pPr eaLnBrk="1">
              <a:spcBef>
                <a:spcPct val="0"/>
              </a:spcBef>
            </a:pPr>
            <a:endParaRPr lang="pt-PT" sz="2000" dirty="0" smtClean="0">
              <a:latin typeface="Arial" charset="0"/>
              <a:ea typeface="Lucida Sans Unicode" pitchFamily="34" charset="0"/>
              <a:cs typeface="Lucida Sans Unicode" pitchFamily="34" charset="0"/>
            </a:endParaRPr>
          </a:p>
        </p:txBody>
      </p:sp>
      <p:sp>
        <p:nvSpPr>
          <p:cNvPr id="19459" name="Marcador de Posição do Número do Diapositivo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41420BF-4613-40DC-9ABB-94CE3722AD9F}" type="slidenum">
              <a:rPr lang="pt-PT"/>
              <a:pPr fontAlgn="base">
                <a:spcBef>
                  <a:spcPct val="0"/>
                </a:spcBef>
                <a:spcAft>
                  <a:spcPct val="0"/>
                </a:spcAft>
                <a:defRPr/>
              </a:pPr>
              <a:t>4</a:t>
            </a:fld>
            <a:endParaRPr lang="pt-PT"/>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Marcador de Posição da Imagem do Diapositivo 1"/>
          <p:cNvSpPr>
            <a:spLocks noGrp="1" noRot="1" noChangeAspect="1"/>
          </p:cNvSpPr>
          <p:nvPr>
            <p:ph type="sldImg"/>
          </p:nvPr>
        </p:nvSpPr>
        <p:spPr bwMode="auto">
          <a:noFill/>
          <a:ln>
            <a:solidFill>
              <a:srgbClr val="000000"/>
            </a:solidFill>
            <a:miter lim="800000"/>
            <a:headEnd/>
            <a:tailEnd/>
          </a:ln>
        </p:spPr>
      </p:sp>
      <p:sp>
        <p:nvSpPr>
          <p:cNvPr id="60418" name="Marcador de Posição de Nota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pt-PT" smtClean="0"/>
          </a:p>
        </p:txBody>
      </p:sp>
      <p:sp>
        <p:nvSpPr>
          <p:cNvPr id="53251" name="Marcador de Posição do Número do Diapositivo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BC22CF-FEDF-4975-9A21-4CE8D1E6191C}" type="slidenum">
              <a:rPr lang="pt-PT"/>
              <a:pPr fontAlgn="base">
                <a:spcBef>
                  <a:spcPct val="0"/>
                </a:spcBef>
                <a:spcAft>
                  <a:spcPct val="0"/>
                </a:spcAft>
                <a:defRPr/>
              </a:pPr>
              <a:t>46</a:t>
            </a:fld>
            <a:endParaRPr lang="pt-PT"/>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pPr>
              <a:lnSpc>
                <a:spcPct val="80000"/>
              </a:lnSpc>
            </a:pPr>
            <a:endParaRPr lang="pt-PT" sz="800"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TextEdit="1"/>
          </p:cNvSpPr>
          <p:nvPr>
            <p:ph type="sldImg"/>
          </p:nvPr>
        </p:nvSpPr>
        <p:spPr bwMode="auto">
          <a:noFill/>
          <a:ln>
            <a:solidFill>
              <a:srgbClr val="000000"/>
            </a:solidFill>
            <a:miter lim="800000"/>
            <a:headEnd/>
            <a:tailEnd/>
          </a:ln>
        </p:spPr>
      </p:sp>
      <p:sp>
        <p:nvSpPr>
          <p:cNvPr id="84995" name="Rectangle 3"/>
          <p:cNvSpPr>
            <a:spLocks noGrp="1"/>
          </p:cNvSpPr>
          <p:nvPr>
            <p:ph type="body" idx="1"/>
          </p:nvPr>
        </p:nvSpPr>
        <p:spPr bwMode="auto">
          <a:noFill/>
        </p:spPr>
        <p:txBody>
          <a:bodyPr wrap="square" numCol="1" anchor="t" anchorCtr="0" compatLnSpc="1">
            <a:prstTxWarp prst="textNoShape">
              <a:avLst/>
            </a:prstTxWarp>
          </a:bodyPr>
          <a:lstStyle/>
          <a:p>
            <a:endParaRPr lang="pt-PT"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bwMode="auto">
          <a:noFill/>
          <a:ln>
            <a:solidFill>
              <a:srgbClr val="000000"/>
            </a:solidFill>
            <a:miter lim="800000"/>
            <a:headEnd/>
            <a:tailEnd/>
          </a:ln>
        </p:spPr>
      </p:sp>
      <p:sp>
        <p:nvSpPr>
          <p:cNvPr id="82947" name="Rectangle 3"/>
          <p:cNvSpPr>
            <a:spLocks noGrp="1"/>
          </p:cNvSpPr>
          <p:nvPr>
            <p:ph type="body" idx="1"/>
          </p:nvPr>
        </p:nvSpPr>
        <p:spPr bwMode="auto">
          <a:noFill/>
        </p:spPr>
        <p:txBody>
          <a:bodyPr wrap="square" numCol="1" anchor="t" anchorCtr="0" compatLnSpc="1">
            <a:prstTxWarp prst="textNoShape">
              <a:avLst/>
            </a:prstTxWarp>
          </a:bodyPr>
          <a:lstStyle/>
          <a:p>
            <a:pPr>
              <a:lnSpc>
                <a:spcPct val="90000"/>
              </a:lnSpc>
            </a:pPr>
            <a:endParaRPr lang="pt-PT"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p:spPr>
      </p:sp>
      <p:sp>
        <p:nvSpPr>
          <p:cNvPr id="83971" name="Rectangle 3"/>
          <p:cNvSpPr>
            <a:spLocks noGrp="1"/>
          </p:cNvSpPr>
          <p:nvPr>
            <p:ph type="body" idx="1"/>
          </p:nvPr>
        </p:nvSpPr>
        <p:spPr bwMode="auto">
          <a:noFill/>
        </p:spPr>
        <p:txBody>
          <a:bodyPr wrap="square" numCol="1" anchor="t" anchorCtr="0" compatLnSpc="1">
            <a:prstTxWarp prst="textNoShape">
              <a:avLst/>
            </a:prstTxWarp>
          </a:bodyPr>
          <a:lstStyle/>
          <a:p>
            <a:pPr>
              <a:lnSpc>
                <a:spcPct val="80000"/>
              </a:lnSpc>
            </a:pPr>
            <a:endParaRPr lang="pt-PT" sz="1000"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Marcador de Posição da Imagem do Diapositivo 1"/>
          <p:cNvSpPr>
            <a:spLocks noGrp="1" noRot="1" noChangeAspect="1"/>
          </p:cNvSpPr>
          <p:nvPr>
            <p:ph type="sldImg"/>
          </p:nvPr>
        </p:nvSpPr>
        <p:spPr bwMode="auto">
          <a:noFill/>
          <a:ln>
            <a:solidFill>
              <a:srgbClr val="000000"/>
            </a:solidFill>
            <a:miter lim="800000"/>
            <a:headEnd/>
            <a:tailEnd/>
          </a:ln>
        </p:spPr>
      </p:sp>
      <p:sp>
        <p:nvSpPr>
          <p:cNvPr id="58370" name="Marcador de Posição de Nota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pt-PT" smtClean="0"/>
          </a:p>
        </p:txBody>
      </p:sp>
      <p:sp>
        <p:nvSpPr>
          <p:cNvPr id="51203" name="Marcador de Posição do Número do Diapositivo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16C0D5-2E12-4EA4-BE61-1D8BF6BC6587}" type="slidenum">
              <a:rPr lang="pt-PT"/>
              <a:pPr fontAlgn="base">
                <a:spcBef>
                  <a:spcPct val="0"/>
                </a:spcBef>
                <a:spcAft>
                  <a:spcPct val="0"/>
                </a:spcAft>
                <a:defRPr/>
              </a:pPr>
              <a:t>51</a:t>
            </a:fld>
            <a:endParaRPr lang="pt-PT"/>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TextEdit="1"/>
          </p:cNvSpPr>
          <p:nvPr>
            <p:ph type="sldImg"/>
          </p:nvPr>
        </p:nvSpPr>
        <p:spPr bwMode="auto">
          <a:noFill/>
          <a:ln>
            <a:solidFill>
              <a:srgbClr val="000000"/>
            </a:solidFill>
            <a:miter lim="800000"/>
            <a:headEnd/>
            <a:tailEnd/>
          </a:ln>
        </p:spPr>
      </p:sp>
      <p:sp>
        <p:nvSpPr>
          <p:cNvPr id="86019" name="Rectangle 3"/>
          <p:cNvSpPr>
            <a:spLocks noGrp="1"/>
          </p:cNvSpPr>
          <p:nvPr>
            <p:ph type="body" idx="1"/>
          </p:nvPr>
        </p:nvSpPr>
        <p:spPr bwMode="auto">
          <a:noFill/>
        </p:spPr>
        <p:txBody>
          <a:bodyPr wrap="square" numCol="1" anchor="t" anchorCtr="0" compatLnSpc="1">
            <a:prstTxWarp prst="textNoShape">
              <a:avLst/>
            </a:prstTxWarp>
          </a:bodyPr>
          <a:lstStyle/>
          <a:p>
            <a:endParaRPr lang="pt-PT"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TextEdit="1"/>
          </p:cNvSpPr>
          <p:nvPr>
            <p:ph type="sldImg"/>
          </p:nvPr>
        </p:nvSpPr>
        <p:spPr bwMode="auto">
          <a:noFill/>
          <a:ln>
            <a:solidFill>
              <a:srgbClr val="000000"/>
            </a:solidFill>
            <a:miter lim="800000"/>
            <a:headEnd/>
            <a:tailEnd/>
          </a:ln>
        </p:spPr>
      </p:sp>
      <p:sp>
        <p:nvSpPr>
          <p:cNvPr id="87043" name="Rectangle 3"/>
          <p:cNvSpPr>
            <a:spLocks noGrp="1"/>
          </p:cNvSpPr>
          <p:nvPr>
            <p:ph type="body" idx="1"/>
          </p:nvPr>
        </p:nvSpPr>
        <p:spPr bwMode="auto">
          <a:noFill/>
        </p:spPr>
        <p:txBody>
          <a:bodyPr wrap="square" numCol="1" anchor="t" anchorCtr="0" compatLnSpc="1">
            <a:prstTxWarp prst="textNoShape">
              <a:avLst/>
            </a:prstTxWarp>
          </a:bodyPr>
          <a:lstStyle/>
          <a:p>
            <a:endParaRPr lang="pt-PT"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Marcador de Posição da Imagem do Diapositivo 1"/>
          <p:cNvSpPr>
            <a:spLocks noGrp="1" noRot="1" noChangeAspect="1"/>
          </p:cNvSpPr>
          <p:nvPr>
            <p:ph type="sldImg"/>
          </p:nvPr>
        </p:nvSpPr>
        <p:spPr bwMode="auto">
          <a:noFill/>
          <a:ln>
            <a:solidFill>
              <a:srgbClr val="000000"/>
            </a:solidFill>
            <a:miter lim="800000"/>
            <a:headEnd/>
            <a:tailEnd/>
          </a:ln>
        </p:spPr>
      </p:sp>
      <p:sp>
        <p:nvSpPr>
          <p:cNvPr id="21506" name="Marcador de Posição de Notas 2"/>
          <p:cNvSpPr>
            <a:spLocks noGrp="1"/>
          </p:cNvSpPr>
          <p:nvPr>
            <p:ph type="body" idx="1"/>
          </p:nvPr>
        </p:nvSpPr>
        <p:spPr bwMode="auto">
          <a:noFill/>
        </p:spPr>
        <p:txBody>
          <a:bodyPr wrap="square" numCol="1" anchor="t" anchorCtr="0" compatLnSpc="1">
            <a:prstTxWarp prst="textNoShape">
              <a:avLst/>
            </a:prstTxWarp>
          </a:bodyPr>
          <a:lstStyle/>
          <a:p>
            <a:pPr eaLnBrk="1">
              <a:spcBef>
                <a:spcPct val="0"/>
              </a:spcBef>
            </a:pPr>
            <a:endParaRPr lang="pt-PT" sz="2000" dirty="0" smtClean="0">
              <a:latin typeface="Arial" charset="0"/>
              <a:ea typeface="Lucida Sans Unicode" pitchFamily="34" charset="0"/>
              <a:cs typeface="Lucida Sans Unicode" pitchFamily="34" charset="0"/>
            </a:endParaRPr>
          </a:p>
        </p:txBody>
      </p:sp>
      <p:sp>
        <p:nvSpPr>
          <p:cNvPr id="21507" name="Marcador de Posição do Número do Diapositivo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90F6DAD-197E-4016-A1B0-D11A3F248A25}" type="slidenum">
              <a:rPr lang="pt-PT"/>
              <a:pPr fontAlgn="base">
                <a:spcBef>
                  <a:spcPct val="0"/>
                </a:spcBef>
                <a:spcAft>
                  <a:spcPct val="0"/>
                </a:spcAft>
                <a:defRPr/>
              </a:pPr>
              <a:t>5</a:t>
            </a:fld>
            <a:endParaRPr lang="pt-P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TextEdit="1"/>
          </p:cNvSpPr>
          <p:nvPr>
            <p:ph type="sldImg"/>
          </p:nvPr>
        </p:nvSpPr>
        <p:spPr bwMode="auto">
          <a:noFill/>
          <a:ln>
            <a:solidFill>
              <a:srgbClr val="000000"/>
            </a:solidFill>
            <a:miter lim="800000"/>
            <a:headEnd/>
            <a:tailEnd/>
          </a:ln>
        </p:spPr>
      </p:sp>
      <p:sp>
        <p:nvSpPr>
          <p:cNvPr id="23554" name="Rectangle 3"/>
          <p:cNvSpPr>
            <a:spLocks noGrp="1"/>
          </p:cNvSpPr>
          <p:nvPr>
            <p:ph type="body" idx="1"/>
          </p:nvPr>
        </p:nvSpPr>
        <p:spPr bwMode="auto">
          <a:noFill/>
        </p:spPr>
        <p:txBody>
          <a:bodyPr wrap="square" numCol="1" anchor="t" anchorCtr="0" compatLnSpc="1">
            <a:prstTxWarp prst="textNoShape">
              <a:avLst/>
            </a:prstTxWarp>
          </a:bodyPr>
          <a:lstStyle/>
          <a:p>
            <a:pPr eaLnBrk="1">
              <a:spcBef>
                <a:spcPct val="0"/>
              </a:spcBef>
            </a:pPr>
            <a:endParaRPr lang="pt-PT" sz="2000" dirty="0" smtClean="0">
              <a:latin typeface="Arial" charset="0"/>
              <a:ea typeface="Lucida Sans Unicode" pitchFamily="34" charset="0"/>
              <a:cs typeface="Lucida Sans Unicode"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Rot="1" noChangeAspect="1" noTextEdit="1"/>
          </p:cNvSpPr>
          <p:nvPr>
            <p:ph type="sldImg"/>
          </p:nvPr>
        </p:nvSpPr>
        <p:spPr bwMode="auto">
          <a:noFill/>
          <a:ln>
            <a:solidFill>
              <a:srgbClr val="000000"/>
            </a:solidFill>
            <a:miter lim="800000"/>
            <a:headEnd/>
            <a:tailEnd/>
          </a:ln>
        </p:spPr>
      </p:sp>
      <p:sp>
        <p:nvSpPr>
          <p:cNvPr id="25602" name="Rectangle 3"/>
          <p:cNvSpPr>
            <a:spLocks noGrp="1"/>
          </p:cNvSpPr>
          <p:nvPr>
            <p:ph type="body" idx="1"/>
          </p:nvPr>
        </p:nvSpPr>
        <p:spPr bwMode="auto">
          <a:noFill/>
        </p:spPr>
        <p:txBody>
          <a:bodyPr wrap="square" numCol="1" anchor="t" anchorCtr="0" compatLnSpc="1">
            <a:prstTxWarp prst="textNoShape">
              <a:avLst/>
            </a:prstTxWarp>
          </a:bodyPr>
          <a:lstStyle/>
          <a:p>
            <a:pPr eaLnBrk="1">
              <a:spcBef>
                <a:spcPct val="0"/>
              </a:spcBef>
            </a:pPr>
            <a:endParaRPr lang="pt-PT" sz="2000" dirty="0" smtClean="0">
              <a:latin typeface="Arial" charset="0"/>
              <a:ea typeface="Lucida Sans Unicode" pitchFamily="34" charset="0"/>
              <a:cs typeface="Lucida Sans Unicode"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TextEdit="1"/>
          </p:cNvSpPr>
          <p:nvPr>
            <p:ph type="sldImg"/>
          </p:nvPr>
        </p:nvSpPr>
        <p:spPr bwMode="auto">
          <a:noFill/>
          <a:ln>
            <a:solidFill>
              <a:srgbClr val="000000"/>
            </a:solidFill>
            <a:miter lim="800000"/>
            <a:headEnd/>
            <a:tailEnd/>
          </a:ln>
        </p:spPr>
      </p:sp>
      <p:sp>
        <p:nvSpPr>
          <p:cNvPr id="27650" name="Rectangle 3"/>
          <p:cNvSpPr>
            <a:spLocks noGrp="1"/>
          </p:cNvSpPr>
          <p:nvPr>
            <p:ph type="body" idx="1"/>
          </p:nvPr>
        </p:nvSpPr>
        <p:spPr bwMode="auto">
          <a:noFill/>
        </p:spPr>
        <p:txBody>
          <a:bodyPr wrap="square" numCol="1" anchor="t" anchorCtr="0" compatLnSpc="1">
            <a:prstTxWarp prst="textNoShape">
              <a:avLst/>
            </a:prstTxWarp>
          </a:bodyPr>
          <a:lstStyle/>
          <a:p>
            <a:pPr eaLnBrk="1">
              <a:spcBef>
                <a:spcPct val="0"/>
              </a:spcBef>
            </a:pPr>
            <a:endParaRPr lang="pt-PT" sz="2000" dirty="0" smtClean="0">
              <a:latin typeface="Arial" charset="0"/>
              <a:ea typeface="Lucida Sans Unicode" pitchFamily="34" charset="0"/>
              <a:cs typeface="Lucida Sans Unicode"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fld id="{6304897D-A1FB-468B-B174-1125B82FE6DB}" type="slidenum">
              <a:rPr lang="en-GB" altLang="en-US" sz="1200" smtClean="0">
                <a:latin typeface="Times New Roman" charset="0"/>
              </a:rPr>
              <a:pPr/>
              <a:t>9</a:t>
            </a:fld>
            <a:endParaRPr lang="en-GB" altLang="en-US" sz="1200" smtClean="0">
              <a:latin typeface="Times New Roman" charset="0"/>
            </a:endParaRPr>
          </a:p>
        </p:txBody>
      </p:sp>
      <p:sp>
        <p:nvSpPr>
          <p:cNvPr id="41987" name="Rectangle 2"/>
          <p:cNvSpPr>
            <a:spLocks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latin typeface="Times New Roman" charset="0"/>
              </a:rPr>
              <a:t>This may be the most important slide of this presentation, for it summarizes the core of the method.</a:t>
            </a:r>
          </a:p>
          <a:p>
            <a:r>
              <a:rPr lang="en-GB" altLang="en-US" smtClean="0">
                <a:latin typeface="Times New Roman" charset="0"/>
              </a:rPr>
              <a:t>Let’s take a bit time to comment it.</a:t>
            </a:r>
          </a:p>
          <a:p>
            <a:r>
              <a:rPr lang="en-GB" altLang="en-US" smtClean="0">
                <a:latin typeface="Times New Roman" charset="0"/>
              </a:rPr>
              <a:t>You are a particle. Sorry, I don’t mean you are quite stupid, but it is just to explain how it works.</a:t>
            </a:r>
          </a:p>
          <a:p>
            <a:r>
              <a:rPr lang="en-GB" altLang="en-US" smtClean="0">
                <a:latin typeface="Times New Roman" charset="0"/>
              </a:rPr>
              <a:t>(By the way, Jim Kennedy has designed a nice game in which you compete with such stupid particles. I have it here, and if we have time, you will see it is almost impossible to beat it.)</a:t>
            </a:r>
          </a:p>
          <a:p>
            <a:r>
              <a:rPr lang="en-GB" altLang="en-US" smtClean="0">
                <a:latin typeface="Times New Roman" charset="0"/>
              </a:rPr>
              <a:t> You can compute how good is your position (that is to say you can compute the objective function at the place you are). You remember the best position you ever found (and the objective function value). You can ask your neighbours for this information they also have memorized, and choose the best one.</a:t>
            </a:r>
          </a:p>
          <a:p>
            <a:r>
              <a:rPr lang="en-GB" altLang="en-US" smtClean="0">
                <a:latin typeface="Times New Roman" charset="0"/>
              </a:rPr>
              <a:t>Now, you have three tendancies,  </a:t>
            </a:r>
          </a:p>
          <a:p>
            <a:r>
              <a:rPr lang="en-GB" altLang="en-US" smtClean="0">
                <a:latin typeface="Times New Roman" charset="0"/>
              </a:rPr>
              <a:t>- audacious, following your own way (just using your own velocity)</a:t>
            </a:r>
          </a:p>
          <a:p>
            <a:r>
              <a:rPr lang="en-GB" altLang="en-US" smtClean="0">
                <a:latin typeface="Times New Roman" charset="0"/>
              </a:rPr>
              <a:t>- conservative, going back more or less towards your best previous position</a:t>
            </a:r>
          </a:p>
          <a:p>
            <a:r>
              <a:rPr lang="en-GB" altLang="en-US" smtClean="0">
                <a:latin typeface="Times New Roman" charset="0"/>
              </a:rPr>
              <a:t>- sheeplike, going more or less towards your best neighbour</a:t>
            </a:r>
          </a:p>
          <a:p>
            <a:r>
              <a:rPr lang="en-GB" altLang="en-US" smtClean="0">
                <a:latin typeface="Times New Roman" charset="0"/>
              </a:rPr>
              <a:t>What PSO formalizes is how to combine these tendancies in order to be globally efficient.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TextEdit="1"/>
          </p:cNvSpPr>
          <p:nvPr>
            <p:ph type="sldImg"/>
          </p:nvPr>
        </p:nvSpPr>
        <p:spPr bwMode="auto">
          <a:noFill/>
          <a:ln>
            <a:solidFill>
              <a:srgbClr val="000000"/>
            </a:solidFill>
            <a:miter lim="800000"/>
            <a:headEnd/>
            <a:tailEnd/>
          </a:ln>
        </p:spPr>
      </p:sp>
      <p:sp>
        <p:nvSpPr>
          <p:cNvPr id="29698"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pt-PT" b="1"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TextEdit="1"/>
          </p:cNvSpPr>
          <p:nvPr>
            <p:ph type="sldImg"/>
          </p:nvPr>
        </p:nvSpPr>
        <p:spPr bwMode="auto">
          <a:noFill/>
          <a:ln>
            <a:solidFill>
              <a:srgbClr val="000000"/>
            </a:solidFill>
            <a:miter lim="800000"/>
            <a:headEnd/>
            <a:tailEnd/>
          </a:ln>
        </p:spPr>
      </p:sp>
      <p:sp>
        <p:nvSpPr>
          <p:cNvPr id="31746"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pt-PT" b="1"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4" name="Arredondar Rectângulo de Canto Diagonal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Título 7"/>
          <p:cNvSpPr>
            <a:spLocks noGrp="1"/>
          </p:cNvSpPr>
          <p:nvPr>
            <p:ph type="ctrTitle"/>
          </p:nvPr>
        </p:nvSpPr>
        <p:spPr>
          <a:xfrm>
            <a:off x="464234" y="381001"/>
            <a:ext cx="8229600" cy="2209800"/>
          </a:xfrm>
        </p:spPr>
        <p:txBody>
          <a:bodyPr lIns="45720" rIns="228600"/>
          <a:lstStyle>
            <a:lvl1pPr marL="0" algn="r">
              <a:defRPr sz="4800"/>
            </a:lvl1pPr>
            <a:extLst/>
          </a:lstStyle>
          <a:p>
            <a:r>
              <a:rPr lang="pt-PT" smtClean="0"/>
              <a:t>Clique para editar o estilo</a:t>
            </a:r>
            <a:endParaRPr lang="en-US"/>
          </a:p>
        </p:txBody>
      </p:sp>
      <p:sp>
        <p:nvSpPr>
          <p:cNvPr id="9" name="Subtítulo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pt-PT" smtClean="0"/>
              <a:t>Faça clique para editar o estilo</a:t>
            </a:r>
            <a:endParaRPr lang="en-US"/>
          </a:p>
        </p:txBody>
      </p:sp>
      <p:sp>
        <p:nvSpPr>
          <p:cNvPr id="5" name="Marcador de Posição da Data 9"/>
          <p:cNvSpPr>
            <a:spLocks noGrp="1"/>
          </p:cNvSpPr>
          <p:nvPr>
            <p:ph type="dt" sz="half" idx="10"/>
          </p:nvPr>
        </p:nvSpPr>
        <p:spPr>
          <a:xfrm>
            <a:off x="5562600" y="6508750"/>
            <a:ext cx="3001963" cy="274638"/>
          </a:xfrm>
        </p:spPr>
        <p:txBody>
          <a:bodyPr vert="horz" rtlCol="0"/>
          <a:lstStyle>
            <a:lvl1pPr>
              <a:defRPr/>
            </a:lvl1pPr>
            <a:extLst/>
          </a:lstStyle>
          <a:p>
            <a:pPr>
              <a:defRPr/>
            </a:pPr>
            <a:fld id="{42FA9EFC-EE36-4CA4-BA86-AD6AFD6483C1}" type="datetimeFigureOut">
              <a:rPr lang="pt-PT"/>
              <a:pPr>
                <a:defRPr/>
              </a:pPr>
              <a:t>04/07/2016</a:t>
            </a:fld>
            <a:endParaRPr lang="pt-PT"/>
          </a:p>
        </p:txBody>
      </p:sp>
      <p:sp>
        <p:nvSpPr>
          <p:cNvPr id="6" name="Marcador de Posição do Número do Diapositivo 10"/>
          <p:cNvSpPr>
            <a:spLocks noGrp="1"/>
          </p:cNvSpPr>
          <p:nvPr>
            <p:ph type="sldNum" sz="quarter" idx="11"/>
          </p:nvPr>
        </p:nvSpPr>
        <p:spPr>
          <a:xfrm>
            <a:off x="8639175" y="6508750"/>
            <a:ext cx="463550" cy="274638"/>
          </a:xfrm>
        </p:spPr>
        <p:txBody>
          <a:bodyPr vert="horz" rtlCol="0"/>
          <a:lstStyle>
            <a:lvl1pPr>
              <a:defRPr>
                <a:solidFill>
                  <a:schemeClr val="tx2">
                    <a:shade val="90000"/>
                  </a:schemeClr>
                </a:solidFill>
              </a:defRPr>
            </a:lvl1pPr>
            <a:extLst/>
          </a:lstStyle>
          <a:p>
            <a:pPr>
              <a:defRPr/>
            </a:pPr>
            <a:fld id="{13E380D6-2F9A-4C1E-A6B4-DB1B90E7E49A}" type="slidenum">
              <a:rPr lang="pt-PT"/>
              <a:pPr>
                <a:defRPr/>
              </a:pPr>
              <a:t>‹nº›</a:t>
            </a:fld>
            <a:endParaRPr lang="pt-PT"/>
          </a:p>
        </p:txBody>
      </p:sp>
      <p:sp>
        <p:nvSpPr>
          <p:cNvPr id="7" name="Marcador de Posição do Rodapé 11"/>
          <p:cNvSpPr>
            <a:spLocks noGrp="1"/>
          </p:cNvSpPr>
          <p:nvPr>
            <p:ph type="ftr" sz="quarter" idx="12"/>
          </p:nvPr>
        </p:nvSpPr>
        <p:spPr>
          <a:xfrm>
            <a:off x="1600200" y="6508750"/>
            <a:ext cx="3906838" cy="274638"/>
          </a:xfrm>
        </p:spPr>
        <p:txBody>
          <a:bodyPr vert="horz" rtlCol="0"/>
          <a:lstStyle>
            <a:lvl1pPr>
              <a:defRPr/>
            </a:lvl1pPr>
            <a:extLst/>
          </a:lstStyle>
          <a:p>
            <a:pPr>
              <a:defRPr/>
            </a:pPr>
            <a:endParaRPr lang="pt-P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lang="pt-PT" smtClean="0"/>
              <a:t>Clique para editar o estilo</a:t>
            </a:r>
            <a:endParaRPr lang="en-US"/>
          </a:p>
        </p:txBody>
      </p:sp>
      <p:sp>
        <p:nvSpPr>
          <p:cNvPr id="3" name="Marcador de Posição de Texto Vertical 2"/>
          <p:cNvSpPr>
            <a:spLocks noGrp="1"/>
          </p:cNvSpPr>
          <p:nvPr>
            <p:ph type="body" orient="vert" idx="1"/>
          </p:nvPr>
        </p:nvSpPr>
        <p:spPr/>
        <p:txBody>
          <a:bodyPr vert="eaVert"/>
          <a:lstStyle>
            <a:extLs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4" name="Marcador de Posição do Rodapé 2"/>
          <p:cNvSpPr>
            <a:spLocks noGrp="1"/>
          </p:cNvSpPr>
          <p:nvPr>
            <p:ph type="ftr" sz="quarter" idx="10"/>
          </p:nvPr>
        </p:nvSpPr>
        <p:spPr/>
        <p:txBody>
          <a:bodyPr/>
          <a:lstStyle>
            <a:lvl1pPr>
              <a:defRPr/>
            </a:lvl1pPr>
          </a:lstStyle>
          <a:p>
            <a:pPr>
              <a:defRPr/>
            </a:pPr>
            <a:endParaRPr lang="pt-PT"/>
          </a:p>
        </p:txBody>
      </p:sp>
      <p:sp>
        <p:nvSpPr>
          <p:cNvPr id="5" name="Marcador de Posição da Data 13"/>
          <p:cNvSpPr>
            <a:spLocks noGrp="1"/>
          </p:cNvSpPr>
          <p:nvPr>
            <p:ph type="dt" sz="half" idx="11"/>
          </p:nvPr>
        </p:nvSpPr>
        <p:spPr/>
        <p:txBody>
          <a:bodyPr/>
          <a:lstStyle>
            <a:lvl1pPr>
              <a:defRPr/>
            </a:lvl1pPr>
          </a:lstStyle>
          <a:p>
            <a:pPr>
              <a:defRPr/>
            </a:pPr>
            <a:fld id="{3E0BAB84-DBF1-4E92-9F2C-EF42E561010E}" type="datetimeFigureOut">
              <a:rPr lang="pt-PT"/>
              <a:pPr>
                <a:defRPr/>
              </a:pPr>
              <a:t>04/07/2016</a:t>
            </a:fld>
            <a:endParaRPr lang="pt-PT"/>
          </a:p>
        </p:txBody>
      </p:sp>
      <p:sp>
        <p:nvSpPr>
          <p:cNvPr id="6" name="Marcador de Posição do Número do Diapositivo 22"/>
          <p:cNvSpPr>
            <a:spLocks noGrp="1"/>
          </p:cNvSpPr>
          <p:nvPr>
            <p:ph type="sldNum" sz="quarter" idx="12"/>
          </p:nvPr>
        </p:nvSpPr>
        <p:spPr/>
        <p:txBody>
          <a:bodyPr/>
          <a:lstStyle>
            <a:lvl1pPr>
              <a:defRPr/>
            </a:lvl1pPr>
          </a:lstStyle>
          <a:p>
            <a:pPr>
              <a:defRPr/>
            </a:pPr>
            <a:fld id="{17BAFED2-2184-42E1-A0A2-C29A40743C08}" type="slidenum">
              <a:rPr lang="pt-PT"/>
              <a:pPr>
                <a:defRPr/>
              </a:pPr>
              <a:t>‹nº›</a:t>
            </a:fld>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lvl1pPr algn="l">
              <a:defRPr/>
            </a:lvl1pPr>
            <a:extLst/>
          </a:lstStyle>
          <a:p>
            <a:r>
              <a:rPr lang="pt-PT" smtClean="0"/>
              <a:t>Clique para editar o estilo</a:t>
            </a:r>
            <a:endParaRPr lang="en-US"/>
          </a:p>
        </p:txBody>
      </p:sp>
      <p:sp>
        <p:nvSpPr>
          <p:cNvPr id="3" name="Marcador de Posição de Texto Vertical 2"/>
          <p:cNvSpPr>
            <a:spLocks noGrp="1"/>
          </p:cNvSpPr>
          <p:nvPr>
            <p:ph type="body" orient="vert" idx="1"/>
          </p:nvPr>
        </p:nvSpPr>
        <p:spPr>
          <a:xfrm>
            <a:off x="457200" y="274638"/>
            <a:ext cx="6019800" cy="5851525"/>
          </a:xfrm>
        </p:spPr>
        <p:txBody>
          <a:bodyPr vert="eaVert"/>
          <a:lstStyle>
            <a:extLs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4" name="Marcador de Posição do Rodapé 2"/>
          <p:cNvSpPr>
            <a:spLocks noGrp="1"/>
          </p:cNvSpPr>
          <p:nvPr>
            <p:ph type="ftr" sz="quarter" idx="10"/>
          </p:nvPr>
        </p:nvSpPr>
        <p:spPr/>
        <p:txBody>
          <a:bodyPr/>
          <a:lstStyle>
            <a:lvl1pPr>
              <a:defRPr/>
            </a:lvl1pPr>
          </a:lstStyle>
          <a:p>
            <a:pPr>
              <a:defRPr/>
            </a:pPr>
            <a:endParaRPr lang="pt-PT"/>
          </a:p>
        </p:txBody>
      </p:sp>
      <p:sp>
        <p:nvSpPr>
          <p:cNvPr id="5" name="Marcador de Posição da Data 13"/>
          <p:cNvSpPr>
            <a:spLocks noGrp="1"/>
          </p:cNvSpPr>
          <p:nvPr>
            <p:ph type="dt" sz="half" idx="11"/>
          </p:nvPr>
        </p:nvSpPr>
        <p:spPr/>
        <p:txBody>
          <a:bodyPr/>
          <a:lstStyle>
            <a:lvl1pPr>
              <a:defRPr/>
            </a:lvl1pPr>
          </a:lstStyle>
          <a:p>
            <a:pPr>
              <a:defRPr/>
            </a:pPr>
            <a:fld id="{1F3CFC63-1543-437A-9FA8-033C66D325B0}" type="datetimeFigureOut">
              <a:rPr lang="pt-PT"/>
              <a:pPr>
                <a:defRPr/>
              </a:pPr>
              <a:t>04/07/2016</a:t>
            </a:fld>
            <a:endParaRPr lang="pt-PT"/>
          </a:p>
        </p:txBody>
      </p:sp>
      <p:sp>
        <p:nvSpPr>
          <p:cNvPr id="6" name="Marcador de Posição do Número do Diapositivo 22"/>
          <p:cNvSpPr>
            <a:spLocks noGrp="1"/>
          </p:cNvSpPr>
          <p:nvPr>
            <p:ph type="sldNum" sz="quarter" idx="12"/>
          </p:nvPr>
        </p:nvSpPr>
        <p:spPr/>
        <p:txBody>
          <a:bodyPr/>
          <a:lstStyle>
            <a:lvl1pPr>
              <a:defRPr/>
            </a:lvl1pPr>
          </a:lstStyle>
          <a:p>
            <a:pPr>
              <a:defRPr/>
            </a:pPr>
            <a:fld id="{4018BC80-6CAC-4C86-974B-66D7F9513C29}" type="slidenum">
              <a:rPr lang="pt-PT"/>
              <a:pPr>
                <a:defRPr/>
              </a:pPr>
              <a:t>‹nº›</a:t>
            </a:fld>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4" name="Rectângulo 6"/>
          <p:cNvSpPr/>
          <p:nvPr/>
        </p:nvSpPr>
        <p:spPr>
          <a:xfrm>
            <a:off x="588963" y="1423988"/>
            <a:ext cx="8001000"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ítulo 1"/>
          <p:cNvSpPr>
            <a:spLocks noGrp="1"/>
          </p:cNvSpPr>
          <p:nvPr>
            <p:ph type="title"/>
          </p:nvPr>
        </p:nvSpPr>
        <p:spPr/>
        <p:txBody>
          <a:bodyPr/>
          <a:lstStyle>
            <a:extLst/>
          </a:lstStyle>
          <a:p>
            <a:r>
              <a:rPr lang="pt-PT" smtClean="0"/>
              <a:t>Clique para editar o estilo</a:t>
            </a:r>
            <a:endParaRPr lang="en-US"/>
          </a:p>
        </p:txBody>
      </p:sp>
      <p:sp>
        <p:nvSpPr>
          <p:cNvPr id="3" name="Marcador de Posição de Conteúdo 2"/>
          <p:cNvSpPr>
            <a:spLocks noGrp="1"/>
          </p:cNvSpPr>
          <p:nvPr>
            <p:ph idx="1"/>
          </p:nvPr>
        </p:nvSpPr>
        <p:spPr/>
        <p:txBody>
          <a:bodyPr/>
          <a:lstStyle>
            <a:extLs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5" name="Marcador de Posição da Data 3"/>
          <p:cNvSpPr>
            <a:spLocks noGrp="1"/>
          </p:cNvSpPr>
          <p:nvPr>
            <p:ph type="dt" sz="half" idx="10"/>
          </p:nvPr>
        </p:nvSpPr>
        <p:spPr/>
        <p:txBody>
          <a:bodyPr/>
          <a:lstStyle>
            <a:lvl1pPr>
              <a:defRPr/>
            </a:lvl1pPr>
            <a:extLst/>
          </a:lstStyle>
          <a:p>
            <a:pPr>
              <a:defRPr/>
            </a:pPr>
            <a:fld id="{4A3A216F-F42C-4F8D-8779-8BA4A43C4503}" type="datetimeFigureOut">
              <a:rPr lang="pt-PT"/>
              <a:pPr>
                <a:defRPr/>
              </a:pPr>
              <a:t>04/07/2016</a:t>
            </a:fld>
            <a:endParaRPr lang="pt-PT"/>
          </a:p>
        </p:txBody>
      </p:sp>
      <p:sp>
        <p:nvSpPr>
          <p:cNvPr id="6" name="Marcador de Posição do Rodapé 4"/>
          <p:cNvSpPr>
            <a:spLocks noGrp="1"/>
          </p:cNvSpPr>
          <p:nvPr>
            <p:ph type="ftr" sz="quarter" idx="11"/>
          </p:nvPr>
        </p:nvSpPr>
        <p:spPr/>
        <p:txBody>
          <a:bodyPr/>
          <a:lstStyle>
            <a:lvl1pPr>
              <a:defRPr/>
            </a:lvl1pPr>
            <a:extLst/>
          </a:lstStyle>
          <a:p>
            <a:pPr>
              <a:defRPr/>
            </a:pPr>
            <a:endParaRPr lang="pt-PT"/>
          </a:p>
        </p:txBody>
      </p:sp>
      <p:sp>
        <p:nvSpPr>
          <p:cNvPr id="7" name="Marcador de Posição do Número do Diapositivo 5"/>
          <p:cNvSpPr>
            <a:spLocks noGrp="1"/>
          </p:cNvSpPr>
          <p:nvPr>
            <p:ph type="sldNum" sz="quarter" idx="12"/>
          </p:nvPr>
        </p:nvSpPr>
        <p:spPr/>
        <p:txBody>
          <a:bodyPr/>
          <a:lstStyle>
            <a:lvl1pPr>
              <a:defRPr/>
            </a:lvl1pPr>
            <a:extLst/>
          </a:lstStyle>
          <a:p>
            <a:pPr>
              <a:defRPr/>
            </a:pPr>
            <a:fld id="{3B54F89F-4F88-4F4F-B491-04091F2ED0F2}" type="slidenum">
              <a:rPr lang="pt-PT"/>
              <a:pPr>
                <a:defRPr/>
              </a:pPr>
              <a:t>‹nº›</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Ref idx="1001">
        <a:schemeClr val="bg2"/>
      </p:bgRef>
    </p:bg>
    <p:spTree>
      <p:nvGrpSpPr>
        <p:cNvPr id="1" name=""/>
        <p:cNvGrpSpPr/>
        <p:nvPr/>
      </p:nvGrpSpPr>
      <p:grpSpPr>
        <a:xfrm>
          <a:off x="0" y="0"/>
          <a:ext cx="0" cy="0"/>
          <a:chOff x="0" y="0"/>
          <a:chExt cx="0" cy="0"/>
        </a:xfrm>
      </p:grpSpPr>
      <p:sp>
        <p:nvSpPr>
          <p:cNvPr id="4" name="Rectângulo 6"/>
          <p:cNvSpPr/>
          <p:nvPr/>
        </p:nvSpPr>
        <p:spPr>
          <a:xfrm>
            <a:off x="1000125" y="3267075"/>
            <a:ext cx="7407275"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ítulo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lang="pt-PT" smtClean="0"/>
              <a:t>Clique para editar o estilo</a:t>
            </a:r>
            <a:endParaRPr lang="en-US"/>
          </a:p>
        </p:txBody>
      </p:sp>
      <p:sp>
        <p:nvSpPr>
          <p:cNvPr id="3" name="Marcador de Posição do Texto 2"/>
          <p:cNvSpPr>
            <a:spLocks noGrp="1"/>
          </p:cNvSpPr>
          <p:nvPr>
            <p:ph type="body" idx="1"/>
          </p:nvPr>
        </p:nvSpPr>
        <p:spPr>
          <a:xfrm>
            <a:off x="722313" y="3287713"/>
            <a:ext cx="7772400" cy="1509712"/>
          </a:xfrm>
        </p:spPr>
        <p:txBody>
          <a:bodyPr rIns="128016"/>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pt-PT" smtClean="0"/>
              <a:t>Clique para editar os estilos</a:t>
            </a:r>
          </a:p>
        </p:txBody>
      </p:sp>
      <p:sp>
        <p:nvSpPr>
          <p:cNvPr id="5" name="Marcador de Posição da Data 7"/>
          <p:cNvSpPr>
            <a:spLocks noGrp="1"/>
          </p:cNvSpPr>
          <p:nvPr>
            <p:ph type="dt" sz="half" idx="10"/>
          </p:nvPr>
        </p:nvSpPr>
        <p:spPr>
          <a:xfrm>
            <a:off x="5562600" y="6513513"/>
            <a:ext cx="3001963" cy="274637"/>
          </a:xfrm>
        </p:spPr>
        <p:txBody>
          <a:bodyPr vert="horz" rtlCol="0"/>
          <a:lstStyle>
            <a:lvl1pPr>
              <a:defRPr/>
            </a:lvl1pPr>
            <a:extLst/>
          </a:lstStyle>
          <a:p>
            <a:pPr>
              <a:defRPr/>
            </a:pPr>
            <a:fld id="{F68D29D3-0C95-47B6-9F1F-59E83EEB1330}" type="datetimeFigureOut">
              <a:rPr lang="pt-PT"/>
              <a:pPr>
                <a:defRPr/>
              </a:pPr>
              <a:t>04/07/2016</a:t>
            </a:fld>
            <a:endParaRPr lang="pt-PT"/>
          </a:p>
        </p:txBody>
      </p:sp>
      <p:sp>
        <p:nvSpPr>
          <p:cNvPr id="6" name="Marcador de Posição do Número do Diapositivo 8"/>
          <p:cNvSpPr>
            <a:spLocks noGrp="1"/>
          </p:cNvSpPr>
          <p:nvPr>
            <p:ph type="sldNum" sz="quarter" idx="11"/>
          </p:nvPr>
        </p:nvSpPr>
        <p:spPr>
          <a:xfrm>
            <a:off x="8639175" y="6513513"/>
            <a:ext cx="463550" cy="274637"/>
          </a:xfrm>
        </p:spPr>
        <p:txBody>
          <a:bodyPr vert="horz" rtlCol="0"/>
          <a:lstStyle>
            <a:lvl1pPr>
              <a:defRPr>
                <a:solidFill>
                  <a:schemeClr val="tx2">
                    <a:shade val="90000"/>
                  </a:schemeClr>
                </a:solidFill>
              </a:defRPr>
            </a:lvl1pPr>
            <a:extLst/>
          </a:lstStyle>
          <a:p>
            <a:pPr>
              <a:defRPr/>
            </a:pPr>
            <a:fld id="{5A341C2A-8C6C-4027-98BF-5E4232190922}" type="slidenum">
              <a:rPr lang="pt-PT"/>
              <a:pPr>
                <a:defRPr/>
              </a:pPr>
              <a:t>‹nº›</a:t>
            </a:fld>
            <a:endParaRPr lang="pt-PT"/>
          </a:p>
        </p:txBody>
      </p:sp>
      <p:sp>
        <p:nvSpPr>
          <p:cNvPr id="7" name="Marcador de Posição do Rodapé 9"/>
          <p:cNvSpPr>
            <a:spLocks noGrp="1"/>
          </p:cNvSpPr>
          <p:nvPr>
            <p:ph type="ftr" sz="quarter" idx="12"/>
          </p:nvPr>
        </p:nvSpPr>
        <p:spPr>
          <a:xfrm>
            <a:off x="1600200" y="6513513"/>
            <a:ext cx="3906838" cy="274637"/>
          </a:xfrm>
        </p:spPr>
        <p:txBody>
          <a:bodyPr vert="horz" rtlCol="0"/>
          <a:lstStyle>
            <a:lvl1pPr>
              <a:defRPr/>
            </a:lvl1pPr>
            <a:extLst/>
          </a:lstStyle>
          <a:p>
            <a:pPr>
              <a:defRPr/>
            </a:pPr>
            <a:endParaRPr lang="pt-P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5" name="Rectângulo 9"/>
          <p:cNvSpPr/>
          <p:nvPr/>
        </p:nvSpPr>
        <p:spPr>
          <a:xfrm>
            <a:off x="588963" y="1423988"/>
            <a:ext cx="8001000"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ítulo 1"/>
          <p:cNvSpPr>
            <a:spLocks noGrp="1"/>
          </p:cNvSpPr>
          <p:nvPr>
            <p:ph type="title"/>
          </p:nvPr>
        </p:nvSpPr>
        <p:spPr/>
        <p:txBody>
          <a:bodyPr/>
          <a:lstStyle>
            <a:extLst/>
          </a:lstStyle>
          <a:p>
            <a:r>
              <a:rPr lang="pt-PT" smtClean="0"/>
              <a:t>Clique para editar o estilo</a:t>
            </a:r>
            <a:endParaRPr lang="en-US"/>
          </a:p>
        </p:txBody>
      </p:sp>
      <p:sp>
        <p:nvSpPr>
          <p:cNvPr id="3" name="Marcador de Posição de Conteúdo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4" name="Marcador de Posição de Conteúdo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6" name="Marcador de Posição da Data 4"/>
          <p:cNvSpPr>
            <a:spLocks noGrp="1"/>
          </p:cNvSpPr>
          <p:nvPr>
            <p:ph type="dt" sz="half" idx="10"/>
          </p:nvPr>
        </p:nvSpPr>
        <p:spPr/>
        <p:txBody>
          <a:bodyPr/>
          <a:lstStyle>
            <a:lvl1pPr>
              <a:defRPr/>
            </a:lvl1pPr>
            <a:extLst/>
          </a:lstStyle>
          <a:p>
            <a:pPr>
              <a:defRPr/>
            </a:pPr>
            <a:fld id="{C15E255A-4FA9-4C24-8BF0-8B20B371C2E6}" type="datetimeFigureOut">
              <a:rPr lang="pt-PT"/>
              <a:pPr>
                <a:defRPr/>
              </a:pPr>
              <a:t>04/07/2016</a:t>
            </a:fld>
            <a:endParaRPr lang="pt-PT"/>
          </a:p>
        </p:txBody>
      </p:sp>
      <p:sp>
        <p:nvSpPr>
          <p:cNvPr id="7" name="Marcador de Posição do Rodapé 5"/>
          <p:cNvSpPr>
            <a:spLocks noGrp="1"/>
          </p:cNvSpPr>
          <p:nvPr>
            <p:ph type="ftr" sz="quarter" idx="11"/>
          </p:nvPr>
        </p:nvSpPr>
        <p:spPr/>
        <p:txBody>
          <a:bodyPr/>
          <a:lstStyle>
            <a:lvl1pPr>
              <a:defRPr/>
            </a:lvl1pPr>
            <a:extLst/>
          </a:lstStyle>
          <a:p>
            <a:pPr>
              <a:defRPr/>
            </a:pPr>
            <a:endParaRPr lang="pt-PT"/>
          </a:p>
        </p:txBody>
      </p:sp>
      <p:sp>
        <p:nvSpPr>
          <p:cNvPr id="8" name="Marcador de Posição do Número do Diapositivo 6"/>
          <p:cNvSpPr>
            <a:spLocks noGrp="1"/>
          </p:cNvSpPr>
          <p:nvPr>
            <p:ph type="sldNum" sz="quarter" idx="12"/>
          </p:nvPr>
        </p:nvSpPr>
        <p:spPr>
          <a:xfrm>
            <a:off x="8640763" y="6515100"/>
            <a:ext cx="465137" cy="273050"/>
          </a:xfrm>
        </p:spPr>
        <p:txBody>
          <a:bodyPr/>
          <a:lstStyle>
            <a:lvl1pPr>
              <a:defRPr/>
            </a:lvl1pPr>
            <a:extLst/>
          </a:lstStyle>
          <a:p>
            <a:pPr>
              <a:defRPr/>
            </a:pPr>
            <a:fld id="{82AE035D-60C5-46C2-82C5-F5A2D071AA77}" type="slidenum">
              <a:rPr lang="pt-PT"/>
              <a:pPr>
                <a:defRPr/>
              </a:pPr>
              <a:t>‹nº›</a:t>
            </a:fld>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7" name="Rectângulo 9"/>
          <p:cNvSpPr/>
          <p:nvPr/>
        </p:nvSpPr>
        <p:spPr>
          <a:xfrm>
            <a:off x="617538" y="2165350"/>
            <a:ext cx="3748087"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fontAlgn="auto">
              <a:spcBef>
                <a:spcPts val="0"/>
              </a:spcBef>
              <a:spcAft>
                <a:spcPts val="0"/>
              </a:spcAft>
              <a:defRPr/>
            </a:pPr>
            <a:endParaRPr lang="en-US"/>
          </a:p>
        </p:txBody>
      </p:sp>
      <p:sp>
        <p:nvSpPr>
          <p:cNvPr id="8" name="Rectângulo 10"/>
          <p:cNvSpPr/>
          <p:nvPr/>
        </p:nvSpPr>
        <p:spPr>
          <a:xfrm>
            <a:off x="4800600" y="2165350"/>
            <a:ext cx="3749675"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fontAlgn="auto">
              <a:spcBef>
                <a:spcPts val="0"/>
              </a:spcBef>
              <a:spcAft>
                <a:spcPts val="0"/>
              </a:spcAft>
              <a:defRPr/>
            </a:pPr>
            <a:endParaRPr lang="en-US"/>
          </a:p>
        </p:txBody>
      </p:sp>
      <p:sp>
        <p:nvSpPr>
          <p:cNvPr id="2" name="Título 1"/>
          <p:cNvSpPr>
            <a:spLocks noGrp="1"/>
          </p:cNvSpPr>
          <p:nvPr>
            <p:ph type="title"/>
          </p:nvPr>
        </p:nvSpPr>
        <p:spPr>
          <a:xfrm>
            <a:off x="457200" y="251948"/>
            <a:ext cx="8229600" cy="1143000"/>
          </a:xfrm>
        </p:spPr>
        <p:txBody>
          <a:bodyPr/>
          <a:lstStyle>
            <a:lvl1pPr>
              <a:defRPr/>
            </a:lvl1pPr>
            <a:extLst/>
          </a:lstStyle>
          <a:p>
            <a:r>
              <a:rPr lang="pt-PT" smtClean="0"/>
              <a:t>Clique para editar o estilo</a:t>
            </a:r>
            <a:endParaRPr lang="en-US"/>
          </a:p>
        </p:txBody>
      </p:sp>
      <p:sp>
        <p:nvSpPr>
          <p:cNvPr id="3" name="Marcador de Posição do Texto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a:r>
              <a:rPr lang="pt-PT" smtClean="0"/>
              <a:t>Clique para editar os estilos</a:t>
            </a:r>
          </a:p>
        </p:txBody>
      </p:sp>
      <p:sp>
        <p:nvSpPr>
          <p:cNvPr id="4" name="Marcador de Posição do Texto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a:r>
              <a:rPr lang="pt-PT" smtClean="0"/>
              <a:t>Clique para editar os estilos</a:t>
            </a:r>
          </a:p>
        </p:txBody>
      </p:sp>
      <p:sp>
        <p:nvSpPr>
          <p:cNvPr id="5" name="Marcador de Posição de Conteúdo 4"/>
          <p:cNvSpPr>
            <a:spLocks noGrp="1"/>
          </p:cNvSpPr>
          <p:nvPr>
            <p:ph sz="quarter" idx="2"/>
          </p:nvPr>
        </p:nvSpPr>
        <p:spPr>
          <a:xfrm>
            <a:off x="457200" y="2362200"/>
            <a:ext cx="4040188" cy="3941763"/>
          </a:xfrm>
        </p:spPr>
        <p:txBody>
          <a:bodyPr/>
          <a:lstStyle>
            <a:lvl1pPr>
              <a:defRPr sz="2200"/>
            </a:lvl1pPr>
            <a:lvl2pPr>
              <a:defRPr sz="2000"/>
            </a:lvl2pPr>
            <a:lvl3pPr>
              <a:defRPr sz="1800"/>
            </a:lvl3pPr>
            <a:lvl4pPr>
              <a:defRPr sz="1600"/>
            </a:lvl4pPr>
            <a:lvl5pPr>
              <a:defRPr sz="1600"/>
            </a:lvl5pPr>
            <a:extLs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6" name="Marcador de Posição de Conteúdo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9" name="Marcador de Posição da Data 6"/>
          <p:cNvSpPr>
            <a:spLocks noGrp="1"/>
          </p:cNvSpPr>
          <p:nvPr>
            <p:ph type="dt" sz="half" idx="10"/>
          </p:nvPr>
        </p:nvSpPr>
        <p:spPr/>
        <p:txBody>
          <a:bodyPr/>
          <a:lstStyle>
            <a:lvl1pPr>
              <a:defRPr/>
            </a:lvl1pPr>
            <a:extLst/>
          </a:lstStyle>
          <a:p>
            <a:pPr>
              <a:defRPr/>
            </a:pPr>
            <a:fld id="{BE4DA973-2067-4BF8-8DFF-8CF433B2E7F4}" type="datetimeFigureOut">
              <a:rPr lang="pt-PT"/>
              <a:pPr>
                <a:defRPr/>
              </a:pPr>
              <a:t>04/07/2016</a:t>
            </a:fld>
            <a:endParaRPr lang="pt-PT"/>
          </a:p>
        </p:txBody>
      </p:sp>
      <p:sp>
        <p:nvSpPr>
          <p:cNvPr id="10" name="Marcador de Posição do Rodapé 7"/>
          <p:cNvSpPr>
            <a:spLocks noGrp="1"/>
          </p:cNvSpPr>
          <p:nvPr>
            <p:ph type="ftr" sz="quarter" idx="11"/>
          </p:nvPr>
        </p:nvSpPr>
        <p:spPr/>
        <p:txBody>
          <a:bodyPr/>
          <a:lstStyle>
            <a:lvl1pPr>
              <a:defRPr/>
            </a:lvl1pPr>
            <a:extLst/>
          </a:lstStyle>
          <a:p>
            <a:pPr>
              <a:defRPr/>
            </a:pPr>
            <a:endParaRPr lang="pt-PT"/>
          </a:p>
        </p:txBody>
      </p:sp>
      <p:sp>
        <p:nvSpPr>
          <p:cNvPr id="11" name="Marcador de Posição do Número do Diapositivo 8"/>
          <p:cNvSpPr>
            <a:spLocks noGrp="1"/>
          </p:cNvSpPr>
          <p:nvPr>
            <p:ph type="sldNum" sz="quarter" idx="12"/>
          </p:nvPr>
        </p:nvSpPr>
        <p:spPr>
          <a:xfrm>
            <a:off x="8640763" y="6515100"/>
            <a:ext cx="465137" cy="273050"/>
          </a:xfrm>
        </p:spPr>
        <p:txBody>
          <a:bodyPr/>
          <a:lstStyle>
            <a:lvl1pPr>
              <a:defRPr/>
            </a:lvl1pPr>
            <a:extLst/>
          </a:lstStyle>
          <a:p>
            <a:pPr>
              <a:defRPr/>
            </a:pPr>
            <a:fld id="{A1E0E4A8-D174-4CE6-8411-C2D1DA4434C8}" type="slidenum">
              <a:rPr lang="pt-PT"/>
              <a:pPr>
                <a:defRPr/>
              </a:pPr>
              <a:t>‹nº›</a:t>
            </a:fld>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3" name="Rectângulo 6"/>
          <p:cNvSpPr/>
          <p:nvPr/>
        </p:nvSpPr>
        <p:spPr>
          <a:xfrm>
            <a:off x="588963" y="1423988"/>
            <a:ext cx="8001000"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ítulo 1"/>
          <p:cNvSpPr>
            <a:spLocks noGrp="1"/>
          </p:cNvSpPr>
          <p:nvPr>
            <p:ph type="title"/>
          </p:nvPr>
        </p:nvSpPr>
        <p:spPr>
          <a:xfrm>
            <a:off x="457200" y="253218"/>
            <a:ext cx="8229600" cy="1143000"/>
          </a:xfrm>
        </p:spPr>
        <p:txBody>
          <a:bodyPr/>
          <a:lstStyle>
            <a:extLst/>
          </a:lstStyle>
          <a:p>
            <a:r>
              <a:rPr lang="pt-PT" smtClean="0"/>
              <a:t>Clique para editar o estilo</a:t>
            </a:r>
            <a:endParaRPr lang="en-US"/>
          </a:p>
        </p:txBody>
      </p:sp>
      <p:sp>
        <p:nvSpPr>
          <p:cNvPr id="4" name="Marcador de Posição da Data 2"/>
          <p:cNvSpPr>
            <a:spLocks noGrp="1"/>
          </p:cNvSpPr>
          <p:nvPr>
            <p:ph type="dt" sz="half" idx="10"/>
          </p:nvPr>
        </p:nvSpPr>
        <p:spPr/>
        <p:txBody>
          <a:bodyPr/>
          <a:lstStyle>
            <a:lvl1pPr>
              <a:defRPr/>
            </a:lvl1pPr>
            <a:extLst/>
          </a:lstStyle>
          <a:p>
            <a:pPr>
              <a:defRPr/>
            </a:pPr>
            <a:fld id="{755C91D1-DB38-4B60-A911-0C5F46D9EE5F}" type="datetimeFigureOut">
              <a:rPr lang="pt-PT"/>
              <a:pPr>
                <a:defRPr/>
              </a:pPr>
              <a:t>04/07/2016</a:t>
            </a:fld>
            <a:endParaRPr lang="pt-PT"/>
          </a:p>
        </p:txBody>
      </p:sp>
      <p:sp>
        <p:nvSpPr>
          <p:cNvPr id="5" name="Marcador de Posição do Rodapé 3"/>
          <p:cNvSpPr>
            <a:spLocks noGrp="1"/>
          </p:cNvSpPr>
          <p:nvPr>
            <p:ph type="ftr" sz="quarter" idx="11"/>
          </p:nvPr>
        </p:nvSpPr>
        <p:spPr/>
        <p:txBody>
          <a:bodyPr/>
          <a:lstStyle>
            <a:lvl1pPr>
              <a:defRPr/>
            </a:lvl1pPr>
            <a:extLst/>
          </a:lstStyle>
          <a:p>
            <a:pPr>
              <a:defRPr/>
            </a:pPr>
            <a:endParaRPr lang="pt-PT"/>
          </a:p>
        </p:txBody>
      </p:sp>
      <p:sp>
        <p:nvSpPr>
          <p:cNvPr id="6" name="Marcador de Posição do Número do Diapositivo 4"/>
          <p:cNvSpPr>
            <a:spLocks noGrp="1"/>
          </p:cNvSpPr>
          <p:nvPr>
            <p:ph type="sldNum" sz="quarter" idx="12"/>
          </p:nvPr>
        </p:nvSpPr>
        <p:spPr/>
        <p:txBody>
          <a:bodyPr/>
          <a:lstStyle>
            <a:lvl1pPr>
              <a:defRPr/>
            </a:lvl1pPr>
            <a:extLst/>
          </a:lstStyle>
          <a:p>
            <a:pPr>
              <a:defRPr/>
            </a:pPr>
            <a:fld id="{1C9FFFE2-0034-410A-9684-D442F345A635}" type="slidenum">
              <a:rPr lang="pt-PT"/>
              <a:pPr>
                <a:defRPr/>
              </a:pPr>
              <a:t>‹nº›</a:t>
            </a:fld>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o Rodapé 2"/>
          <p:cNvSpPr>
            <a:spLocks noGrp="1"/>
          </p:cNvSpPr>
          <p:nvPr>
            <p:ph type="ftr" sz="quarter" idx="10"/>
          </p:nvPr>
        </p:nvSpPr>
        <p:spPr/>
        <p:txBody>
          <a:bodyPr/>
          <a:lstStyle>
            <a:lvl1pPr>
              <a:defRPr/>
            </a:lvl1pPr>
          </a:lstStyle>
          <a:p>
            <a:pPr>
              <a:defRPr/>
            </a:pPr>
            <a:endParaRPr lang="pt-PT"/>
          </a:p>
        </p:txBody>
      </p:sp>
      <p:sp>
        <p:nvSpPr>
          <p:cNvPr id="3" name="Marcador de Posição da Data 13"/>
          <p:cNvSpPr>
            <a:spLocks noGrp="1"/>
          </p:cNvSpPr>
          <p:nvPr>
            <p:ph type="dt" sz="half" idx="11"/>
          </p:nvPr>
        </p:nvSpPr>
        <p:spPr/>
        <p:txBody>
          <a:bodyPr/>
          <a:lstStyle>
            <a:lvl1pPr>
              <a:defRPr/>
            </a:lvl1pPr>
          </a:lstStyle>
          <a:p>
            <a:pPr>
              <a:defRPr/>
            </a:pPr>
            <a:fld id="{8B315A79-CEB1-406B-9DB3-66ED4904C315}" type="datetimeFigureOut">
              <a:rPr lang="pt-PT"/>
              <a:pPr>
                <a:defRPr/>
              </a:pPr>
              <a:t>04/07/2016</a:t>
            </a:fld>
            <a:endParaRPr lang="pt-PT"/>
          </a:p>
        </p:txBody>
      </p:sp>
      <p:sp>
        <p:nvSpPr>
          <p:cNvPr id="4" name="Marcador de Posição do Número do Diapositivo 22"/>
          <p:cNvSpPr>
            <a:spLocks noGrp="1"/>
          </p:cNvSpPr>
          <p:nvPr>
            <p:ph type="sldNum" sz="quarter" idx="12"/>
          </p:nvPr>
        </p:nvSpPr>
        <p:spPr/>
        <p:txBody>
          <a:bodyPr/>
          <a:lstStyle>
            <a:lvl1pPr>
              <a:defRPr/>
            </a:lvl1pPr>
          </a:lstStyle>
          <a:p>
            <a:pPr>
              <a:defRPr/>
            </a:pPr>
            <a:fld id="{F7996BED-AB4E-4599-A43E-DF738D567188}" type="slidenum">
              <a:rPr lang="pt-PT"/>
              <a:pPr>
                <a:defRPr/>
              </a:pPr>
              <a:t>‹nº›</a:t>
            </a:fld>
            <a:endParaRPr lang="pt-P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1">
        <a:schemeClr val="bg2"/>
      </p:bgRef>
    </p:bg>
    <p:spTree>
      <p:nvGrpSpPr>
        <p:cNvPr id="1" name=""/>
        <p:cNvGrpSpPr/>
        <p:nvPr/>
      </p:nvGrpSpPr>
      <p:grpSpPr>
        <a:xfrm>
          <a:off x="0" y="0"/>
          <a:ext cx="0" cy="0"/>
          <a:chOff x="0" y="0"/>
          <a:chExt cx="0" cy="0"/>
        </a:xfrm>
      </p:grpSpPr>
      <p:sp>
        <p:nvSpPr>
          <p:cNvPr id="5" name="Rectângulo 4"/>
          <p:cNvSpPr/>
          <p:nvPr/>
        </p:nvSpPr>
        <p:spPr>
          <a:xfrm>
            <a:off x="5057775" y="1057275"/>
            <a:ext cx="3748088"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ítulo 1"/>
          <p:cNvSpPr>
            <a:spLocks noGrp="1"/>
          </p:cNvSpPr>
          <p:nvPr>
            <p:ph type="title"/>
          </p:nvPr>
        </p:nvSpPr>
        <p:spPr>
          <a:xfrm>
            <a:off x="4963136" y="304800"/>
            <a:ext cx="3931920" cy="762000"/>
          </a:xfrm>
        </p:spPr>
        <p:txBody>
          <a:bodyPr/>
          <a:lstStyle>
            <a:lvl1pPr marL="0" algn="r">
              <a:buNone/>
              <a:defRPr sz="2000" b="1"/>
            </a:lvl1pPr>
            <a:extLst/>
          </a:lstStyle>
          <a:p>
            <a:r>
              <a:rPr lang="pt-PT" smtClean="0"/>
              <a:t>Clique para editar o estilo</a:t>
            </a:r>
            <a:endParaRPr lang="en-US"/>
          </a:p>
        </p:txBody>
      </p:sp>
      <p:sp>
        <p:nvSpPr>
          <p:cNvPr id="3" name="Marcador de Posição do Texto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a:r>
              <a:rPr lang="pt-PT" smtClean="0"/>
              <a:t>Clique para editar os estilos</a:t>
            </a:r>
          </a:p>
        </p:txBody>
      </p:sp>
      <p:sp>
        <p:nvSpPr>
          <p:cNvPr id="4" name="Marcador de Posição de Conteúdo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a:p>
        </p:txBody>
      </p:sp>
      <p:sp>
        <p:nvSpPr>
          <p:cNvPr id="6" name="Marcador de Posição da Data 8"/>
          <p:cNvSpPr>
            <a:spLocks noGrp="1"/>
          </p:cNvSpPr>
          <p:nvPr>
            <p:ph type="dt" sz="half" idx="10"/>
          </p:nvPr>
        </p:nvSpPr>
        <p:spPr>
          <a:xfrm>
            <a:off x="5562600" y="6513513"/>
            <a:ext cx="3001963" cy="274637"/>
          </a:xfrm>
        </p:spPr>
        <p:txBody>
          <a:bodyPr vert="horz" rtlCol="0"/>
          <a:lstStyle>
            <a:lvl1pPr>
              <a:defRPr/>
            </a:lvl1pPr>
            <a:extLst/>
          </a:lstStyle>
          <a:p>
            <a:pPr>
              <a:defRPr/>
            </a:pPr>
            <a:fld id="{D75021D3-A0AA-4A7B-8BC1-BBA0FD7D9894}" type="datetimeFigureOut">
              <a:rPr lang="pt-PT"/>
              <a:pPr>
                <a:defRPr/>
              </a:pPr>
              <a:t>04/07/2016</a:t>
            </a:fld>
            <a:endParaRPr lang="pt-PT"/>
          </a:p>
        </p:txBody>
      </p:sp>
      <p:sp>
        <p:nvSpPr>
          <p:cNvPr id="7" name="Marcador de Posição do Número do Diapositivo 9"/>
          <p:cNvSpPr>
            <a:spLocks noGrp="1"/>
          </p:cNvSpPr>
          <p:nvPr>
            <p:ph type="sldNum" sz="quarter" idx="11"/>
          </p:nvPr>
        </p:nvSpPr>
        <p:spPr>
          <a:xfrm>
            <a:off x="8639175" y="6513513"/>
            <a:ext cx="463550" cy="274637"/>
          </a:xfrm>
        </p:spPr>
        <p:txBody>
          <a:bodyPr vert="horz" rtlCol="0"/>
          <a:lstStyle>
            <a:lvl1pPr>
              <a:defRPr>
                <a:solidFill>
                  <a:schemeClr val="tx2">
                    <a:shade val="90000"/>
                  </a:schemeClr>
                </a:solidFill>
              </a:defRPr>
            </a:lvl1pPr>
            <a:extLst/>
          </a:lstStyle>
          <a:p>
            <a:pPr>
              <a:defRPr/>
            </a:pPr>
            <a:fld id="{FB7012FB-DF32-4E84-B6F3-0A1C024687D5}" type="slidenum">
              <a:rPr lang="pt-PT"/>
              <a:pPr>
                <a:defRPr/>
              </a:pPr>
              <a:t>‹nº›</a:t>
            </a:fld>
            <a:endParaRPr lang="pt-PT"/>
          </a:p>
        </p:txBody>
      </p:sp>
      <p:sp>
        <p:nvSpPr>
          <p:cNvPr id="8" name="Marcador de Posição do Rodapé 10"/>
          <p:cNvSpPr>
            <a:spLocks noGrp="1"/>
          </p:cNvSpPr>
          <p:nvPr>
            <p:ph type="ftr" sz="quarter" idx="12"/>
          </p:nvPr>
        </p:nvSpPr>
        <p:spPr>
          <a:xfrm>
            <a:off x="1600200" y="6513513"/>
            <a:ext cx="3906838" cy="274637"/>
          </a:xfrm>
        </p:spPr>
        <p:txBody>
          <a:bodyPr vert="horz" rtlCol="0"/>
          <a:lstStyle>
            <a:lvl1pPr>
              <a:defRPr/>
            </a:lvl1pPr>
            <a:extLst/>
          </a:lstStyle>
          <a:p>
            <a:pPr>
              <a:defRPr/>
            </a:pPr>
            <a:endParaRPr lang="pt-PT"/>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3040443" y="4724400"/>
            <a:ext cx="5486400" cy="664536"/>
          </a:xfrm>
        </p:spPr>
        <p:txBody>
          <a:bodyPr/>
          <a:lstStyle>
            <a:lvl1pPr marL="0" algn="r">
              <a:buNone/>
              <a:defRPr sz="2000" b="1"/>
            </a:lvl1pPr>
            <a:extLst/>
          </a:lstStyle>
          <a:p>
            <a:r>
              <a:rPr lang="pt-PT" smtClean="0"/>
              <a:t>Clique para editar o estilo</a:t>
            </a:r>
            <a:endParaRPr lang="en-US"/>
          </a:p>
        </p:txBody>
      </p:sp>
      <p:sp>
        <p:nvSpPr>
          <p:cNvPr id="4" name="Marcador de Posição do Texto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a:r>
              <a:rPr lang="pt-PT" smtClean="0"/>
              <a:t>Clique para editar os estilos</a:t>
            </a:r>
          </a:p>
        </p:txBody>
      </p:sp>
      <p:sp>
        <p:nvSpPr>
          <p:cNvPr id="13" name="Marcador de Posição da Imagem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ormAutofit/>
          </a:bodyPr>
          <a:lstStyle>
            <a:lvl1pPr indent="0">
              <a:buNone/>
              <a:defRPr sz="3200"/>
            </a:lvl1pPr>
            <a:extLst/>
          </a:lstStyle>
          <a:p>
            <a:pPr lvl="0"/>
            <a:r>
              <a:rPr lang="pt-PT" noProof="0" smtClean="0"/>
              <a:t>Clique no ícone para adicionar uma imagem</a:t>
            </a:r>
            <a:endParaRPr lang="en-US" noProof="0" dirty="0"/>
          </a:p>
        </p:txBody>
      </p:sp>
      <p:sp>
        <p:nvSpPr>
          <p:cNvPr id="5" name="Marcador de Posição da Data 7"/>
          <p:cNvSpPr>
            <a:spLocks noGrp="1"/>
          </p:cNvSpPr>
          <p:nvPr>
            <p:ph type="dt" sz="half" idx="10"/>
          </p:nvPr>
        </p:nvSpPr>
        <p:spPr>
          <a:xfrm>
            <a:off x="5562600" y="6508750"/>
            <a:ext cx="3001963" cy="274638"/>
          </a:xfrm>
        </p:spPr>
        <p:txBody>
          <a:bodyPr vert="horz" rtlCol="0"/>
          <a:lstStyle>
            <a:lvl1pPr>
              <a:defRPr/>
            </a:lvl1pPr>
            <a:extLst/>
          </a:lstStyle>
          <a:p>
            <a:pPr>
              <a:defRPr/>
            </a:pPr>
            <a:fld id="{162F2AED-DC12-401F-B01B-B9596F8185CF}" type="datetimeFigureOut">
              <a:rPr lang="pt-PT"/>
              <a:pPr>
                <a:defRPr/>
              </a:pPr>
              <a:t>04/07/2016</a:t>
            </a:fld>
            <a:endParaRPr lang="pt-PT"/>
          </a:p>
        </p:txBody>
      </p:sp>
      <p:sp>
        <p:nvSpPr>
          <p:cNvPr id="6" name="Marcador de Posição do Número do Diapositivo 8"/>
          <p:cNvSpPr>
            <a:spLocks noGrp="1"/>
          </p:cNvSpPr>
          <p:nvPr>
            <p:ph type="sldNum" sz="quarter" idx="11"/>
          </p:nvPr>
        </p:nvSpPr>
        <p:spPr>
          <a:xfrm>
            <a:off x="8639175" y="6508750"/>
            <a:ext cx="463550" cy="274638"/>
          </a:xfrm>
        </p:spPr>
        <p:txBody>
          <a:bodyPr vert="horz" rtlCol="0"/>
          <a:lstStyle>
            <a:lvl1pPr>
              <a:defRPr>
                <a:solidFill>
                  <a:schemeClr val="tx2">
                    <a:shade val="90000"/>
                  </a:schemeClr>
                </a:solidFill>
              </a:defRPr>
            </a:lvl1pPr>
            <a:extLst/>
          </a:lstStyle>
          <a:p>
            <a:pPr>
              <a:defRPr/>
            </a:pPr>
            <a:fld id="{D331B5B6-7F0A-492F-B811-BF0E0BF8BCB2}" type="slidenum">
              <a:rPr lang="pt-PT"/>
              <a:pPr>
                <a:defRPr/>
              </a:pPr>
              <a:t>‹nº›</a:t>
            </a:fld>
            <a:endParaRPr lang="pt-PT"/>
          </a:p>
        </p:txBody>
      </p:sp>
      <p:sp>
        <p:nvSpPr>
          <p:cNvPr id="7" name="Marcador de Posição do Rodapé 9"/>
          <p:cNvSpPr>
            <a:spLocks noGrp="1"/>
          </p:cNvSpPr>
          <p:nvPr>
            <p:ph type="ftr" sz="quarter" idx="12"/>
          </p:nvPr>
        </p:nvSpPr>
        <p:spPr>
          <a:xfrm>
            <a:off x="1600200" y="6508750"/>
            <a:ext cx="3906838" cy="274638"/>
          </a:xfrm>
        </p:spPr>
        <p:txBody>
          <a:bodyPr vert="horz" rtlCol="0"/>
          <a:lstStyle>
            <a:lvl1pPr>
              <a:defRPr/>
            </a:lvl1pPr>
            <a:extLst/>
          </a:lstStyle>
          <a:p>
            <a:pPr>
              <a:defRPr/>
            </a:pPr>
            <a:endParaRPr lang="pt-P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Arredondar Rectângulo de Canto Diagonal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Marcador de Posição do Rodapé 2"/>
          <p:cNvSpPr>
            <a:spLocks noGrp="1"/>
          </p:cNvSpPr>
          <p:nvPr>
            <p:ph type="ftr" sz="quarter" idx="3"/>
          </p:nvPr>
        </p:nvSpPr>
        <p:spPr>
          <a:xfrm>
            <a:off x="1295400" y="6400800"/>
            <a:ext cx="4211638" cy="274638"/>
          </a:xfrm>
          <a:prstGeom prst="rect">
            <a:avLst/>
          </a:prstGeom>
        </p:spPr>
        <p:txBody>
          <a:bodyPr/>
          <a:lstStyle>
            <a:lvl1pPr algn="r" eaLnBrk="1" fontAlgn="auto" latinLnBrk="0" hangingPunct="1">
              <a:spcBef>
                <a:spcPts val="0"/>
              </a:spcBef>
              <a:spcAft>
                <a:spcPts val="0"/>
              </a:spcAft>
              <a:defRPr kumimoji="0" sz="1300">
                <a:solidFill>
                  <a:schemeClr val="bg2">
                    <a:tint val="60000"/>
                    <a:satMod val="155000"/>
                  </a:schemeClr>
                </a:solidFill>
                <a:latin typeface="+mn-lt"/>
              </a:defRPr>
            </a:lvl1pPr>
            <a:extLst/>
          </a:lstStyle>
          <a:p>
            <a:pPr>
              <a:defRPr/>
            </a:pPr>
            <a:endParaRPr lang="pt-PT"/>
          </a:p>
        </p:txBody>
      </p:sp>
      <p:sp>
        <p:nvSpPr>
          <p:cNvPr id="14" name="Marcador de Posição da Data 13"/>
          <p:cNvSpPr>
            <a:spLocks noGrp="1"/>
          </p:cNvSpPr>
          <p:nvPr>
            <p:ph type="dt" sz="half" idx="2"/>
          </p:nvPr>
        </p:nvSpPr>
        <p:spPr>
          <a:xfrm>
            <a:off x="5562600" y="6400800"/>
            <a:ext cx="3001963" cy="274638"/>
          </a:xfrm>
          <a:prstGeom prst="rect">
            <a:avLst/>
          </a:prstGeom>
        </p:spPr>
        <p:txBody>
          <a:bodyPr/>
          <a:lstStyle>
            <a:lvl1pPr algn="l" eaLnBrk="1" fontAlgn="auto" latinLnBrk="0" hangingPunct="1">
              <a:spcBef>
                <a:spcPts val="0"/>
              </a:spcBef>
              <a:spcAft>
                <a:spcPts val="0"/>
              </a:spcAft>
              <a:defRPr kumimoji="0" sz="1300">
                <a:solidFill>
                  <a:schemeClr val="bg2">
                    <a:tint val="60000"/>
                    <a:satMod val="155000"/>
                  </a:schemeClr>
                </a:solidFill>
                <a:latin typeface="+mn-lt"/>
              </a:defRPr>
            </a:lvl1pPr>
            <a:extLst/>
          </a:lstStyle>
          <a:p>
            <a:pPr>
              <a:defRPr/>
            </a:pPr>
            <a:fld id="{F783EC91-AA01-415E-9AB3-E0A357B044EC}" type="datetimeFigureOut">
              <a:rPr lang="pt-PT"/>
              <a:pPr>
                <a:defRPr/>
              </a:pPr>
              <a:t>04/07/2016</a:t>
            </a:fld>
            <a:endParaRPr lang="pt-PT"/>
          </a:p>
        </p:txBody>
      </p:sp>
      <p:sp>
        <p:nvSpPr>
          <p:cNvPr id="23" name="Marcador de Posição do Número do Diapositivo 22"/>
          <p:cNvSpPr>
            <a:spLocks noGrp="1"/>
          </p:cNvSpPr>
          <p:nvPr>
            <p:ph type="sldNum" sz="quarter" idx="4"/>
          </p:nvPr>
        </p:nvSpPr>
        <p:spPr>
          <a:xfrm>
            <a:off x="8639175" y="6515100"/>
            <a:ext cx="463550" cy="273050"/>
          </a:xfrm>
          <a:prstGeom prst="rect">
            <a:avLst/>
          </a:prstGeom>
        </p:spPr>
        <p:txBody>
          <a:bodyPr anchor="ctr"/>
          <a:lstStyle>
            <a:lvl1pPr algn="r" eaLnBrk="1" fontAlgn="auto" latinLnBrk="0" hangingPunct="1">
              <a:spcBef>
                <a:spcPts val="0"/>
              </a:spcBef>
              <a:spcAft>
                <a:spcPts val="0"/>
              </a:spcAft>
              <a:defRPr kumimoji="0" sz="1600">
                <a:solidFill>
                  <a:schemeClr val="tx2">
                    <a:shade val="90000"/>
                  </a:schemeClr>
                </a:solidFill>
                <a:effectLst/>
                <a:latin typeface="+mn-lt"/>
              </a:defRPr>
            </a:lvl1pPr>
            <a:extLst/>
          </a:lstStyle>
          <a:p>
            <a:pPr>
              <a:defRPr/>
            </a:pPr>
            <a:fld id="{2CA61E8B-3DA5-4064-9F4A-49904F5C9C6F}" type="slidenum">
              <a:rPr lang="pt-PT"/>
              <a:pPr>
                <a:defRPr/>
              </a:pPr>
              <a:t>‹nº›</a:t>
            </a:fld>
            <a:endParaRPr lang="pt-PT"/>
          </a:p>
        </p:txBody>
      </p:sp>
      <p:sp>
        <p:nvSpPr>
          <p:cNvPr id="22" name="Marcador de Posição do Título 21"/>
          <p:cNvSpPr>
            <a:spLocks noGrp="1"/>
          </p:cNvSpPr>
          <p:nvPr>
            <p:ph type="title"/>
          </p:nvPr>
        </p:nvSpPr>
        <p:spPr>
          <a:xfrm>
            <a:off x="457200" y="254000"/>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lang="pt-PT" smtClean="0"/>
              <a:t>Clique para editar o estilo</a:t>
            </a:r>
            <a:endParaRPr lang="en-US"/>
          </a:p>
        </p:txBody>
      </p:sp>
      <p:sp>
        <p:nvSpPr>
          <p:cNvPr id="1033" name="Marcador de Posição do Texto 12"/>
          <p:cNvSpPr>
            <a:spLocks noGrp="1"/>
          </p:cNvSpPr>
          <p:nvPr>
            <p:ph type="body" idx="1"/>
          </p:nvPr>
        </p:nvSpPr>
        <p:spPr bwMode="auto">
          <a:xfrm>
            <a:off x="457200" y="16462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smtClean="0"/>
          </a:p>
        </p:txBody>
      </p:sp>
    </p:spTree>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69" r:id="rId7"/>
    <p:sldLayoutId id="2147483678" r:id="rId8"/>
    <p:sldLayoutId id="2147483679" r:id="rId9"/>
    <p:sldLayoutId id="2147483670" r:id="rId10"/>
    <p:sldLayoutId id="2147483671" r:id="rId11"/>
  </p:sldLayoutIdLst>
  <p:txStyles>
    <p:titleStyle>
      <a:lvl1pPr marL="53975" indent="-53975" algn="r" rtl="0" eaLnBrk="0" fontAlgn="base" hangingPunct="0">
        <a:spcBef>
          <a:spcPct val="0"/>
        </a:spcBef>
        <a:spcAft>
          <a:spcPct val="0"/>
        </a:spcAft>
        <a:defRPr sz="4600" kern="1200">
          <a:solidFill>
            <a:srgbClr val="E7EACB"/>
          </a:solidFill>
          <a:effectLst>
            <a:outerShdw blurRad="38100" dist="25500" dir="5400000" algn="tl" rotWithShape="0">
              <a:srgbClr val="000000">
                <a:satMod val="180000"/>
                <a:alpha val="75000"/>
              </a:srgbClr>
            </a:outerShdw>
          </a:effectLst>
          <a:latin typeface="+mj-lt"/>
          <a:ea typeface="+mj-ea"/>
          <a:cs typeface="+mj-cs"/>
        </a:defRPr>
      </a:lvl1pPr>
      <a:lvl2pPr marL="53975" indent="-53975" algn="r" rtl="0" eaLnBrk="0" fontAlgn="base" hangingPunct="0">
        <a:spcBef>
          <a:spcPct val="0"/>
        </a:spcBef>
        <a:spcAft>
          <a:spcPct val="0"/>
        </a:spcAft>
        <a:defRPr sz="4600">
          <a:solidFill>
            <a:srgbClr val="E7EACB"/>
          </a:solidFill>
          <a:latin typeface="Rockwell" pitchFamily="18" charset="0"/>
        </a:defRPr>
      </a:lvl2pPr>
      <a:lvl3pPr marL="53975" indent="-53975" algn="r" rtl="0" eaLnBrk="0" fontAlgn="base" hangingPunct="0">
        <a:spcBef>
          <a:spcPct val="0"/>
        </a:spcBef>
        <a:spcAft>
          <a:spcPct val="0"/>
        </a:spcAft>
        <a:defRPr sz="4600">
          <a:solidFill>
            <a:srgbClr val="E7EACB"/>
          </a:solidFill>
          <a:latin typeface="Rockwell" pitchFamily="18" charset="0"/>
        </a:defRPr>
      </a:lvl3pPr>
      <a:lvl4pPr marL="53975" indent="-53975" algn="r" rtl="0" eaLnBrk="0" fontAlgn="base" hangingPunct="0">
        <a:spcBef>
          <a:spcPct val="0"/>
        </a:spcBef>
        <a:spcAft>
          <a:spcPct val="0"/>
        </a:spcAft>
        <a:defRPr sz="4600">
          <a:solidFill>
            <a:srgbClr val="E7EACB"/>
          </a:solidFill>
          <a:latin typeface="Rockwell" pitchFamily="18" charset="0"/>
        </a:defRPr>
      </a:lvl4pPr>
      <a:lvl5pPr marL="53975" indent="-53975" algn="r" rtl="0" eaLnBrk="0" fontAlgn="base" hangingPunct="0">
        <a:spcBef>
          <a:spcPct val="0"/>
        </a:spcBef>
        <a:spcAft>
          <a:spcPct val="0"/>
        </a:spcAft>
        <a:defRPr sz="4600">
          <a:solidFill>
            <a:srgbClr val="E7EACB"/>
          </a:solidFill>
          <a:latin typeface="Rockwell" pitchFamily="18" charset="0"/>
        </a:defRPr>
      </a:lvl5pPr>
      <a:lvl6pPr marL="511175" indent="-53975" algn="r" rtl="0" fontAlgn="base">
        <a:spcBef>
          <a:spcPct val="0"/>
        </a:spcBef>
        <a:spcAft>
          <a:spcPct val="0"/>
        </a:spcAft>
        <a:defRPr sz="4600">
          <a:solidFill>
            <a:srgbClr val="E7EACB"/>
          </a:solidFill>
          <a:latin typeface="Rockwell" pitchFamily="18" charset="0"/>
        </a:defRPr>
      </a:lvl6pPr>
      <a:lvl7pPr marL="968375" indent="-53975" algn="r" rtl="0" fontAlgn="base">
        <a:spcBef>
          <a:spcPct val="0"/>
        </a:spcBef>
        <a:spcAft>
          <a:spcPct val="0"/>
        </a:spcAft>
        <a:defRPr sz="4600">
          <a:solidFill>
            <a:srgbClr val="E7EACB"/>
          </a:solidFill>
          <a:latin typeface="Rockwell" pitchFamily="18" charset="0"/>
        </a:defRPr>
      </a:lvl7pPr>
      <a:lvl8pPr marL="1425575" indent="-53975" algn="r" rtl="0" fontAlgn="base">
        <a:spcBef>
          <a:spcPct val="0"/>
        </a:spcBef>
        <a:spcAft>
          <a:spcPct val="0"/>
        </a:spcAft>
        <a:defRPr sz="4600">
          <a:solidFill>
            <a:srgbClr val="E7EACB"/>
          </a:solidFill>
          <a:latin typeface="Rockwell" pitchFamily="18" charset="0"/>
        </a:defRPr>
      </a:lvl8pPr>
      <a:lvl9pPr marL="1882775" indent="-53975" algn="r" rtl="0" fontAlgn="base">
        <a:spcBef>
          <a:spcPct val="0"/>
        </a:spcBef>
        <a:spcAft>
          <a:spcPct val="0"/>
        </a:spcAft>
        <a:defRPr sz="4600">
          <a:solidFill>
            <a:srgbClr val="E7EACB"/>
          </a:solidFill>
          <a:latin typeface="Rockwell" pitchFamily="18" charset="0"/>
        </a:defRPr>
      </a:lvl9pPr>
      <a:extLst/>
    </p:titleStyle>
    <p:bodyStyle>
      <a:lvl1pPr marL="292100" indent="-292100" algn="l" rtl="0" eaLnBrk="0" fontAlgn="base" hangingPunct="0">
        <a:spcBef>
          <a:spcPct val="0"/>
        </a:spcBef>
        <a:spcAft>
          <a:spcPct val="0"/>
        </a:spcAft>
        <a:buClr>
          <a:schemeClr val="accent1"/>
        </a:buClr>
        <a:buSzPct val="70000"/>
        <a:buFont typeface="Wingdings 2" pitchFamily="18" charset="2"/>
        <a:buChar char=""/>
        <a:defRPr sz="3200" kern="1200">
          <a:solidFill>
            <a:schemeClr val="tx1"/>
          </a:solidFill>
          <a:latin typeface="+mn-lt"/>
          <a:ea typeface="+mn-ea"/>
          <a:cs typeface="+mn-cs"/>
        </a:defRPr>
      </a:lvl1pPr>
      <a:lvl2pPr marL="639763" indent="-228600" algn="l" rtl="0" eaLnBrk="0" fontAlgn="base" hangingPunct="0">
        <a:spcBef>
          <a:spcPts val="400"/>
        </a:spcBef>
        <a:spcAft>
          <a:spcPct val="0"/>
        </a:spcAft>
        <a:buClr>
          <a:schemeClr val="accent2"/>
        </a:buClr>
        <a:buSzPct val="90000"/>
        <a:buChar char="•"/>
        <a:defRPr sz="2600" kern="1200">
          <a:solidFill>
            <a:schemeClr val="tx1"/>
          </a:solidFill>
          <a:latin typeface="+mn-lt"/>
          <a:ea typeface="+mn-ea"/>
          <a:cs typeface="+mn-cs"/>
        </a:defRPr>
      </a:lvl2pPr>
      <a:lvl3pPr marL="822325" indent="-190500" algn="l" rtl="0" eaLnBrk="0" fontAlgn="base" hangingPunct="0">
        <a:spcBef>
          <a:spcPts val="400"/>
        </a:spcBef>
        <a:spcAft>
          <a:spcPct val="0"/>
        </a:spcAft>
        <a:buClr>
          <a:srgbClr val="A8CDD7"/>
        </a:buClr>
        <a:buSzPct val="100000"/>
        <a:buFont typeface="Wingdings 2" pitchFamily="18" charset="2"/>
        <a:buChar char=""/>
        <a:defRPr sz="2300" kern="1200">
          <a:solidFill>
            <a:schemeClr val="tx1"/>
          </a:solidFill>
          <a:latin typeface="+mn-lt"/>
          <a:ea typeface="+mn-ea"/>
          <a:cs typeface="+mn-cs"/>
        </a:defRPr>
      </a:lvl3pPr>
      <a:lvl4pPr marL="1004888" indent="-182563" algn="l" rtl="0" eaLnBrk="0" fontAlgn="base" hangingPunct="0">
        <a:spcBef>
          <a:spcPts val="400"/>
        </a:spcBef>
        <a:spcAft>
          <a:spcPct val="0"/>
        </a:spcAft>
        <a:buClr>
          <a:srgbClr val="A8CDD7"/>
        </a:buClr>
        <a:buSzPct val="100000"/>
        <a:buFont typeface="Wingdings 2" pitchFamily="18" charset="2"/>
        <a:buChar char=""/>
        <a:defRPr sz="2000" kern="1200">
          <a:solidFill>
            <a:schemeClr val="tx1"/>
          </a:solidFill>
          <a:latin typeface="+mn-lt"/>
          <a:ea typeface="+mn-ea"/>
          <a:cs typeface="+mn-cs"/>
        </a:defRPr>
      </a:lvl4pPr>
      <a:lvl5pPr marL="1187450" indent="-182563" algn="l" rtl="0" eaLnBrk="0" fontAlgn="base" hangingPunct="0">
        <a:spcBef>
          <a:spcPts val="400"/>
        </a:spcBef>
        <a:spcAft>
          <a:spcPct val="0"/>
        </a:spcAft>
        <a:buClr>
          <a:srgbClr val="A8CDD7"/>
        </a:buClr>
        <a:buSzPct val="100000"/>
        <a:buFont typeface="Wingdings 2" pitchFamily="18" charset="2"/>
        <a:buChar char=""/>
        <a:defRPr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29.wmf"/><Relationship Id="rId4" Type="http://schemas.openxmlformats.org/officeDocument/2006/relationships/image" Target="../media/image28.w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30.wmf"/><Relationship Id="rId4"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downloads.hindawi.com/archive/2008/685175.pdf"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38.wmf"/><Relationship Id="rId3" Type="http://schemas.openxmlformats.org/officeDocument/2006/relationships/notesSlide" Target="../notesSlides/notesSlide16.xml"/><Relationship Id="rId7" Type="http://schemas.openxmlformats.org/officeDocument/2006/relationships/image" Target="../media/image35.wmf"/><Relationship Id="rId12" Type="http://schemas.openxmlformats.org/officeDocument/2006/relationships/oleObject" Target="../embeddings/oleObject6.bin"/><Relationship Id="rId17" Type="http://schemas.openxmlformats.org/officeDocument/2006/relationships/image" Target="../media/image40.wmf"/><Relationship Id="rId2" Type="http://schemas.openxmlformats.org/officeDocument/2006/relationships/slideLayout" Target="../slideLayouts/slideLayout6.xml"/><Relationship Id="rId16" Type="http://schemas.openxmlformats.org/officeDocument/2006/relationships/oleObject" Target="../embeddings/oleObject8.bin"/><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37.wmf"/><Relationship Id="rId5" Type="http://schemas.openxmlformats.org/officeDocument/2006/relationships/image" Target="../media/image34.wmf"/><Relationship Id="rId15" Type="http://schemas.openxmlformats.org/officeDocument/2006/relationships/image" Target="../media/image39.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36.wmf"/><Relationship Id="rId14" Type="http://schemas.openxmlformats.org/officeDocument/2006/relationships/oleObject" Target="../embeddings/oleObject7.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8032" y="908720"/>
            <a:ext cx="7772400" cy="1470025"/>
          </a:xfrm>
        </p:spPr>
        <p:txBody>
          <a:bodyPr>
            <a:normAutofit fontScale="90000"/>
          </a:bodyPr>
          <a:lstStyle/>
          <a:p>
            <a:pPr indent="0" eaLnBrk="1" fontAlgn="auto" hangingPunct="1">
              <a:spcAft>
                <a:spcPts val="0"/>
              </a:spcAft>
              <a:defRPr/>
            </a:pPr>
            <a:r>
              <a:rPr lang="pt-PT" dirty="0" err="1">
                <a:solidFill>
                  <a:schemeClr val="tx2">
                    <a:tint val="100000"/>
                    <a:shade val="90000"/>
                    <a:satMod val="250000"/>
                    <a:alpha val="100000"/>
                  </a:schemeClr>
                </a:solidFill>
              </a:rPr>
              <a:t>The</a:t>
            </a:r>
            <a:r>
              <a:rPr lang="pt-PT" dirty="0">
                <a:solidFill>
                  <a:schemeClr val="tx2">
                    <a:tint val="100000"/>
                    <a:shade val="90000"/>
                    <a:satMod val="250000"/>
                    <a:alpha val="100000"/>
                  </a:schemeClr>
                </a:solidFill>
              </a:rPr>
              <a:t> </a:t>
            </a:r>
            <a:r>
              <a:rPr lang="pt-PT" dirty="0" err="1">
                <a:solidFill>
                  <a:schemeClr val="tx2">
                    <a:tint val="100000"/>
                    <a:shade val="90000"/>
                    <a:satMod val="250000"/>
                    <a:alpha val="100000"/>
                  </a:schemeClr>
                </a:solidFill>
              </a:rPr>
              <a:t>Particle</a:t>
            </a:r>
            <a:r>
              <a:rPr lang="pt-PT" dirty="0">
                <a:solidFill>
                  <a:schemeClr val="tx2">
                    <a:tint val="100000"/>
                    <a:shade val="90000"/>
                    <a:satMod val="250000"/>
                    <a:alpha val="100000"/>
                  </a:schemeClr>
                </a:solidFill>
              </a:rPr>
              <a:t> </a:t>
            </a:r>
            <a:r>
              <a:rPr lang="pt-PT" dirty="0" err="1">
                <a:solidFill>
                  <a:schemeClr val="tx2">
                    <a:tint val="100000"/>
                    <a:shade val="90000"/>
                    <a:satMod val="250000"/>
                    <a:alpha val="100000"/>
                  </a:schemeClr>
                </a:solidFill>
              </a:rPr>
              <a:t>Swarm</a:t>
            </a:r>
            <a:r>
              <a:rPr lang="pt-PT" dirty="0">
                <a:solidFill>
                  <a:schemeClr val="tx2">
                    <a:tint val="100000"/>
                    <a:shade val="90000"/>
                    <a:satMod val="250000"/>
                    <a:alpha val="100000"/>
                  </a:schemeClr>
                </a:solidFill>
              </a:rPr>
              <a:t/>
            </a:r>
            <a:br>
              <a:rPr lang="pt-PT" dirty="0">
                <a:solidFill>
                  <a:schemeClr val="tx2">
                    <a:tint val="100000"/>
                    <a:shade val="90000"/>
                    <a:satMod val="250000"/>
                    <a:alpha val="100000"/>
                  </a:schemeClr>
                </a:solidFill>
              </a:rPr>
            </a:br>
            <a:r>
              <a:rPr lang="pt-PT" dirty="0" err="1">
                <a:solidFill>
                  <a:schemeClr val="tx2">
                    <a:tint val="100000"/>
                    <a:shade val="90000"/>
                    <a:satMod val="250000"/>
                    <a:alpha val="100000"/>
                  </a:schemeClr>
                </a:solidFill>
              </a:rPr>
              <a:t>Optimization</a:t>
            </a:r>
            <a:r>
              <a:rPr lang="pt-PT" dirty="0">
                <a:solidFill>
                  <a:schemeClr val="tx2">
                    <a:tint val="100000"/>
                    <a:shade val="90000"/>
                    <a:satMod val="250000"/>
                    <a:alpha val="100000"/>
                  </a:schemeClr>
                </a:solidFill>
              </a:rPr>
              <a:t> </a:t>
            </a:r>
            <a:r>
              <a:rPr lang="pt-PT" dirty="0" err="1">
                <a:solidFill>
                  <a:schemeClr val="tx2">
                    <a:tint val="100000"/>
                    <a:shade val="90000"/>
                    <a:satMod val="250000"/>
                    <a:alpha val="100000"/>
                  </a:schemeClr>
                </a:solidFill>
              </a:rPr>
              <a:t>Algorithm</a:t>
            </a:r>
            <a:endParaRPr lang="pt-PT" dirty="0">
              <a:solidFill>
                <a:schemeClr val="tx2">
                  <a:tint val="100000"/>
                  <a:shade val="90000"/>
                  <a:satMod val="250000"/>
                  <a:alpha val="100000"/>
                </a:schemeClr>
              </a:solidFill>
            </a:endParaRPr>
          </a:p>
        </p:txBody>
      </p:sp>
      <p:sp>
        <p:nvSpPr>
          <p:cNvPr id="4" name="Subtítulo 2"/>
          <p:cNvSpPr>
            <a:spLocks noGrp="1"/>
          </p:cNvSpPr>
          <p:nvPr>
            <p:ph type="subTitle" idx="1"/>
          </p:nvPr>
        </p:nvSpPr>
        <p:spPr>
          <a:xfrm>
            <a:off x="1700213" y="3043238"/>
            <a:ext cx="6400800" cy="3265487"/>
          </a:xfrm>
        </p:spPr>
        <p:txBody>
          <a:bodyPr>
            <a:normAutofit fontScale="92500" lnSpcReduction="20000"/>
          </a:bodyPr>
          <a:lstStyle/>
          <a:p>
            <a:pPr eaLnBrk="1" fontAlgn="auto" hangingPunct="1">
              <a:spcAft>
                <a:spcPts val="0"/>
              </a:spcAft>
              <a:buFont typeface="Wingdings 2"/>
              <a:buNone/>
              <a:defRPr/>
            </a:pPr>
            <a:r>
              <a:rPr lang="en-US" b="1" dirty="0" smtClean="0"/>
              <a:t>Decision Support</a:t>
            </a:r>
          </a:p>
          <a:p>
            <a:pPr eaLnBrk="1" fontAlgn="auto" hangingPunct="1">
              <a:spcAft>
                <a:spcPts val="0"/>
              </a:spcAft>
              <a:buFont typeface="Wingdings 2"/>
              <a:buNone/>
              <a:defRPr/>
            </a:pPr>
            <a:r>
              <a:rPr lang="en-US" b="1" dirty="0" smtClean="0"/>
              <a:t>2010-2011</a:t>
            </a:r>
          </a:p>
          <a:p>
            <a:pPr eaLnBrk="1" fontAlgn="auto" hangingPunct="1">
              <a:spcAft>
                <a:spcPts val="0"/>
              </a:spcAft>
              <a:buFont typeface="Wingdings 2"/>
              <a:buNone/>
              <a:defRPr/>
            </a:pPr>
            <a:endParaRPr lang="en-US" dirty="0" smtClean="0"/>
          </a:p>
          <a:p>
            <a:pPr eaLnBrk="1" fontAlgn="auto" hangingPunct="1">
              <a:spcAft>
                <a:spcPts val="0"/>
              </a:spcAft>
              <a:buFont typeface="Wingdings 2"/>
              <a:buNone/>
              <a:defRPr/>
            </a:pPr>
            <a:r>
              <a:rPr lang="en-US" dirty="0" smtClean="0"/>
              <a:t>Andry Pinto</a:t>
            </a:r>
          </a:p>
          <a:p>
            <a:pPr eaLnBrk="1" fontAlgn="auto" hangingPunct="1">
              <a:spcAft>
                <a:spcPts val="0"/>
              </a:spcAft>
              <a:buFont typeface="Wingdings 2"/>
              <a:buNone/>
              <a:defRPr/>
            </a:pPr>
            <a:r>
              <a:rPr lang="en-US" dirty="0" smtClean="0"/>
              <a:t>Hugo Alves</a:t>
            </a:r>
          </a:p>
          <a:p>
            <a:pPr eaLnBrk="1" fontAlgn="auto" hangingPunct="1">
              <a:spcAft>
                <a:spcPts val="0"/>
              </a:spcAft>
              <a:buFont typeface="Wingdings 2"/>
              <a:buNone/>
              <a:defRPr/>
            </a:pPr>
            <a:r>
              <a:rPr lang="en-US" dirty="0" smtClean="0"/>
              <a:t>Inês Domingues</a:t>
            </a:r>
          </a:p>
          <a:p>
            <a:pPr eaLnBrk="1" fontAlgn="auto" hangingPunct="1">
              <a:spcAft>
                <a:spcPts val="0"/>
              </a:spcAft>
              <a:buFont typeface="Wingdings 2"/>
              <a:buNone/>
              <a:defRPr/>
            </a:pPr>
            <a:r>
              <a:rPr lang="en-US" dirty="0" smtClean="0"/>
              <a:t>Luís Rocha</a:t>
            </a:r>
          </a:p>
          <a:p>
            <a:pPr eaLnBrk="1" fontAlgn="auto" hangingPunct="1">
              <a:spcAft>
                <a:spcPts val="0"/>
              </a:spcAft>
              <a:buFont typeface="Wingdings 2"/>
              <a:buNone/>
              <a:defRPr/>
            </a:pPr>
            <a:r>
              <a:rPr lang="en-US" dirty="0" smtClean="0"/>
              <a:t>Susana Cruz</a:t>
            </a:r>
          </a:p>
          <a:p>
            <a:pPr eaLnBrk="1" fontAlgn="auto" hangingPunct="1">
              <a:spcAft>
                <a:spcPts val="0"/>
              </a:spcAft>
              <a:buFont typeface="Wingdings 2"/>
              <a:buNone/>
              <a:defRPr/>
            </a:pPr>
            <a:endParaRPr lang="en-US" dirty="0"/>
          </a:p>
        </p:txBody>
      </p:sp>
      <p:pic>
        <p:nvPicPr>
          <p:cNvPr id="14339" name="Picture 7" descr="brdflck"/>
          <p:cNvPicPr>
            <a:picLocks noChangeAspect="1" noChangeArrowheads="1"/>
          </p:cNvPicPr>
          <p:nvPr/>
        </p:nvPicPr>
        <p:blipFill>
          <a:blip r:embed="rId2"/>
          <a:srcRect/>
          <a:stretch>
            <a:fillRect/>
          </a:stretch>
        </p:blipFill>
        <p:spPr bwMode="auto">
          <a:xfrm>
            <a:off x="539750" y="2986088"/>
            <a:ext cx="3560763" cy="33226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en-US" dirty="0" smtClean="0">
                <a:solidFill>
                  <a:schemeClr val="tx2">
                    <a:tint val="100000"/>
                    <a:shade val="90000"/>
                    <a:satMod val="250000"/>
                    <a:alpha val="100000"/>
                  </a:schemeClr>
                </a:solidFill>
              </a:rPr>
              <a:t>Introduction to the PSO: </a:t>
            </a:r>
            <a:r>
              <a:rPr lang="en-US" b="1" u="sng" dirty="0" smtClean="0">
                <a:solidFill>
                  <a:schemeClr val="tx2">
                    <a:tint val="100000"/>
                    <a:shade val="90000"/>
                    <a:satMod val="250000"/>
                    <a:alpha val="100000"/>
                  </a:schemeClr>
                </a:solidFill>
              </a:rPr>
              <a:t>Algorithm - Neighborhood</a:t>
            </a:r>
            <a:endParaRPr lang="en-US" b="1" u="sng" dirty="0">
              <a:solidFill>
                <a:schemeClr val="tx2">
                  <a:tint val="100000"/>
                  <a:shade val="90000"/>
                  <a:satMod val="250000"/>
                  <a:alpha val="100000"/>
                </a:schemeClr>
              </a:solidFill>
            </a:endParaRPr>
          </a:p>
        </p:txBody>
      </p:sp>
      <p:pic>
        <p:nvPicPr>
          <p:cNvPr id="6" name="Picture 3"/>
          <p:cNvPicPr>
            <a:picLocks noChangeAspect="1" noChangeArrowheads="1"/>
          </p:cNvPicPr>
          <p:nvPr/>
        </p:nvPicPr>
        <p:blipFill>
          <a:blip r:embed="rId3"/>
          <a:srcRect r="3106" b="4703"/>
          <a:stretch>
            <a:fillRect/>
          </a:stretch>
        </p:blipFill>
        <p:spPr bwMode="auto">
          <a:xfrm>
            <a:off x="1193800" y="1747838"/>
            <a:ext cx="6546850" cy="4344987"/>
          </a:xfrm>
          <a:prstGeom prst="rect">
            <a:avLst/>
          </a:prstGeom>
          <a:ln>
            <a:noFill/>
          </a:ln>
          <a:effectLst>
            <a:outerShdw blurRad="292100" dist="139700" dir="2700000" algn="tl" rotWithShape="0">
              <a:srgbClr val="333333">
                <a:alpha val="65000"/>
              </a:srgbClr>
            </a:outerShdw>
          </a:effectLst>
        </p:spPr>
      </p:pic>
      <p:grpSp>
        <p:nvGrpSpPr>
          <p:cNvPr id="28675" name="Group 35"/>
          <p:cNvGrpSpPr>
            <a:grpSpLocks/>
          </p:cNvGrpSpPr>
          <p:nvPr/>
        </p:nvGrpSpPr>
        <p:grpSpPr bwMode="auto">
          <a:xfrm>
            <a:off x="1981200" y="1900238"/>
            <a:ext cx="5257800" cy="3810000"/>
            <a:chOff x="1248" y="1152"/>
            <a:chExt cx="3312" cy="2400"/>
          </a:xfrm>
        </p:grpSpPr>
        <p:sp>
          <p:nvSpPr>
            <p:cNvPr id="28692" name="Oval 5"/>
            <p:cNvSpPr>
              <a:spLocks noChangeArrowheads="1"/>
            </p:cNvSpPr>
            <p:nvPr/>
          </p:nvSpPr>
          <p:spPr bwMode="auto">
            <a:xfrm>
              <a:off x="1248" y="2448"/>
              <a:ext cx="192" cy="192"/>
            </a:xfrm>
            <a:prstGeom prst="ellipse">
              <a:avLst/>
            </a:prstGeom>
            <a:solidFill>
              <a:srgbClr val="13D921"/>
            </a:solidFill>
            <a:ln w="9525">
              <a:noFill/>
              <a:round/>
              <a:headEnd/>
              <a:tailEnd/>
            </a:ln>
          </p:spPr>
          <p:txBody>
            <a:bodyPr wrap="none" anchor="ctr"/>
            <a:lstStyle/>
            <a:p>
              <a:endParaRPr lang="pt-PT">
                <a:solidFill>
                  <a:schemeClr val="bg1"/>
                </a:solidFill>
                <a:latin typeface="Rockwell" pitchFamily="18" charset="0"/>
              </a:endParaRPr>
            </a:p>
          </p:txBody>
        </p:sp>
        <p:sp>
          <p:nvSpPr>
            <p:cNvPr id="28693" name="Oval 6"/>
            <p:cNvSpPr>
              <a:spLocks noChangeArrowheads="1"/>
            </p:cNvSpPr>
            <p:nvPr/>
          </p:nvSpPr>
          <p:spPr bwMode="auto">
            <a:xfrm>
              <a:off x="1776" y="1728"/>
              <a:ext cx="192" cy="192"/>
            </a:xfrm>
            <a:prstGeom prst="ellipse">
              <a:avLst/>
            </a:prstGeom>
            <a:solidFill>
              <a:srgbClr val="13D921"/>
            </a:solidFill>
            <a:ln w="9525">
              <a:noFill/>
              <a:round/>
              <a:headEnd/>
              <a:tailEnd/>
            </a:ln>
          </p:spPr>
          <p:txBody>
            <a:bodyPr wrap="none" anchor="ctr"/>
            <a:lstStyle/>
            <a:p>
              <a:endParaRPr lang="pt-PT">
                <a:solidFill>
                  <a:schemeClr val="bg1"/>
                </a:solidFill>
                <a:latin typeface="Rockwell" pitchFamily="18" charset="0"/>
              </a:endParaRPr>
            </a:p>
          </p:txBody>
        </p:sp>
        <p:sp>
          <p:nvSpPr>
            <p:cNvPr id="28694" name="Oval 7"/>
            <p:cNvSpPr>
              <a:spLocks noChangeArrowheads="1"/>
            </p:cNvSpPr>
            <p:nvPr/>
          </p:nvSpPr>
          <p:spPr bwMode="auto">
            <a:xfrm>
              <a:off x="1920" y="2592"/>
              <a:ext cx="192" cy="192"/>
            </a:xfrm>
            <a:prstGeom prst="ellipse">
              <a:avLst/>
            </a:prstGeom>
            <a:solidFill>
              <a:srgbClr val="13D921"/>
            </a:solidFill>
            <a:ln w="9525">
              <a:noFill/>
              <a:round/>
              <a:headEnd/>
              <a:tailEnd/>
            </a:ln>
          </p:spPr>
          <p:txBody>
            <a:bodyPr wrap="none" anchor="ctr"/>
            <a:lstStyle/>
            <a:p>
              <a:endParaRPr lang="pt-PT">
                <a:solidFill>
                  <a:schemeClr val="bg1"/>
                </a:solidFill>
                <a:latin typeface="Rockwell" pitchFamily="18" charset="0"/>
              </a:endParaRPr>
            </a:p>
          </p:txBody>
        </p:sp>
        <p:sp>
          <p:nvSpPr>
            <p:cNvPr id="28695" name="Oval 8"/>
            <p:cNvSpPr>
              <a:spLocks noChangeArrowheads="1"/>
            </p:cNvSpPr>
            <p:nvPr/>
          </p:nvSpPr>
          <p:spPr bwMode="auto">
            <a:xfrm>
              <a:off x="2064" y="2160"/>
              <a:ext cx="192" cy="192"/>
            </a:xfrm>
            <a:prstGeom prst="ellipse">
              <a:avLst/>
            </a:prstGeom>
            <a:solidFill>
              <a:srgbClr val="13D921"/>
            </a:solidFill>
            <a:ln w="9525">
              <a:noFill/>
              <a:round/>
              <a:headEnd/>
              <a:tailEnd/>
            </a:ln>
          </p:spPr>
          <p:txBody>
            <a:bodyPr wrap="none" anchor="ctr"/>
            <a:lstStyle/>
            <a:p>
              <a:endParaRPr lang="pt-PT">
                <a:solidFill>
                  <a:schemeClr val="bg1"/>
                </a:solidFill>
                <a:latin typeface="Rockwell" pitchFamily="18" charset="0"/>
              </a:endParaRPr>
            </a:p>
          </p:txBody>
        </p:sp>
        <p:sp>
          <p:nvSpPr>
            <p:cNvPr id="28696" name="Oval 9"/>
            <p:cNvSpPr>
              <a:spLocks noChangeArrowheads="1"/>
            </p:cNvSpPr>
            <p:nvPr/>
          </p:nvSpPr>
          <p:spPr bwMode="auto">
            <a:xfrm>
              <a:off x="2496" y="3360"/>
              <a:ext cx="192" cy="192"/>
            </a:xfrm>
            <a:prstGeom prst="ellipse">
              <a:avLst/>
            </a:prstGeom>
            <a:solidFill>
              <a:srgbClr val="13D921"/>
            </a:solidFill>
            <a:ln w="9525">
              <a:noFill/>
              <a:round/>
              <a:headEnd/>
              <a:tailEnd/>
            </a:ln>
          </p:spPr>
          <p:txBody>
            <a:bodyPr wrap="none" anchor="ctr"/>
            <a:lstStyle/>
            <a:p>
              <a:endParaRPr lang="pt-PT">
                <a:solidFill>
                  <a:schemeClr val="bg1"/>
                </a:solidFill>
                <a:latin typeface="Rockwell" pitchFamily="18" charset="0"/>
              </a:endParaRPr>
            </a:p>
          </p:txBody>
        </p:sp>
        <p:sp>
          <p:nvSpPr>
            <p:cNvPr id="28697" name="Oval 10"/>
            <p:cNvSpPr>
              <a:spLocks noChangeArrowheads="1"/>
            </p:cNvSpPr>
            <p:nvPr/>
          </p:nvSpPr>
          <p:spPr bwMode="auto">
            <a:xfrm>
              <a:off x="3648" y="2976"/>
              <a:ext cx="192" cy="192"/>
            </a:xfrm>
            <a:prstGeom prst="ellipse">
              <a:avLst/>
            </a:prstGeom>
            <a:solidFill>
              <a:srgbClr val="13D921"/>
            </a:solidFill>
            <a:ln w="9525">
              <a:noFill/>
              <a:round/>
              <a:headEnd/>
              <a:tailEnd/>
            </a:ln>
          </p:spPr>
          <p:txBody>
            <a:bodyPr wrap="none" anchor="ctr"/>
            <a:lstStyle/>
            <a:p>
              <a:endParaRPr lang="pt-PT">
                <a:solidFill>
                  <a:schemeClr val="bg1"/>
                </a:solidFill>
                <a:latin typeface="Rockwell" pitchFamily="18" charset="0"/>
              </a:endParaRPr>
            </a:p>
          </p:txBody>
        </p:sp>
        <p:sp>
          <p:nvSpPr>
            <p:cNvPr id="28698" name="Oval 11"/>
            <p:cNvSpPr>
              <a:spLocks noChangeArrowheads="1"/>
            </p:cNvSpPr>
            <p:nvPr/>
          </p:nvSpPr>
          <p:spPr bwMode="auto">
            <a:xfrm>
              <a:off x="2928" y="1488"/>
              <a:ext cx="192" cy="192"/>
            </a:xfrm>
            <a:prstGeom prst="ellipse">
              <a:avLst/>
            </a:prstGeom>
            <a:solidFill>
              <a:srgbClr val="13D921"/>
            </a:solidFill>
            <a:ln w="9525">
              <a:noFill/>
              <a:round/>
              <a:headEnd/>
              <a:tailEnd/>
            </a:ln>
          </p:spPr>
          <p:txBody>
            <a:bodyPr wrap="none" anchor="ctr"/>
            <a:lstStyle/>
            <a:p>
              <a:endParaRPr lang="pt-PT">
                <a:solidFill>
                  <a:schemeClr val="bg1"/>
                </a:solidFill>
                <a:latin typeface="Rockwell" pitchFamily="18" charset="0"/>
              </a:endParaRPr>
            </a:p>
          </p:txBody>
        </p:sp>
        <p:sp>
          <p:nvSpPr>
            <p:cNvPr id="28699" name="Oval 12"/>
            <p:cNvSpPr>
              <a:spLocks noChangeArrowheads="1"/>
            </p:cNvSpPr>
            <p:nvPr/>
          </p:nvSpPr>
          <p:spPr bwMode="auto">
            <a:xfrm>
              <a:off x="1344" y="2016"/>
              <a:ext cx="192" cy="192"/>
            </a:xfrm>
            <a:prstGeom prst="ellipse">
              <a:avLst/>
            </a:prstGeom>
            <a:solidFill>
              <a:srgbClr val="13D921"/>
            </a:solidFill>
            <a:ln w="9525">
              <a:noFill/>
              <a:round/>
              <a:headEnd/>
              <a:tailEnd/>
            </a:ln>
          </p:spPr>
          <p:txBody>
            <a:bodyPr wrap="none" anchor="ctr"/>
            <a:lstStyle/>
            <a:p>
              <a:endParaRPr lang="pt-PT">
                <a:solidFill>
                  <a:schemeClr val="bg1"/>
                </a:solidFill>
                <a:latin typeface="Rockwell" pitchFamily="18" charset="0"/>
              </a:endParaRPr>
            </a:p>
          </p:txBody>
        </p:sp>
        <p:sp>
          <p:nvSpPr>
            <p:cNvPr id="28700" name="Oval 13"/>
            <p:cNvSpPr>
              <a:spLocks noChangeArrowheads="1"/>
            </p:cNvSpPr>
            <p:nvPr/>
          </p:nvSpPr>
          <p:spPr bwMode="auto">
            <a:xfrm>
              <a:off x="2256" y="1152"/>
              <a:ext cx="192" cy="192"/>
            </a:xfrm>
            <a:prstGeom prst="ellipse">
              <a:avLst/>
            </a:prstGeom>
            <a:solidFill>
              <a:srgbClr val="13D921"/>
            </a:solidFill>
            <a:ln w="9525">
              <a:noFill/>
              <a:round/>
              <a:headEnd/>
              <a:tailEnd/>
            </a:ln>
          </p:spPr>
          <p:txBody>
            <a:bodyPr wrap="none" anchor="ctr"/>
            <a:lstStyle/>
            <a:p>
              <a:endParaRPr lang="pt-PT">
                <a:solidFill>
                  <a:schemeClr val="bg1"/>
                </a:solidFill>
                <a:latin typeface="Rockwell" pitchFamily="18" charset="0"/>
              </a:endParaRPr>
            </a:p>
          </p:txBody>
        </p:sp>
        <p:sp>
          <p:nvSpPr>
            <p:cNvPr id="28701" name="Oval 14"/>
            <p:cNvSpPr>
              <a:spLocks noChangeArrowheads="1"/>
            </p:cNvSpPr>
            <p:nvPr/>
          </p:nvSpPr>
          <p:spPr bwMode="auto">
            <a:xfrm>
              <a:off x="2832" y="2640"/>
              <a:ext cx="192" cy="192"/>
            </a:xfrm>
            <a:prstGeom prst="ellipse">
              <a:avLst/>
            </a:prstGeom>
            <a:solidFill>
              <a:srgbClr val="13D921"/>
            </a:solidFill>
            <a:ln w="9525">
              <a:noFill/>
              <a:round/>
              <a:headEnd/>
              <a:tailEnd/>
            </a:ln>
          </p:spPr>
          <p:txBody>
            <a:bodyPr wrap="none" anchor="ctr"/>
            <a:lstStyle/>
            <a:p>
              <a:endParaRPr lang="pt-PT">
                <a:solidFill>
                  <a:schemeClr val="bg1"/>
                </a:solidFill>
                <a:latin typeface="Rockwell" pitchFamily="18" charset="0"/>
              </a:endParaRPr>
            </a:p>
          </p:txBody>
        </p:sp>
        <p:sp>
          <p:nvSpPr>
            <p:cNvPr id="28702" name="Oval 15"/>
            <p:cNvSpPr>
              <a:spLocks noChangeArrowheads="1"/>
            </p:cNvSpPr>
            <p:nvPr/>
          </p:nvSpPr>
          <p:spPr bwMode="auto">
            <a:xfrm>
              <a:off x="3504" y="2592"/>
              <a:ext cx="192" cy="192"/>
            </a:xfrm>
            <a:prstGeom prst="ellipse">
              <a:avLst/>
            </a:prstGeom>
            <a:solidFill>
              <a:srgbClr val="13D921"/>
            </a:solidFill>
            <a:ln w="9525">
              <a:noFill/>
              <a:round/>
              <a:headEnd/>
              <a:tailEnd/>
            </a:ln>
          </p:spPr>
          <p:txBody>
            <a:bodyPr wrap="none" anchor="ctr"/>
            <a:lstStyle/>
            <a:p>
              <a:endParaRPr lang="pt-PT">
                <a:solidFill>
                  <a:schemeClr val="bg1"/>
                </a:solidFill>
                <a:latin typeface="Rockwell" pitchFamily="18" charset="0"/>
              </a:endParaRPr>
            </a:p>
          </p:txBody>
        </p:sp>
        <p:sp>
          <p:nvSpPr>
            <p:cNvPr id="28703" name="Oval 16"/>
            <p:cNvSpPr>
              <a:spLocks noChangeArrowheads="1"/>
            </p:cNvSpPr>
            <p:nvPr/>
          </p:nvSpPr>
          <p:spPr bwMode="auto">
            <a:xfrm>
              <a:off x="3744" y="2160"/>
              <a:ext cx="192" cy="192"/>
            </a:xfrm>
            <a:prstGeom prst="ellipse">
              <a:avLst/>
            </a:prstGeom>
            <a:solidFill>
              <a:srgbClr val="13D921"/>
            </a:solidFill>
            <a:ln w="9525">
              <a:noFill/>
              <a:round/>
              <a:headEnd/>
              <a:tailEnd/>
            </a:ln>
          </p:spPr>
          <p:txBody>
            <a:bodyPr wrap="none" anchor="ctr"/>
            <a:lstStyle/>
            <a:p>
              <a:endParaRPr lang="pt-PT">
                <a:solidFill>
                  <a:schemeClr val="bg1"/>
                </a:solidFill>
                <a:latin typeface="Rockwell" pitchFamily="18" charset="0"/>
              </a:endParaRPr>
            </a:p>
          </p:txBody>
        </p:sp>
        <p:sp>
          <p:nvSpPr>
            <p:cNvPr id="28704" name="Oval 17"/>
            <p:cNvSpPr>
              <a:spLocks noChangeArrowheads="1"/>
            </p:cNvSpPr>
            <p:nvPr/>
          </p:nvSpPr>
          <p:spPr bwMode="auto">
            <a:xfrm>
              <a:off x="4368" y="2160"/>
              <a:ext cx="192" cy="192"/>
            </a:xfrm>
            <a:prstGeom prst="ellipse">
              <a:avLst/>
            </a:prstGeom>
            <a:solidFill>
              <a:srgbClr val="13D921"/>
            </a:solidFill>
            <a:ln w="9525">
              <a:noFill/>
              <a:round/>
              <a:headEnd/>
              <a:tailEnd/>
            </a:ln>
          </p:spPr>
          <p:txBody>
            <a:bodyPr wrap="none" anchor="ctr"/>
            <a:lstStyle/>
            <a:p>
              <a:endParaRPr lang="pt-PT">
                <a:solidFill>
                  <a:schemeClr val="bg1"/>
                </a:solidFill>
                <a:latin typeface="Rockwell" pitchFamily="18" charset="0"/>
              </a:endParaRPr>
            </a:p>
          </p:txBody>
        </p:sp>
        <p:sp>
          <p:nvSpPr>
            <p:cNvPr id="28705" name="Oval 18"/>
            <p:cNvSpPr>
              <a:spLocks noChangeArrowheads="1"/>
            </p:cNvSpPr>
            <p:nvPr/>
          </p:nvSpPr>
          <p:spPr bwMode="auto">
            <a:xfrm>
              <a:off x="3648" y="1728"/>
              <a:ext cx="192" cy="192"/>
            </a:xfrm>
            <a:prstGeom prst="ellipse">
              <a:avLst/>
            </a:prstGeom>
            <a:solidFill>
              <a:srgbClr val="13D921"/>
            </a:solidFill>
            <a:ln w="9525">
              <a:noFill/>
              <a:round/>
              <a:headEnd/>
              <a:tailEnd/>
            </a:ln>
          </p:spPr>
          <p:txBody>
            <a:bodyPr wrap="none" anchor="ctr"/>
            <a:lstStyle/>
            <a:p>
              <a:endParaRPr lang="pt-PT">
                <a:solidFill>
                  <a:schemeClr val="bg1"/>
                </a:solidFill>
                <a:latin typeface="Rockwell" pitchFamily="18" charset="0"/>
              </a:endParaRPr>
            </a:p>
          </p:txBody>
        </p:sp>
      </p:grpSp>
      <p:grpSp>
        <p:nvGrpSpPr>
          <p:cNvPr id="28676" name="Group 19"/>
          <p:cNvGrpSpPr>
            <a:grpSpLocks/>
          </p:cNvGrpSpPr>
          <p:nvPr/>
        </p:nvGrpSpPr>
        <p:grpSpPr bwMode="auto">
          <a:xfrm>
            <a:off x="4800600" y="3652838"/>
            <a:ext cx="1371600" cy="1295400"/>
            <a:chOff x="3024" y="2256"/>
            <a:chExt cx="864" cy="816"/>
          </a:xfrm>
        </p:grpSpPr>
        <p:sp>
          <p:nvSpPr>
            <p:cNvPr id="28689" name="Oval 20"/>
            <p:cNvSpPr>
              <a:spLocks noChangeArrowheads="1"/>
            </p:cNvSpPr>
            <p:nvPr/>
          </p:nvSpPr>
          <p:spPr bwMode="auto">
            <a:xfrm>
              <a:off x="3840" y="2256"/>
              <a:ext cx="48" cy="48"/>
            </a:xfrm>
            <a:prstGeom prst="ellipse">
              <a:avLst/>
            </a:prstGeom>
            <a:solidFill>
              <a:srgbClr val="4E43DB"/>
            </a:solidFill>
            <a:ln w="9525">
              <a:noFill/>
              <a:round/>
              <a:headEnd/>
              <a:tailEnd/>
            </a:ln>
          </p:spPr>
          <p:txBody>
            <a:bodyPr wrap="none" anchor="ctr"/>
            <a:lstStyle/>
            <a:p>
              <a:endParaRPr lang="pt-PT">
                <a:solidFill>
                  <a:schemeClr val="bg1"/>
                </a:solidFill>
                <a:latin typeface="Rockwell" pitchFamily="18" charset="0"/>
              </a:endParaRPr>
            </a:p>
          </p:txBody>
        </p:sp>
        <p:sp>
          <p:nvSpPr>
            <p:cNvPr id="28690" name="Line 21"/>
            <p:cNvSpPr>
              <a:spLocks noChangeShapeType="1"/>
            </p:cNvSpPr>
            <p:nvPr/>
          </p:nvSpPr>
          <p:spPr bwMode="auto">
            <a:xfrm flipH="1">
              <a:off x="3024" y="2304"/>
              <a:ext cx="768" cy="384"/>
            </a:xfrm>
            <a:prstGeom prst="line">
              <a:avLst/>
            </a:prstGeom>
            <a:noFill/>
            <a:ln w="28575">
              <a:solidFill>
                <a:srgbClr val="4E43DB"/>
              </a:solidFill>
              <a:round/>
              <a:headEnd/>
              <a:tailEnd type="triangle" w="med" len="med"/>
            </a:ln>
          </p:spPr>
          <p:txBody>
            <a:bodyPr wrap="none" anchor="ctr"/>
            <a:lstStyle/>
            <a:p>
              <a:endParaRPr lang="pt-PT"/>
            </a:p>
          </p:txBody>
        </p:sp>
        <p:sp>
          <p:nvSpPr>
            <p:cNvPr id="28691" name="Line 22"/>
            <p:cNvSpPr>
              <a:spLocks noChangeShapeType="1"/>
            </p:cNvSpPr>
            <p:nvPr/>
          </p:nvSpPr>
          <p:spPr bwMode="auto">
            <a:xfrm flipH="1">
              <a:off x="3744" y="2352"/>
              <a:ext cx="96" cy="720"/>
            </a:xfrm>
            <a:prstGeom prst="line">
              <a:avLst/>
            </a:prstGeom>
            <a:noFill/>
            <a:ln w="28575">
              <a:solidFill>
                <a:srgbClr val="4E43DB"/>
              </a:solidFill>
              <a:round/>
              <a:headEnd/>
              <a:tailEnd type="triangle" w="med" len="med"/>
            </a:ln>
          </p:spPr>
          <p:txBody>
            <a:bodyPr wrap="none" anchor="ctr"/>
            <a:lstStyle/>
            <a:p>
              <a:endParaRPr lang="pt-PT"/>
            </a:p>
          </p:txBody>
        </p:sp>
      </p:grpSp>
      <p:grpSp>
        <p:nvGrpSpPr>
          <p:cNvPr id="28677" name="Group 23"/>
          <p:cNvGrpSpPr>
            <a:grpSpLocks/>
          </p:cNvGrpSpPr>
          <p:nvPr/>
        </p:nvGrpSpPr>
        <p:grpSpPr bwMode="auto">
          <a:xfrm>
            <a:off x="2590800" y="2738438"/>
            <a:ext cx="990600" cy="1828800"/>
            <a:chOff x="1632" y="1680"/>
            <a:chExt cx="624" cy="1152"/>
          </a:xfrm>
        </p:grpSpPr>
        <p:sp>
          <p:nvSpPr>
            <p:cNvPr id="28687" name="Oval 24"/>
            <p:cNvSpPr>
              <a:spLocks noChangeArrowheads="1"/>
            </p:cNvSpPr>
            <p:nvPr/>
          </p:nvSpPr>
          <p:spPr bwMode="auto">
            <a:xfrm>
              <a:off x="2160" y="2256"/>
              <a:ext cx="48" cy="48"/>
            </a:xfrm>
            <a:prstGeom prst="ellipse">
              <a:avLst/>
            </a:prstGeom>
            <a:solidFill>
              <a:srgbClr val="4E43DB"/>
            </a:solidFill>
            <a:ln w="9525">
              <a:noFill/>
              <a:round/>
              <a:headEnd/>
              <a:tailEnd/>
            </a:ln>
          </p:spPr>
          <p:txBody>
            <a:bodyPr wrap="none" anchor="ctr"/>
            <a:lstStyle/>
            <a:p>
              <a:endParaRPr lang="pt-PT">
                <a:solidFill>
                  <a:schemeClr val="bg1"/>
                </a:solidFill>
                <a:latin typeface="Rockwell" pitchFamily="18" charset="0"/>
              </a:endParaRPr>
            </a:p>
          </p:txBody>
        </p:sp>
        <p:sp>
          <p:nvSpPr>
            <p:cNvPr id="28688" name="Oval 25"/>
            <p:cNvSpPr>
              <a:spLocks noChangeArrowheads="1"/>
            </p:cNvSpPr>
            <p:nvPr/>
          </p:nvSpPr>
          <p:spPr bwMode="auto">
            <a:xfrm rot="-61284">
              <a:off x="1632" y="1680"/>
              <a:ext cx="624" cy="1152"/>
            </a:xfrm>
            <a:prstGeom prst="ellipse">
              <a:avLst/>
            </a:prstGeom>
            <a:noFill/>
            <a:ln w="38100">
              <a:solidFill>
                <a:srgbClr val="4E43DB"/>
              </a:solidFill>
              <a:round/>
              <a:headEnd/>
              <a:tailEnd/>
            </a:ln>
          </p:spPr>
          <p:txBody>
            <a:bodyPr wrap="none" anchor="ctr"/>
            <a:lstStyle/>
            <a:p>
              <a:endParaRPr lang="pt-PT">
                <a:solidFill>
                  <a:schemeClr val="bg1"/>
                </a:solidFill>
                <a:latin typeface="Rockwell" pitchFamily="18" charset="0"/>
              </a:endParaRPr>
            </a:p>
          </p:txBody>
        </p:sp>
      </p:grpSp>
      <p:grpSp>
        <p:nvGrpSpPr>
          <p:cNvPr id="28678" name="Group 26"/>
          <p:cNvGrpSpPr>
            <a:grpSpLocks/>
          </p:cNvGrpSpPr>
          <p:nvPr/>
        </p:nvGrpSpPr>
        <p:grpSpPr bwMode="auto">
          <a:xfrm>
            <a:off x="1981200" y="2586038"/>
            <a:ext cx="990600" cy="1828800"/>
            <a:chOff x="1248" y="1584"/>
            <a:chExt cx="624" cy="1152"/>
          </a:xfrm>
        </p:grpSpPr>
        <p:sp>
          <p:nvSpPr>
            <p:cNvPr id="28685" name="Oval 27"/>
            <p:cNvSpPr>
              <a:spLocks noChangeArrowheads="1"/>
            </p:cNvSpPr>
            <p:nvPr/>
          </p:nvSpPr>
          <p:spPr bwMode="auto">
            <a:xfrm>
              <a:off x="1392" y="2064"/>
              <a:ext cx="48" cy="48"/>
            </a:xfrm>
            <a:prstGeom prst="ellipse">
              <a:avLst/>
            </a:prstGeom>
            <a:solidFill>
              <a:srgbClr val="4E43DB"/>
            </a:solidFill>
            <a:ln w="9525">
              <a:noFill/>
              <a:round/>
              <a:headEnd/>
              <a:tailEnd/>
            </a:ln>
          </p:spPr>
          <p:txBody>
            <a:bodyPr wrap="none" anchor="ctr"/>
            <a:lstStyle/>
            <a:p>
              <a:endParaRPr lang="pt-PT">
                <a:solidFill>
                  <a:schemeClr val="bg1"/>
                </a:solidFill>
                <a:latin typeface="Rockwell" pitchFamily="18" charset="0"/>
              </a:endParaRPr>
            </a:p>
          </p:txBody>
        </p:sp>
        <p:sp>
          <p:nvSpPr>
            <p:cNvPr id="28686" name="Oval 28"/>
            <p:cNvSpPr>
              <a:spLocks noChangeArrowheads="1"/>
            </p:cNvSpPr>
            <p:nvPr/>
          </p:nvSpPr>
          <p:spPr bwMode="auto">
            <a:xfrm rot="2186385">
              <a:off x="1248" y="1584"/>
              <a:ext cx="624" cy="1152"/>
            </a:xfrm>
            <a:prstGeom prst="ellipse">
              <a:avLst/>
            </a:prstGeom>
            <a:noFill/>
            <a:ln w="38100">
              <a:solidFill>
                <a:srgbClr val="4E43DB"/>
              </a:solidFill>
              <a:round/>
              <a:headEnd/>
              <a:tailEnd/>
            </a:ln>
          </p:spPr>
          <p:txBody>
            <a:bodyPr wrap="none" anchor="ctr"/>
            <a:lstStyle/>
            <a:p>
              <a:endParaRPr lang="pt-PT">
                <a:solidFill>
                  <a:schemeClr val="bg1"/>
                </a:solidFill>
                <a:latin typeface="Rockwell" pitchFamily="18" charset="0"/>
              </a:endParaRPr>
            </a:p>
          </p:txBody>
        </p:sp>
      </p:grpSp>
      <p:sp>
        <p:nvSpPr>
          <p:cNvPr id="28679" name="Text Box 29"/>
          <p:cNvSpPr txBox="1">
            <a:spLocks noChangeArrowheads="1"/>
          </p:cNvSpPr>
          <p:nvPr/>
        </p:nvSpPr>
        <p:spPr bwMode="auto">
          <a:xfrm>
            <a:off x="1187450" y="2132013"/>
            <a:ext cx="2160588" cy="457200"/>
          </a:xfrm>
          <a:prstGeom prst="rect">
            <a:avLst/>
          </a:prstGeom>
          <a:noFill/>
          <a:ln w="9525">
            <a:noFill/>
            <a:miter lim="800000"/>
            <a:headEnd/>
            <a:tailEnd/>
          </a:ln>
        </p:spPr>
        <p:txBody>
          <a:bodyPr>
            <a:spAutoFit/>
          </a:bodyPr>
          <a:lstStyle/>
          <a:p>
            <a:pPr>
              <a:spcBef>
                <a:spcPct val="50000"/>
              </a:spcBef>
            </a:pPr>
            <a:r>
              <a:rPr lang="en-US" altLang="fr-FR" sz="2400">
                <a:solidFill>
                  <a:schemeClr val="bg1"/>
                </a:solidFill>
                <a:latin typeface="Rockwell" pitchFamily="18" charset="0"/>
              </a:rPr>
              <a:t>geographical</a:t>
            </a:r>
            <a:endParaRPr lang="en-US" altLang="fr-FR" sz="1600">
              <a:solidFill>
                <a:schemeClr val="bg1"/>
              </a:solidFill>
              <a:latin typeface="Times" pitchFamily="18" charset="0"/>
            </a:endParaRPr>
          </a:p>
        </p:txBody>
      </p:sp>
      <p:sp>
        <p:nvSpPr>
          <p:cNvPr id="28680" name="Text Box 30"/>
          <p:cNvSpPr txBox="1">
            <a:spLocks noChangeArrowheads="1"/>
          </p:cNvSpPr>
          <p:nvPr/>
        </p:nvSpPr>
        <p:spPr bwMode="auto">
          <a:xfrm>
            <a:off x="6156325" y="4940300"/>
            <a:ext cx="1011238" cy="457200"/>
          </a:xfrm>
          <a:prstGeom prst="rect">
            <a:avLst/>
          </a:prstGeom>
          <a:noFill/>
          <a:ln w="9525">
            <a:noFill/>
            <a:miter lim="800000"/>
            <a:headEnd/>
            <a:tailEnd/>
          </a:ln>
        </p:spPr>
        <p:txBody>
          <a:bodyPr>
            <a:spAutoFit/>
          </a:bodyPr>
          <a:lstStyle/>
          <a:p>
            <a:pPr>
              <a:spcBef>
                <a:spcPct val="50000"/>
              </a:spcBef>
            </a:pPr>
            <a:r>
              <a:rPr lang="fr-FR" altLang="fr-FR" sz="2400">
                <a:solidFill>
                  <a:schemeClr val="bg1"/>
                </a:solidFill>
                <a:latin typeface="Rockwell" pitchFamily="18" charset="0"/>
              </a:rPr>
              <a:t>social</a:t>
            </a:r>
          </a:p>
        </p:txBody>
      </p:sp>
      <p:grpSp>
        <p:nvGrpSpPr>
          <p:cNvPr id="28681" name="Group 31"/>
          <p:cNvGrpSpPr>
            <a:grpSpLocks/>
          </p:cNvGrpSpPr>
          <p:nvPr/>
        </p:nvGrpSpPr>
        <p:grpSpPr bwMode="auto">
          <a:xfrm>
            <a:off x="3733800" y="2052638"/>
            <a:ext cx="990600" cy="3352800"/>
            <a:chOff x="2352" y="1248"/>
            <a:chExt cx="624" cy="2112"/>
          </a:xfrm>
        </p:grpSpPr>
        <p:sp>
          <p:nvSpPr>
            <p:cNvPr id="28682" name="Line 32"/>
            <p:cNvSpPr>
              <a:spLocks noChangeShapeType="1"/>
            </p:cNvSpPr>
            <p:nvPr/>
          </p:nvSpPr>
          <p:spPr bwMode="auto">
            <a:xfrm flipH="1" flipV="1">
              <a:off x="2352" y="1248"/>
              <a:ext cx="528" cy="1392"/>
            </a:xfrm>
            <a:prstGeom prst="line">
              <a:avLst/>
            </a:prstGeom>
            <a:noFill/>
            <a:ln w="28575">
              <a:solidFill>
                <a:srgbClr val="4E43DB"/>
              </a:solidFill>
              <a:round/>
              <a:headEnd/>
              <a:tailEnd type="triangle" w="med" len="med"/>
            </a:ln>
          </p:spPr>
          <p:txBody>
            <a:bodyPr wrap="none" anchor="ctr"/>
            <a:lstStyle/>
            <a:p>
              <a:endParaRPr lang="pt-PT"/>
            </a:p>
          </p:txBody>
        </p:sp>
        <p:sp>
          <p:nvSpPr>
            <p:cNvPr id="28683" name="Line 33"/>
            <p:cNvSpPr>
              <a:spLocks noChangeShapeType="1"/>
            </p:cNvSpPr>
            <p:nvPr/>
          </p:nvSpPr>
          <p:spPr bwMode="auto">
            <a:xfrm flipH="1">
              <a:off x="2640" y="2832"/>
              <a:ext cx="288" cy="528"/>
            </a:xfrm>
            <a:prstGeom prst="line">
              <a:avLst/>
            </a:prstGeom>
            <a:noFill/>
            <a:ln w="28575">
              <a:solidFill>
                <a:srgbClr val="4E43DB"/>
              </a:solidFill>
              <a:round/>
              <a:headEnd/>
              <a:tailEnd type="triangle" w="med" len="med"/>
            </a:ln>
          </p:spPr>
          <p:txBody>
            <a:bodyPr wrap="none" anchor="ctr"/>
            <a:lstStyle/>
            <a:p>
              <a:endParaRPr lang="pt-PT"/>
            </a:p>
          </p:txBody>
        </p:sp>
        <p:sp>
          <p:nvSpPr>
            <p:cNvPr id="28684" name="Oval 34"/>
            <p:cNvSpPr>
              <a:spLocks noChangeArrowheads="1"/>
            </p:cNvSpPr>
            <p:nvPr/>
          </p:nvSpPr>
          <p:spPr bwMode="auto">
            <a:xfrm>
              <a:off x="2928" y="2736"/>
              <a:ext cx="48" cy="48"/>
            </a:xfrm>
            <a:prstGeom prst="ellipse">
              <a:avLst/>
            </a:prstGeom>
            <a:solidFill>
              <a:srgbClr val="4E43DB"/>
            </a:solidFill>
            <a:ln w="9525">
              <a:noFill/>
              <a:round/>
              <a:headEnd/>
              <a:tailEnd/>
            </a:ln>
          </p:spPr>
          <p:txBody>
            <a:bodyPr wrap="none" anchor="ctr"/>
            <a:lstStyle/>
            <a:p>
              <a:endParaRPr lang="pt-PT">
                <a:solidFill>
                  <a:schemeClr val="bg1"/>
                </a:solidFill>
                <a:latin typeface="Rockwell" pitchFamily="18" charset="0"/>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pt-PT" dirty="0" err="1" smtClean="0">
                <a:solidFill>
                  <a:schemeClr val="tx2">
                    <a:tint val="100000"/>
                    <a:shade val="90000"/>
                    <a:satMod val="250000"/>
                    <a:alpha val="100000"/>
                  </a:schemeClr>
                </a:solidFill>
              </a:rPr>
              <a:t>Introduction</a:t>
            </a:r>
            <a:r>
              <a:rPr lang="pt-PT" dirty="0" smtClean="0">
                <a:solidFill>
                  <a:schemeClr val="tx2">
                    <a:tint val="100000"/>
                    <a:shade val="90000"/>
                    <a:satMod val="250000"/>
                    <a:alpha val="100000"/>
                  </a:schemeClr>
                </a:solidFill>
              </a:rPr>
              <a:t> to </a:t>
            </a:r>
            <a:r>
              <a:rPr lang="pt-PT" dirty="0" err="1" smtClean="0">
                <a:solidFill>
                  <a:schemeClr val="tx2">
                    <a:tint val="100000"/>
                    <a:shade val="90000"/>
                    <a:satMod val="250000"/>
                    <a:alpha val="100000"/>
                  </a:schemeClr>
                </a:solidFill>
              </a:rPr>
              <a:t>the</a:t>
            </a:r>
            <a:r>
              <a:rPr lang="pt-PT" dirty="0" smtClean="0">
                <a:solidFill>
                  <a:schemeClr val="tx2">
                    <a:tint val="100000"/>
                    <a:shade val="90000"/>
                    <a:satMod val="250000"/>
                    <a:alpha val="100000"/>
                  </a:schemeClr>
                </a:solidFill>
              </a:rPr>
              <a:t> PSO: </a:t>
            </a:r>
            <a:r>
              <a:rPr lang="pt-PT" b="1" u="sng" dirty="0" err="1" smtClean="0">
                <a:solidFill>
                  <a:schemeClr val="tx2">
                    <a:tint val="100000"/>
                    <a:shade val="90000"/>
                    <a:satMod val="250000"/>
                    <a:alpha val="100000"/>
                  </a:schemeClr>
                </a:solidFill>
              </a:rPr>
              <a:t>Algorithm</a:t>
            </a:r>
            <a:r>
              <a:rPr lang="en-US" b="1" u="sng" dirty="0" smtClean="0">
                <a:solidFill>
                  <a:schemeClr val="tx2">
                    <a:tint val="100000"/>
                    <a:shade val="90000"/>
                    <a:satMod val="250000"/>
                    <a:alpha val="100000"/>
                  </a:schemeClr>
                </a:solidFill>
              </a:rPr>
              <a:t> - Neighborhood</a:t>
            </a:r>
            <a:endParaRPr lang="pt-PT" b="1" u="sng" dirty="0">
              <a:solidFill>
                <a:schemeClr val="tx2">
                  <a:tint val="100000"/>
                  <a:shade val="90000"/>
                  <a:satMod val="250000"/>
                  <a:alpha val="100000"/>
                </a:schemeClr>
              </a:solidFill>
            </a:endParaRPr>
          </a:p>
        </p:txBody>
      </p:sp>
      <p:grpSp>
        <p:nvGrpSpPr>
          <p:cNvPr id="30722" name="Grupo 3"/>
          <p:cNvGrpSpPr>
            <a:grpSpLocks/>
          </p:cNvGrpSpPr>
          <p:nvPr/>
        </p:nvGrpSpPr>
        <p:grpSpPr bwMode="auto">
          <a:xfrm>
            <a:off x="1193800" y="1597025"/>
            <a:ext cx="6756400" cy="4711700"/>
            <a:chOff x="1193800" y="1524000"/>
            <a:chExt cx="6756400" cy="4711700"/>
          </a:xfrm>
        </p:grpSpPr>
        <p:pic>
          <p:nvPicPr>
            <p:cNvPr id="5" name="Picture 3"/>
            <p:cNvPicPr>
              <a:picLocks noChangeAspect="1" noChangeArrowheads="1"/>
            </p:cNvPicPr>
            <p:nvPr/>
          </p:nvPicPr>
          <p:blipFill>
            <a:blip r:embed="rId3"/>
            <a:srcRect/>
            <a:stretch>
              <a:fillRect/>
            </a:stretch>
          </p:blipFill>
          <p:spPr bwMode="auto">
            <a:xfrm>
              <a:off x="1193800" y="1676400"/>
              <a:ext cx="6756400" cy="4559300"/>
            </a:xfrm>
            <a:prstGeom prst="rect">
              <a:avLst/>
            </a:prstGeom>
            <a:ln>
              <a:noFill/>
            </a:ln>
            <a:effectLst>
              <a:outerShdw blurRad="292100" dist="139700" dir="2700000" algn="tl" rotWithShape="0">
                <a:srgbClr val="333333">
                  <a:alpha val="65000"/>
                </a:srgbClr>
              </a:outerShdw>
            </a:effectLst>
          </p:spPr>
        </p:pic>
        <p:grpSp>
          <p:nvGrpSpPr>
            <p:cNvPr id="30724" name="Group 4"/>
            <p:cNvGrpSpPr>
              <a:grpSpLocks/>
            </p:cNvGrpSpPr>
            <p:nvPr/>
          </p:nvGrpSpPr>
          <p:grpSpPr bwMode="auto">
            <a:xfrm>
              <a:off x="1981200" y="1828800"/>
              <a:ext cx="5257800" cy="3810000"/>
              <a:chOff x="1248" y="1152"/>
              <a:chExt cx="3312" cy="2400"/>
            </a:xfrm>
          </p:grpSpPr>
          <p:sp>
            <p:nvSpPr>
              <p:cNvPr id="30727" name="Oval 5"/>
              <p:cNvSpPr>
                <a:spLocks noChangeArrowheads="1"/>
              </p:cNvSpPr>
              <p:nvPr/>
            </p:nvSpPr>
            <p:spPr bwMode="auto">
              <a:xfrm>
                <a:off x="1248" y="2448"/>
                <a:ext cx="192" cy="192"/>
              </a:xfrm>
              <a:prstGeom prst="ellipse">
                <a:avLst/>
              </a:prstGeom>
              <a:solidFill>
                <a:srgbClr val="13D921"/>
              </a:solidFill>
              <a:ln w="9525">
                <a:noFill/>
                <a:round/>
                <a:headEnd/>
                <a:tailEnd/>
              </a:ln>
            </p:spPr>
            <p:txBody>
              <a:bodyPr wrap="none" anchor="ctr"/>
              <a:lstStyle/>
              <a:p>
                <a:endParaRPr lang="pt-PT">
                  <a:latin typeface="Rockwell" pitchFamily="18" charset="0"/>
                </a:endParaRPr>
              </a:p>
            </p:txBody>
          </p:sp>
          <p:sp>
            <p:nvSpPr>
              <p:cNvPr id="30728" name="Oval 6"/>
              <p:cNvSpPr>
                <a:spLocks noChangeArrowheads="1"/>
              </p:cNvSpPr>
              <p:nvPr/>
            </p:nvSpPr>
            <p:spPr bwMode="auto">
              <a:xfrm>
                <a:off x="1776" y="1728"/>
                <a:ext cx="192" cy="192"/>
              </a:xfrm>
              <a:prstGeom prst="ellipse">
                <a:avLst/>
              </a:prstGeom>
              <a:solidFill>
                <a:srgbClr val="13D921"/>
              </a:solidFill>
              <a:ln w="9525">
                <a:noFill/>
                <a:round/>
                <a:headEnd/>
                <a:tailEnd/>
              </a:ln>
            </p:spPr>
            <p:txBody>
              <a:bodyPr wrap="none" anchor="ctr"/>
              <a:lstStyle/>
              <a:p>
                <a:endParaRPr lang="pt-PT">
                  <a:latin typeface="Rockwell" pitchFamily="18" charset="0"/>
                </a:endParaRPr>
              </a:p>
            </p:txBody>
          </p:sp>
          <p:sp>
            <p:nvSpPr>
              <p:cNvPr id="30729" name="Oval 7"/>
              <p:cNvSpPr>
                <a:spLocks noChangeArrowheads="1"/>
              </p:cNvSpPr>
              <p:nvPr/>
            </p:nvSpPr>
            <p:spPr bwMode="auto">
              <a:xfrm>
                <a:off x="1920" y="2592"/>
                <a:ext cx="192" cy="192"/>
              </a:xfrm>
              <a:prstGeom prst="ellipse">
                <a:avLst/>
              </a:prstGeom>
              <a:solidFill>
                <a:srgbClr val="13D921"/>
              </a:solidFill>
              <a:ln w="9525">
                <a:noFill/>
                <a:round/>
                <a:headEnd/>
                <a:tailEnd/>
              </a:ln>
            </p:spPr>
            <p:txBody>
              <a:bodyPr wrap="none" anchor="ctr"/>
              <a:lstStyle/>
              <a:p>
                <a:endParaRPr lang="pt-PT">
                  <a:latin typeface="Rockwell" pitchFamily="18" charset="0"/>
                </a:endParaRPr>
              </a:p>
            </p:txBody>
          </p:sp>
          <p:sp>
            <p:nvSpPr>
              <p:cNvPr id="30730" name="Oval 8"/>
              <p:cNvSpPr>
                <a:spLocks noChangeArrowheads="1"/>
              </p:cNvSpPr>
              <p:nvPr/>
            </p:nvSpPr>
            <p:spPr bwMode="auto">
              <a:xfrm>
                <a:off x="2064" y="2160"/>
                <a:ext cx="192" cy="192"/>
              </a:xfrm>
              <a:prstGeom prst="ellipse">
                <a:avLst/>
              </a:prstGeom>
              <a:solidFill>
                <a:srgbClr val="13D921"/>
              </a:solidFill>
              <a:ln w="9525">
                <a:noFill/>
                <a:round/>
                <a:headEnd/>
                <a:tailEnd/>
              </a:ln>
            </p:spPr>
            <p:txBody>
              <a:bodyPr wrap="none" anchor="ctr"/>
              <a:lstStyle/>
              <a:p>
                <a:endParaRPr lang="pt-PT">
                  <a:latin typeface="Rockwell" pitchFamily="18" charset="0"/>
                </a:endParaRPr>
              </a:p>
            </p:txBody>
          </p:sp>
          <p:sp>
            <p:nvSpPr>
              <p:cNvPr id="30731" name="Oval 9"/>
              <p:cNvSpPr>
                <a:spLocks noChangeArrowheads="1"/>
              </p:cNvSpPr>
              <p:nvPr/>
            </p:nvSpPr>
            <p:spPr bwMode="auto">
              <a:xfrm>
                <a:off x="2496" y="3360"/>
                <a:ext cx="192" cy="192"/>
              </a:xfrm>
              <a:prstGeom prst="ellipse">
                <a:avLst/>
              </a:prstGeom>
              <a:solidFill>
                <a:srgbClr val="13D921"/>
              </a:solidFill>
              <a:ln w="9525">
                <a:noFill/>
                <a:round/>
                <a:headEnd/>
                <a:tailEnd/>
              </a:ln>
            </p:spPr>
            <p:txBody>
              <a:bodyPr wrap="none" anchor="ctr"/>
              <a:lstStyle/>
              <a:p>
                <a:endParaRPr lang="pt-PT">
                  <a:latin typeface="Rockwell" pitchFamily="18" charset="0"/>
                </a:endParaRPr>
              </a:p>
            </p:txBody>
          </p:sp>
          <p:sp>
            <p:nvSpPr>
              <p:cNvPr id="30732" name="Oval 10"/>
              <p:cNvSpPr>
                <a:spLocks noChangeArrowheads="1"/>
              </p:cNvSpPr>
              <p:nvPr/>
            </p:nvSpPr>
            <p:spPr bwMode="auto">
              <a:xfrm>
                <a:off x="3648" y="2976"/>
                <a:ext cx="192" cy="192"/>
              </a:xfrm>
              <a:prstGeom prst="ellipse">
                <a:avLst/>
              </a:prstGeom>
              <a:solidFill>
                <a:srgbClr val="13D921"/>
              </a:solidFill>
              <a:ln w="9525">
                <a:noFill/>
                <a:round/>
                <a:headEnd/>
                <a:tailEnd/>
              </a:ln>
            </p:spPr>
            <p:txBody>
              <a:bodyPr wrap="none" anchor="ctr"/>
              <a:lstStyle/>
              <a:p>
                <a:endParaRPr lang="pt-PT">
                  <a:latin typeface="Rockwell" pitchFamily="18" charset="0"/>
                </a:endParaRPr>
              </a:p>
            </p:txBody>
          </p:sp>
          <p:sp>
            <p:nvSpPr>
              <p:cNvPr id="30733" name="Oval 11"/>
              <p:cNvSpPr>
                <a:spLocks noChangeArrowheads="1"/>
              </p:cNvSpPr>
              <p:nvPr/>
            </p:nvSpPr>
            <p:spPr bwMode="auto">
              <a:xfrm>
                <a:off x="2928" y="1488"/>
                <a:ext cx="192" cy="192"/>
              </a:xfrm>
              <a:prstGeom prst="ellipse">
                <a:avLst/>
              </a:prstGeom>
              <a:solidFill>
                <a:srgbClr val="13D921"/>
              </a:solidFill>
              <a:ln w="9525">
                <a:noFill/>
                <a:round/>
                <a:headEnd/>
                <a:tailEnd/>
              </a:ln>
            </p:spPr>
            <p:txBody>
              <a:bodyPr wrap="none" anchor="ctr"/>
              <a:lstStyle/>
              <a:p>
                <a:endParaRPr lang="pt-PT">
                  <a:latin typeface="Rockwell" pitchFamily="18" charset="0"/>
                </a:endParaRPr>
              </a:p>
            </p:txBody>
          </p:sp>
          <p:sp>
            <p:nvSpPr>
              <p:cNvPr id="30734" name="Oval 12"/>
              <p:cNvSpPr>
                <a:spLocks noChangeArrowheads="1"/>
              </p:cNvSpPr>
              <p:nvPr/>
            </p:nvSpPr>
            <p:spPr bwMode="auto">
              <a:xfrm>
                <a:off x="1344" y="2016"/>
                <a:ext cx="192" cy="192"/>
              </a:xfrm>
              <a:prstGeom prst="ellipse">
                <a:avLst/>
              </a:prstGeom>
              <a:solidFill>
                <a:srgbClr val="13D921"/>
              </a:solidFill>
              <a:ln w="9525">
                <a:noFill/>
                <a:round/>
                <a:headEnd/>
                <a:tailEnd/>
              </a:ln>
            </p:spPr>
            <p:txBody>
              <a:bodyPr wrap="none" anchor="ctr"/>
              <a:lstStyle/>
              <a:p>
                <a:endParaRPr lang="pt-PT">
                  <a:latin typeface="Rockwell" pitchFamily="18" charset="0"/>
                </a:endParaRPr>
              </a:p>
            </p:txBody>
          </p:sp>
          <p:sp>
            <p:nvSpPr>
              <p:cNvPr id="30735" name="Oval 13"/>
              <p:cNvSpPr>
                <a:spLocks noChangeArrowheads="1"/>
              </p:cNvSpPr>
              <p:nvPr/>
            </p:nvSpPr>
            <p:spPr bwMode="auto">
              <a:xfrm>
                <a:off x="2256" y="1152"/>
                <a:ext cx="192" cy="192"/>
              </a:xfrm>
              <a:prstGeom prst="ellipse">
                <a:avLst/>
              </a:prstGeom>
              <a:solidFill>
                <a:srgbClr val="13D921"/>
              </a:solidFill>
              <a:ln w="9525">
                <a:noFill/>
                <a:round/>
                <a:headEnd/>
                <a:tailEnd/>
              </a:ln>
            </p:spPr>
            <p:txBody>
              <a:bodyPr wrap="none" anchor="ctr"/>
              <a:lstStyle/>
              <a:p>
                <a:endParaRPr lang="pt-PT">
                  <a:latin typeface="Rockwell" pitchFamily="18" charset="0"/>
                </a:endParaRPr>
              </a:p>
            </p:txBody>
          </p:sp>
          <p:sp>
            <p:nvSpPr>
              <p:cNvPr id="30736" name="Oval 14"/>
              <p:cNvSpPr>
                <a:spLocks noChangeArrowheads="1"/>
              </p:cNvSpPr>
              <p:nvPr/>
            </p:nvSpPr>
            <p:spPr bwMode="auto">
              <a:xfrm>
                <a:off x="2832" y="2640"/>
                <a:ext cx="192" cy="192"/>
              </a:xfrm>
              <a:prstGeom prst="ellipse">
                <a:avLst/>
              </a:prstGeom>
              <a:solidFill>
                <a:srgbClr val="13D921"/>
              </a:solidFill>
              <a:ln w="9525">
                <a:noFill/>
                <a:round/>
                <a:headEnd/>
                <a:tailEnd/>
              </a:ln>
            </p:spPr>
            <p:txBody>
              <a:bodyPr wrap="none" anchor="ctr"/>
              <a:lstStyle/>
              <a:p>
                <a:endParaRPr lang="pt-PT">
                  <a:latin typeface="Rockwell" pitchFamily="18" charset="0"/>
                </a:endParaRPr>
              </a:p>
            </p:txBody>
          </p:sp>
          <p:sp>
            <p:nvSpPr>
              <p:cNvPr id="30737" name="Oval 15"/>
              <p:cNvSpPr>
                <a:spLocks noChangeArrowheads="1"/>
              </p:cNvSpPr>
              <p:nvPr/>
            </p:nvSpPr>
            <p:spPr bwMode="auto">
              <a:xfrm>
                <a:off x="3504" y="2592"/>
                <a:ext cx="192" cy="192"/>
              </a:xfrm>
              <a:prstGeom prst="ellipse">
                <a:avLst/>
              </a:prstGeom>
              <a:solidFill>
                <a:srgbClr val="13D921"/>
              </a:solidFill>
              <a:ln w="9525">
                <a:noFill/>
                <a:round/>
                <a:headEnd/>
                <a:tailEnd/>
              </a:ln>
            </p:spPr>
            <p:txBody>
              <a:bodyPr wrap="none" anchor="ctr"/>
              <a:lstStyle/>
              <a:p>
                <a:endParaRPr lang="pt-PT">
                  <a:latin typeface="Rockwell" pitchFamily="18" charset="0"/>
                </a:endParaRPr>
              </a:p>
            </p:txBody>
          </p:sp>
          <p:sp>
            <p:nvSpPr>
              <p:cNvPr id="30738" name="Oval 16"/>
              <p:cNvSpPr>
                <a:spLocks noChangeArrowheads="1"/>
              </p:cNvSpPr>
              <p:nvPr/>
            </p:nvSpPr>
            <p:spPr bwMode="auto">
              <a:xfrm>
                <a:off x="3744" y="2160"/>
                <a:ext cx="192" cy="192"/>
              </a:xfrm>
              <a:prstGeom prst="ellipse">
                <a:avLst/>
              </a:prstGeom>
              <a:solidFill>
                <a:srgbClr val="13D921"/>
              </a:solidFill>
              <a:ln w="9525">
                <a:noFill/>
                <a:round/>
                <a:headEnd/>
                <a:tailEnd/>
              </a:ln>
            </p:spPr>
            <p:txBody>
              <a:bodyPr wrap="none" anchor="ctr"/>
              <a:lstStyle/>
              <a:p>
                <a:endParaRPr lang="pt-PT">
                  <a:latin typeface="Rockwell" pitchFamily="18" charset="0"/>
                </a:endParaRPr>
              </a:p>
            </p:txBody>
          </p:sp>
          <p:sp>
            <p:nvSpPr>
              <p:cNvPr id="30739" name="Oval 17"/>
              <p:cNvSpPr>
                <a:spLocks noChangeArrowheads="1"/>
              </p:cNvSpPr>
              <p:nvPr/>
            </p:nvSpPr>
            <p:spPr bwMode="auto">
              <a:xfrm>
                <a:off x="4368" y="2160"/>
                <a:ext cx="192" cy="192"/>
              </a:xfrm>
              <a:prstGeom prst="ellipse">
                <a:avLst/>
              </a:prstGeom>
              <a:solidFill>
                <a:srgbClr val="13D921"/>
              </a:solidFill>
              <a:ln w="9525">
                <a:noFill/>
                <a:round/>
                <a:headEnd/>
                <a:tailEnd/>
              </a:ln>
            </p:spPr>
            <p:txBody>
              <a:bodyPr wrap="none" anchor="ctr"/>
              <a:lstStyle/>
              <a:p>
                <a:endParaRPr lang="pt-PT">
                  <a:latin typeface="Rockwell" pitchFamily="18" charset="0"/>
                </a:endParaRPr>
              </a:p>
            </p:txBody>
          </p:sp>
          <p:sp>
            <p:nvSpPr>
              <p:cNvPr id="30740" name="Oval 18"/>
              <p:cNvSpPr>
                <a:spLocks noChangeArrowheads="1"/>
              </p:cNvSpPr>
              <p:nvPr/>
            </p:nvSpPr>
            <p:spPr bwMode="auto">
              <a:xfrm>
                <a:off x="3648" y="1728"/>
                <a:ext cx="192" cy="192"/>
              </a:xfrm>
              <a:prstGeom prst="ellipse">
                <a:avLst/>
              </a:prstGeom>
              <a:solidFill>
                <a:srgbClr val="13D921"/>
              </a:solidFill>
              <a:ln w="9525">
                <a:noFill/>
                <a:round/>
                <a:headEnd/>
                <a:tailEnd/>
              </a:ln>
            </p:spPr>
            <p:txBody>
              <a:bodyPr wrap="none" anchor="ctr"/>
              <a:lstStyle/>
              <a:p>
                <a:endParaRPr lang="pt-PT">
                  <a:latin typeface="Rockwell" pitchFamily="18" charset="0"/>
                </a:endParaRPr>
              </a:p>
            </p:txBody>
          </p:sp>
        </p:grpSp>
        <p:sp>
          <p:nvSpPr>
            <p:cNvPr id="30725" name="Text Box 29"/>
            <p:cNvSpPr txBox="1">
              <a:spLocks noChangeArrowheads="1"/>
            </p:cNvSpPr>
            <p:nvPr/>
          </p:nvSpPr>
          <p:spPr bwMode="auto">
            <a:xfrm>
              <a:off x="1547664" y="5373216"/>
              <a:ext cx="1124744" cy="461665"/>
            </a:xfrm>
            <a:prstGeom prst="rect">
              <a:avLst/>
            </a:prstGeom>
            <a:noFill/>
            <a:ln w="9525">
              <a:noFill/>
              <a:miter lim="800000"/>
              <a:headEnd/>
              <a:tailEnd/>
            </a:ln>
          </p:spPr>
          <p:txBody>
            <a:bodyPr>
              <a:spAutoFit/>
            </a:bodyPr>
            <a:lstStyle/>
            <a:p>
              <a:pPr>
                <a:spcBef>
                  <a:spcPct val="50000"/>
                </a:spcBef>
              </a:pPr>
              <a:r>
                <a:rPr lang="fr-FR" altLang="fr-FR" sz="2400">
                  <a:solidFill>
                    <a:schemeClr val="bg1"/>
                  </a:solidFill>
                  <a:latin typeface="Rockwell" pitchFamily="18" charset="0"/>
                </a:rPr>
                <a:t>global</a:t>
              </a:r>
            </a:p>
          </p:txBody>
        </p:sp>
        <p:sp>
          <p:nvSpPr>
            <p:cNvPr id="30726" name="Oval 35"/>
            <p:cNvSpPr>
              <a:spLocks noChangeArrowheads="1"/>
            </p:cNvSpPr>
            <p:nvPr/>
          </p:nvSpPr>
          <p:spPr bwMode="auto">
            <a:xfrm>
              <a:off x="1828800" y="1524000"/>
              <a:ext cx="5715000" cy="4495800"/>
            </a:xfrm>
            <a:prstGeom prst="ellipse">
              <a:avLst/>
            </a:prstGeom>
            <a:noFill/>
            <a:ln w="38100">
              <a:solidFill>
                <a:srgbClr val="3366FF"/>
              </a:solidFill>
              <a:round/>
              <a:headEnd/>
              <a:tailEnd/>
            </a:ln>
          </p:spPr>
          <p:txBody>
            <a:bodyPr wrap="none" lIns="90000" tIns="46800" rIns="90000" bIns="46800" anchor="ctr">
              <a:spAutoFit/>
            </a:bodyPr>
            <a:lstStyle/>
            <a:p>
              <a:endParaRPr lang="pt-PT">
                <a:latin typeface="Rockwell" pitchFamily="18" charset="0"/>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r>
              <a:rPr lang="en-GB" altLang="en-US" sz="4800" smtClean="0"/>
              <a:t>Initialization. Positions and velocities</a:t>
            </a: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828800"/>
            <a:ext cx="6756400" cy="455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0" name="Oval 4"/>
          <p:cNvSpPr>
            <a:spLocks noChangeArrowheads="1"/>
          </p:cNvSpPr>
          <p:nvPr/>
        </p:nvSpPr>
        <p:spPr bwMode="auto">
          <a:xfrm>
            <a:off x="2006600" y="4038600"/>
            <a:ext cx="304800" cy="304800"/>
          </a:xfrm>
          <a:prstGeom prst="ellipse">
            <a:avLst/>
          </a:prstGeom>
          <a:solidFill>
            <a:srgbClr val="13D921"/>
          </a:solidFill>
          <a:ln w="9525">
            <a:solidFill>
              <a:srgbClr val="13D921"/>
            </a:solidFill>
            <a:round/>
            <a:headEnd/>
            <a:tailEnd/>
          </a:ln>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sp>
        <p:nvSpPr>
          <p:cNvPr id="106501" name="Oval 5"/>
          <p:cNvSpPr>
            <a:spLocks noChangeArrowheads="1"/>
          </p:cNvSpPr>
          <p:nvPr/>
        </p:nvSpPr>
        <p:spPr bwMode="auto">
          <a:xfrm>
            <a:off x="2844800" y="2895600"/>
            <a:ext cx="304800" cy="304800"/>
          </a:xfrm>
          <a:prstGeom prst="ellipse">
            <a:avLst/>
          </a:prstGeom>
          <a:solidFill>
            <a:srgbClr val="13D921"/>
          </a:solidFill>
          <a:ln w="9525">
            <a:solidFill>
              <a:srgbClr val="13D921"/>
            </a:solidFill>
            <a:round/>
            <a:headEnd/>
            <a:tailEnd/>
          </a:ln>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sp>
        <p:nvSpPr>
          <p:cNvPr id="106502" name="Oval 6"/>
          <p:cNvSpPr>
            <a:spLocks noChangeArrowheads="1"/>
          </p:cNvSpPr>
          <p:nvPr/>
        </p:nvSpPr>
        <p:spPr bwMode="auto">
          <a:xfrm>
            <a:off x="3073400" y="4267200"/>
            <a:ext cx="304800" cy="304800"/>
          </a:xfrm>
          <a:prstGeom prst="ellipse">
            <a:avLst/>
          </a:prstGeom>
          <a:solidFill>
            <a:srgbClr val="13D921"/>
          </a:solidFill>
          <a:ln w="9525">
            <a:solidFill>
              <a:srgbClr val="13D921"/>
            </a:solidFill>
            <a:round/>
            <a:headEnd/>
            <a:tailEnd/>
          </a:ln>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sp>
        <p:nvSpPr>
          <p:cNvPr id="106503" name="Oval 7"/>
          <p:cNvSpPr>
            <a:spLocks noChangeArrowheads="1"/>
          </p:cNvSpPr>
          <p:nvPr/>
        </p:nvSpPr>
        <p:spPr bwMode="auto">
          <a:xfrm>
            <a:off x="3302000" y="3581400"/>
            <a:ext cx="304800" cy="304800"/>
          </a:xfrm>
          <a:prstGeom prst="ellipse">
            <a:avLst/>
          </a:prstGeom>
          <a:solidFill>
            <a:srgbClr val="13D921"/>
          </a:solidFill>
          <a:ln w="9525">
            <a:solidFill>
              <a:srgbClr val="13D921"/>
            </a:solidFill>
            <a:round/>
            <a:headEnd/>
            <a:tailEnd/>
          </a:ln>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sp>
        <p:nvSpPr>
          <p:cNvPr id="106504" name="Oval 8"/>
          <p:cNvSpPr>
            <a:spLocks noChangeArrowheads="1"/>
          </p:cNvSpPr>
          <p:nvPr/>
        </p:nvSpPr>
        <p:spPr bwMode="auto">
          <a:xfrm>
            <a:off x="3987800" y="5486400"/>
            <a:ext cx="304800" cy="304800"/>
          </a:xfrm>
          <a:prstGeom prst="ellipse">
            <a:avLst/>
          </a:prstGeom>
          <a:solidFill>
            <a:srgbClr val="13D921"/>
          </a:solidFill>
          <a:ln w="9525">
            <a:solidFill>
              <a:srgbClr val="13D921"/>
            </a:solidFill>
            <a:round/>
            <a:headEnd/>
            <a:tailEnd/>
          </a:ln>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sp>
        <p:nvSpPr>
          <p:cNvPr id="106505" name="Oval 9"/>
          <p:cNvSpPr>
            <a:spLocks noChangeArrowheads="1"/>
          </p:cNvSpPr>
          <p:nvPr/>
        </p:nvSpPr>
        <p:spPr bwMode="auto">
          <a:xfrm>
            <a:off x="5816600" y="4876800"/>
            <a:ext cx="304800" cy="304800"/>
          </a:xfrm>
          <a:prstGeom prst="ellipse">
            <a:avLst/>
          </a:prstGeom>
          <a:solidFill>
            <a:srgbClr val="13D921"/>
          </a:solidFill>
          <a:ln w="9525">
            <a:solidFill>
              <a:srgbClr val="13D921"/>
            </a:solidFill>
            <a:round/>
            <a:headEnd/>
            <a:tailEnd/>
          </a:ln>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sp>
        <p:nvSpPr>
          <p:cNvPr id="106506" name="Oval 10"/>
          <p:cNvSpPr>
            <a:spLocks noChangeArrowheads="1"/>
          </p:cNvSpPr>
          <p:nvPr/>
        </p:nvSpPr>
        <p:spPr bwMode="auto">
          <a:xfrm>
            <a:off x="4673600" y="2514600"/>
            <a:ext cx="304800" cy="304800"/>
          </a:xfrm>
          <a:prstGeom prst="ellipse">
            <a:avLst/>
          </a:prstGeom>
          <a:solidFill>
            <a:srgbClr val="13D921"/>
          </a:solidFill>
          <a:ln w="9525">
            <a:solidFill>
              <a:srgbClr val="13D921"/>
            </a:solidFill>
            <a:round/>
            <a:headEnd/>
            <a:tailEnd/>
          </a:ln>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sp>
        <p:nvSpPr>
          <p:cNvPr id="106507" name="Oval 11"/>
          <p:cNvSpPr>
            <a:spLocks noChangeArrowheads="1"/>
          </p:cNvSpPr>
          <p:nvPr/>
        </p:nvSpPr>
        <p:spPr bwMode="auto">
          <a:xfrm>
            <a:off x="2159000" y="3352800"/>
            <a:ext cx="304800" cy="304800"/>
          </a:xfrm>
          <a:prstGeom prst="ellipse">
            <a:avLst/>
          </a:prstGeom>
          <a:solidFill>
            <a:srgbClr val="13D921"/>
          </a:solidFill>
          <a:ln w="9525">
            <a:solidFill>
              <a:srgbClr val="13D921"/>
            </a:solidFill>
            <a:round/>
            <a:headEnd/>
            <a:tailEnd/>
          </a:ln>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sp>
        <p:nvSpPr>
          <p:cNvPr id="106508" name="Oval 12"/>
          <p:cNvSpPr>
            <a:spLocks noChangeArrowheads="1"/>
          </p:cNvSpPr>
          <p:nvPr/>
        </p:nvSpPr>
        <p:spPr bwMode="auto">
          <a:xfrm>
            <a:off x="3606800" y="1981200"/>
            <a:ext cx="304800" cy="304800"/>
          </a:xfrm>
          <a:prstGeom prst="ellipse">
            <a:avLst/>
          </a:prstGeom>
          <a:solidFill>
            <a:srgbClr val="13D921"/>
          </a:solidFill>
          <a:ln w="9525">
            <a:solidFill>
              <a:srgbClr val="13D921"/>
            </a:solidFill>
            <a:round/>
            <a:headEnd/>
            <a:tailEnd/>
          </a:ln>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sp>
        <p:nvSpPr>
          <p:cNvPr id="106509" name="Oval 13"/>
          <p:cNvSpPr>
            <a:spLocks noChangeArrowheads="1"/>
          </p:cNvSpPr>
          <p:nvPr/>
        </p:nvSpPr>
        <p:spPr bwMode="auto">
          <a:xfrm>
            <a:off x="4521200" y="4343400"/>
            <a:ext cx="304800" cy="304800"/>
          </a:xfrm>
          <a:prstGeom prst="ellipse">
            <a:avLst/>
          </a:prstGeom>
          <a:solidFill>
            <a:srgbClr val="13D921"/>
          </a:solidFill>
          <a:ln w="9525">
            <a:solidFill>
              <a:srgbClr val="13D921"/>
            </a:solidFill>
            <a:round/>
            <a:headEnd/>
            <a:tailEnd/>
          </a:ln>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sp>
        <p:nvSpPr>
          <p:cNvPr id="106510" name="Oval 14"/>
          <p:cNvSpPr>
            <a:spLocks noChangeArrowheads="1"/>
          </p:cNvSpPr>
          <p:nvPr/>
        </p:nvSpPr>
        <p:spPr bwMode="auto">
          <a:xfrm>
            <a:off x="5588000" y="4267200"/>
            <a:ext cx="304800" cy="304800"/>
          </a:xfrm>
          <a:prstGeom prst="ellipse">
            <a:avLst/>
          </a:prstGeom>
          <a:solidFill>
            <a:srgbClr val="13D921"/>
          </a:solidFill>
          <a:ln w="9525">
            <a:solidFill>
              <a:srgbClr val="13D921"/>
            </a:solidFill>
            <a:round/>
            <a:headEnd/>
            <a:tailEnd/>
          </a:ln>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sp>
        <p:nvSpPr>
          <p:cNvPr id="106511" name="Oval 15"/>
          <p:cNvSpPr>
            <a:spLocks noChangeArrowheads="1"/>
          </p:cNvSpPr>
          <p:nvPr/>
        </p:nvSpPr>
        <p:spPr bwMode="auto">
          <a:xfrm>
            <a:off x="5969000" y="3581400"/>
            <a:ext cx="304800" cy="304800"/>
          </a:xfrm>
          <a:prstGeom prst="ellipse">
            <a:avLst/>
          </a:prstGeom>
          <a:solidFill>
            <a:srgbClr val="13D921"/>
          </a:solidFill>
          <a:ln w="9525">
            <a:solidFill>
              <a:srgbClr val="13D921"/>
            </a:solidFill>
            <a:round/>
            <a:headEnd/>
            <a:tailEnd/>
          </a:ln>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sp>
        <p:nvSpPr>
          <p:cNvPr id="106512" name="Oval 16"/>
          <p:cNvSpPr>
            <a:spLocks noChangeArrowheads="1"/>
          </p:cNvSpPr>
          <p:nvPr/>
        </p:nvSpPr>
        <p:spPr bwMode="auto">
          <a:xfrm>
            <a:off x="6959600" y="3581400"/>
            <a:ext cx="304800" cy="304800"/>
          </a:xfrm>
          <a:prstGeom prst="ellipse">
            <a:avLst/>
          </a:prstGeom>
          <a:solidFill>
            <a:srgbClr val="13D921"/>
          </a:solidFill>
          <a:ln w="9525">
            <a:solidFill>
              <a:srgbClr val="13D921"/>
            </a:solidFill>
            <a:round/>
            <a:headEnd/>
            <a:tailEnd/>
          </a:ln>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sp>
        <p:nvSpPr>
          <p:cNvPr id="106513" name="Oval 17"/>
          <p:cNvSpPr>
            <a:spLocks noChangeArrowheads="1"/>
          </p:cNvSpPr>
          <p:nvPr/>
        </p:nvSpPr>
        <p:spPr bwMode="auto">
          <a:xfrm>
            <a:off x="5816600" y="2895600"/>
            <a:ext cx="304800" cy="304800"/>
          </a:xfrm>
          <a:prstGeom prst="ellipse">
            <a:avLst/>
          </a:prstGeom>
          <a:solidFill>
            <a:srgbClr val="13D921"/>
          </a:solidFill>
          <a:ln w="9525">
            <a:solidFill>
              <a:srgbClr val="13D921"/>
            </a:solidFill>
            <a:round/>
            <a:headEnd/>
            <a:tailEnd/>
          </a:ln>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sp>
        <p:nvSpPr>
          <p:cNvPr id="106514" name="Oval 18"/>
          <p:cNvSpPr>
            <a:spLocks noChangeArrowheads="1"/>
          </p:cNvSpPr>
          <p:nvPr/>
        </p:nvSpPr>
        <p:spPr bwMode="auto">
          <a:xfrm>
            <a:off x="1168400" y="4114800"/>
            <a:ext cx="304800" cy="304800"/>
          </a:xfrm>
          <a:prstGeom prst="ellipse">
            <a:avLst/>
          </a:prstGeom>
          <a:solidFill>
            <a:srgbClr val="4E43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sp>
        <p:nvSpPr>
          <p:cNvPr id="106515" name="Oval 19"/>
          <p:cNvSpPr>
            <a:spLocks noChangeArrowheads="1"/>
          </p:cNvSpPr>
          <p:nvPr/>
        </p:nvSpPr>
        <p:spPr bwMode="auto">
          <a:xfrm>
            <a:off x="2159000" y="4724400"/>
            <a:ext cx="304800" cy="304800"/>
          </a:xfrm>
          <a:prstGeom prst="ellipse">
            <a:avLst/>
          </a:prstGeom>
          <a:solidFill>
            <a:srgbClr val="4E43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sp>
        <p:nvSpPr>
          <p:cNvPr id="106516" name="Oval 20"/>
          <p:cNvSpPr>
            <a:spLocks noChangeArrowheads="1"/>
          </p:cNvSpPr>
          <p:nvPr/>
        </p:nvSpPr>
        <p:spPr bwMode="auto">
          <a:xfrm>
            <a:off x="3149600" y="5257800"/>
            <a:ext cx="304800" cy="304800"/>
          </a:xfrm>
          <a:prstGeom prst="ellipse">
            <a:avLst/>
          </a:prstGeom>
          <a:solidFill>
            <a:srgbClr val="4E43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sp>
        <p:nvSpPr>
          <p:cNvPr id="106517" name="Oval 21"/>
          <p:cNvSpPr>
            <a:spLocks noChangeArrowheads="1"/>
          </p:cNvSpPr>
          <p:nvPr/>
        </p:nvSpPr>
        <p:spPr bwMode="auto">
          <a:xfrm>
            <a:off x="4673600" y="6019800"/>
            <a:ext cx="304800" cy="304800"/>
          </a:xfrm>
          <a:prstGeom prst="ellipse">
            <a:avLst/>
          </a:prstGeom>
          <a:solidFill>
            <a:srgbClr val="4E43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sp>
        <p:nvSpPr>
          <p:cNvPr id="106518" name="Oval 22"/>
          <p:cNvSpPr>
            <a:spLocks noChangeArrowheads="1"/>
          </p:cNvSpPr>
          <p:nvPr/>
        </p:nvSpPr>
        <p:spPr bwMode="auto">
          <a:xfrm>
            <a:off x="5511800" y="5334000"/>
            <a:ext cx="304800" cy="304800"/>
          </a:xfrm>
          <a:prstGeom prst="ellipse">
            <a:avLst/>
          </a:prstGeom>
          <a:solidFill>
            <a:srgbClr val="4E43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sp>
        <p:nvSpPr>
          <p:cNvPr id="106519" name="Oval 23"/>
          <p:cNvSpPr>
            <a:spLocks noChangeArrowheads="1"/>
          </p:cNvSpPr>
          <p:nvPr/>
        </p:nvSpPr>
        <p:spPr bwMode="auto">
          <a:xfrm>
            <a:off x="6502400" y="4419600"/>
            <a:ext cx="304800" cy="304800"/>
          </a:xfrm>
          <a:prstGeom prst="ellipse">
            <a:avLst/>
          </a:prstGeom>
          <a:solidFill>
            <a:srgbClr val="4E43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sp>
        <p:nvSpPr>
          <p:cNvPr id="106520" name="Oval 24"/>
          <p:cNvSpPr>
            <a:spLocks noChangeArrowheads="1"/>
          </p:cNvSpPr>
          <p:nvPr/>
        </p:nvSpPr>
        <p:spPr bwMode="auto">
          <a:xfrm>
            <a:off x="7493000" y="3657600"/>
            <a:ext cx="304800" cy="304800"/>
          </a:xfrm>
          <a:prstGeom prst="ellipse">
            <a:avLst/>
          </a:prstGeom>
          <a:solidFill>
            <a:srgbClr val="4E43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sp>
        <p:nvSpPr>
          <p:cNvPr id="106521" name="Oval 25"/>
          <p:cNvSpPr>
            <a:spLocks noChangeArrowheads="1"/>
          </p:cNvSpPr>
          <p:nvPr/>
        </p:nvSpPr>
        <p:spPr bwMode="auto">
          <a:xfrm>
            <a:off x="6426200" y="2971800"/>
            <a:ext cx="304800" cy="304800"/>
          </a:xfrm>
          <a:prstGeom prst="ellipse">
            <a:avLst/>
          </a:prstGeom>
          <a:solidFill>
            <a:srgbClr val="4E43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sp>
        <p:nvSpPr>
          <p:cNvPr id="106522" name="Oval 26"/>
          <p:cNvSpPr>
            <a:spLocks noChangeArrowheads="1"/>
          </p:cNvSpPr>
          <p:nvPr/>
        </p:nvSpPr>
        <p:spPr bwMode="auto">
          <a:xfrm>
            <a:off x="4978400" y="2209800"/>
            <a:ext cx="304800" cy="304800"/>
          </a:xfrm>
          <a:prstGeom prst="ellipse">
            <a:avLst/>
          </a:prstGeom>
          <a:solidFill>
            <a:srgbClr val="4E43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sp>
        <p:nvSpPr>
          <p:cNvPr id="106523" name="Oval 27"/>
          <p:cNvSpPr>
            <a:spLocks noChangeArrowheads="1"/>
          </p:cNvSpPr>
          <p:nvPr/>
        </p:nvSpPr>
        <p:spPr bwMode="auto">
          <a:xfrm>
            <a:off x="3987800" y="1676400"/>
            <a:ext cx="304800" cy="304800"/>
          </a:xfrm>
          <a:prstGeom prst="ellipse">
            <a:avLst/>
          </a:prstGeom>
          <a:solidFill>
            <a:srgbClr val="4E43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sp>
        <p:nvSpPr>
          <p:cNvPr id="106524" name="Oval 28"/>
          <p:cNvSpPr>
            <a:spLocks noChangeArrowheads="1"/>
          </p:cNvSpPr>
          <p:nvPr/>
        </p:nvSpPr>
        <p:spPr bwMode="auto">
          <a:xfrm>
            <a:off x="2997200" y="2438400"/>
            <a:ext cx="304800" cy="304800"/>
          </a:xfrm>
          <a:prstGeom prst="ellipse">
            <a:avLst/>
          </a:prstGeom>
          <a:solidFill>
            <a:srgbClr val="4E43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sp>
        <p:nvSpPr>
          <p:cNvPr id="106525" name="Oval 29"/>
          <p:cNvSpPr>
            <a:spLocks noChangeArrowheads="1"/>
          </p:cNvSpPr>
          <p:nvPr/>
        </p:nvSpPr>
        <p:spPr bwMode="auto">
          <a:xfrm>
            <a:off x="2006600" y="3276600"/>
            <a:ext cx="304800" cy="304800"/>
          </a:xfrm>
          <a:prstGeom prst="ellipse">
            <a:avLst/>
          </a:prstGeom>
          <a:solidFill>
            <a:srgbClr val="4E43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grpSp>
        <p:nvGrpSpPr>
          <p:cNvPr id="2" name="Group 30"/>
          <p:cNvGrpSpPr>
            <a:grpSpLocks/>
          </p:cNvGrpSpPr>
          <p:nvPr/>
        </p:nvGrpSpPr>
        <p:grpSpPr bwMode="auto">
          <a:xfrm>
            <a:off x="1320800" y="1828800"/>
            <a:ext cx="6324600" cy="4267200"/>
            <a:chOff x="816" y="1056"/>
            <a:chExt cx="3984" cy="2688"/>
          </a:xfrm>
        </p:grpSpPr>
        <p:grpSp>
          <p:nvGrpSpPr>
            <p:cNvPr id="14374" name="Group 31"/>
            <p:cNvGrpSpPr>
              <a:grpSpLocks/>
            </p:cNvGrpSpPr>
            <p:nvPr/>
          </p:nvGrpSpPr>
          <p:grpSpPr bwMode="auto">
            <a:xfrm>
              <a:off x="816" y="1056"/>
              <a:ext cx="3984" cy="2688"/>
              <a:chOff x="816" y="1056"/>
              <a:chExt cx="3984" cy="2688"/>
            </a:xfrm>
          </p:grpSpPr>
          <p:sp>
            <p:nvSpPr>
              <p:cNvPr id="14390" name="Line 32"/>
              <p:cNvSpPr>
                <a:spLocks noChangeShapeType="1"/>
              </p:cNvSpPr>
              <p:nvPr/>
            </p:nvSpPr>
            <p:spPr bwMode="auto">
              <a:xfrm>
                <a:off x="816" y="2592"/>
                <a:ext cx="288" cy="192"/>
              </a:xfrm>
              <a:prstGeom prst="line">
                <a:avLst/>
              </a:prstGeom>
              <a:noFill/>
              <a:ln w="38100">
                <a:solidFill>
                  <a:srgbClr val="13D9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4391" name="Line 33"/>
              <p:cNvSpPr>
                <a:spLocks noChangeShapeType="1"/>
              </p:cNvSpPr>
              <p:nvPr/>
            </p:nvSpPr>
            <p:spPr bwMode="auto">
              <a:xfrm>
                <a:off x="1440" y="2976"/>
                <a:ext cx="336" cy="144"/>
              </a:xfrm>
              <a:prstGeom prst="line">
                <a:avLst/>
              </a:prstGeom>
              <a:noFill/>
              <a:ln w="38100">
                <a:solidFill>
                  <a:srgbClr val="13D9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4392" name="Line 34"/>
              <p:cNvSpPr>
                <a:spLocks noChangeShapeType="1"/>
              </p:cNvSpPr>
              <p:nvPr/>
            </p:nvSpPr>
            <p:spPr bwMode="auto">
              <a:xfrm>
                <a:off x="2064" y="3264"/>
                <a:ext cx="288" cy="192"/>
              </a:xfrm>
              <a:prstGeom prst="line">
                <a:avLst/>
              </a:prstGeom>
              <a:noFill/>
              <a:ln w="38100">
                <a:solidFill>
                  <a:srgbClr val="13D9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4393" name="Line 35"/>
              <p:cNvSpPr>
                <a:spLocks noChangeShapeType="1"/>
              </p:cNvSpPr>
              <p:nvPr/>
            </p:nvSpPr>
            <p:spPr bwMode="auto">
              <a:xfrm flipV="1">
                <a:off x="3024" y="3600"/>
                <a:ext cx="240" cy="144"/>
              </a:xfrm>
              <a:prstGeom prst="line">
                <a:avLst/>
              </a:prstGeom>
              <a:noFill/>
              <a:ln w="38100">
                <a:solidFill>
                  <a:srgbClr val="13D9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4394" name="Line 36"/>
              <p:cNvSpPr>
                <a:spLocks noChangeShapeType="1"/>
              </p:cNvSpPr>
              <p:nvPr/>
            </p:nvSpPr>
            <p:spPr bwMode="auto">
              <a:xfrm flipV="1">
                <a:off x="3552" y="3072"/>
                <a:ext cx="336" cy="240"/>
              </a:xfrm>
              <a:prstGeom prst="line">
                <a:avLst/>
              </a:prstGeom>
              <a:noFill/>
              <a:ln w="38100">
                <a:solidFill>
                  <a:srgbClr val="13D9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4395" name="Line 37"/>
              <p:cNvSpPr>
                <a:spLocks noChangeShapeType="1"/>
              </p:cNvSpPr>
              <p:nvPr/>
            </p:nvSpPr>
            <p:spPr bwMode="auto">
              <a:xfrm flipV="1">
                <a:off x="4176" y="2592"/>
                <a:ext cx="288" cy="192"/>
              </a:xfrm>
              <a:prstGeom prst="line">
                <a:avLst/>
              </a:prstGeom>
              <a:noFill/>
              <a:ln w="38100">
                <a:solidFill>
                  <a:srgbClr val="13D9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4396" name="Line 38"/>
              <p:cNvSpPr>
                <a:spLocks noChangeShapeType="1"/>
              </p:cNvSpPr>
              <p:nvPr/>
            </p:nvSpPr>
            <p:spPr bwMode="auto">
              <a:xfrm flipH="1" flipV="1">
                <a:off x="4416" y="2016"/>
                <a:ext cx="384" cy="288"/>
              </a:xfrm>
              <a:prstGeom prst="line">
                <a:avLst/>
              </a:prstGeom>
              <a:noFill/>
              <a:ln w="38100">
                <a:solidFill>
                  <a:srgbClr val="13D9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4397" name="Line 39"/>
              <p:cNvSpPr>
                <a:spLocks noChangeShapeType="1"/>
              </p:cNvSpPr>
              <p:nvPr/>
            </p:nvSpPr>
            <p:spPr bwMode="auto">
              <a:xfrm flipH="1" flipV="1">
                <a:off x="3552" y="1584"/>
                <a:ext cx="576" cy="288"/>
              </a:xfrm>
              <a:prstGeom prst="line">
                <a:avLst/>
              </a:prstGeom>
              <a:noFill/>
              <a:ln w="38100">
                <a:solidFill>
                  <a:srgbClr val="13D9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4398" name="Line 40"/>
              <p:cNvSpPr>
                <a:spLocks noChangeShapeType="1"/>
              </p:cNvSpPr>
              <p:nvPr/>
            </p:nvSpPr>
            <p:spPr bwMode="auto">
              <a:xfrm flipH="1" flipV="1">
                <a:off x="2832" y="1200"/>
                <a:ext cx="384" cy="192"/>
              </a:xfrm>
              <a:prstGeom prst="line">
                <a:avLst/>
              </a:prstGeom>
              <a:noFill/>
              <a:ln w="38100">
                <a:solidFill>
                  <a:srgbClr val="13D9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4399" name="Line 41"/>
              <p:cNvSpPr>
                <a:spLocks noChangeShapeType="1"/>
              </p:cNvSpPr>
              <p:nvPr/>
            </p:nvSpPr>
            <p:spPr bwMode="auto">
              <a:xfrm flipH="1">
                <a:off x="2160" y="1056"/>
                <a:ext cx="432" cy="336"/>
              </a:xfrm>
              <a:prstGeom prst="line">
                <a:avLst/>
              </a:prstGeom>
              <a:noFill/>
              <a:ln w="38100">
                <a:solidFill>
                  <a:srgbClr val="13D9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4400" name="Line 42"/>
              <p:cNvSpPr>
                <a:spLocks noChangeShapeType="1"/>
              </p:cNvSpPr>
              <p:nvPr/>
            </p:nvSpPr>
            <p:spPr bwMode="auto">
              <a:xfrm flipH="1">
                <a:off x="1680" y="1536"/>
                <a:ext cx="288" cy="288"/>
              </a:xfrm>
              <a:prstGeom prst="line">
                <a:avLst/>
              </a:prstGeom>
              <a:noFill/>
              <a:ln w="38100">
                <a:solidFill>
                  <a:srgbClr val="13D9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4401" name="Line 43"/>
              <p:cNvSpPr>
                <a:spLocks noChangeShapeType="1"/>
              </p:cNvSpPr>
              <p:nvPr/>
            </p:nvSpPr>
            <p:spPr bwMode="auto">
              <a:xfrm flipH="1">
                <a:off x="1056" y="2064"/>
                <a:ext cx="288" cy="288"/>
              </a:xfrm>
              <a:prstGeom prst="line">
                <a:avLst/>
              </a:prstGeom>
              <a:noFill/>
              <a:ln w="38100">
                <a:solidFill>
                  <a:srgbClr val="13D9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grpSp>
        <p:grpSp>
          <p:nvGrpSpPr>
            <p:cNvPr id="14375" name="Group 44"/>
            <p:cNvGrpSpPr>
              <a:grpSpLocks/>
            </p:cNvGrpSpPr>
            <p:nvPr/>
          </p:nvGrpSpPr>
          <p:grpSpPr bwMode="auto">
            <a:xfrm>
              <a:off x="1392" y="1248"/>
              <a:ext cx="3072" cy="2208"/>
              <a:chOff x="1392" y="1248"/>
              <a:chExt cx="3072" cy="2208"/>
            </a:xfrm>
          </p:grpSpPr>
          <p:sp>
            <p:nvSpPr>
              <p:cNvPr id="14376" name="Line 45"/>
              <p:cNvSpPr>
                <a:spLocks noChangeShapeType="1"/>
              </p:cNvSpPr>
              <p:nvPr/>
            </p:nvSpPr>
            <p:spPr bwMode="auto">
              <a:xfrm>
                <a:off x="1392" y="2544"/>
                <a:ext cx="192" cy="0"/>
              </a:xfrm>
              <a:prstGeom prst="line">
                <a:avLst/>
              </a:prstGeom>
              <a:noFill/>
              <a:ln w="38100">
                <a:solidFill>
                  <a:srgbClr val="13D9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4377" name="Line 46"/>
              <p:cNvSpPr>
                <a:spLocks noChangeShapeType="1"/>
              </p:cNvSpPr>
              <p:nvPr/>
            </p:nvSpPr>
            <p:spPr bwMode="auto">
              <a:xfrm>
                <a:off x="2016" y="2688"/>
                <a:ext cx="192" cy="432"/>
              </a:xfrm>
              <a:prstGeom prst="line">
                <a:avLst/>
              </a:prstGeom>
              <a:noFill/>
              <a:ln w="38100">
                <a:solidFill>
                  <a:srgbClr val="13D9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4378" name="Line 47"/>
              <p:cNvSpPr>
                <a:spLocks noChangeShapeType="1"/>
              </p:cNvSpPr>
              <p:nvPr/>
            </p:nvSpPr>
            <p:spPr bwMode="auto">
              <a:xfrm flipV="1">
                <a:off x="1440" y="1968"/>
                <a:ext cx="288" cy="96"/>
              </a:xfrm>
              <a:prstGeom prst="line">
                <a:avLst/>
              </a:prstGeom>
              <a:noFill/>
              <a:ln w="38100">
                <a:solidFill>
                  <a:srgbClr val="13D9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4379" name="Line 48"/>
              <p:cNvSpPr>
                <a:spLocks noChangeShapeType="1"/>
              </p:cNvSpPr>
              <p:nvPr/>
            </p:nvSpPr>
            <p:spPr bwMode="auto">
              <a:xfrm>
                <a:off x="1872" y="1824"/>
                <a:ext cx="144" cy="576"/>
              </a:xfrm>
              <a:prstGeom prst="line">
                <a:avLst/>
              </a:prstGeom>
              <a:noFill/>
              <a:ln w="38100">
                <a:solidFill>
                  <a:srgbClr val="13D9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4380" name="Line 49"/>
              <p:cNvSpPr>
                <a:spLocks noChangeShapeType="1"/>
              </p:cNvSpPr>
              <p:nvPr/>
            </p:nvSpPr>
            <p:spPr bwMode="auto">
              <a:xfrm>
                <a:off x="2160" y="2256"/>
                <a:ext cx="384" cy="432"/>
              </a:xfrm>
              <a:prstGeom prst="line">
                <a:avLst/>
              </a:prstGeom>
              <a:noFill/>
              <a:ln w="38100">
                <a:solidFill>
                  <a:srgbClr val="13D9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4381" name="Line 50"/>
              <p:cNvSpPr>
                <a:spLocks noChangeShapeType="1"/>
              </p:cNvSpPr>
              <p:nvPr/>
            </p:nvSpPr>
            <p:spPr bwMode="auto">
              <a:xfrm>
                <a:off x="2352" y="1248"/>
                <a:ext cx="144" cy="240"/>
              </a:xfrm>
              <a:prstGeom prst="line">
                <a:avLst/>
              </a:prstGeom>
              <a:noFill/>
              <a:ln w="38100">
                <a:solidFill>
                  <a:srgbClr val="13D9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4382" name="Line 51"/>
              <p:cNvSpPr>
                <a:spLocks noChangeShapeType="1"/>
              </p:cNvSpPr>
              <p:nvPr/>
            </p:nvSpPr>
            <p:spPr bwMode="auto">
              <a:xfrm flipH="1">
                <a:off x="2592" y="1584"/>
                <a:ext cx="432" cy="240"/>
              </a:xfrm>
              <a:prstGeom prst="line">
                <a:avLst/>
              </a:prstGeom>
              <a:noFill/>
              <a:ln w="38100">
                <a:solidFill>
                  <a:srgbClr val="13D9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4383" name="Line 52"/>
              <p:cNvSpPr>
                <a:spLocks noChangeShapeType="1"/>
              </p:cNvSpPr>
              <p:nvPr/>
            </p:nvSpPr>
            <p:spPr bwMode="auto">
              <a:xfrm>
                <a:off x="3744" y="1824"/>
                <a:ext cx="144" cy="192"/>
              </a:xfrm>
              <a:prstGeom prst="line">
                <a:avLst/>
              </a:prstGeom>
              <a:noFill/>
              <a:ln w="38100">
                <a:solidFill>
                  <a:srgbClr val="13D9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4384" name="Line 53"/>
              <p:cNvSpPr>
                <a:spLocks noChangeShapeType="1"/>
              </p:cNvSpPr>
              <p:nvPr/>
            </p:nvSpPr>
            <p:spPr bwMode="auto">
              <a:xfrm flipH="1">
                <a:off x="3360" y="2256"/>
                <a:ext cx="480" cy="144"/>
              </a:xfrm>
              <a:prstGeom prst="line">
                <a:avLst/>
              </a:prstGeom>
              <a:noFill/>
              <a:ln w="38100">
                <a:solidFill>
                  <a:srgbClr val="13D9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4385" name="Line 54"/>
              <p:cNvSpPr>
                <a:spLocks noChangeShapeType="1"/>
              </p:cNvSpPr>
              <p:nvPr/>
            </p:nvSpPr>
            <p:spPr bwMode="auto">
              <a:xfrm>
                <a:off x="2928" y="2736"/>
                <a:ext cx="48" cy="336"/>
              </a:xfrm>
              <a:prstGeom prst="line">
                <a:avLst/>
              </a:prstGeom>
              <a:noFill/>
              <a:ln w="38100">
                <a:solidFill>
                  <a:srgbClr val="13D9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4386" name="Line 55"/>
              <p:cNvSpPr>
                <a:spLocks noChangeShapeType="1"/>
              </p:cNvSpPr>
              <p:nvPr/>
            </p:nvSpPr>
            <p:spPr bwMode="auto">
              <a:xfrm flipH="1" flipV="1">
                <a:off x="3408" y="2592"/>
                <a:ext cx="192" cy="96"/>
              </a:xfrm>
              <a:prstGeom prst="line">
                <a:avLst/>
              </a:prstGeom>
              <a:noFill/>
              <a:ln w="38100">
                <a:solidFill>
                  <a:srgbClr val="13D9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4387" name="Line 56"/>
              <p:cNvSpPr>
                <a:spLocks noChangeShapeType="1"/>
              </p:cNvSpPr>
              <p:nvPr/>
            </p:nvSpPr>
            <p:spPr bwMode="auto">
              <a:xfrm flipH="1">
                <a:off x="2976" y="3072"/>
                <a:ext cx="768" cy="288"/>
              </a:xfrm>
              <a:prstGeom prst="line">
                <a:avLst/>
              </a:prstGeom>
              <a:noFill/>
              <a:ln w="38100">
                <a:solidFill>
                  <a:srgbClr val="13D9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4388" name="Line 57"/>
              <p:cNvSpPr>
                <a:spLocks noChangeShapeType="1"/>
              </p:cNvSpPr>
              <p:nvPr/>
            </p:nvSpPr>
            <p:spPr bwMode="auto">
              <a:xfrm flipH="1" flipV="1">
                <a:off x="4272" y="2064"/>
                <a:ext cx="192" cy="192"/>
              </a:xfrm>
              <a:prstGeom prst="line">
                <a:avLst/>
              </a:prstGeom>
              <a:noFill/>
              <a:ln w="38100">
                <a:solidFill>
                  <a:srgbClr val="13D9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4389" name="Line 58"/>
              <p:cNvSpPr>
                <a:spLocks noChangeShapeType="1"/>
              </p:cNvSpPr>
              <p:nvPr/>
            </p:nvSpPr>
            <p:spPr bwMode="auto">
              <a:xfrm flipH="1" flipV="1">
                <a:off x="2592" y="3120"/>
                <a:ext cx="0" cy="336"/>
              </a:xfrm>
              <a:prstGeom prst="line">
                <a:avLst/>
              </a:prstGeom>
              <a:noFill/>
              <a:ln w="38100">
                <a:solidFill>
                  <a:srgbClr val="13D9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grpSp>
      </p:grpSp>
      <p:grpSp>
        <p:nvGrpSpPr>
          <p:cNvPr id="14367" name="Group 59"/>
          <p:cNvGrpSpPr>
            <a:grpSpLocks/>
          </p:cNvGrpSpPr>
          <p:nvPr/>
        </p:nvGrpSpPr>
        <p:grpSpPr bwMode="auto">
          <a:xfrm>
            <a:off x="8102600" y="3124200"/>
            <a:ext cx="609600" cy="381000"/>
            <a:chOff x="5088" y="1872"/>
            <a:chExt cx="384" cy="240"/>
          </a:xfrm>
        </p:grpSpPr>
        <p:sp>
          <p:nvSpPr>
            <p:cNvPr id="14372" name="AutoShape 60">
              <a:hlinkClick r:id="" action="ppaction://noaction" highlightClick="1"/>
            </p:cNvPr>
            <p:cNvSpPr>
              <a:spLocks noChangeArrowheads="1"/>
            </p:cNvSpPr>
            <p:nvPr/>
          </p:nvSpPr>
          <p:spPr bwMode="auto">
            <a:xfrm>
              <a:off x="5088" y="1872"/>
              <a:ext cx="384" cy="240"/>
            </a:xfrm>
            <a:prstGeom prst="actionButtonBlank">
              <a:avLst/>
            </a:prstGeom>
            <a:solidFill>
              <a:schemeClr val="accent1"/>
            </a:solidFill>
            <a:ln w="9525">
              <a:solidFill>
                <a:schemeClr val="tx1"/>
              </a:solidFill>
              <a:miter lim="800000"/>
              <a:headEnd/>
              <a:tailEnd/>
            </a:ln>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sp>
          <p:nvSpPr>
            <p:cNvPr id="14373" name="Line 61"/>
            <p:cNvSpPr>
              <a:spLocks noChangeShapeType="1"/>
            </p:cNvSpPr>
            <p:nvPr/>
          </p:nvSpPr>
          <p:spPr bwMode="auto">
            <a:xfrm>
              <a:off x="5184" y="1968"/>
              <a:ext cx="192" cy="48"/>
            </a:xfrm>
            <a:prstGeom prst="line">
              <a:avLst/>
            </a:prstGeom>
            <a:noFill/>
            <a:ln w="38100">
              <a:solidFill>
                <a:srgbClr val="13D9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grpSp>
      <p:sp>
        <p:nvSpPr>
          <p:cNvPr id="14368" name="AutoShape 62">
            <a:hlinkClick r:id="" action="ppaction://noaction" highlightClick="1"/>
          </p:cNvPr>
          <p:cNvSpPr>
            <a:spLocks noChangeArrowheads="1"/>
          </p:cNvSpPr>
          <p:nvPr/>
        </p:nvSpPr>
        <p:spPr bwMode="auto">
          <a:xfrm>
            <a:off x="8102600" y="2514600"/>
            <a:ext cx="609600" cy="533400"/>
          </a:xfrm>
          <a:prstGeom prst="actionButtonBlank">
            <a:avLst/>
          </a:prstGeom>
          <a:solidFill>
            <a:schemeClr val="accent1"/>
          </a:solidFill>
          <a:ln w="9525">
            <a:solidFill>
              <a:schemeClr val="tx1"/>
            </a:solidFill>
            <a:miter lim="800000"/>
            <a:headEnd/>
            <a:tailEnd/>
          </a:ln>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sp>
        <p:nvSpPr>
          <p:cNvPr id="14369" name="AutoShape 63">
            <a:hlinkClick r:id="" action="ppaction://noaction" highlightClick="1"/>
          </p:cNvPr>
          <p:cNvSpPr>
            <a:spLocks noChangeArrowheads="1"/>
          </p:cNvSpPr>
          <p:nvPr/>
        </p:nvSpPr>
        <p:spPr bwMode="auto">
          <a:xfrm>
            <a:off x="8102600" y="1905000"/>
            <a:ext cx="609600" cy="533400"/>
          </a:xfrm>
          <a:prstGeom prst="actionButtonBlank">
            <a:avLst/>
          </a:prstGeom>
          <a:solidFill>
            <a:schemeClr val="accent1"/>
          </a:solidFill>
          <a:ln w="9525">
            <a:solidFill>
              <a:schemeClr val="tx1"/>
            </a:solidFill>
            <a:miter lim="800000"/>
            <a:headEnd/>
            <a:tailEnd/>
          </a:ln>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sp>
        <p:nvSpPr>
          <p:cNvPr id="14370" name="Oval 64"/>
          <p:cNvSpPr>
            <a:spLocks noChangeArrowheads="1"/>
          </p:cNvSpPr>
          <p:nvPr/>
        </p:nvSpPr>
        <p:spPr bwMode="auto">
          <a:xfrm>
            <a:off x="8255000" y="2057400"/>
            <a:ext cx="304800" cy="304800"/>
          </a:xfrm>
          <a:prstGeom prst="ellipse">
            <a:avLst/>
          </a:prstGeom>
          <a:solidFill>
            <a:srgbClr val="13D921"/>
          </a:solidFill>
          <a:ln w="9525">
            <a:solidFill>
              <a:srgbClr val="13D921"/>
            </a:solidFill>
            <a:round/>
            <a:headEnd/>
            <a:tailEnd/>
          </a:ln>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sp>
        <p:nvSpPr>
          <p:cNvPr id="14371" name="Oval 65"/>
          <p:cNvSpPr>
            <a:spLocks noChangeArrowheads="1"/>
          </p:cNvSpPr>
          <p:nvPr/>
        </p:nvSpPr>
        <p:spPr bwMode="auto">
          <a:xfrm>
            <a:off x="8255000" y="2667000"/>
            <a:ext cx="304800" cy="304800"/>
          </a:xfrm>
          <a:prstGeom prst="ellipse">
            <a:avLst/>
          </a:prstGeom>
          <a:solidFill>
            <a:srgbClr val="4E43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spTree>
    <p:extLst>
      <p:ext uri="{BB962C8B-B14F-4D97-AF65-F5344CB8AC3E}">
        <p14:creationId xmlns:p14="http://schemas.microsoft.com/office/powerpoint/2010/main" val="21015839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6500"/>
                                        </p:tgtEl>
                                        <p:attrNameLst>
                                          <p:attrName>style.visibility</p:attrName>
                                        </p:attrNameLst>
                                      </p:cBhvr>
                                      <p:to>
                                        <p:strVal val="visible"/>
                                      </p:to>
                                    </p:set>
                                    <p:anim calcmode="lin" valueType="num">
                                      <p:cBhvr additive="base">
                                        <p:cTn id="7" dur="500" fill="hold"/>
                                        <p:tgtEl>
                                          <p:spTgt spid="106500"/>
                                        </p:tgtEl>
                                        <p:attrNameLst>
                                          <p:attrName>ppt_x</p:attrName>
                                        </p:attrNameLst>
                                      </p:cBhvr>
                                      <p:tavLst>
                                        <p:tav tm="0">
                                          <p:val>
                                            <p:strVal val="#ppt_x"/>
                                          </p:val>
                                        </p:tav>
                                        <p:tav tm="100000">
                                          <p:val>
                                            <p:strVal val="#ppt_x"/>
                                          </p:val>
                                        </p:tav>
                                      </p:tavLst>
                                    </p:anim>
                                    <p:anim calcmode="lin" valueType="num">
                                      <p:cBhvr additive="base">
                                        <p:cTn id="8" dur="500" fill="hold"/>
                                        <p:tgtEl>
                                          <p:spTgt spid="106500"/>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06501"/>
                                        </p:tgtEl>
                                        <p:attrNameLst>
                                          <p:attrName>style.visibility</p:attrName>
                                        </p:attrNameLst>
                                      </p:cBhvr>
                                      <p:to>
                                        <p:strVal val="visible"/>
                                      </p:to>
                                    </p:set>
                                    <p:anim calcmode="lin" valueType="num">
                                      <p:cBhvr additive="base">
                                        <p:cTn id="12" dur="500" fill="hold"/>
                                        <p:tgtEl>
                                          <p:spTgt spid="106501"/>
                                        </p:tgtEl>
                                        <p:attrNameLst>
                                          <p:attrName>ppt_x</p:attrName>
                                        </p:attrNameLst>
                                      </p:cBhvr>
                                      <p:tavLst>
                                        <p:tav tm="0">
                                          <p:val>
                                            <p:strVal val="#ppt_x"/>
                                          </p:val>
                                        </p:tav>
                                        <p:tav tm="100000">
                                          <p:val>
                                            <p:strVal val="#ppt_x"/>
                                          </p:val>
                                        </p:tav>
                                      </p:tavLst>
                                    </p:anim>
                                    <p:anim calcmode="lin" valueType="num">
                                      <p:cBhvr additive="base">
                                        <p:cTn id="13" dur="500" fill="hold"/>
                                        <p:tgtEl>
                                          <p:spTgt spid="106501"/>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106502"/>
                                        </p:tgtEl>
                                        <p:attrNameLst>
                                          <p:attrName>style.visibility</p:attrName>
                                        </p:attrNameLst>
                                      </p:cBhvr>
                                      <p:to>
                                        <p:strVal val="visible"/>
                                      </p:to>
                                    </p:set>
                                    <p:anim calcmode="lin" valueType="num">
                                      <p:cBhvr additive="base">
                                        <p:cTn id="17" dur="500" fill="hold"/>
                                        <p:tgtEl>
                                          <p:spTgt spid="106502"/>
                                        </p:tgtEl>
                                        <p:attrNameLst>
                                          <p:attrName>ppt_x</p:attrName>
                                        </p:attrNameLst>
                                      </p:cBhvr>
                                      <p:tavLst>
                                        <p:tav tm="0">
                                          <p:val>
                                            <p:strVal val="#ppt_x"/>
                                          </p:val>
                                        </p:tav>
                                        <p:tav tm="100000">
                                          <p:val>
                                            <p:strVal val="#ppt_x"/>
                                          </p:val>
                                        </p:tav>
                                      </p:tavLst>
                                    </p:anim>
                                    <p:anim calcmode="lin" valueType="num">
                                      <p:cBhvr additive="base">
                                        <p:cTn id="18" dur="500" fill="hold"/>
                                        <p:tgtEl>
                                          <p:spTgt spid="106502"/>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106503"/>
                                        </p:tgtEl>
                                        <p:attrNameLst>
                                          <p:attrName>style.visibility</p:attrName>
                                        </p:attrNameLst>
                                      </p:cBhvr>
                                      <p:to>
                                        <p:strVal val="visible"/>
                                      </p:to>
                                    </p:set>
                                    <p:anim calcmode="lin" valueType="num">
                                      <p:cBhvr additive="base">
                                        <p:cTn id="22" dur="500" fill="hold"/>
                                        <p:tgtEl>
                                          <p:spTgt spid="106503"/>
                                        </p:tgtEl>
                                        <p:attrNameLst>
                                          <p:attrName>ppt_x</p:attrName>
                                        </p:attrNameLst>
                                      </p:cBhvr>
                                      <p:tavLst>
                                        <p:tav tm="0">
                                          <p:val>
                                            <p:strVal val="#ppt_x"/>
                                          </p:val>
                                        </p:tav>
                                        <p:tav tm="100000">
                                          <p:val>
                                            <p:strVal val="#ppt_x"/>
                                          </p:val>
                                        </p:tav>
                                      </p:tavLst>
                                    </p:anim>
                                    <p:anim calcmode="lin" valueType="num">
                                      <p:cBhvr additive="base">
                                        <p:cTn id="23" dur="500" fill="hold"/>
                                        <p:tgtEl>
                                          <p:spTgt spid="106503"/>
                                        </p:tgtEl>
                                        <p:attrNameLst>
                                          <p:attrName>ppt_y</p:attrName>
                                        </p:attrNameLst>
                                      </p:cBhvr>
                                      <p:tavLst>
                                        <p:tav tm="0">
                                          <p:val>
                                            <p:strVal val="0-#ppt_h/2"/>
                                          </p:val>
                                        </p:tav>
                                        <p:tav tm="100000">
                                          <p:val>
                                            <p:strVal val="#ppt_y"/>
                                          </p:val>
                                        </p:tav>
                                      </p:tavLst>
                                    </p:anim>
                                  </p:childTnLst>
                                </p:cTn>
                              </p:par>
                            </p:childTnLst>
                          </p:cTn>
                        </p:par>
                        <p:par>
                          <p:cTn id="24" fill="hold" nodeType="afterGroup">
                            <p:stCondLst>
                              <p:cond delay="2000"/>
                            </p:stCondLst>
                            <p:childTnLst>
                              <p:par>
                                <p:cTn id="25" presetID="2" presetClass="entr" presetSubtype="1" fill="hold" grpId="0" nodeType="afterEffect">
                                  <p:stCondLst>
                                    <p:cond delay="0"/>
                                  </p:stCondLst>
                                  <p:childTnLst>
                                    <p:set>
                                      <p:cBhvr>
                                        <p:cTn id="26" dur="1" fill="hold">
                                          <p:stCondLst>
                                            <p:cond delay="0"/>
                                          </p:stCondLst>
                                        </p:cTn>
                                        <p:tgtEl>
                                          <p:spTgt spid="106504"/>
                                        </p:tgtEl>
                                        <p:attrNameLst>
                                          <p:attrName>style.visibility</p:attrName>
                                        </p:attrNameLst>
                                      </p:cBhvr>
                                      <p:to>
                                        <p:strVal val="visible"/>
                                      </p:to>
                                    </p:set>
                                    <p:anim calcmode="lin" valueType="num">
                                      <p:cBhvr additive="base">
                                        <p:cTn id="27" dur="500" fill="hold"/>
                                        <p:tgtEl>
                                          <p:spTgt spid="106504"/>
                                        </p:tgtEl>
                                        <p:attrNameLst>
                                          <p:attrName>ppt_x</p:attrName>
                                        </p:attrNameLst>
                                      </p:cBhvr>
                                      <p:tavLst>
                                        <p:tav tm="0">
                                          <p:val>
                                            <p:strVal val="#ppt_x"/>
                                          </p:val>
                                        </p:tav>
                                        <p:tav tm="100000">
                                          <p:val>
                                            <p:strVal val="#ppt_x"/>
                                          </p:val>
                                        </p:tav>
                                      </p:tavLst>
                                    </p:anim>
                                    <p:anim calcmode="lin" valueType="num">
                                      <p:cBhvr additive="base">
                                        <p:cTn id="28" dur="500" fill="hold"/>
                                        <p:tgtEl>
                                          <p:spTgt spid="106504"/>
                                        </p:tgtEl>
                                        <p:attrNameLst>
                                          <p:attrName>ppt_y</p:attrName>
                                        </p:attrNameLst>
                                      </p:cBhvr>
                                      <p:tavLst>
                                        <p:tav tm="0">
                                          <p:val>
                                            <p:strVal val="0-#ppt_h/2"/>
                                          </p:val>
                                        </p:tav>
                                        <p:tav tm="100000">
                                          <p:val>
                                            <p:strVal val="#ppt_y"/>
                                          </p:val>
                                        </p:tav>
                                      </p:tavLst>
                                    </p:anim>
                                  </p:childTnLst>
                                </p:cTn>
                              </p:par>
                            </p:childTnLst>
                          </p:cTn>
                        </p:par>
                        <p:par>
                          <p:cTn id="29" fill="hold" nodeType="afterGroup">
                            <p:stCondLst>
                              <p:cond delay="2500"/>
                            </p:stCondLst>
                            <p:childTnLst>
                              <p:par>
                                <p:cTn id="30" presetID="2" presetClass="entr" presetSubtype="1" fill="hold" grpId="0" nodeType="afterEffect">
                                  <p:stCondLst>
                                    <p:cond delay="0"/>
                                  </p:stCondLst>
                                  <p:childTnLst>
                                    <p:set>
                                      <p:cBhvr>
                                        <p:cTn id="31" dur="1" fill="hold">
                                          <p:stCondLst>
                                            <p:cond delay="0"/>
                                          </p:stCondLst>
                                        </p:cTn>
                                        <p:tgtEl>
                                          <p:spTgt spid="106505"/>
                                        </p:tgtEl>
                                        <p:attrNameLst>
                                          <p:attrName>style.visibility</p:attrName>
                                        </p:attrNameLst>
                                      </p:cBhvr>
                                      <p:to>
                                        <p:strVal val="visible"/>
                                      </p:to>
                                    </p:set>
                                    <p:anim calcmode="lin" valueType="num">
                                      <p:cBhvr additive="base">
                                        <p:cTn id="32" dur="500" fill="hold"/>
                                        <p:tgtEl>
                                          <p:spTgt spid="106505"/>
                                        </p:tgtEl>
                                        <p:attrNameLst>
                                          <p:attrName>ppt_x</p:attrName>
                                        </p:attrNameLst>
                                      </p:cBhvr>
                                      <p:tavLst>
                                        <p:tav tm="0">
                                          <p:val>
                                            <p:strVal val="#ppt_x"/>
                                          </p:val>
                                        </p:tav>
                                        <p:tav tm="100000">
                                          <p:val>
                                            <p:strVal val="#ppt_x"/>
                                          </p:val>
                                        </p:tav>
                                      </p:tavLst>
                                    </p:anim>
                                    <p:anim calcmode="lin" valueType="num">
                                      <p:cBhvr additive="base">
                                        <p:cTn id="33" dur="500" fill="hold"/>
                                        <p:tgtEl>
                                          <p:spTgt spid="106505"/>
                                        </p:tgtEl>
                                        <p:attrNameLst>
                                          <p:attrName>ppt_y</p:attrName>
                                        </p:attrNameLst>
                                      </p:cBhvr>
                                      <p:tavLst>
                                        <p:tav tm="0">
                                          <p:val>
                                            <p:strVal val="0-#ppt_h/2"/>
                                          </p:val>
                                        </p:tav>
                                        <p:tav tm="100000">
                                          <p:val>
                                            <p:strVal val="#ppt_y"/>
                                          </p:val>
                                        </p:tav>
                                      </p:tavLst>
                                    </p:anim>
                                  </p:childTnLst>
                                </p:cTn>
                              </p:par>
                            </p:childTnLst>
                          </p:cTn>
                        </p:par>
                        <p:par>
                          <p:cTn id="34" fill="hold" nodeType="afterGroup">
                            <p:stCondLst>
                              <p:cond delay="3000"/>
                            </p:stCondLst>
                            <p:childTnLst>
                              <p:par>
                                <p:cTn id="35" presetID="2" presetClass="entr" presetSubtype="1" fill="hold" grpId="0" nodeType="afterEffect">
                                  <p:stCondLst>
                                    <p:cond delay="0"/>
                                  </p:stCondLst>
                                  <p:childTnLst>
                                    <p:set>
                                      <p:cBhvr>
                                        <p:cTn id="36" dur="1" fill="hold">
                                          <p:stCondLst>
                                            <p:cond delay="0"/>
                                          </p:stCondLst>
                                        </p:cTn>
                                        <p:tgtEl>
                                          <p:spTgt spid="106506"/>
                                        </p:tgtEl>
                                        <p:attrNameLst>
                                          <p:attrName>style.visibility</p:attrName>
                                        </p:attrNameLst>
                                      </p:cBhvr>
                                      <p:to>
                                        <p:strVal val="visible"/>
                                      </p:to>
                                    </p:set>
                                    <p:anim calcmode="lin" valueType="num">
                                      <p:cBhvr additive="base">
                                        <p:cTn id="37" dur="500" fill="hold"/>
                                        <p:tgtEl>
                                          <p:spTgt spid="106506"/>
                                        </p:tgtEl>
                                        <p:attrNameLst>
                                          <p:attrName>ppt_x</p:attrName>
                                        </p:attrNameLst>
                                      </p:cBhvr>
                                      <p:tavLst>
                                        <p:tav tm="0">
                                          <p:val>
                                            <p:strVal val="#ppt_x"/>
                                          </p:val>
                                        </p:tav>
                                        <p:tav tm="100000">
                                          <p:val>
                                            <p:strVal val="#ppt_x"/>
                                          </p:val>
                                        </p:tav>
                                      </p:tavLst>
                                    </p:anim>
                                    <p:anim calcmode="lin" valueType="num">
                                      <p:cBhvr additive="base">
                                        <p:cTn id="38" dur="500" fill="hold"/>
                                        <p:tgtEl>
                                          <p:spTgt spid="106506"/>
                                        </p:tgtEl>
                                        <p:attrNameLst>
                                          <p:attrName>ppt_y</p:attrName>
                                        </p:attrNameLst>
                                      </p:cBhvr>
                                      <p:tavLst>
                                        <p:tav tm="0">
                                          <p:val>
                                            <p:strVal val="0-#ppt_h/2"/>
                                          </p:val>
                                        </p:tav>
                                        <p:tav tm="100000">
                                          <p:val>
                                            <p:strVal val="#ppt_y"/>
                                          </p:val>
                                        </p:tav>
                                      </p:tavLst>
                                    </p:anim>
                                  </p:childTnLst>
                                </p:cTn>
                              </p:par>
                            </p:childTnLst>
                          </p:cTn>
                        </p:par>
                        <p:par>
                          <p:cTn id="39" fill="hold" nodeType="afterGroup">
                            <p:stCondLst>
                              <p:cond delay="3500"/>
                            </p:stCondLst>
                            <p:childTnLst>
                              <p:par>
                                <p:cTn id="40" presetID="2" presetClass="entr" presetSubtype="1" fill="hold" grpId="0" nodeType="afterEffect">
                                  <p:stCondLst>
                                    <p:cond delay="0"/>
                                  </p:stCondLst>
                                  <p:childTnLst>
                                    <p:set>
                                      <p:cBhvr>
                                        <p:cTn id="41" dur="1" fill="hold">
                                          <p:stCondLst>
                                            <p:cond delay="0"/>
                                          </p:stCondLst>
                                        </p:cTn>
                                        <p:tgtEl>
                                          <p:spTgt spid="106507"/>
                                        </p:tgtEl>
                                        <p:attrNameLst>
                                          <p:attrName>style.visibility</p:attrName>
                                        </p:attrNameLst>
                                      </p:cBhvr>
                                      <p:to>
                                        <p:strVal val="visible"/>
                                      </p:to>
                                    </p:set>
                                    <p:anim calcmode="lin" valueType="num">
                                      <p:cBhvr additive="base">
                                        <p:cTn id="42" dur="500" fill="hold"/>
                                        <p:tgtEl>
                                          <p:spTgt spid="106507"/>
                                        </p:tgtEl>
                                        <p:attrNameLst>
                                          <p:attrName>ppt_x</p:attrName>
                                        </p:attrNameLst>
                                      </p:cBhvr>
                                      <p:tavLst>
                                        <p:tav tm="0">
                                          <p:val>
                                            <p:strVal val="#ppt_x"/>
                                          </p:val>
                                        </p:tav>
                                        <p:tav tm="100000">
                                          <p:val>
                                            <p:strVal val="#ppt_x"/>
                                          </p:val>
                                        </p:tav>
                                      </p:tavLst>
                                    </p:anim>
                                    <p:anim calcmode="lin" valueType="num">
                                      <p:cBhvr additive="base">
                                        <p:cTn id="43" dur="500" fill="hold"/>
                                        <p:tgtEl>
                                          <p:spTgt spid="106507"/>
                                        </p:tgtEl>
                                        <p:attrNameLst>
                                          <p:attrName>ppt_y</p:attrName>
                                        </p:attrNameLst>
                                      </p:cBhvr>
                                      <p:tavLst>
                                        <p:tav tm="0">
                                          <p:val>
                                            <p:strVal val="0-#ppt_h/2"/>
                                          </p:val>
                                        </p:tav>
                                        <p:tav tm="100000">
                                          <p:val>
                                            <p:strVal val="#ppt_y"/>
                                          </p:val>
                                        </p:tav>
                                      </p:tavLst>
                                    </p:anim>
                                  </p:childTnLst>
                                </p:cTn>
                              </p:par>
                            </p:childTnLst>
                          </p:cTn>
                        </p:par>
                        <p:par>
                          <p:cTn id="44" fill="hold" nodeType="afterGroup">
                            <p:stCondLst>
                              <p:cond delay="4000"/>
                            </p:stCondLst>
                            <p:childTnLst>
                              <p:par>
                                <p:cTn id="45" presetID="2" presetClass="entr" presetSubtype="1" fill="hold" grpId="0" nodeType="afterEffect">
                                  <p:stCondLst>
                                    <p:cond delay="0"/>
                                  </p:stCondLst>
                                  <p:childTnLst>
                                    <p:set>
                                      <p:cBhvr>
                                        <p:cTn id="46" dur="1" fill="hold">
                                          <p:stCondLst>
                                            <p:cond delay="0"/>
                                          </p:stCondLst>
                                        </p:cTn>
                                        <p:tgtEl>
                                          <p:spTgt spid="106508"/>
                                        </p:tgtEl>
                                        <p:attrNameLst>
                                          <p:attrName>style.visibility</p:attrName>
                                        </p:attrNameLst>
                                      </p:cBhvr>
                                      <p:to>
                                        <p:strVal val="visible"/>
                                      </p:to>
                                    </p:set>
                                    <p:anim calcmode="lin" valueType="num">
                                      <p:cBhvr additive="base">
                                        <p:cTn id="47" dur="500" fill="hold"/>
                                        <p:tgtEl>
                                          <p:spTgt spid="106508"/>
                                        </p:tgtEl>
                                        <p:attrNameLst>
                                          <p:attrName>ppt_x</p:attrName>
                                        </p:attrNameLst>
                                      </p:cBhvr>
                                      <p:tavLst>
                                        <p:tav tm="0">
                                          <p:val>
                                            <p:strVal val="#ppt_x"/>
                                          </p:val>
                                        </p:tav>
                                        <p:tav tm="100000">
                                          <p:val>
                                            <p:strVal val="#ppt_x"/>
                                          </p:val>
                                        </p:tav>
                                      </p:tavLst>
                                    </p:anim>
                                    <p:anim calcmode="lin" valueType="num">
                                      <p:cBhvr additive="base">
                                        <p:cTn id="48" dur="500" fill="hold"/>
                                        <p:tgtEl>
                                          <p:spTgt spid="106508"/>
                                        </p:tgtEl>
                                        <p:attrNameLst>
                                          <p:attrName>ppt_y</p:attrName>
                                        </p:attrNameLst>
                                      </p:cBhvr>
                                      <p:tavLst>
                                        <p:tav tm="0">
                                          <p:val>
                                            <p:strVal val="0-#ppt_h/2"/>
                                          </p:val>
                                        </p:tav>
                                        <p:tav tm="100000">
                                          <p:val>
                                            <p:strVal val="#ppt_y"/>
                                          </p:val>
                                        </p:tav>
                                      </p:tavLst>
                                    </p:anim>
                                  </p:childTnLst>
                                </p:cTn>
                              </p:par>
                            </p:childTnLst>
                          </p:cTn>
                        </p:par>
                        <p:par>
                          <p:cTn id="49" fill="hold" nodeType="afterGroup">
                            <p:stCondLst>
                              <p:cond delay="4500"/>
                            </p:stCondLst>
                            <p:childTnLst>
                              <p:par>
                                <p:cTn id="50" presetID="2" presetClass="entr" presetSubtype="1" fill="hold" grpId="0" nodeType="afterEffect">
                                  <p:stCondLst>
                                    <p:cond delay="0"/>
                                  </p:stCondLst>
                                  <p:childTnLst>
                                    <p:set>
                                      <p:cBhvr>
                                        <p:cTn id="51" dur="1" fill="hold">
                                          <p:stCondLst>
                                            <p:cond delay="0"/>
                                          </p:stCondLst>
                                        </p:cTn>
                                        <p:tgtEl>
                                          <p:spTgt spid="106509"/>
                                        </p:tgtEl>
                                        <p:attrNameLst>
                                          <p:attrName>style.visibility</p:attrName>
                                        </p:attrNameLst>
                                      </p:cBhvr>
                                      <p:to>
                                        <p:strVal val="visible"/>
                                      </p:to>
                                    </p:set>
                                    <p:anim calcmode="lin" valueType="num">
                                      <p:cBhvr additive="base">
                                        <p:cTn id="52" dur="500" fill="hold"/>
                                        <p:tgtEl>
                                          <p:spTgt spid="106509"/>
                                        </p:tgtEl>
                                        <p:attrNameLst>
                                          <p:attrName>ppt_x</p:attrName>
                                        </p:attrNameLst>
                                      </p:cBhvr>
                                      <p:tavLst>
                                        <p:tav tm="0">
                                          <p:val>
                                            <p:strVal val="#ppt_x"/>
                                          </p:val>
                                        </p:tav>
                                        <p:tav tm="100000">
                                          <p:val>
                                            <p:strVal val="#ppt_x"/>
                                          </p:val>
                                        </p:tav>
                                      </p:tavLst>
                                    </p:anim>
                                    <p:anim calcmode="lin" valueType="num">
                                      <p:cBhvr additive="base">
                                        <p:cTn id="53" dur="500" fill="hold"/>
                                        <p:tgtEl>
                                          <p:spTgt spid="106509"/>
                                        </p:tgtEl>
                                        <p:attrNameLst>
                                          <p:attrName>ppt_y</p:attrName>
                                        </p:attrNameLst>
                                      </p:cBhvr>
                                      <p:tavLst>
                                        <p:tav tm="0">
                                          <p:val>
                                            <p:strVal val="0-#ppt_h/2"/>
                                          </p:val>
                                        </p:tav>
                                        <p:tav tm="100000">
                                          <p:val>
                                            <p:strVal val="#ppt_y"/>
                                          </p:val>
                                        </p:tav>
                                      </p:tavLst>
                                    </p:anim>
                                  </p:childTnLst>
                                </p:cTn>
                              </p:par>
                            </p:childTnLst>
                          </p:cTn>
                        </p:par>
                        <p:par>
                          <p:cTn id="54" fill="hold" nodeType="afterGroup">
                            <p:stCondLst>
                              <p:cond delay="5000"/>
                            </p:stCondLst>
                            <p:childTnLst>
                              <p:par>
                                <p:cTn id="55" presetID="2" presetClass="entr" presetSubtype="1" fill="hold" grpId="0" nodeType="afterEffect">
                                  <p:stCondLst>
                                    <p:cond delay="0"/>
                                  </p:stCondLst>
                                  <p:childTnLst>
                                    <p:set>
                                      <p:cBhvr>
                                        <p:cTn id="56" dur="1" fill="hold">
                                          <p:stCondLst>
                                            <p:cond delay="0"/>
                                          </p:stCondLst>
                                        </p:cTn>
                                        <p:tgtEl>
                                          <p:spTgt spid="106510"/>
                                        </p:tgtEl>
                                        <p:attrNameLst>
                                          <p:attrName>style.visibility</p:attrName>
                                        </p:attrNameLst>
                                      </p:cBhvr>
                                      <p:to>
                                        <p:strVal val="visible"/>
                                      </p:to>
                                    </p:set>
                                    <p:anim calcmode="lin" valueType="num">
                                      <p:cBhvr additive="base">
                                        <p:cTn id="57" dur="500" fill="hold"/>
                                        <p:tgtEl>
                                          <p:spTgt spid="106510"/>
                                        </p:tgtEl>
                                        <p:attrNameLst>
                                          <p:attrName>ppt_x</p:attrName>
                                        </p:attrNameLst>
                                      </p:cBhvr>
                                      <p:tavLst>
                                        <p:tav tm="0">
                                          <p:val>
                                            <p:strVal val="#ppt_x"/>
                                          </p:val>
                                        </p:tav>
                                        <p:tav tm="100000">
                                          <p:val>
                                            <p:strVal val="#ppt_x"/>
                                          </p:val>
                                        </p:tav>
                                      </p:tavLst>
                                    </p:anim>
                                    <p:anim calcmode="lin" valueType="num">
                                      <p:cBhvr additive="base">
                                        <p:cTn id="58" dur="500" fill="hold"/>
                                        <p:tgtEl>
                                          <p:spTgt spid="106510"/>
                                        </p:tgtEl>
                                        <p:attrNameLst>
                                          <p:attrName>ppt_y</p:attrName>
                                        </p:attrNameLst>
                                      </p:cBhvr>
                                      <p:tavLst>
                                        <p:tav tm="0">
                                          <p:val>
                                            <p:strVal val="0-#ppt_h/2"/>
                                          </p:val>
                                        </p:tav>
                                        <p:tav tm="100000">
                                          <p:val>
                                            <p:strVal val="#ppt_y"/>
                                          </p:val>
                                        </p:tav>
                                      </p:tavLst>
                                    </p:anim>
                                  </p:childTnLst>
                                </p:cTn>
                              </p:par>
                            </p:childTnLst>
                          </p:cTn>
                        </p:par>
                        <p:par>
                          <p:cTn id="59" fill="hold" nodeType="afterGroup">
                            <p:stCondLst>
                              <p:cond delay="5500"/>
                            </p:stCondLst>
                            <p:childTnLst>
                              <p:par>
                                <p:cTn id="60" presetID="2" presetClass="entr" presetSubtype="1" fill="hold" grpId="0" nodeType="afterEffect">
                                  <p:stCondLst>
                                    <p:cond delay="0"/>
                                  </p:stCondLst>
                                  <p:childTnLst>
                                    <p:set>
                                      <p:cBhvr>
                                        <p:cTn id="61" dur="1" fill="hold">
                                          <p:stCondLst>
                                            <p:cond delay="0"/>
                                          </p:stCondLst>
                                        </p:cTn>
                                        <p:tgtEl>
                                          <p:spTgt spid="106511"/>
                                        </p:tgtEl>
                                        <p:attrNameLst>
                                          <p:attrName>style.visibility</p:attrName>
                                        </p:attrNameLst>
                                      </p:cBhvr>
                                      <p:to>
                                        <p:strVal val="visible"/>
                                      </p:to>
                                    </p:set>
                                    <p:anim calcmode="lin" valueType="num">
                                      <p:cBhvr additive="base">
                                        <p:cTn id="62" dur="500" fill="hold"/>
                                        <p:tgtEl>
                                          <p:spTgt spid="106511"/>
                                        </p:tgtEl>
                                        <p:attrNameLst>
                                          <p:attrName>ppt_x</p:attrName>
                                        </p:attrNameLst>
                                      </p:cBhvr>
                                      <p:tavLst>
                                        <p:tav tm="0">
                                          <p:val>
                                            <p:strVal val="#ppt_x"/>
                                          </p:val>
                                        </p:tav>
                                        <p:tav tm="100000">
                                          <p:val>
                                            <p:strVal val="#ppt_x"/>
                                          </p:val>
                                        </p:tav>
                                      </p:tavLst>
                                    </p:anim>
                                    <p:anim calcmode="lin" valueType="num">
                                      <p:cBhvr additive="base">
                                        <p:cTn id="63" dur="500" fill="hold"/>
                                        <p:tgtEl>
                                          <p:spTgt spid="106511"/>
                                        </p:tgtEl>
                                        <p:attrNameLst>
                                          <p:attrName>ppt_y</p:attrName>
                                        </p:attrNameLst>
                                      </p:cBhvr>
                                      <p:tavLst>
                                        <p:tav tm="0">
                                          <p:val>
                                            <p:strVal val="0-#ppt_h/2"/>
                                          </p:val>
                                        </p:tav>
                                        <p:tav tm="100000">
                                          <p:val>
                                            <p:strVal val="#ppt_y"/>
                                          </p:val>
                                        </p:tav>
                                      </p:tavLst>
                                    </p:anim>
                                  </p:childTnLst>
                                </p:cTn>
                              </p:par>
                            </p:childTnLst>
                          </p:cTn>
                        </p:par>
                        <p:par>
                          <p:cTn id="64" fill="hold" nodeType="afterGroup">
                            <p:stCondLst>
                              <p:cond delay="6000"/>
                            </p:stCondLst>
                            <p:childTnLst>
                              <p:par>
                                <p:cTn id="65" presetID="2" presetClass="entr" presetSubtype="1" fill="hold" grpId="0" nodeType="afterEffect">
                                  <p:stCondLst>
                                    <p:cond delay="0"/>
                                  </p:stCondLst>
                                  <p:childTnLst>
                                    <p:set>
                                      <p:cBhvr>
                                        <p:cTn id="66" dur="1" fill="hold">
                                          <p:stCondLst>
                                            <p:cond delay="0"/>
                                          </p:stCondLst>
                                        </p:cTn>
                                        <p:tgtEl>
                                          <p:spTgt spid="106512"/>
                                        </p:tgtEl>
                                        <p:attrNameLst>
                                          <p:attrName>style.visibility</p:attrName>
                                        </p:attrNameLst>
                                      </p:cBhvr>
                                      <p:to>
                                        <p:strVal val="visible"/>
                                      </p:to>
                                    </p:set>
                                    <p:anim calcmode="lin" valueType="num">
                                      <p:cBhvr additive="base">
                                        <p:cTn id="67" dur="500" fill="hold"/>
                                        <p:tgtEl>
                                          <p:spTgt spid="106512"/>
                                        </p:tgtEl>
                                        <p:attrNameLst>
                                          <p:attrName>ppt_x</p:attrName>
                                        </p:attrNameLst>
                                      </p:cBhvr>
                                      <p:tavLst>
                                        <p:tav tm="0">
                                          <p:val>
                                            <p:strVal val="#ppt_x"/>
                                          </p:val>
                                        </p:tav>
                                        <p:tav tm="100000">
                                          <p:val>
                                            <p:strVal val="#ppt_x"/>
                                          </p:val>
                                        </p:tav>
                                      </p:tavLst>
                                    </p:anim>
                                    <p:anim calcmode="lin" valueType="num">
                                      <p:cBhvr additive="base">
                                        <p:cTn id="68" dur="500" fill="hold"/>
                                        <p:tgtEl>
                                          <p:spTgt spid="106512"/>
                                        </p:tgtEl>
                                        <p:attrNameLst>
                                          <p:attrName>ppt_y</p:attrName>
                                        </p:attrNameLst>
                                      </p:cBhvr>
                                      <p:tavLst>
                                        <p:tav tm="0">
                                          <p:val>
                                            <p:strVal val="0-#ppt_h/2"/>
                                          </p:val>
                                        </p:tav>
                                        <p:tav tm="100000">
                                          <p:val>
                                            <p:strVal val="#ppt_y"/>
                                          </p:val>
                                        </p:tav>
                                      </p:tavLst>
                                    </p:anim>
                                  </p:childTnLst>
                                </p:cTn>
                              </p:par>
                            </p:childTnLst>
                          </p:cTn>
                        </p:par>
                        <p:par>
                          <p:cTn id="69" fill="hold" nodeType="afterGroup">
                            <p:stCondLst>
                              <p:cond delay="6500"/>
                            </p:stCondLst>
                            <p:childTnLst>
                              <p:par>
                                <p:cTn id="70" presetID="2" presetClass="entr" presetSubtype="1" fill="hold" grpId="0" nodeType="afterEffect">
                                  <p:stCondLst>
                                    <p:cond delay="0"/>
                                  </p:stCondLst>
                                  <p:childTnLst>
                                    <p:set>
                                      <p:cBhvr>
                                        <p:cTn id="71" dur="1" fill="hold">
                                          <p:stCondLst>
                                            <p:cond delay="0"/>
                                          </p:stCondLst>
                                        </p:cTn>
                                        <p:tgtEl>
                                          <p:spTgt spid="106513"/>
                                        </p:tgtEl>
                                        <p:attrNameLst>
                                          <p:attrName>style.visibility</p:attrName>
                                        </p:attrNameLst>
                                      </p:cBhvr>
                                      <p:to>
                                        <p:strVal val="visible"/>
                                      </p:to>
                                    </p:set>
                                    <p:anim calcmode="lin" valueType="num">
                                      <p:cBhvr additive="base">
                                        <p:cTn id="72" dur="500" fill="hold"/>
                                        <p:tgtEl>
                                          <p:spTgt spid="106513"/>
                                        </p:tgtEl>
                                        <p:attrNameLst>
                                          <p:attrName>ppt_x</p:attrName>
                                        </p:attrNameLst>
                                      </p:cBhvr>
                                      <p:tavLst>
                                        <p:tav tm="0">
                                          <p:val>
                                            <p:strVal val="#ppt_x"/>
                                          </p:val>
                                        </p:tav>
                                        <p:tav tm="100000">
                                          <p:val>
                                            <p:strVal val="#ppt_x"/>
                                          </p:val>
                                        </p:tav>
                                      </p:tavLst>
                                    </p:anim>
                                    <p:anim calcmode="lin" valueType="num">
                                      <p:cBhvr additive="base">
                                        <p:cTn id="73" dur="500" fill="hold"/>
                                        <p:tgtEl>
                                          <p:spTgt spid="106513"/>
                                        </p:tgtEl>
                                        <p:attrNameLst>
                                          <p:attrName>ppt_y</p:attrName>
                                        </p:attrNameLst>
                                      </p:cBhvr>
                                      <p:tavLst>
                                        <p:tav tm="0">
                                          <p:val>
                                            <p:strVal val="0-#ppt_h/2"/>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1" fill="hold" grpId="0" nodeType="clickEffect">
                                  <p:stCondLst>
                                    <p:cond delay="0"/>
                                  </p:stCondLst>
                                  <p:childTnLst>
                                    <p:set>
                                      <p:cBhvr>
                                        <p:cTn id="77" dur="1" fill="hold">
                                          <p:stCondLst>
                                            <p:cond delay="0"/>
                                          </p:stCondLst>
                                        </p:cTn>
                                        <p:tgtEl>
                                          <p:spTgt spid="106514"/>
                                        </p:tgtEl>
                                        <p:attrNameLst>
                                          <p:attrName>style.visibility</p:attrName>
                                        </p:attrNameLst>
                                      </p:cBhvr>
                                      <p:to>
                                        <p:strVal val="visible"/>
                                      </p:to>
                                    </p:set>
                                    <p:anim calcmode="lin" valueType="num">
                                      <p:cBhvr additive="base">
                                        <p:cTn id="78" dur="500" fill="hold"/>
                                        <p:tgtEl>
                                          <p:spTgt spid="106514"/>
                                        </p:tgtEl>
                                        <p:attrNameLst>
                                          <p:attrName>ppt_x</p:attrName>
                                        </p:attrNameLst>
                                      </p:cBhvr>
                                      <p:tavLst>
                                        <p:tav tm="0">
                                          <p:val>
                                            <p:strVal val="#ppt_x"/>
                                          </p:val>
                                        </p:tav>
                                        <p:tav tm="100000">
                                          <p:val>
                                            <p:strVal val="#ppt_x"/>
                                          </p:val>
                                        </p:tav>
                                      </p:tavLst>
                                    </p:anim>
                                    <p:anim calcmode="lin" valueType="num">
                                      <p:cBhvr additive="base">
                                        <p:cTn id="79" dur="500" fill="hold"/>
                                        <p:tgtEl>
                                          <p:spTgt spid="106514"/>
                                        </p:tgtEl>
                                        <p:attrNameLst>
                                          <p:attrName>ppt_y</p:attrName>
                                        </p:attrNameLst>
                                      </p:cBhvr>
                                      <p:tavLst>
                                        <p:tav tm="0">
                                          <p:val>
                                            <p:strVal val="0-#ppt_h/2"/>
                                          </p:val>
                                        </p:tav>
                                        <p:tav tm="100000">
                                          <p:val>
                                            <p:strVal val="#ppt_y"/>
                                          </p:val>
                                        </p:tav>
                                      </p:tavLst>
                                    </p:anim>
                                  </p:childTnLst>
                                </p:cTn>
                              </p:par>
                            </p:childTnLst>
                          </p:cTn>
                        </p:par>
                        <p:par>
                          <p:cTn id="80" fill="hold" nodeType="afterGroup">
                            <p:stCondLst>
                              <p:cond delay="500"/>
                            </p:stCondLst>
                            <p:childTnLst>
                              <p:par>
                                <p:cTn id="81" presetID="2" presetClass="entr" presetSubtype="1" fill="hold" grpId="0" nodeType="afterEffect">
                                  <p:stCondLst>
                                    <p:cond delay="0"/>
                                  </p:stCondLst>
                                  <p:childTnLst>
                                    <p:set>
                                      <p:cBhvr>
                                        <p:cTn id="82" dur="1" fill="hold">
                                          <p:stCondLst>
                                            <p:cond delay="0"/>
                                          </p:stCondLst>
                                        </p:cTn>
                                        <p:tgtEl>
                                          <p:spTgt spid="106515"/>
                                        </p:tgtEl>
                                        <p:attrNameLst>
                                          <p:attrName>style.visibility</p:attrName>
                                        </p:attrNameLst>
                                      </p:cBhvr>
                                      <p:to>
                                        <p:strVal val="visible"/>
                                      </p:to>
                                    </p:set>
                                    <p:anim calcmode="lin" valueType="num">
                                      <p:cBhvr additive="base">
                                        <p:cTn id="83" dur="500" fill="hold"/>
                                        <p:tgtEl>
                                          <p:spTgt spid="106515"/>
                                        </p:tgtEl>
                                        <p:attrNameLst>
                                          <p:attrName>ppt_x</p:attrName>
                                        </p:attrNameLst>
                                      </p:cBhvr>
                                      <p:tavLst>
                                        <p:tav tm="0">
                                          <p:val>
                                            <p:strVal val="#ppt_x"/>
                                          </p:val>
                                        </p:tav>
                                        <p:tav tm="100000">
                                          <p:val>
                                            <p:strVal val="#ppt_x"/>
                                          </p:val>
                                        </p:tav>
                                      </p:tavLst>
                                    </p:anim>
                                    <p:anim calcmode="lin" valueType="num">
                                      <p:cBhvr additive="base">
                                        <p:cTn id="84" dur="500" fill="hold"/>
                                        <p:tgtEl>
                                          <p:spTgt spid="106515"/>
                                        </p:tgtEl>
                                        <p:attrNameLst>
                                          <p:attrName>ppt_y</p:attrName>
                                        </p:attrNameLst>
                                      </p:cBhvr>
                                      <p:tavLst>
                                        <p:tav tm="0">
                                          <p:val>
                                            <p:strVal val="0-#ppt_h/2"/>
                                          </p:val>
                                        </p:tav>
                                        <p:tav tm="100000">
                                          <p:val>
                                            <p:strVal val="#ppt_y"/>
                                          </p:val>
                                        </p:tav>
                                      </p:tavLst>
                                    </p:anim>
                                  </p:childTnLst>
                                </p:cTn>
                              </p:par>
                            </p:childTnLst>
                          </p:cTn>
                        </p:par>
                        <p:par>
                          <p:cTn id="85" fill="hold" nodeType="afterGroup">
                            <p:stCondLst>
                              <p:cond delay="1000"/>
                            </p:stCondLst>
                            <p:childTnLst>
                              <p:par>
                                <p:cTn id="86" presetID="2" presetClass="entr" presetSubtype="1" fill="hold" grpId="0" nodeType="afterEffect">
                                  <p:stCondLst>
                                    <p:cond delay="0"/>
                                  </p:stCondLst>
                                  <p:childTnLst>
                                    <p:set>
                                      <p:cBhvr>
                                        <p:cTn id="87" dur="1" fill="hold">
                                          <p:stCondLst>
                                            <p:cond delay="0"/>
                                          </p:stCondLst>
                                        </p:cTn>
                                        <p:tgtEl>
                                          <p:spTgt spid="106516"/>
                                        </p:tgtEl>
                                        <p:attrNameLst>
                                          <p:attrName>style.visibility</p:attrName>
                                        </p:attrNameLst>
                                      </p:cBhvr>
                                      <p:to>
                                        <p:strVal val="visible"/>
                                      </p:to>
                                    </p:set>
                                    <p:anim calcmode="lin" valueType="num">
                                      <p:cBhvr additive="base">
                                        <p:cTn id="88" dur="500" fill="hold"/>
                                        <p:tgtEl>
                                          <p:spTgt spid="106516"/>
                                        </p:tgtEl>
                                        <p:attrNameLst>
                                          <p:attrName>ppt_x</p:attrName>
                                        </p:attrNameLst>
                                      </p:cBhvr>
                                      <p:tavLst>
                                        <p:tav tm="0">
                                          <p:val>
                                            <p:strVal val="#ppt_x"/>
                                          </p:val>
                                        </p:tav>
                                        <p:tav tm="100000">
                                          <p:val>
                                            <p:strVal val="#ppt_x"/>
                                          </p:val>
                                        </p:tav>
                                      </p:tavLst>
                                    </p:anim>
                                    <p:anim calcmode="lin" valueType="num">
                                      <p:cBhvr additive="base">
                                        <p:cTn id="89" dur="500" fill="hold"/>
                                        <p:tgtEl>
                                          <p:spTgt spid="106516"/>
                                        </p:tgtEl>
                                        <p:attrNameLst>
                                          <p:attrName>ppt_y</p:attrName>
                                        </p:attrNameLst>
                                      </p:cBhvr>
                                      <p:tavLst>
                                        <p:tav tm="0">
                                          <p:val>
                                            <p:strVal val="0-#ppt_h/2"/>
                                          </p:val>
                                        </p:tav>
                                        <p:tav tm="100000">
                                          <p:val>
                                            <p:strVal val="#ppt_y"/>
                                          </p:val>
                                        </p:tav>
                                      </p:tavLst>
                                    </p:anim>
                                  </p:childTnLst>
                                </p:cTn>
                              </p:par>
                            </p:childTnLst>
                          </p:cTn>
                        </p:par>
                        <p:par>
                          <p:cTn id="90" fill="hold" nodeType="afterGroup">
                            <p:stCondLst>
                              <p:cond delay="1500"/>
                            </p:stCondLst>
                            <p:childTnLst>
                              <p:par>
                                <p:cTn id="91" presetID="2" presetClass="entr" presetSubtype="1" fill="hold" grpId="0" nodeType="afterEffect">
                                  <p:stCondLst>
                                    <p:cond delay="0"/>
                                  </p:stCondLst>
                                  <p:childTnLst>
                                    <p:set>
                                      <p:cBhvr>
                                        <p:cTn id="92" dur="1" fill="hold">
                                          <p:stCondLst>
                                            <p:cond delay="0"/>
                                          </p:stCondLst>
                                        </p:cTn>
                                        <p:tgtEl>
                                          <p:spTgt spid="106517"/>
                                        </p:tgtEl>
                                        <p:attrNameLst>
                                          <p:attrName>style.visibility</p:attrName>
                                        </p:attrNameLst>
                                      </p:cBhvr>
                                      <p:to>
                                        <p:strVal val="visible"/>
                                      </p:to>
                                    </p:set>
                                    <p:anim calcmode="lin" valueType="num">
                                      <p:cBhvr additive="base">
                                        <p:cTn id="93" dur="500" fill="hold"/>
                                        <p:tgtEl>
                                          <p:spTgt spid="106517"/>
                                        </p:tgtEl>
                                        <p:attrNameLst>
                                          <p:attrName>ppt_x</p:attrName>
                                        </p:attrNameLst>
                                      </p:cBhvr>
                                      <p:tavLst>
                                        <p:tav tm="0">
                                          <p:val>
                                            <p:strVal val="#ppt_x"/>
                                          </p:val>
                                        </p:tav>
                                        <p:tav tm="100000">
                                          <p:val>
                                            <p:strVal val="#ppt_x"/>
                                          </p:val>
                                        </p:tav>
                                      </p:tavLst>
                                    </p:anim>
                                    <p:anim calcmode="lin" valueType="num">
                                      <p:cBhvr additive="base">
                                        <p:cTn id="94" dur="500" fill="hold"/>
                                        <p:tgtEl>
                                          <p:spTgt spid="106517"/>
                                        </p:tgtEl>
                                        <p:attrNameLst>
                                          <p:attrName>ppt_y</p:attrName>
                                        </p:attrNameLst>
                                      </p:cBhvr>
                                      <p:tavLst>
                                        <p:tav tm="0">
                                          <p:val>
                                            <p:strVal val="0-#ppt_h/2"/>
                                          </p:val>
                                        </p:tav>
                                        <p:tav tm="100000">
                                          <p:val>
                                            <p:strVal val="#ppt_y"/>
                                          </p:val>
                                        </p:tav>
                                      </p:tavLst>
                                    </p:anim>
                                  </p:childTnLst>
                                </p:cTn>
                              </p:par>
                            </p:childTnLst>
                          </p:cTn>
                        </p:par>
                        <p:par>
                          <p:cTn id="95" fill="hold" nodeType="afterGroup">
                            <p:stCondLst>
                              <p:cond delay="2000"/>
                            </p:stCondLst>
                            <p:childTnLst>
                              <p:par>
                                <p:cTn id="96" presetID="2" presetClass="entr" presetSubtype="1" fill="hold" grpId="0" nodeType="afterEffect">
                                  <p:stCondLst>
                                    <p:cond delay="0"/>
                                  </p:stCondLst>
                                  <p:childTnLst>
                                    <p:set>
                                      <p:cBhvr>
                                        <p:cTn id="97" dur="1" fill="hold">
                                          <p:stCondLst>
                                            <p:cond delay="0"/>
                                          </p:stCondLst>
                                        </p:cTn>
                                        <p:tgtEl>
                                          <p:spTgt spid="106518"/>
                                        </p:tgtEl>
                                        <p:attrNameLst>
                                          <p:attrName>style.visibility</p:attrName>
                                        </p:attrNameLst>
                                      </p:cBhvr>
                                      <p:to>
                                        <p:strVal val="visible"/>
                                      </p:to>
                                    </p:set>
                                    <p:anim calcmode="lin" valueType="num">
                                      <p:cBhvr additive="base">
                                        <p:cTn id="98" dur="500" fill="hold"/>
                                        <p:tgtEl>
                                          <p:spTgt spid="106518"/>
                                        </p:tgtEl>
                                        <p:attrNameLst>
                                          <p:attrName>ppt_x</p:attrName>
                                        </p:attrNameLst>
                                      </p:cBhvr>
                                      <p:tavLst>
                                        <p:tav tm="0">
                                          <p:val>
                                            <p:strVal val="#ppt_x"/>
                                          </p:val>
                                        </p:tav>
                                        <p:tav tm="100000">
                                          <p:val>
                                            <p:strVal val="#ppt_x"/>
                                          </p:val>
                                        </p:tav>
                                      </p:tavLst>
                                    </p:anim>
                                    <p:anim calcmode="lin" valueType="num">
                                      <p:cBhvr additive="base">
                                        <p:cTn id="99" dur="500" fill="hold"/>
                                        <p:tgtEl>
                                          <p:spTgt spid="106518"/>
                                        </p:tgtEl>
                                        <p:attrNameLst>
                                          <p:attrName>ppt_y</p:attrName>
                                        </p:attrNameLst>
                                      </p:cBhvr>
                                      <p:tavLst>
                                        <p:tav tm="0">
                                          <p:val>
                                            <p:strVal val="0-#ppt_h/2"/>
                                          </p:val>
                                        </p:tav>
                                        <p:tav tm="100000">
                                          <p:val>
                                            <p:strVal val="#ppt_y"/>
                                          </p:val>
                                        </p:tav>
                                      </p:tavLst>
                                    </p:anim>
                                  </p:childTnLst>
                                </p:cTn>
                              </p:par>
                            </p:childTnLst>
                          </p:cTn>
                        </p:par>
                        <p:par>
                          <p:cTn id="100" fill="hold" nodeType="afterGroup">
                            <p:stCondLst>
                              <p:cond delay="2500"/>
                            </p:stCondLst>
                            <p:childTnLst>
                              <p:par>
                                <p:cTn id="101" presetID="2" presetClass="entr" presetSubtype="1" fill="hold" grpId="0" nodeType="afterEffect">
                                  <p:stCondLst>
                                    <p:cond delay="0"/>
                                  </p:stCondLst>
                                  <p:childTnLst>
                                    <p:set>
                                      <p:cBhvr>
                                        <p:cTn id="102" dur="1" fill="hold">
                                          <p:stCondLst>
                                            <p:cond delay="0"/>
                                          </p:stCondLst>
                                        </p:cTn>
                                        <p:tgtEl>
                                          <p:spTgt spid="106519"/>
                                        </p:tgtEl>
                                        <p:attrNameLst>
                                          <p:attrName>style.visibility</p:attrName>
                                        </p:attrNameLst>
                                      </p:cBhvr>
                                      <p:to>
                                        <p:strVal val="visible"/>
                                      </p:to>
                                    </p:set>
                                    <p:anim calcmode="lin" valueType="num">
                                      <p:cBhvr additive="base">
                                        <p:cTn id="103" dur="500" fill="hold"/>
                                        <p:tgtEl>
                                          <p:spTgt spid="106519"/>
                                        </p:tgtEl>
                                        <p:attrNameLst>
                                          <p:attrName>ppt_x</p:attrName>
                                        </p:attrNameLst>
                                      </p:cBhvr>
                                      <p:tavLst>
                                        <p:tav tm="0">
                                          <p:val>
                                            <p:strVal val="#ppt_x"/>
                                          </p:val>
                                        </p:tav>
                                        <p:tav tm="100000">
                                          <p:val>
                                            <p:strVal val="#ppt_x"/>
                                          </p:val>
                                        </p:tav>
                                      </p:tavLst>
                                    </p:anim>
                                    <p:anim calcmode="lin" valueType="num">
                                      <p:cBhvr additive="base">
                                        <p:cTn id="104" dur="500" fill="hold"/>
                                        <p:tgtEl>
                                          <p:spTgt spid="106519"/>
                                        </p:tgtEl>
                                        <p:attrNameLst>
                                          <p:attrName>ppt_y</p:attrName>
                                        </p:attrNameLst>
                                      </p:cBhvr>
                                      <p:tavLst>
                                        <p:tav tm="0">
                                          <p:val>
                                            <p:strVal val="0-#ppt_h/2"/>
                                          </p:val>
                                        </p:tav>
                                        <p:tav tm="100000">
                                          <p:val>
                                            <p:strVal val="#ppt_y"/>
                                          </p:val>
                                        </p:tav>
                                      </p:tavLst>
                                    </p:anim>
                                  </p:childTnLst>
                                </p:cTn>
                              </p:par>
                            </p:childTnLst>
                          </p:cTn>
                        </p:par>
                        <p:par>
                          <p:cTn id="105" fill="hold" nodeType="afterGroup">
                            <p:stCondLst>
                              <p:cond delay="3000"/>
                            </p:stCondLst>
                            <p:childTnLst>
                              <p:par>
                                <p:cTn id="106" presetID="2" presetClass="entr" presetSubtype="1" fill="hold" grpId="0" nodeType="afterEffect">
                                  <p:stCondLst>
                                    <p:cond delay="0"/>
                                  </p:stCondLst>
                                  <p:childTnLst>
                                    <p:set>
                                      <p:cBhvr>
                                        <p:cTn id="107" dur="1" fill="hold">
                                          <p:stCondLst>
                                            <p:cond delay="0"/>
                                          </p:stCondLst>
                                        </p:cTn>
                                        <p:tgtEl>
                                          <p:spTgt spid="106520"/>
                                        </p:tgtEl>
                                        <p:attrNameLst>
                                          <p:attrName>style.visibility</p:attrName>
                                        </p:attrNameLst>
                                      </p:cBhvr>
                                      <p:to>
                                        <p:strVal val="visible"/>
                                      </p:to>
                                    </p:set>
                                    <p:anim calcmode="lin" valueType="num">
                                      <p:cBhvr additive="base">
                                        <p:cTn id="108" dur="500" fill="hold"/>
                                        <p:tgtEl>
                                          <p:spTgt spid="106520"/>
                                        </p:tgtEl>
                                        <p:attrNameLst>
                                          <p:attrName>ppt_x</p:attrName>
                                        </p:attrNameLst>
                                      </p:cBhvr>
                                      <p:tavLst>
                                        <p:tav tm="0">
                                          <p:val>
                                            <p:strVal val="#ppt_x"/>
                                          </p:val>
                                        </p:tav>
                                        <p:tav tm="100000">
                                          <p:val>
                                            <p:strVal val="#ppt_x"/>
                                          </p:val>
                                        </p:tav>
                                      </p:tavLst>
                                    </p:anim>
                                    <p:anim calcmode="lin" valueType="num">
                                      <p:cBhvr additive="base">
                                        <p:cTn id="109" dur="500" fill="hold"/>
                                        <p:tgtEl>
                                          <p:spTgt spid="106520"/>
                                        </p:tgtEl>
                                        <p:attrNameLst>
                                          <p:attrName>ppt_y</p:attrName>
                                        </p:attrNameLst>
                                      </p:cBhvr>
                                      <p:tavLst>
                                        <p:tav tm="0">
                                          <p:val>
                                            <p:strVal val="0-#ppt_h/2"/>
                                          </p:val>
                                        </p:tav>
                                        <p:tav tm="100000">
                                          <p:val>
                                            <p:strVal val="#ppt_y"/>
                                          </p:val>
                                        </p:tav>
                                      </p:tavLst>
                                    </p:anim>
                                  </p:childTnLst>
                                </p:cTn>
                              </p:par>
                            </p:childTnLst>
                          </p:cTn>
                        </p:par>
                        <p:par>
                          <p:cTn id="110" fill="hold" nodeType="afterGroup">
                            <p:stCondLst>
                              <p:cond delay="3500"/>
                            </p:stCondLst>
                            <p:childTnLst>
                              <p:par>
                                <p:cTn id="111" presetID="2" presetClass="entr" presetSubtype="1" fill="hold" grpId="0" nodeType="afterEffect">
                                  <p:stCondLst>
                                    <p:cond delay="0"/>
                                  </p:stCondLst>
                                  <p:childTnLst>
                                    <p:set>
                                      <p:cBhvr>
                                        <p:cTn id="112" dur="1" fill="hold">
                                          <p:stCondLst>
                                            <p:cond delay="0"/>
                                          </p:stCondLst>
                                        </p:cTn>
                                        <p:tgtEl>
                                          <p:spTgt spid="106521"/>
                                        </p:tgtEl>
                                        <p:attrNameLst>
                                          <p:attrName>style.visibility</p:attrName>
                                        </p:attrNameLst>
                                      </p:cBhvr>
                                      <p:to>
                                        <p:strVal val="visible"/>
                                      </p:to>
                                    </p:set>
                                    <p:anim calcmode="lin" valueType="num">
                                      <p:cBhvr additive="base">
                                        <p:cTn id="113" dur="500" fill="hold"/>
                                        <p:tgtEl>
                                          <p:spTgt spid="106521"/>
                                        </p:tgtEl>
                                        <p:attrNameLst>
                                          <p:attrName>ppt_x</p:attrName>
                                        </p:attrNameLst>
                                      </p:cBhvr>
                                      <p:tavLst>
                                        <p:tav tm="0">
                                          <p:val>
                                            <p:strVal val="#ppt_x"/>
                                          </p:val>
                                        </p:tav>
                                        <p:tav tm="100000">
                                          <p:val>
                                            <p:strVal val="#ppt_x"/>
                                          </p:val>
                                        </p:tav>
                                      </p:tavLst>
                                    </p:anim>
                                    <p:anim calcmode="lin" valueType="num">
                                      <p:cBhvr additive="base">
                                        <p:cTn id="114" dur="500" fill="hold"/>
                                        <p:tgtEl>
                                          <p:spTgt spid="106521"/>
                                        </p:tgtEl>
                                        <p:attrNameLst>
                                          <p:attrName>ppt_y</p:attrName>
                                        </p:attrNameLst>
                                      </p:cBhvr>
                                      <p:tavLst>
                                        <p:tav tm="0">
                                          <p:val>
                                            <p:strVal val="0-#ppt_h/2"/>
                                          </p:val>
                                        </p:tav>
                                        <p:tav tm="100000">
                                          <p:val>
                                            <p:strVal val="#ppt_y"/>
                                          </p:val>
                                        </p:tav>
                                      </p:tavLst>
                                    </p:anim>
                                  </p:childTnLst>
                                </p:cTn>
                              </p:par>
                            </p:childTnLst>
                          </p:cTn>
                        </p:par>
                        <p:par>
                          <p:cTn id="115" fill="hold" nodeType="afterGroup">
                            <p:stCondLst>
                              <p:cond delay="4000"/>
                            </p:stCondLst>
                            <p:childTnLst>
                              <p:par>
                                <p:cTn id="116" presetID="2" presetClass="entr" presetSubtype="1" fill="hold" grpId="0" nodeType="afterEffect">
                                  <p:stCondLst>
                                    <p:cond delay="0"/>
                                  </p:stCondLst>
                                  <p:childTnLst>
                                    <p:set>
                                      <p:cBhvr>
                                        <p:cTn id="117" dur="1" fill="hold">
                                          <p:stCondLst>
                                            <p:cond delay="0"/>
                                          </p:stCondLst>
                                        </p:cTn>
                                        <p:tgtEl>
                                          <p:spTgt spid="106522"/>
                                        </p:tgtEl>
                                        <p:attrNameLst>
                                          <p:attrName>style.visibility</p:attrName>
                                        </p:attrNameLst>
                                      </p:cBhvr>
                                      <p:to>
                                        <p:strVal val="visible"/>
                                      </p:to>
                                    </p:set>
                                    <p:anim calcmode="lin" valueType="num">
                                      <p:cBhvr additive="base">
                                        <p:cTn id="118" dur="500" fill="hold"/>
                                        <p:tgtEl>
                                          <p:spTgt spid="106522"/>
                                        </p:tgtEl>
                                        <p:attrNameLst>
                                          <p:attrName>ppt_x</p:attrName>
                                        </p:attrNameLst>
                                      </p:cBhvr>
                                      <p:tavLst>
                                        <p:tav tm="0">
                                          <p:val>
                                            <p:strVal val="#ppt_x"/>
                                          </p:val>
                                        </p:tav>
                                        <p:tav tm="100000">
                                          <p:val>
                                            <p:strVal val="#ppt_x"/>
                                          </p:val>
                                        </p:tav>
                                      </p:tavLst>
                                    </p:anim>
                                    <p:anim calcmode="lin" valueType="num">
                                      <p:cBhvr additive="base">
                                        <p:cTn id="119" dur="500" fill="hold"/>
                                        <p:tgtEl>
                                          <p:spTgt spid="106522"/>
                                        </p:tgtEl>
                                        <p:attrNameLst>
                                          <p:attrName>ppt_y</p:attrName>
                                        </p:attrNameLst>
                                      </p:cBhvr>
                                      <p:tavLst>
                                        <p:tav tm="0">
                                          <p:val>
                                            <p:strVal val="0-#ppt_h/2"/>
                                          </p:val>
                                        </p:tav>
                                        <p:tav tm="100000">
                                          <p:val>
                                            <p:strVal val="#ppt_y"/>
                                          </p:val>
                                        </p:tav>
                                      </p:tavLst>
                                    </p:anim>
                                  </p:childTnLst>
                                </p:cTn>
                              </p:par>
                            </p:childTnLst>
                          </p:cTn>
                        </p:par>
                        <p:par>
                          <p:cTn id="120" fill="hold" nodeType="afterGroup">
                            <p:stCondLst>
                              <p:cond delay="4500"/>
                            </p:stCondLst>
                            <p:childTnLst>
                              <p:par>
                                <p:cTn id="121" presetID="2" presetClass="entr" presetSubtype="1" fill="hold" grpId="0" nodeType="afterEffect">
                                  <p:stCondLst>
                                    <p:cond delay="0"/>
                                  </p:stCondLst>
                                  <p:childTnLst>
                                    <p:set>
                                      <p:cBhvr>
                                        <p:cTn id="122" dur="1" fill="hold">
                                          <p:stCondLst>
                                            <p:cond delay="0"/>
                                          </p:stCondLst>
                                        </p:cTn>
                                        <p:tgtEl>
                                          <p:spTgt spid="106523"/>
                                        </p:tgtEl>
                                        <p:attrNameLst>
                                          <p:attrName>style.visibility</p:attrName>
                                        </p:attrNameLst>
                                      </p:cBhvr>
                                      <p:to>
                                        <p:strVal val="visible"/>
                                      </p:to>
                                    </p:set>
                                    <p:anim calcmode="lin" valueType="num">
                                      <p:cBhvr additive="base">
                                        <p:cTn id="123" dur="500" fill="hold"/>
                                        <p:tgtEl>
                                          <p:spTgt spid="106523"/>
                                        </p:tgtEl>
                                        <p:attrNameLst>
                                          <p:attrName>ppt_x</p:attrName>
                                        </p:attrNameLst>
                                      </p:cBhvr>
                                      <p:tavLst>
                                        <p:tav tm="0">
                                          <p:val>
                                            <p:strVal val="#ppt_x"/>
                                          </p:val>
                                        </p:tav>
                                        <p:tav tm="100000">
                                          <p:val>
                                            <p:strVal val="#ppt_x"/>
                                          </p:val>
                                        </p:tav>
                                      </p:tavLst>
                                    </p:anim>
                                    <p:anim calcmode="lin" valueType="num">
                                      <p:cBhvr additive="base">
                                        <p:cTn id="124" dur="500" fill="hold"/>
                                        <p:tgtEl>
                                          <p:spTgt spid="106523"/>
                                        </p:tgtEl>
                                        <p:attrNameLst>
                                          <p:attrName>ppt_y</p:attrName>
                                        </p:attrNameLst>
                                      </p:cBhvr>
                                      <p:tavLst>
                                        <p:tav tm="0">
                                          <p:val>
                                            <p:strVal val="0-#ppt_h/2"/>
                                          </p:val>
                                        </p:tav>
                                        <p:tav tm="100000">
                                          <p:val>
                                            <p:strVal val="#ppt_y"/>
                                          </p:val>
                                        </p:tav>
                                      </p:tavLst>
                                    </p:anim>
                                  </p:childTnLst>
                                </p:cTn>
                              </p:par>
                            </p:childTnLst>
                          </p:cTn>
                        </p:par>
                        <p:par>
                          <p:cTn id="125" fill="hold" nodeType="afterGroup">
                            <p:stCondLst>
                              <p:cond delay="5000"/>
                            </p:stCondLst>
                            <p:childTnLst>
                              <p:par>
                                <p:cTn id="126" presetID="2" presetClass="entr" presetSubtype="1" fill="hold" grpId="0" nodeType="afterEffect">
                                  <p:stCondLst>
                                    <p:cond delay="0"/>
                                  </p:stCondLst>
                                  <p:childTnLst>
                                    <p:set>
                                      <p:cBhvr>
                                        <p:cTn id="127" dur="1" fill="hold">
                                          <p:stCondLst>
                                            <p:cond delay="0"/>
                                          </p:stCondLst>
                                        </p:cTn>
                                        <p:tgtEl>
                                          <p:spTgt spid="106524"/>
                                        </p:tgtEl>
                                        <p:attrNameLst>
                                          <p:attrName>style.visibility</p:attrName>
                                        </p:attrNameLst>
                                      </p:cBhvr>
                                      <p:to>
                                        <p:strVal val="visible"/>
                                      </p:to>
                                    </p:set>
                                    <p:anim calcmode="lin" valueType="num">
                                      <p:cBhvr additive="base">
                                        <p:cTn id="128" dur="500" fill="hold"/>
                                        <p:tgtEl>
                                          <p:spTgt spid="106524"/>
                                        </p:tgtEl>
                                        <p:attrNameLst>
                                          <p:attrName>ppt_x</p:attrName>
                                        </p:attrNameLst>
                                      </p:cBhvr>
                                      <p:tavLst>
                                        <p:tav tm="0">
                                          <p:val>
                                            <p:strVal val="#ppt_x"/>
                                          </p:val>
                                        </p:tav>
                                        <p:tav tm="100000">
                                          <p:val>
                                            <p:strVal val="#ppt_x"/>
                                          </p:val>
                                        </p:tav>
                                      </p:tavLst>
                                    </p:anim>
                                    <p:anim calcmode="lin" valueType="num">
                                      <p:cBhvr additive="base">
                                        <p:cTn id="129" dur="500" fill="hold"/>
                                        <p:tgtEl>
                                          <p:spTgt spid="106524"/>
                                        </p:tgtEl>
                                        <p:attrNameLst>
                                          <p:attrName>ppt_y</p:attrName>
                                        </p:attrNameLst>
                                      </p:cBhvr>
                                      <p:tavLst>
                                        <p:tav tm="0">
                                          <p:val>
                                            <p:strVal val="0-#ppt_h/2"/>
                                          </p:val>
                                        </p:tav>
                                        <p:tav tm="100000">
                                          <p:val>
                                            <p:strVal val="#ppt_y"/>
                                          </p:val>
                                        </p:tav>
                                      </p:tavLst>
                                    </p:anim>
                                  </p:childTnLst>
                                </p:cTn>
                              </p:par>
                            </p:childTnLst>
                          </p:cTn>
                        </p:par>
                        <p:par>
                          <p:cTn id="130" fill="hold" nodeType="afterGroup">
                            <p:stCondLst>
                              <p:cond delay="5500"/>
                            </p:stCondLst>
                            <p:childTnLst>
                              <p:par>
                                <p:cTn id="131" presetID="2" presetClass="entr" presetSubtype="1" fill="hold" grpId="0" nodeType="afterEffect">
                                  <p:stCondLst>
                                    <p:cond delay="0"/>
                                  </p:stCondLst>
                                  <p:childTnLst>
                                    <p:set>
                                      <p:cBhvr>
                                        <p:cTn id="132" dur="1" fill="hold">
                                          <p:stCondLst>
                                            <p:cond delay="0"/>
                                          </p:stCondLst>
                                        </p:cTn>
                                        <p:tgtEl>
                                          <p:spTgt spid="106525"/>
                                        </p:tgtEl>
                                        <p:attrNameLst>
                                          <p:attrName>style.visibility</p:attrName>
                                        </p:attrNameLst>
                                      </p:cBhvr>
                                      <p:to>
                                        <p:strVal val="visible"/>
                                      </p:to>
                                    </p:set>
                                    <p:anim calcmode="lin" valueType="num">
                                      <p:cBhvr additive="base">
                                        <p:cTn id="133" dur="500" fill="hold"/>
                                        <p:tgtEl>
                                          <p:spTgt spid="106525"/>
                                        </p:tgtEl>
                                        <p:attrNameLst>
                                          <p:attrName>ppt_x</p:attrName>
                                        </p:attrNameLst>
                                      </p:cBhvr>
                                      <p:tavLst>
                                        <p:tav tm="0">
                                          <p:val>
                                            <p:strVal val="#ppt_x"/>
                                          </p:val>
                                        </p:tav>
                                        <p:tav tm="100000">
                                          <p:val>
                                            <p:strVal val="#ppt_x"/>
                                          </p:val>
                                        </p:tav>
                                      </p:tavLst>
                                    </p:anim>
                                    <p:anim calcmode="lin" valueType="num">
                                      <p:cBhvr additive="base">
                                        <p:cTn id="134" dur="500" fill="hold"/>
                                        <p:tgtEl>
                                          <p:spTgt spid="106525"/>
                                        </p:tgtEl>
                                        <p:attrNameLst>
                                          <p:attrName>ppt_y</p:attrName>
                                        </p:attrNameLst>
                                      </p:cBhvr>
                                      <p:tavLst>
                                        <p:tav tm="0">
                                          <p:val>
                                            <p:strVal val="0-#ppt_h/2"/>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nodeType="clickEffect">
                                  <p:stCondLst>
                                    <p:cond delay="0"/>
                                  </p:stCondLst>
                                  <p:childTnLst>
                                    <p:set>
                                      <p:cBhvr>
                                        <p:cTn id="138"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animBg="1"/>
      <p:bldP spid="106501" grpId="0" animBg="1"/>
      <p:bldP spid="106502" grpId="0" animBg="1"/>
      <p:bldP spid="106503" grpId="0" animBg="1"/>
      <p:bldP spid="106504" grpId="0" animBg="1"/>
      <p:bldP spid="106505" grpId="0" animBg="1"/>
      <p:bldP spid="106506" grpId="0" animBg="1"/>
      <p:bldP spid="106507" grpId="0" animBg="1"/>
      <p:bldP spid="106508" grpId="0" animBg="1"/>
      <p:bldP spid="106509" grpId="0" animBg="1"/>
      <p:bldP spid="106510" grpId="0" animBg="1"/>
      <p:bldP spid="106511" grpId="0" animBg="1"/>
      <p:bldP spid="106512" grpId="0" animBg="1"/>
      <p:bldP spid="106513" grpId="0" animBg="1"/>
      <p:bldP spid="106514" grpId="0" animBg="1"/>
      <p:bldP spid="106515" grpId="0" animBg="1"/>
      <p:bldP spid="106516" grpId="0" animBg="1"/>
      <p:bldP spid="106517" grpId="0" animBg="1"/>
      <p:bldP spid="106518" grpId="0" animBg="1"/>
      <p:bldP spid="106519" grpId="0" animBg="1"/>
      <p:bldP spid="106520" grpId="0" animBg="1"/>
      <p:bldP spid="106521" grpId="0" animBg="1"/>
      <p:bldP spid="106522" grpId="0" animBg="1"/>
      <p:bldP spid="106523" grpId="0" animBg="1"/>
      <p:bldP spid="106524" grpId="0" animBg="1"/>
      <p:bldP spid="1065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en-US" dirty="0" smtClean="0">
                <a:solidFill>
                  <a:schemeClr val="tx2">
                    <a:tint val="100000"/>
                    <a:shade val="90000"/>
                    <a:satMod val="250000"/>
                    <a:alpha val="100000"/>
                  </a:schemeClr>
                </a:solidFill>
              </a:rPr>
              <a:t>Introduction to the PSO: </a:t>
            </a:r>
            <a:r>
              <a:rPr lang="en-US" b="1" u="sng" dirty="0" smtClean="0">
                <a:solidFill>
                  <a:schemeClr val="tx2">
                    <a:tint val="100000"/>
                    <a:shade val="90000"/>
                    <a:satMod val="250000"/>
                    <a:alpha val="100000"/>
                  </a:schemeClr>
                </a:solidFill>
              </a:rPr>
              <a:t>Algorithm - </a:t>
            </a:r>
            <a:r>
              <a:rPr lang="en-US" b="1" u="sng" dirty="0" err="1" smtClean="0">
                <a:solidFill>
                  <a:schemeClr val="tx2">
                    <a:tint val="100000"/>
                    <a:shade val="90000"/>
                    <a:satMod val="250000"/>
                    <a:alpha val="100000"/>
                  </a:schemeClr>
                </a:solidFill>
              </a:rPr>
              <a:t>Parameterss</a:t>
            </a:r>
            <a:endParaRPr lang="en-US" b="1" u="sng" dirty="0">
              <a:solidFill>
                <a:schemeClr val="tx2">
                  <a:tint val="100000"/>
                  <a:shade val="90000"/>
                  <a:satMod val="250000"/>
                  <a:alpha val="100000"/>
                </a:schemeClr>
              </a:solidFill>
            </a:endParaRPr>
          </a:p>
        </p:txBody>
      </p:sp>
      <p:sp>
        <p:nvSpPr>
          <p:cNvPr id="6" name="Espaço Reservado para Conteúdo 2"/>
          <p:cNvSpPr>
            <a:spLocks noGrp="1"/>
          </p:cNvSpPr>
          <p:nvPr>
            <p:ph idx="1"/>
          </p:nvPr>
        </p:nvSpPr>
        <p:spPr>
          <a:xfrm>
            <a:off x="457200" y="1341438"/>
            <a:ext cx="8229600" cy="4852987"/>
          </a:xfrm>
        </p:spPr>
        <p:txBody>
          <a:bodyPr>
            <a:normAutofit fontScale="25000" lnSpcReduction="20000"/>
          </a:bodyPr>
          <a:lstStyle/>
          <a:p>
            <a:pPr marL="292100" lvl="1" indent="-292100" eaLnBrk="1" fontAlgn="auto" hangingPunct="1">
              <a:lnSpc>
                <a:spcPct val="170000"/>
              </a:lnSpc>
              <a:spcBef>
                <a:spcPts val="0"/>
              </a:spcBef>
              <a:spcAft>
                <a:spcPts val="600"/>
              </a:spcAft>
              <a:buClr>
                <a:schemeClr val="accent1"/>
              </a:buClr>
              <a:buSzPct val="70000"/>
              <a:buFont typeface="Wingdings 2"/>
              <a:buChar char=""/>
              <a:defRPr/>
            </a:pPr>
            <a:r>
              <a:rPr lang="en-US" sz="9600" dirty="0" smtClean="0"/>
              <a:t>Algorithm parameters</a:t>
            </a:r>
          </a:p>
          <a:p>
            <a:pPr marL="640080" lvl="1" eaLnBrk="1" fontAlgn="auto" hangingPunct="1">
              <a:lnSpc>
                <a:spcPct val="170000"/>
              </a:lnSpc>
              <a:spcBef>
                <a:spcPts val="0"/>
              </a:spcBef>
              <a:spcAft>
                <a:spcPts val="600"/>
              </a:spcAft>
              <a:defRPr/>
            </a:pPr>
            <a:r>
              <a:rPr lang="en-US" sz="7200" b="1" i="1" dirty="0" smtClean="0"/>
              <a:t>A</a:t>
            </a:r>
            <a:r>
              <a:rPr lang="en-US" sz="7200" dirty="0" smtClean="0"/>
              <a:t> : Population of agents</a:t>
            </a:r>
          </a:p>
          <a:p>
            <a:pPr marL="640080" lvl="1" eaLnBrk="1" fontAlgn="auto" hangingPunct="1">
              <a:lnSpc>
                <a:spcPct val="170000"/>
              </a:lnSpc>
              <a:spcBef>
                <a:spcPts val="0"/>
              </a:spcBef>
              <a:spcAft>
                <a:spcPts val="600"/>
              </a:spcAft>
              <a:defRPr/>
            </a:pPr>
            <a:r>
              <a:rPr lang="en-US" sz="7200" b="1" i="1" dirty="0" smtClean="0"/>
              <a:t>p</a:t>
            </a:r>
            <a:r>
              <a:rPr lang="en-US" sz="7200" b="1" i="1" baseline="-25000" dirty="0" smtClean="0"/>
              <a:t>i</a:t>
            </a:r>
            <a:r>
              <a:rPr lang="en-US" sz="7200" dirty="0" smtClean="0"/>
              <a:t> : Position of agent </a:t>
            </a:r>
            <a:r>
              <a:rPr lang="en-US" sz="7200" b="1" i="1" dirty="0" err="1" smtClean="0"/>
              <a:t>a</a:t>
            </a:r>
            <a:r>
              <a:rPr lang="en-US" sz="7200" b="1" i="1" baseline="-25000" dirty="0" err="1" smtClean="0"/>
              <a:t>i</a:t>
            </a:r>
            <a:r>
              <a:rPr lang="en-US" sz="7200" dirty="0" smtClean="0"/>
              <a:t> in the solution space</a:t>
            </a:r>
          </a:p>
          <a:p>
            <a:pPr marL="640080" lvl="1" eaLnBrk="1" fontAlgn="auto" hangingPunct="1">
              <a:lnSpc>
                <a:spcPct val="170000"/>
              </a:lnSpc>
              <a:spcBef>
                <a:spcPts val="0"/>
              </a:spcBef>
              <a:spcAft>
                <a:spcPts val="600"/>
              </a:spcAft>
              <a:defRPr/>
            </a:pPr>
            <a:r>
              <a:rPr lang="en-US" sz="7200" b="1" i="1" dirty="0" smtClean="0"/>
              <a:t>f</a:t>
            </a:r>
            <a:r>
              <a:rPr lang="en-US" sz="7200" dirty="0" smtClean="0"/>
              <a:t> : Objective function </a:t>
            </a:r>
          </a:p>
          <a:p>
            <a:pPr marL="640080" lvl="1" eaLnBrk="1" fontAlgn="auto" hangingPunct="1">
              <a:lnSpc>
                <a:spcPct val="170000"/>
              </a:lnSpc>
              <a:spcBef>
                <a:spcPts val="0"/>
              </a:spcBef>
              <a:spcAft>
                <a:spcPts val="600"/>
              </a:spcAft>
              <a:defRPr/>
            </a:pPr>
            <a:r>
              <a:rPr lang="en-US" sz="7200" b="1" i="1" dirty="0" smtClean="0"/>
              <a:t>v</a:t>
            </a:r>
            <a:r>
              <a:rPr lang="en-US" sz="7200" b="1" i="1" baseline="-25000" dirty="0" smtClean="0"/>
              <a:t>i</a:t>
            </a:r>
            <a:r>
              <a:rPr lang="en-US" sz="7200" dirty="0" smtClean="0"/>
              <a:t> : Velocity of agent’s </a:t>
            </a:r>
            <a:r>
              <a:rPr lang="en-US" sz="7200" b="1" i="1" dirty="0" err="1" smtClean="0"/>
              <a:t>a</a:t>
            </a:r>
            <a:r>
              <a:rPr lang="en-US" sz="7200" b="1" i="1" baseline="-25000" dirty="0" err="1" smtClean="0"/>
              <a:t>i</a:t>
            </a:r>
            <a:r>
              <a:rPr lang="en-US" sz="7200" dirty="0" smtClean="0"/>
              <a:t> </a:t>
            </a:r>
          </a:p>
          <a:p>
            <a:pPr marL="640080" lvl="1" eaLnBrk="1" fontAlgn="auto" hangingPunct="1">
              <a:lnSpc>
                <a:spcPct val="170000"/>
              </a:lnSpc>
              <a:spcBef>
                <a:spcPts val="0"/>
              </a:spcBef>
              <a:spcAft>
                <a:spcPts val="600"/>
              </a:spcAft>
              <a:defRPr/>
            </a:pPr>
            <a:r>
              <a:rPr lang="en-US" sz="7200" b="1" i="1" dirty="0" smtClean="0"/>
              <a:t>V(</a:t>
            </a:r>
            <a:r>
              <a:rPr lang="en-US" sz="7200" b="1" i="1" dirty="0" err="1" smtClean="0"/>
              <a:t>a</a:t>
            </a:r>
            <a:r>
              <a:rPr lang="en-US" sz="7200" b="1" i="1" baseline="-25000" dirty="0" err="1" smtClean="0"/>
              <a:t>i</a:t>
            </a:r>
            <a:r>
              <a:rPr lang="en-US" sz="7200" b="1" i="1" dirty="0" smtClean="0"/>
              <a:t>)</a:t>
            </a:r>
            <a:r>
              <a:rPr lang="en-US" sz="7200" dirty="0" smtClean="0"/>
              <a:t> : Neighborhood of agent </a:t>
            </a:r>
            <a:r>
              <a:rPr lang="en-US" sz="7200" dirty="0" err="1" smtClean="0"/>
              <a:t>a</a:t>
            </a:r>
            <a:r>
              <a:rPr lang="en-US" sz="7200" b="1" i="1" baseline="-25000" dirty="0" err="1" smtClean="0"/>
              <a:t>i</a:t>
            </a:r>
            <a:r>
              <a:rPr lang="en-US" sz="7200" dirty="0" smtClean="0"/>
              <a:t>  (fixed)</a:t>
            </a:r>
            <a:endParaRPr lang="en-US" sz="5100" dirty="0" smtClean="0"/>
          </a:p>
          <a:p>
            <a:pPr marL="292100" lvl="1" indent="-292100" eaLnBrk="1" fontAlgn="auto" hangingPunct="1">
              <a:lnSpc>
                <a:spcPct val="170000"/>
              </a:lnSpc>
              <a:spcBef>
                <a:spcPts val="0"/>
              </a:spcBef>
              <a:spcAft>
                <a:spcPts val="600"/>
              </a:spcAft>
              <a:buClr>
                <a:schemeClr val="accent1"/>
              </a:buClr>
              <a:buSzPct val="70000"/>
              <a:buFont typeface="Wingdings 2"/>
              <a:buChar char=""/>
              <a:defRPr/>
            </a:pPr>
            <a:r>
              <a:rPr lang="en-US" sz="9600" dirty="0" smtClean="0"/>
              <a:t>The neighborhood concept in PSO is not the same as the one used in other meta-heuristics search, since in PSO each particle’s neighborhood never changes (is fixed)</a:t>
            </a:r>
            <a:endParaRPr lang="en-US" sz="52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pt-PT" dirty="0" err="1" smtClean="0">
                <a:solidFill>
                  <a:schemeClr val="tx2">
                    <a:tint val="100000"/>
                    <a:shade val="90000"/>
                    <a:satMod val="250000"/>
                    <a:alpha val="100000"/>
                  </a:schemeClr>
                </a:solidFill>
              </a:rPr>
              <a:t>Introduction</a:t>
            </a:r>
            <a:r>
              <a:rPr lang="pt-PT" dirty="0" smtClean="0">
                <a:solidFill>
                  <a:schemeClr val="tx2">
                    <a:tint val="100000"/>
                    <a:shade val="90000"/>
                    <a:satMod val="250000"/>
                    <a:alpha val="100000"/>
                  </a:schemeClr>
                </a:solidFill>
              </a:rPr>
              <a:t> to </a:t>
            </a:r>
            <a:r>
              <a:rPr lang="pt-PT" dirty="0" err="1" smtClean="0">
                <a:solidFill>
                  <a:schemeClr val="tx2">
                    <a:tint val="100000"/>
                    <a:shade val="90000"/>
                    <a:satMod val="250000"/>
                    <a:alpha val="100000"/>
                  </a:schemeClr>
                </a:solidFill>
              </a:rPr>
              <a:t>the</a:t>
            </a:r>
            <a:r>
              <a:rPr lang="pt-PT" dirty="0" smtClean="0">
                <a:solidFill>
                  <a:schemeClr val="tx2">
                    <a:tint val="100000"/>
                    <a:shade val="90000"/>
                    <a:satMod val="250000"/>
                    <a:alpha val="100000"/>
                  </a:schemeClr>
                </a:solidFill>
              </a:rPr>
              <a:t> PSO: </a:t>
            </a:r>
            <a:r>
              <a:rPr lang="pt-PT" b="1" u="sng" dirty="0" err="1" smtClean="0">
                <a:solidFill>
                  <a:schemeClr val="tx2">
                    <a:tint val="100000"/>
                    <a:shade val="90000"/>
                    <a:satMod val="250000"/>
                    <a:alpha val="100000"/>
                  </a:schemeClr>
                </a:solidFill>
              </a:rPr>
              <a:t>Algorithm</a:t>
            </a:r>
            <a:endParaRPr lang="pt-PT" b="1" u="sng" dirty="0">
              <a:solidFill>
                <a:schemeClr val="tx2">
                  <a:tint val="100000"/>
                  <a:shade val="90000"/>
                  <a:satMod val="250000"/>
                  <a:alpha val="100000"/>
                </a:schemeClr>
              </a:solidFill>
            </a:endParaRPr>
          </a:p>
        </p:txBody>
      </p:sp>
      <p:sp>
        <p:nvSpPr>
          <p:cNvPr id="32770" name="Rectangle 3"/>
          <p:cNvSpPr>
            <a:spLocks noChangeArrowheads="1"/>
          </p:cNvSpPr>
          <p:nvPr/>
        </p:nvSpPr>
        <p:spPr bwMode="auto">
          <a:xfrm>
            <a:off x="3563938" y="1557338"/>
            <a:ext cx="5472112" cy="5056187"/>
          </a:xfrm>
          <a:prstGeom prst="rect">
            <a:avLst/>
          </a:prstGeom>
          <a:noFill/>
          <a:ln w="9525">
            <a:noFill/>
            <a:miter lim="800000"/>
            <a:headEnd/>
            <a:tailEnd/>
          </a:ln>
        </p:spPr>
        <p:txBody>
          <a:bodyPr>
            <a:spAutoFit/>
          </a:bodyPr>
          <a:lstStyle/>
          <a:p>
            <a:pPr>
              <a:lnSpc>
                <a:spcPts val="2600"/>
              </a:lnSpc>
            </a:pPr>
            <a:r>
              <a:rPr lang="pt-BR">
                <a:latin typeface="Rockwell" pitchFamily="18" charset="0"/>
              </a:rPr>
              <a:t>[</a:t>
            </a:r>
            <a:r>
              <a:rPr lang="pt-BR" sz="1600">
                <a:latin typeface="Rockwell" pitchFamily="18" charset="0"/>
              </a:rPr>
              <a:t>x*] = PSO()</a:t>
            </a:r>
          </a:p>
          <a:p>
            <a:pPr>
              <a:lnSpc>
                <a:spcPts val="2600"/>
              </a:lnSpc>
            </a:pPr>
            <a:r>
              <a:rPr lang="pt-BR" sz="1600" i="1">
                <a:latin typeface="Rockwell" pitchFamily="18" charset="0"/>
              </a:rPr>
              <a:t>P</a:t>
            </a:r>
            <a:r>
              <a:rPr lang="pt-BR" sz="1600">
                <a:latin typeface="Rockwell" pitchFamily="18" charset="0"/>
              </a:rPr>
              <a:t> = Particle_Initialization();</a:t>
            </a:r>
          </a:p>
          <a:p>
            <a:pPr>
              <a:lnSpc>
                <a:spcPts val="2600"/>
              </a:lnSpc>
            </a:pPr>
            <a:r>
              <a:rPr lang="pt-BR" sz="1600">
                <a:latin typeface="Rockwell" pitchFamily="18" charset="0"/>
              </a:rPr>
              <a:t>For </a:t>
            </a:r>
            <a:r>
              <a:rPr lang="pt-BR" sz="1600" i="1">
                <a:latin typeface="Rockwell" pitchFamily="18" charset="0"/>
              </a:rPr>
              <a:t>i</a:t>
            </a:r>
            <a:r>
              <a:rPr lang="pt-BR" sz="1600">
                <a:latin typeface="Rockwell" pitchFamily="18" charset="0"/>
              </a:rPr>
              <a:t>=1 to </a:t>
            </a:r>
            <a:r>
              <a:rPr lang="pt-BR" sz="1600" i="1">
                <a:latin typeface="Rockwell" pitchFamily="18" charset="0"/>
              </a:rPr>
              <a:t>it_max</a:t>
            </a:r>
          </a:p>
          <a:p>
            <a:pPr>
              <a:lnSpc>
                <a:spcPts val="2600"/>
              </a:lnSpc>
            </a:pPr>
            <a:r>
              <a:rPr lang="pt-BR" sz="1600">
                <a:latin typeface="Rockwell" pitchFamily="18" charset="0"/>
              </a:rPr>
              <a:t>   For each particle </a:t>
            </a:r>
            <a:r>
              <a:rPr lang="pt-BR" sz="1600" i="1">
                <a:latin typeface="Rockwell" pitchFamily="18" charset="0"/>
              </a:rPr>
              <a:t>p</a:t>
            </a:r>
            <a:r>
              <a:rPr lang="pt-BR" sz="1600">
                <a:latin typeface="Rockwell" pitchFamily="18" charset="0"/>
              </a:rPr>
              <a:t> in </a:t>
            </a:r>
            <a:r>
              <a:rPr lang="pt-BR" sz="1600" i="1">
                <a:latin typeface="Rockwell" pitchFamily="18" charset="0"/>
              </a:rPr>
              <a:t>P</a:t>
            </a:r>
            <a:r>
              <a:rPr lang="pt-BR" sz="1600">
                <a:latin typeface="Rockwell" pitchFamily="18" charset="0"/>
              </a:rPr>
              <a:t> do</a:t>
            </a:r>
          </a:p>
          <a:p>
            <a:pPr>
              <a:lnSpc>
                <a:spcPts val="2600"/>
              </a:lnSpc>
            </a:pPr>
            <a:r>
              <a:rPr lang="pt-BR" sz="1600">
                <a:latin typeface="Rockwell" pitchFamily="18" charset="0"/>
              </a:rPr>
              <a:t>      </a:t>
            </a:r>
            <a:r>
              <a:rPr lang="pt-BR" sz="1600" i="1">
                <a:latin typeface="Rockwell" pitchFamily="18" charset="0"/>
              </a:rPr>
              <a:t>fp</a:t>
            </a:r>
            <a:r>
              <a:rPr lang="pt-BR" sz="1600">
                <a:latin typeface="Rockwell" pitchFamily="18" charset="0"/>
              </a:rPr>
              <a:t> = f(</a:t>
            </a:r>
            <a:r>
              <a:rPr lang="pt-BR" sz="1600" i="1">
                <a:latin typeface="Rockwell" pitchFamily="18" charset="0"/>
              </a:rPr>
              <a:t>p</a:t>
            </a:r>
            <a:r>
              <a:rPr lang="pt-BR" sz="1600">
                <a:latin typeface="Rockwell" pitchFamily="18" charset="0"/>
              </a:rPr>
              <a:t>); </a:t>
            </a:r>
          </a:p>
          <a:p>
            <a:pPr>
              <a:lnSpc>
                <a:spcPts val="2600"/>
              </a:lnSpc>
            </a:pPr>
            <a:r>
              <a:rPr lang="pt-BR" sz="1600">
                <a:latin typeface="Rockwell" pitchFamily="18" charset="0"/>
              </a:rPr>
              <a:t>      If </a:t>
            </a:r>
            <a:r>
              <a:rPr lang="pt-BR" sz="1600" i="1">
                <a:latin typeface="Rockwell" pitchFamily="18" charset="0"/>
              </a:rPr>
              <a:t>fp</a:t>
            </a:r>
            <a:r>
              <a:rPr lang="pt-BR" sz="1600">
                <a:latin typeface="Rockwell" pitchFamily="18" charset="0"/>
              </a:rPr>
              <a:t> is better than f(</a:t>
            </a:r>
            <a:r>
              <a:rPr lang="pt-BR" sz="1600" i="1">
                <a:latin typeface="Rockwell" pitchFamily="18" charset="0"/>
              </a:rPr>
              <a:t>pBest</a:t>
            </a:r>
            <a:r>
              <a:rPr lang="pt-BR" sz="1600">
                <a:latin typeface="Rockwell" pitchFamily="18" charset="0"/>
              </a:rPr>
              <a:t>) </a:t>
            </a:r>
          </a:p>
          <a:p>
            <a:pPr>
              <a:lnSpc>
                <a:spcPts val="2600"/>
              </a:lnSpc>
            </a:pPr>
            <a:r>
              <a:rPr lang="pt-BR" sz="1600">
                <a:latin typeface="Rockwell" pitchFamily="18" charset="0"/>
              </a:rPr>
              <a:t>            </a:t>
            </a:r>
            <a:r>
              <a:rPr lang="pt-BR" sz="1600" i="1">
                <a:latin typeface="Rockwell" pitchFamily="18" charset="0"/>
              </a:rPr>
              <a:t>pBest</a:t>
            </a:r>
            <a:r>
              <a:rPr lang="pt-BR" sz="1600">
                <a:latin typeface="Rockwell" pitchFamily="18" charset="0"/>
              </a:rPr>
              <a:t> = </a:t>
            </a:r>
            <a:r>
              <a:rPr lang="pt-BR" sz="1600" i="1">
                <a:latin typeface="Rockwell" pitchFamily="18" charset="0"/>
              </a:rPr>
              <a:t>p</a:t>
            </a:r>
            <a:r>
              <a:rPr lang="pt-BR" sz="1600">
                <a:latin typeface="Rockwell" pitchFamily="18" charset="0"/>
              </a:rPr>
              <a:t>;</a:t>
            </a:r>
          </a:p>
          <a:p>
            <a:pPr>
              <a:lnSpc>
                <a:spcPts val="2600"/>
              </a:lnSpc>
            </a:pPr>
            <a:r>
              <a:rPr lang="pt-BR" sz="1600">
                <a:latin typeface="Rockwell" pitchFamily="18" charset="0"/>
              </a:rPr>
              <a:t>      end</a:t>
            </a:r>
          </a:p>
          <a:p>
            <a:pPr>
              <a:lnSpc>
                <a:spcPts val="2600"/>
              </a:lnSpc>
            </a:pPr>
            <a:r>
              <a:rPr lang="pt-BR" sz="1600">
                <a:latin typeface="Rockwell" pitchFamily="18" charset="0"/>
              </a:rPr>
              <a:t>   end</a:t>
            </a:r>
            <a:br>
              <a:rPr lang="pt-BR" sz="1600">
                <a:latin typeface="Rockwell" pitchFamily="18" charset="0"/>
              </a:rPr>
            </a:br>
            <a:r>
              <a:rPr lang="pt-BR" sz="1600">
                <a:latin typeface="Rockwell" pitchFamily="18" charset="0"/>
              </a:rPr>
              <a:t>   </a:t>
            </a:r>
            <a:r>
              <a:rPr lang="pt-BR" sz="1600" i="1">
                <a:latin typeface="Rockwell" pitchFamily="18" charset="0"/>
              </a:rPr>
              <a:t>gBest</a:t>
            </a:r>
            <a:r>
              <a:rPr lang="pt-BR" sz="1600">
                <a:latin typeface="Rockwell" pitchFamily="18" charset="0"/>
              </a:rPr>
              <a:t> = best </a:t>
            </a:r>
            <a:r>
              <a:rPr lang="pt-BR" sz="1600" i="1">
                <a:latin typeface="Rockwell" pitchFamily="18" charset="0"/>
              </a:rPr>
              <a:t>p</a:t>
            </a:r>
            <a:r>
              <a:rPr lang="pt-BR" sz="1600">
                <a:latin typeface="Rockwell" pitchFamily="18" charset="0"/>
              </a:rPr>
              <a:t> in </a:t>
            </a:r>
            <a:r>
              <a:rPr lang="pt-BR" sz="1600" i="1">
                <a:latin typeface="Rockwell" pitchFamily="18" charset="0"/>
              </a:rPr>
              <a:t>P</a:t>
            </a:r>
            <a:r>
              <a:rPr lang="pt-BR" sz="1600">
                <a:latin typeface="Rockwell" pitchFamily="18" charset="0"/>
              </a:rPr>
              <a:t>;</a:t>
            </a:r>
          </a:p>
          <a:p>
            <a:pPr>
              <a:lnSpc>
                <a:spcPts val="2600"/>
              </a:lnSpc>
            </a:pPr>
            <a:r>
              <a:rPr lang="pt-BR" sz="1600">
                <a:latin typeface="Rockwell" pitchFamily="18" charset="0"/>
              </a:rPr>
              <a:t>   For each particle </a:t>
            </a:r>
            <a:r>
              <a:rPr lang="pt-BR" sz="1600" i="1">
                <a:latin typeface="Rockwell" pitchFamily="18" charset="0"/>
              </a:rPr>
              <a:t>p</a:t>
            </a:r>
            <a:r>
              <a:rPr lang="pt-BR" sz="1600">
                <a:latin typeface="Rockwell" pitchFamily="18" charset="0"/>
              </a:rPr>
              <a:t> in </a:t>
            </a:r>
            <a:r>
              <a:rPr lang="pt-BR" sz="1600" i="1">
                <a:latin typeface="Rockwell" pitchFamily="18" charset="0"/>
              </a:rPr>
              <a:t>P</a:t>
            </a:r>
            <a:r>
              <a:rPr lang="pt-BR" sz="1600">
                <a:latin typeface="Rockwell" pitchFamily="18" charset="0"/>
              </a:rPr>
              <a:t> do</a:t>
            </a:r>
          </a:p>
          <a:p>
            <a:pPr>
              <a:lnSpc>
                <a:spcPts val="2600"/>
              </a:lnSpc>
            </a:pPr>
            <a:r>
              <a:rPr lang="pt-BR" sz="1600">
                <a:latin typeface="Rockwell" pitchFamily="18" charset="0"/>
              </a:rPr>
              <a:t>        </a:t>
            </a:r>
            <a:r>
              <a:rPr lang="pt-BR" sz="1600" i="1">
                <a:latin typeface="Rockwell" pitchFamily="18" charset="0"/>
              </a:rPr>
              <a:t>v</a:t>
            </a:r>
            <a:r>
              <a:rPr lang="pt-BR" sz="1600">
                <a:latin typeface="Rockwell" pitchFamily="18" charset="0"/>
              </a:rPr>
              <a:t> = </a:t>
            </a:r>
            <a:r>
              <a:rPr lang="pt-BR" sz="1600" i="1">
                <a:latin typeface="Rockwell" pitchFamily="18" charset="0"/>
              </a:rPr>
              <a:t>v</a:t>
            </a:r>
            <a:r>
              <a:rPr lang="pt-BR" sz="1600">
                <a:latin typeface="Rockwell" pitchFamily="18" charset="0"/>
              </a:rPr>
              <a:t> + </a:t>
            </a:r>
            <a:r>
              <a:rPr lang="pt-BR" sz="1600" i="1">
                <a:latin typeface="Rockwell" pitchFamily="18" charset="0"/>
              </a:rPr>
              <a:t>c1</a:t>
            </a:r>
            <a:r>
              <a:rPr lang="pt-BR" sz="1600">
                <a:latin typeface="Rockwell" pitchFamily="18" charset="0"/>
              </a:rPr>
              <a:t>*</a:t>
            </a:r>
            <a:r>
              <a:rPr lang="pt-BR" sz="1600" i="1">
                <a:latin typeface="Rockwell" pitchFamily="18" charset="0"/>
              </a:rPr>
              <a:t>rand</a:t>
            </a:r>
            <a:r>
              <a:rPr lang="pt-BR" sz="1600">
                <a:latin typeface="Rockwell" pitchFamily="18" charset="0"/>
              </a:rPr>
              <a:t>*(</a:t>
            </a:r>
            <a:r>
              <a:rPr lang="pt-BR" sz="1600" i="1">
                <a:latin typeface="Rockwell" pitchFamily="18" charset="0"/>
              </a:rPr>
              <a:t>pBest</a:t>
            </a:r>
            <a:r>
              <a:rPr lang="pt-BR" sz="1600">
                <a:latin typeface="Rockwell" pitchFamily="18" charset="0"/>
              </a:rPr>
              <a:t> – </a:t>
            </a:r>
            <a:r>
              <a:rPr lang="pt-BR" sz="1600" i="1">
                <a:latin typeface="Rockwell" pitchFamily="18" charset="0"/>
              </a:rPr>
              <a:t>p</a:t>
            </a:r>
            <a:r>
              <a:rPr lang="pt-BR" sz="1600">
                <a:latin typeface="Rockwell" pitchFamily="18" charset="0"/>
              </a:rPr>
              <a:t>) + </a:t>
            </a:r>
            <a:r>
              <a:rPr lang="pt-BR" sz="1600" i="1">
                <a:latin typeface="Rockwell" pitchFamily="18" charset="0"/>
              </a:rPr>
              <a:t>c2</a:t>
            </a:r>
            <a:r>
              <a:rPr lang="pt-BR" sz="1600">
                <a:latin typeface="Rockwell" pitchFamily="18" charset="0"/>
              </a:rPr>
              <a:t>*</a:t>
            </a:r>
            <a:r>
              <a:rPr lang="pt-BR" sz="1600" i="1">
                <a:latin typeface="Rockwell" pitchFamily="18" charset="0"/>
              </a:rPr>
              <a:t>rand</a:t>
            </a:r>
            <a:r>
              <a:rPr lang="pt-BR" sz="1600">
                <a:latin typeface="Rockwell" pitchFamily="18" charset="0"/>
              </a:rPr>
              <a:t>*(</a:t>
            </a:r>
            <a:r>
              <a:rPr lang="pt-BR" sz="1600" i="1">
                <a:latin typeface="Rockwell" pitchFamily="18" charset="0"/>
              </a:rPr>
              <a:t>gBest</a:t>
            </a:r>
            <a:r>
              <a:rPr lang="pt-BR" sz="1600">
                <a:latin typeface="Rockwell" pitchFamily="18" charset="0"/>
              </a:rPr>
              <a:t> – </a:t>
            </a:r>
            <a:r>
              <a:rPr lang="pt-BR" sz="1600" i="1">
                <a:latin typeface="Rockwell" pitchFamily="18" charset="0"/>
              </a:rPr>
              <a:t>p</a:t>
            </a:r>
            <a:r>
              <a:rPr lang="pt-BR" sz="1600">
                <a:latin typeface="Rockwell" pitchFamily="18" charset="0"/>
              </a:rPr>
              <a:t>);</a:t>
            </a:r>
          </a:p>
          <a:p>
            <a:pPr>
              <a:lnSpc>
                <a:spcPts val="2600"/>
              </a:lnSpc>
            </a:pPr>
            <a:r>
              <a:rPr lang="pt-BR" sz="1600">
                <a:latin typeface="Rockwell" pitchFamily="18" charset="0"/>
              </a:rPr>
              <a:t>        </a:t>
            </a:r>
            <a:r>
              <a:rPr lang="pt-BR" sz="1600" i="1">
                <a:latin typeface="Rockwell" pitchFamily="18" charset="0"/>
              </a:rPr>
              <a:t>p</a:t>
            </a:r>
            <a:r>
              <a:rPr lang="pt-BR" sz="1600">
                <a:latin typeface="Rockwell" pitchFamily="18" charset="0"/>
              </a:rPr>
              <a:t> = </a:t>
            </a:r>
            <a:r>
              <a:rPr lang="pt-BR" sz="1600" i="1">
                <a:latin typeface="Rockwell" pitchFamily="18" charset="0"/>
              </a:rPr>
              <a:t>p</a:t>
            </a:r>
            <a:r>
              <a:rPr lang="pt-BR" sz="1600">
                <a:latin typeface="Rockwell" pitchFamily="18" charset="0"/>
              </a:rPr>
              <a:t> + </a:t>
            </a:r>
            <a:r>
              <a:rPr lang="pt-BR" sz="1600" i="1">
                <a:latin typeface="Rockwell" pitchFamily="18" charset="0"/>
              </a:rPr>
              <a:t>v</a:t>
            </a:r>
            <a:r>
              <a:rPr lang="pt-BR" sz="1600">
                <a:latin typeface="Rockwell" pitchFamily="18" charset="0"/>
              </a:rPr>
              <a:t>; </a:t>
            </a:r>
            <a:br>
              <a:rPr lang="pt-BR" sz="1600">
                <a:latin typeface="Rockwell" pitchFamily="18" charset="0"/>
              </a:rPr>
            </a:br>
            <a:r>
              <a:rPr lang="pt-BR" sz="1600">
                <a:latin typeface="Rockwell" pitchFamily="18" charset="0"/>
              </a:rPr>
              <a:t>   end</a:t>
            </a:r>
            <a:br>
              <a:rPr lang="pt-BR" sz="1600">
                <a:latin typeface="Rockwell" pitchFamily="18" charset="0"/>
              </a:rPr>
            </a:br>
            <a:r>
              <a:rPr lang="pt-BR" sz="1600">
                <a:latin typeface="Rockwell" pitchFamily="18" charset="0"/>
              </a:rPr>
              <a:t>end</a:t>
            </a:r>
          </a:p>
        </p:txBody>
      </p:sp>
      <p:pic>
        <p:nvPicPr>
          <p:cNvPr id="5" name="Picture 2"/>
          <p:cNvPicPr>
            <a:picLocks noChangeAspect="1" noChangeArrowheads="1"/>
          </p:cNvPicPr>
          <p:nvPr/>
        </p:nvPicPr>
        <p:blipFill>
          <a:blip r:embed="rId2" cstate="print"/>
          <a:srcRect/>
          <a:stretch>
            <a:fillRect/>
          </a:stretch>
        </p:blipFill>
        <p:spPr bwMode="auto">
          <a:xfrm>
            <a:off x="755576" y="1512724"/>
            <a:ext cx="2509715" cy="2520000"/>
          </a:xfrm>
          <a:prstGeom prst="rect">
            <a:avLst/>
          </a:prstGeom>
          <a:ln>
            <a:noFill/>
          </a:ln>
          <a:effectLst>
            <a:softEdge rad="112500"/>
          </a:effectLst>
        </p:spPr>
      </p:pic>
      <p:pic>
        <p:nvPicPr>
          <p:cNvPr id="1026" name="Picture 2" descr="D:\Cenas da Su\FEUP\PDEEC\1º Semestre\Decision Support - Apoio à Decisão\6. Populational Metaheuristics\Presentation\IMG_0301.jpg"/>
          <p:cNvPicPr>
            <a:picLocks noChangeAspect="1" noChangeArrowheads="1"/>
          </p:cNvPicPr>
          <p:nvPr/>
        </p:nvPicPr>
        <p:blipFill>
          <a:blip r:embed="rId3" cstate="print"/>
          <a:srcRect t="18753" r="6050" b="10782"/>
          <a:stretch>
            <a:fillRect/>
          </a:stretch>
        </p:blipFill>
        <p:spPr bwMode="auto">
          <a:xfrm>
            <a:off x="755576" y="4077072"/>
            <a:ext cx="2520280" cy="25200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pt-PT" dirty="0" err="1" smtClean="0">
                <a:solidFill>
                  <a:schemeClr val="tx2">
                    <a:tint val="100000"/>
                    <a:shade val="90000"/>
                    <a:satMod val="250000"/>
                    <a:alpha val="100000"/>
                  </a:schemeClr>
                </a:solidFill>
              </a:rPr>
              <a:t>Introduction</a:t>
            </a:r>
            <a:r>
              <a:rPr lang="pt-PT" dirty="0" smtClean="0">
                <a:solidFill>
                  <a:schemeClr val="tx2">
                    <a:tint val="100000"/>
                    <a:shade val="90000"/>
                    <a:satMod val="250000"/>
                    <a:alpha val="100000"/>
                  </a:schemeClr>
                </a:solidFill>
              </a:rPr>
              <a:t> to </a:t>
            </a:r>
            <a:r>
              <a:rPr lang="pt-PT" dirty="0" err="1" smtClean="0">
                <a:solidFill>
                  <a:schemeClr val="tx2">
                    <a:tint val="100000"/>
                    <a:shade val="90000"/>
                    <a:satMod val="250000"/>
                    <a:alpha val="100000"/>
                  </a:schemeClr>
                </a:solidFill>
              </a:rPr>
              <a:t>the</a:t>
            </a:r>
            <a:r>
              <a:rPr lang="pt-PT" dirty="0" smtClean="0">
                <a:solidFill>
                  <a:schemeClr val="tx2">
                    <a:tint val="100000"/>
                    <a:shade val="90000"/>
                    <a:satMod val="250000"/>
                    <a:alpha val="100000"/>
                  </a:schemeClr>
                </a:solidFill>
              </a:rPr>
              <a:t> PSO: </a:t>
            </a:r>
            <a:r>
              <a:rPr lang="pt-PT" b="1" u="sng" dirty="0" err="1" smtClean="0">
                <a:solidFill>
                  <a:schemeClr val="tx2">
                    <a:tint val="100000"/>
                    <a:shade val="90000"/>
                    <a:satMod val="250000"/>
                    <a:alpha val="100000"/>
                  </a:schemeClr>
                </a:solidFill>
              </a:rPr>
              <a:t>Algorithm</a:t>
            </a:r>
            <a:endParaRPr lang="pt-PT" b="1" u="sng" dirty="0">
              <a:solidFill>
                <a:schemeClr val="tx2">
                  <a:tint val="100000"/>
                  <a:shade val="90000"/>
                  <a:satMod val="250000"/>
                  <a:alpha val="100000"/>
                </a:schemeClr>
              </a:solidFill>
            </a:endParaRPr>
          </a:p>
        </p:txBody>
      </p:sp>
      <p:sp>
        <p:nvSpPr>
          <p:cNvPr id="35842" name="Rectangle 4"/>
          <p:cNvSpPr>
            <a:spLocks noChangeArrowheads="1"/>
          </p:cNvSpPr>
          <p:nvPr/>
        </p:nvSpPr>
        <p:spPr bwMode="auto">
          <a:xfrm>
            <a:off x="323850" y="1484313"/>
            <a:ext cx="8458200" cy="4953000"/>
          </a:xfrm>
          <a:prstGeom prst="rect">
            <a:avLst/>
          </a:prstGeom>
          <a:noFill/>
          <a:ln w="9525">
            <a:noFill/>
            <a:miter lim="800000"/>
            <a:headEnd/>
            <a:tailEnd/>
          </a:ln>
        </p:spPr>
        <p:txBody>
          <a:bodyPr>
            <a:spAutoFit/>
          </a:bodyPr>
          <a:lstStyle/>
          <a:p>
            <a:pPr marL="292100" lvl="1" indent="-292100">
              <a:spcAft>
                <a:spcPts val="300"/>
              </a:spcAft>
              <a:buClr>
                <a:schemeClr val="accent1"/>
              </a:buClr>
              <a:buSzPct val="70000"/>
              <a:buFont typeface="Wingdings 2" pitchFamily="18" charset="2"/>
              <a:buChar char=""/>
            </a:pPr>
            <a:r>
              <a:rPr lang="pt-BR" sz="2400">
                <a:latin typeface="Rockwell" pitchFamily="18" charset="0"/>
              </a:rPr>
              <a:t>Particle update rule</a:t>
            </a:r>
          </a:p>
          <a:p>
            <a:pPr marL="749300" lvl="2" indent="-292100" algn="ctr">
              <a:spcAft>
                <a:spcPts val="300"/>
              </a:spcAft>
              <a:buClr>
                <a:schemeClr val="accent1"/>
              </a:buClr>
              <a:buSzPct val="70000"/>
            </a:pPr>
            <a:r>
              <a:rPr lang="pt-BR" sz="2000" i="1">
                <a:latin typeface="Rockwell" pitchFamily="18" charset="0"/>
              </a:rPr>
              <a:t>p</a:t>
            </a:r>
            <a:r>
              <a:rPr lang="pt-BR" sz="2000">
                <a:latin typeface="Rockwell" pitchFamily="18" charset="0"/>
              </a:rPr>
              <a:t> = </a:t>
            </a:r>
            <a:r>
              <a:rPr lang="pt-BR" sz="2000" i="1">
                <a:latin typeface="Rockwell" pitchFamily="18" charset="0"/>
              </a:rPr>
              <a:t>p</a:t>
            </a:r>
            <a:r>
              <a:rPr lang="pt-BR" sz="2000">
                <a:latin typeface="Rockwell" pitchFamily="18" charset="0"/>
              </a:rPr>
              <a:t> + </a:t>
            </a:r>
            <a:r>
              <a:rPr lang="pt-BR" sz="2000" i="1">
                <a:latin typeface="Rockwell" pitchFamily="18" charset="0"/>
              </a:rPr>
              <a:t>v</a:t>
            </a:r>
            <a:r>
              <a:rPr lang="pt-BR" sz="2000">
                <a:latin typeface="Rockwell" pitchFamily="18" charset="0"/>
              </a:rPr>
              <a:t> </a:t>
            </a:r>
          </a:p>
          <a:p>
            <a:pPr marL="749300" lvl="2" indent="-292100">
              <a:spcAft>
                <a:spcPts val="300"/>
              </a:spcAft>
              <a:buClr>
                <a:schemeClr val="accent1"/>
              </a:buClr>
              <a:buSzPct val="70000"/>
              <a:buFont typeface="Wingdings 2" pitchFamily="18" charset="2"/>
              <a:buChar char=""/>
            </a:pPr>
            <a:r>
              <a:rPr lang="pt-BR" sz="2400">
                <a:latin typeface="Rockwell" pitchFamily="18" charset="0"/>
              </a:rPr>
              <a:t>with</a:t>
            </a:r>
          </a:p>
          <a:p>
            <a:pPr marL="1206500" lvl="3" indent="-292100" algn="ctr">
              <a:spcAft>
                <a:spcPts val="300"/>
              </a:spcAft>
              <a:buClr>
                <a:schemeClr val="accent1"/>
              </a:buClr>
              <a:buSzPct val="70000"/>
            </a:pPr>
            <a:r>
              <a:rPr lang="pt-BR" sz="2000" i="1">
                <a:latin typeface="Rockwell" pitchFamily="18" charset="0"/>
              </a:rPr>
              <a:t>v</a:t>
            </a:r>
            <a:r>
              <a:rPr lang="pt-BR" sz="2000">
                <a:latin typeface="Rockwell" pitchFamily="18" charset="0"/>
              </a:rPr>
              <a:t> = </a:t>
            </a:r>
            <a:r>
              <a:rPr lang="pt-BR" sz="2000" i="1">
                <a:latin typeface="Rockwell" pitchFamily="18" charset="0"/>
              </a:rPr>
              <a:t>v</a:t>
            </a:r>
            <a:r>
              <a:rPr lang="pt-BR" sz="2000">
                <a:latin typeface="Rockwell" pitchFamily="18" charset="0"/>
              </a:rPr>
              <a:t> + </a:t>
            </a:r>
            <a:r>
              <a:rPr lang="pt-BR" sz="2000" i="1">
                <a:latin typeface="Rockwell" pitchFamily="18" charset="0"/>
              </a:rPr>
              <a:t>c</a:t>
            </a:r>
            <a:r>
              <a:rPr lang="pt-BR" sz="2000" i="1" baseline="-25000">
                <a:latin typeface="Rockwell" pitchFamily="18" charset="0"/>
              </a:rPr>
              <a:t>1 </a:t>
            </a:r>
            <a:r>
              <a:rPr lang="pt-BR" sz="2000">
                <a:latin typeface="Rockwell" pitchFamily="18" charset="0"/>
              </a:rPr>
              <a:t>* </a:t>
            </a:r>
            <a:r>
              <a:rPr lang="pt-BR" sz="2000" i="1">
                <a:latin typeface="Rockwell" pitchFamily="18" charset="0"/>
              </a:rPr>
              <a:t>rand </a:t>
            </a:r>
            <a:r>
              <a:rPr lang="pt-BR" sz="2000">
                <a:latin typeface="Rockwell" pitchFamily="18" charset="0"/>
              </a:rPr>
              <a:t>* (</a:t>
            </a:r>
            <a:r>
              <a:rPr lang="pt-BR" sz="2000" i="1">
                <a:latin typeface="Rockwell" pitchFamily="18" charset="0"/>
              </a:rPr>
              <a:t>pBest</a:t>
            </a:r>
            <a:r>
              <a:rPr lang="pt-BR" sz="2000">
                <a:latin typeface="Rockwell" pitchFamily="18" charset="0"/>
              </a:rPr>
              <a:t> – </a:t>
            </a:r>
            <a:r>
              <a:rPr lang="pt-BR" sz="2000" i="1">
                <a:latin typeface="Rockwell" pitchFamily="18" charset="0"/>
              </a:rPr>
              <a:t>p</a:t>
            </a:r>
            <a:r>
              <a:rPr lang="pt-BR" sz="2000">
                <a:latin typeface="Rockwell" pitchFamily="18" charset="0"/>
              </a:rPr>
              <a:t>) + </a:t>
            </a:r>
            <a:r>
              <a:rPr lang="pt-BR" sz="2000" i="1">
                <a:latin typeface="Rockwell" pitchFamily="18" charset="0"/>
              </a:rPr>
              <a:t>c</a:t>
            </a:r>
            <a:r>
              <a:rPr lang="pt-BR" sz="2000" i="1" baseline="-25000">
                <a:latin typeface="Rockwell" pitchFamily="18" charset="0"/>
              </a:rPr>
              <a:t>2</a:t>
            </a:r>
            <a:r>
              <a:rPr lang="pt-BR" sz="2000">
                <a:latin typeface="Rockwell" pitchFamily="18" charset="0"/>
              </a:rPr>
              <a:t> * </a:t>
            </a:r>
            <a:r>
              <a:rPr lang="pt-BR" sz="2000" i="1">
                <a:latin typeface="Rockwell" pitchFamily="18" charset="0"/>
              </a:rPr>
              <a:t>rand</a:t>
            </a:r>
            <a:r>
              <a:rPr lang="pt-BR" sz="2000">
                <a:latin typeface="Rockwell" pitchFamily="18" charset="0"/>
              </a:rPr>
              <a:t> * (</a:t>
            </a:r>
            <a:r>
              <a:rPr lang="pt-BR" sz="2000" i="1">
                <a:latin typeface="Rockwell" pitchFamily="18" charset="0"/>
              </a:rPr>
              <a:t>gBest</a:t>
            </a:r>
            <a:r>
              <a:rPr lang="pt-BR" sz="2000">
                <a:latin typeface="Rockwell" pitchFamily="18" charset="0"/>
              </a:rPr>
              <a:t> – </a:t>
            </a:r>
            <a:r>
              <a:rPr lang="pt-BR" sz="2000" i="1">
                <a:latin typeface="Rockwell" pitchFamily="18" charset="0"/>
              </a:rPr>
              <a:t>p</a:t>
            </a:r>
            <a:r>
              <a:rPr lang="pt-BR" sz="2000">
                <a:latin typeface="Rockwell" pitchFamily="18" charset="0"/>
              </a:rPr>
              <a:t>)</a:t>
            </a:r>
          </a:p>
          <a:p>
            <a:pPr marL="749300" lvl="2" indent="-292100">
              <a:spcAft>
                <a:spcPts val="300"/>
              </a:spcAft>
              <a:buClr>
                <a:schemeClr val="accent1"/>
              </a:buClr>
              <a:buSzPct val="70000"/>
              <a:buFont typeface="Wingdings 2" pitchFamily="18" charset="2"/>
              <a:buChar char=""/>
            </a:pPr>
            <a:r>
              <a:rPr lang="pt-BR" sz="2400">
                <a:latin typeface="Rockwell" pitchFamily="18" charset="0"/>
              </a:rPr>
              <a:t>where</a:t>
            </a:r>
          </a:p>
          <a:p>
            <a:pPr marL="292100" lvl="1" indent="-292100">
              <a:lnSpc>
                <a:spcPct val="150000"/>
              </a:lnSpc>
              <a:spcAft>
                <a:spcPts val="100"/>
              </a:spcAft>
              <a:buClr>
                <a:schemeClr val="accent2"/>
              </a:buClr>
              <a:buSzPct val="90000"/>
              <a:buFontTx/>
              <a:buChar char="•"/>
            </a:pPr>
            <a:r>
              <a:rPr lang="pt-BR" i="1">
                <a:latin typeface="Rockwell" pitchFamily="18" charset="0"/>
              </a:rPr>
              <a:t>p</a:t>
            </a:r>
            <a:r>
              <a:rPr lang="pt-BR">
                <a:latin typeface="Rockwell" pitchFamily="18" charset="0"/>
              </a:rPr>
              <a:t>: particle’s position</a:t>
            </a:r>
          </a:p>
          <a:p>
            <a:pPr marL="292100" lvl="1" indent="-292100">
              <a:lnSpc>
                <a:spcPct val="150000"/>
              </a:lnSpc>
              <a:spcAft>
                <a:spcPts val="100"/>
              </a:spcAft>
              <a:buClr>
                <a:schemeClr val="accent2"/>
              </a:buClr>
              <a:buSzPct val="90000"/>
              <a:buFontTx/>
              <a:buChar char="•"/>
            </a:pPr>
            <a:r>
              <a:rPr lang="pt-BR" i="1">
                <a:latin typeface="Rockwell" pitchFamily="18" charset="0"/>
              </a:rPr>
              <a:t>v</a:t>
            </a:r>
            <a:r>
              <a:rPr lang="pt-BR">
                <a:latin typeface="Rockwell" pitchFamily="18" charset="0"/>
              </a:rPr>
              <a:t>: path direction</a:t>
            </a:r>
          </a:p>
          <a:p>
            <a:pPr marL="292100" lvl="1" indent="-292100">
              <a:lnSpc>
                <a:spcPct val="150000"/>
              </a:lnSpc>
              <a:spcAft>
                <a:spcPts val="100"/>
              </a:spcAft>
              <a:buClr>
                <a:schemeClr val="accent2"/>
              </a:buClr>
              <a:buSzPct val="90000"/>
              <a:buFontTx/>
              <a:buChar char="•"/>
            </a:pPr>
            <a:r>
              <a:rPr lang="pt-BR" i="1">
                <a:latin typeface="Rockwell" pitchFamily="18" charset="0"/>
              </a:rPr>
              <a:t>c</a:t>
            </a:r>
            <a:r>
              <a:rPr lang="pt-BR" i="1" baseline="-25000">
                <a:latin typeface="Rockwell" pitchFamily="18" charset="0"/>
              </a:rPr>
              <a:t>1</a:t>
            </a:r>
            <a:r>
              <a:rPr lang="pt-BR">
                <a:latin typeface="Rockwell" pitchFamily="18" charset="0"/>
              </a:rPr>
              <a:t>: weight of local information </a:t>
            </a:r>
          </a:p>
          <a:p>
            <a:pPr marL="292100" lvl="1" indent="-292100">
              <a:lnSpc>
                <a:spcPct val="150000"/>
              </a:lnSpc>
              <a:spcAft>
                <a:spcPts val="100"/>
              </a:spcAft>
              <a:buClr>
                <a:schemeClr val="accent2"/>
              </a:buClr>
              <a:buSzPct val="90000"/>
              <a:buFontTx/>
              <a:buChar char="•"/>
            </a:pPr>
            <a:r>
              <a:rPr lang="pt-BR" i="1">
                <a:latin typeface="Rockwell" pitchFamily="18" charset="0"/>
              </a:rPr>
              <a:t>c</a:t>
            </a:r>
            <a:r>
              <a:rPr lang="pt-BR" i="1" baseline="-25000">
                <a:latin typeface="Rockwell" pitchFamily="18" charset="0"/>
              </a:rPr>
              <a:t>2</a:t>
            </a:r>
            <a:r>
              <a:rPr lang="pt-BR">
                <a:latin typeface="Rockwell" pitchFamily="18" charset="0"/>
              </a:rPr>
              <a:t>: weight of global information</a:t>
            </a:r>
          </a:p>
          <a:p>
            <a:pPr marL="292100" lvl="1" indent="-292100">
              <a:lnSpc>
                <a:spcPct val="150000"/>
              </a:lnSpc>
              <a:spcAft>
                <a:spcPts val="100"/>
              </a:spcAft>
              <a:buClr>
                <a:schemeClr val="accent2"/>
              </a:buClr>
              <a:buSzPct val="90000"/>
              <a:buFontTx/>
              <a:buChar char="•"/>
            </a:pPr>
            <a:r>
              <a:rPr lang="pt-BR" i="1">
                <a:latin typeface="Rockwell" pitchFamily="18" charset="0"/>
              </a:rPr>
              <a:t>pBest</a:t>
            </a:r>
            <a:r>
              <a:rPr lang="pt-BR">
                <a:latin typeface="Rockwell" pitchFamily="18" charset="0"/>
              </a:rPr>
              <a:t>: best position of the particle</a:t>
            </a:r>
          </a:p>
          <a:p>
            <a:pPr marL="292100" lvl="1" indent="-292100">
              <a:lnSpc>
                <a:spcPct val="150000"/>
              </a:lnSpc>
              <a:spcAft>
                <a:spcPts val="100"/>
              </a:spcAft>
              <a:buClr>
                <a:schemeClr val="accent2"/>
              </a:buClr>
              <a:buSzPct val="90000"/>
              <a:buFontTx/>
              <a:buChar char="•"/>
            </a:pPr>
            <a:r>
              <a:rPr lang="pt-BR" i="1">
                <a:latin typeface="Rockwell" pitchFamily="18" charset="0"/>
              </a:rPr>
              <a:t>gBest</a:t>
            </a:r>
            <a:r>
              <a:rPr lang="pt-BR">
                <a:latin typeface="Rockwell" pitchFamily="18" charset="0"/>
              </a:rPr>
              <a:t>: best position </a:t>
            </a:r>
            <a:r>
              <a:rPr lang="pt-BR"/>
              <a:t>of the swarm</a:t>
            </a:r>
            <a:endParaRPr lang="pt-BR">
              <a:latin typeface="Rockwell" pitchFamily="18" charset="0"/>
            </a:endParaRPr>
          </a:p>
          <a:p>
            <a:pPr marL="292100" lvl="1" indent="-292100">
              <a:lnSpc>
                <a:spcPct val="150000"/>
              </a:lnSpc>
              <a:spcAft>
                <a:spcPts val="100"/>
              </a:spcAft>
              <a:buClr>
                <a:schemeClr val="accent2"/>
              </a:buClr>
              <a:buSzPct val="90000"/>
              <a:buFontTx/>
              <a:buChar char="•"/>
            </a:pPr>
            <a:r>
              <a:rPr lang="pt-BR" i="1">
                <a:latin typeface="Rockwell" pitchFamily="18" charset="0"/>
              </a:rPr>
              <a:t>rand</a:t>
            </a:r>
            <a:r>
              <a:rPr lang="pt-BR">
                <a:latin typeface="Rockwell" pitchFamily="18" charset="0"/>
              </a:rPr>
              <a:t>: random variable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en-US" smtClean="0">
                <a:solidFill>
                  <a:schemeClr val="tx2">
                    <a:tint val="100000"/>
                    <a:shade val="90000"/>
                    <a:satMod val="250000"/>
                    <a:alpha val="100000"/>
                  </a:schemeClr>
                </a:solidFill>
              </a:rPr>
              <a:t>Introduction to the PSO: </a:t>
            </a:r>
            <a:r>
              <a:rPr lang="en-US" b="1" u="sng" smtClean="0">
                <a:solidFill>
                  <a:schemeClr val="tx2">
                    <a:tint val="100000"/>
                    <a:shade val="90000"/>
                    <a:satMod val="250000"/>
                    <a:alpha val="100000"/>
                  </a:schemeClr>
                </a:solidFill>
              </a:rPr>
              <a:t>Algorithm - Parameters</a:t>
            </a:r>
            <a:endParaRPr lang="en-US" b="1" u="sng">
              <a:solidFill>
                <a:schemeClr val="tx2">
                  <a:tint val="100000"/>
                  <a:shade val="90000"/>
                  <a:satMod val="250000"/>
                  <a:alpha val="100000"/>
                </a:schemeClr>
              </a:solidFill>
            </a:endParaRPr>
          </a:p>
        </p:txBody>
      </p:sp>
      <p:sp>
        <p:nvSpPr>
          <p:cNvPr id="34818" name="Rectangle 4"/>
          <p:cNvSpPr>
            <a:spLocks noChangeArrowheads="1"/>
          </p:cNvSpPr>
          <p:nvPr/>
        </p:nvSpPr>
        <p:spPr bwMode="auto">
          <a:xfrm>
            <a:off x="506413" y="1711325"/>
            <a:ext cx="8458200" cy="3733800"/>
          </a:xfrm>
          <a:prstGeom prst="rect">
            <a:avLst/>
          </a:prstGeom>
          <a:noFill/>
          <a:ln w="9525">
            <a:noFill/>
            <a:miter lim="800000"/>
            <a:headEnd/>
            <a:tailEnd/>
          </a:ln>
        </p:spPr>
        <p:txBody>
          <a:bodyPr>
            <a:spAutoFit/>
          </a:bodyPr>
          <a:lstStyle/>
          <a:p>
            <a:pPr marL="292100" lvl="1" indent="-292100">
              <a:lnSpc>
                <a:spcPct val="150000"/>
              </a:lnSpc>
              <a:spcAft>
                <a:spcPts val="600"/>
              </a:spcAft>
              <a:buClr>
                <a:schemeClr val="accent1"/>
              </a:buClr>
              <a:buSzPct val="70000"/>
              <a:buFont typeface="Wingdings 2" pitchFamily="18" charset="2"/>
              <a:buChar char=""/>
            </a:pPr>
            <a:r>
              <a:rPr lang="en-US" sz="2400" dirty="0">
                <a:latin typeface="Rockwell" pitchFamily="18" charset="0"/>
              </a:rPr>
              <a:t>Number of particles usually between 10 and 50</a:t>
            </a:r>
          </a:p>
          <a:p>
            <a:pPr marL="292100" lvl="1" indent="-292100">
              <a:lnSpc>
                <a:spcPct val="150000"/>
              </a:lnSpc>
              <a:spcAft>
                <a:spcPts val="600"/>
              </a:spcAft>
              <a:buClr>
                <a:schemeClr val="accent1"/>
              </a:buClr>
              <a:buSzPct val="70000"/>
              <a:buFont typeface="Wingdings 2" pitchFamily="18" charset="2"/>
              <a:buChar char=""/>
            </a:pPr>
            <a:r>
              <a:rPr lang="en-US" sz="2400" i="1" dirty="0">
                <a:latin typeface="Rockwell" pitchFamily="18" charset="0"/>
              </a:rPr>
              <a:t>C</a:t>
            </a:r>
            <a:r>
              <a:rPr lang="en-US" sz="2400" i="1" baseline="-25000" dirty="0">
                <a:latin typeface="Rockwell" pitchFamily="18" charset="0"/>
              </a:rPr>
              <a:t>1</a:t>
            </a:r>
            <a:r>
              <a:rPr lang="en-US" sz="2400" dirty="0">
                <a:latin typeface="Rockwell" pitchFamily="18" charset="0"/>
              </a:rPr>
              <a:t> is the importance of personal best value</a:t>
            </a:r>
          </a:p>
          <a:p>
            <a:pPr marL="292100" lvl="1" indent="-292100">
              <a:lnSpc>
                <a:spcPct val="150000"/>
              </a:lnSpc>
              <a:spcAft>
                <a:spcPts val="600"/>
              </a:spcAft>
              <a:buClr>
                <a:schemeClr val="accent1"/>
              </a:buClr>
              <a:buSzPct val="70000"/>
              <a:buFont typeface="Wingdings 2" pitchFamily="18" charset="2"/>
              <a:buChar char=""/>
            </a:pPr>
            <a:r>
              <a:rPr lang="en-US" sz="2400" i="1" dirty="0">
                <a:latin typeface="Rockwell" pitchFamily="18" charset="0"/>
              </a:rPr>
              <a:t>C</a:t>
            </a:r>
            <a:r>
              <a:rPr lang="en-US" sz="2400" i="1" baseline="-25000" dirty="0">
                <a:latin typeface="Rockwell" pitchFamily="18" charset="0"/>
              </a:rPr>
              <a:t>2</a:t>
            </a:r>
            <a:r>
              <a:rPr lang="en-US" sz="2400" dirty="0">
                <a:latin typeface="Rockwell" pitchFamily="18" charset="0"/>
              </a:rPr>
              <a:t> is the importance of neighborhood best value</a:t>
            </a:r>
          </a:p>
          <a:p>
            <a:pPr marL="292100" lvl="1" indent="-292100">
              <a:lnSpc>
                <a:spcPct val="150000"/>
              </a:lnSpc>
              <a:spcAft>
                <a:spcPts val="600"/>
              </a:spcAft>
              <a:buClr>
                <a:schemeClr val="accent1"/>
              </a:buClr>
              <a:buSzPct val="70000"/>
              <a:buFont typeface="Wingdings 2" pitchFamily="18" charset="2"/>
              <a:buChar char=""/>
            </a:pPr>
            <a:r>
              <a:rPr lang="en-US" sz="2400" dirty="0">
                <a:latin typeface="Rockwell" pitchFamily="18" charset="0"/>
              </a:rPr>
              <a:t>Usually </a:t>
            </a:r>
            <a:r>
              <a:rPr lang="en-US" sz="2400" i="1" dirty="0">
                <a:latin typeface="Rockwell" pitchFamily="18" charset="0"/>
              </a:rPr>
              <a:t>C</a:t>
            </a:r>
            <a:r>
              <a:rPr lang="en-US" sz="2400" i="1" baseline="-25000" dirty="0">
                <a:latin typeface="Rockwell" pitchFamily="18" charset="0"/>
              </a:rPr>
              <a:t>1 </a:t>
            </a:r>
            <a:r>
              <a:rPr lang="en-US" sz="2400" dirty="0">
                <a:latin typeface="Rockwell" pitchFamily="18" charset="0"/>
              </a:rPr>
              <a:t>+</a:t>
            </a:r>
            <a:r>
              <a:rPr lang="en-US" sz="2400" i="1" dirty="0">
                <a:latin typeface="Rockwell" pitchFamily="18" charset="0"/>
              </a:rPr>
              <a:t> C</a:t>
            </a:r>
            <a:r>
              <a:rPr lang="en-US" sz="2400" i="1" baseline="-25000" dirty="0">
                <a:latin typeface="Rockwell" pitchFamily="18" charset="0"/>
              </a:rPr>
              <a:t>2</a:t>
            </a:r>
            <a:r>
              <a:rPr lang="en-US" sz="2400" dirty="0">
                <a:latin typeface="Rockwell" pitchFamily="18" charset="0"/>
              </a:rPr>
              <a:t> = 4 (empirically chosen value)</a:t>
            </a:r>
          </a:p>
          <a:p>
            <a:pPr marL="292100" lvl="1" indent="-292100">
              <a:lnSpc>
                <a:spcPct val="150000"/>
              </a:lnSpc>
              <a:spcAft>
                <a:spcPts val="600"/>
              </a:spcAft>
              <a:buClr>
                <a:schemeClr val="accent1"/>
              </a:buClr>
              <a:buSzPct val="70000"/>
              <a:buFont typeface="Wingdings 2" pitchFamily="18" charset="2"/>
              <a:buChar char=""/>
            </a:pPr>
            <a:r>
              <a:rPr lang="en-US" sz="2400" dirty="0">
                <a:latin typeface="Rockwell" pitchFamily="18" charset="0"/>
              </a:rPr>
              <a:t>If velocity is too low </a:t>
            </a:r>
            <a:r>
              <a:rPr lang="en-US" sz="2400" dirty="0">
                <a:latin typeface="Times New Roman" pitchFamily="18" charset="0"/>
                <a:cs typeface="Times New Roman" pitchFamily="18" charset="0"/>
              </a:rPr>
              <a:t>→ </a:t>
            </a:r>
            <a:r>
              <a:rPr lang="en-US" sz="2400" dirty="0">
                <a:latin typeface="Rockwell" pitchFamily="18" charset="0"/>
              </a:rPr>
              <a:t>algorithm too slow</a:t>
            </a:r>
          </a:p>
          <a:p>
            <a:pPr marL="292100" lvl="1" indent="-292100">
              <a:lnSpc>
                <a:spcPct val="150000"/>
              </a:lnSpc>
              <a:spcAft>
                <a:spcPts val="600"/>
              </a:spcAft>
              <a:buClr>
                <a:schemeClr val="accent1"/>
              </a:buClr>
              <a:buSzPct val="70000"/>
              <a:buFont typeface="Wingdings 2" pitchFamily="18" charset="2"/>
              <a:buChar char=""/>
            </a:pPr>
            <a:r>
              <a:rPr lang="en-US" sz="2400" dirty="0">
                <a:latin typeface="Rockwell" pitchFamily="18" charset="0"/>
              </a:rPr>
              <a:t>If velocity is too high </a:t>
            </a:r>
            <a:r>
              <a:rPr lang="en-US" sz="2400" dirty="0">
                <a:latin typeface="Times New Roman" pitchFamily="18" charset="0"/>
                <a:cs typeface="Times New Roman" pitchFamily="18" charset="0"/>
              </a:rPr>
              <a:t>→ </a:t>
            </a:r>
            <a:r>
              <a:rPr lang="en-US" sz="2400" dirty="0">
                <a:latin typeface="Rockwell" pitchFamily="18" charset="0"/>
              </a:rPr>
              <a:t>algorithm too unstable  </a:t>
            </a:r>
            <a:endParaRPr lang="en-GB" sz="2400" dirty="0">
              <a:latin typeface="Rockwell"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pt-PT" dirty="0" err="1" smtClean="0">
                <a:solidFill>
                  <a:schemeClr val="tx2">
                    <a:tint val="100000"/>
                    <a:shade val="90000"/>
                    <a:satMod val="250000"/>
                    <a:alpha val="100000"/>
                  </a:schemeClr>
                </a:solidFill>
              </a:rPr>
              <a:t>Introduction</a:t>
            </a:r>
            <a:r>
              <a:rPr lang="pt-PT" dirty="0" smtClean="0">
                <a:solidFill>
                  <a:schemeClr val="tx2">
                    <a:tint val="100000"/>
                    <a:shade val="90000"/>
                    <a:satMod val="250000"/>
                    <a:alpha val="100000"/>
                  </a:schemeClr>
                </a:solidFill>
              </a:rPr>
              <a:t> to </a:t>
            </a:r>
            <a:r>
              <a:rPr lang="pt-PT" dirty="0" err="1" smtClean="0">
                <a:solidFill>
                  <a:schemeClr val="tx2">
                    <a:tint val="100000"/>
                    <a:shade val="90000"/>
                    <a:satMod val="250000"/>
                    <a:alpha val="100000"/>
                  </a:schemeClr>
                </a:solidFill>
              </a:rPr>
              <a:t>the</a:t>
            </a:r>
            <a:r>
              <a:rPr lang="pt-PT" dirty="0" smtClean="0">
                <a:solidFill>
                  <a:schemeClr val="tx2">
                    <a:tint val="100000"/>
                    <a:shade val="90000"/>
                    <a:satMod val="250000"/>
                    <a:alpha val="100000"/>
                  </a:schemeClr>
                </a:solidFill>
              </a:rPr>
              <a:t> PSO: </a:t>
            </a:r>
            <a:r>
              <a:rPr lang="pt-PT" b="1" u="sng" dirty="0" err="1" smtClean="0">
                <a:solidFill>
                  <a:schemeClr val="tx2">
                    <a:tint val="100000"/>
                    <a:shade val="90000"/>
                    <a:satMod val="250000"/>
                    <a:alpha val="100000"/>
                  </a:schemeClr>
                </a:solidFill>
              </a:rPr>
              <a:t>Algorithm</a:t>
            </a:r>
            <a:endParaRPr lang="pt-PT" b="1" u="sng" dirty="0">
              <a:solidFill>
                <a:schemeClr val="tx2">
                  <a:tint val="100000"/>
                  <a:shade val="90000"/>
                  <a:satMod val="250000"/>
                  <a:alpha val="100000"/>
                </a:schemeClr>
              </a:solidFill>
            </a:endParaRPr>
          </a:p>
        </p:txBody>
      </p:sp>
      <p:sp>
        <p:nvSpPr>
          <p:cNvPr id="37890" name="Marcador de Posição de Conteúdo 2"/>
          <p:cNvSpPr>
            <a:spLocks noGrp="1"/>
          </p:cNvSpPr>
          <p:nvPr>
            <p:ph idx="1"/>
          </p:nvPr>
        </p:nvSpPr>
        <p:spPr>
          <a:xfrm>
            <a:off x="457200" y="1574800"/>
            <a:ext cx="8229600" cy="4878388"/>
          </a:xfrm>
        </p:spPr>
        <p:txBody>
          <a:bodyPr/>
          <a:lstStyle/>
          <a:p>
            <a:pPr marL="514350" indent="-514350" eaLnBrk="1" hangingPunct="1">
              <a:lnSpc>
                <a:spcPct val="150000"/>
              </a:lnSpc>
              <a:spcAft>
                <a:spcPts val="1800"/>
              </a:spcAft>
              <a:buFont typeface="Rockwell" pitchFamily="18" charset="0"/>
              <a:buAutoNum type="arabicPeriod"/>
            </a:pPr>
            <a:r>
              <a:rPr lang="en-US" sz="2200" smtClean="0"/>
              <a:t>Create a ‘population’ of agents (particles) uniformly distributed over X </a:t>
            </a:r>
          </a:p>
          <a:p>
            <a:pPr marL="514350" indent="-514350" eaLnBrk="1" hangingPunct="1">
              <a:lnSpc>
                <a:spcPct val="150000"/>
              </a:lnSpc>
              <a:spcAft>
                <a:spcPts val="1800"/>
              </a:spcAft>
              <a:buFont typeface="Rockwell" pitchFamily="18" charset="0"/>
              <a:buAutoNum type="arabicPeriod"/>
            </a:pPr>
            <a:r>
              <a:rPr lang="en-US" sz="2200" smtClean="0"/>
              <a:t>Evaluate each particle’s position according to the objective function</a:t>
            </a:r>
          </a:p>
          <a:p>
            <a:pPr marL="514350" indent="-514350" eaLnBrk="1" hangingPunct="1">
              <a:lnSpc>
                <a:spcPct val="150000"/>
              </a:lnSpc>
              <a:spcAft>
                <a:spcPts val="1800"/>
              </a:spcAft>
              <a:buFont typeface="Rockwell" pitchFamily="18" charset="0"/>
              <a:buAutoNum type="arabicPeriod"/>
            </a:pPr>
            <a:r>
              <a:rPr lang="en-US" sz="2200" smtClean="0"/>
              <a:t>If a particle’s current position is better than its previous best position, update it</a:t>
            </a:r>
          </a:p>
          <a:p>
            <a:pPr marL="514350" indent="-514350" eaLnBrk="1" hangingPunct="1">
              <a:lnSpc>
                <a:spcPct val="150000"/>
              </a:lnSpc>
              <a:spcAft>
                <a:spcPts val="1800"/>
              </a:spcAft>
              <a:buFont typeface="Rockwell" pitchFamily="18" charset="0"/>
              <a:buAutoNum type="arabicPeriod"/>
            </a:pPr>
            <a:r>
              <a:rPr lang="en-US" sz="2200" smtClean="0"/>
              <a:t>Determine the best particle (according to the particle’s previous best positions)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pt-PT" dirty="0" err="1" smtClean="0">
                <a:solidFill>
                  <a:schemeClr val="tx2">
                    <a:tint val="100000"/>
                    <a:shade val="90000"/>
                    <a:satMod val="250000"/>
                    <a:alpha val="100000"/>
                  </a:schemeClr>
                </a:solidFill>
              </a:rPr>
              <a:t>Introduction</a:t>
            </a:r>
            <a:r>
              <a:rPr lang="pt-PT" dirty="0" smtClean="0">
                <a:solidFill>
                  <a:schemeClr val="tx2">
                    <a:tint val="100000"/>
                    <a:shade val="90000"/>
                    <a:satMod val="250000"/>
                    <a:alpha val="100000"/>
                  </a:schemeClr>
                </a:solidFill>
              </a:rPr>
              <a:t> to </a:t>
            </a:r>
            <a:r>
              <a:rPr lang="pt-PT" dirty="0" err="1" smtClean="0">
                <a:solidFill>
                  <a:schemeClr val="tx2">
                    <a:tint val="100000"/>
                    <a:shade val="90000"/>
                    <a:satMod val="250000"/>
                    <a:alpha val="100000"/>
                  </a:schemeClr>
                </a:solidFill>
              </a:rPr>
              <a:t>the</a:t>
            </a:r>
            <a:r>
              <a:rPr lang="pt-PT" dirty="0" smtClean="0">
                <a:solidFill>
                  <a:schemeClr val="tx2">
                    <a:tint val="100000"/>
                    <a:shade val="90000"/>
                    <a:satMod val="250000"/>
                    <a:alpha val="100000"/>
                  </a:schemeClr>
                </a:solidFill>
              </a:rPr>
              <a:t> PSO: </a:t>
            </a:r>
            <a:r>
              <a:rPr lang="pt-PT" b="1" u="sng" dirty="0" err="1" smtClean="0">
                <a:solidFill>
                  <a:schemeClr val="tx2">
                    <a:tint val="100000"/>
                    <a:shade val="90000"/>
                    <a:satMod val="250000"/>
                    <a:alpha val="100000"/>
                  </a:schemeClr>
                </a:solidFill>
              </a:rPr>
              <a:t>Algorithm</a:t>
            </a:r>
            <a:endParaRPr lang="pt-PT" b="1" u="sng" dirty="0">
              <a:solidFill>
                <a:schemeClr val="tx2">
                  <a:tint val="100000"/>
                  <a:shade val="90000"/>
                  <a:satMod val="250000"/>
                  <a:alpha val="100000"/>
                </a:schemeClr>
              </a:solidFill>
            </a:endParaRPr>
          </a:p>
        </p:txBody>
      </p:sp>
      <p:sp>
        <p:nvSpPr>
          <p:cNvPr id="3" name="Marcador de Posição de Conteúdo 2"/>
          <p:cNvSpPr>
            <a:spLocks noGrp="1"/>
          </p:cNvSpPr>
          <p:nvPr>
            <p:ph idx="1"/>
          </p:nvPr>
        </p:nvSpPr>
        <p:spPr>
          <a:xfrm>
            <a:off x="395288" y="1717675"/>
            <a:ext cx="8497887" cy="4519613"/>
          </a:xfrm>
        </p:spPr>
        <p:txBody>
          <a:bodyPr>
            <a:normAutofit/>
          </a:bodyPr>
          <a:lstStyle/>
          <a:p>
            <a:pPr marL="514350" indent="-514350" eaLnBrk="1" fontAlgn="auto" hangingPunct="1">
              <a:spcBef>
                <a:spcPts val="0"/>
              </a:spcBef>
              <a:spcAft>
                <a:spcPts val="0"/>
              </a:spcAft>
              <a:buFont typeface="+mj-lt"/>
              <a:buAutoNum type="arabicPeriod" startAt="5"/>
              <a:defRPr/>
            </a:pPr>
            <a:r>
              <a:rPr lang="en-US" sz="2200" dirty="0" smtClean="0"/>
              <a:t>Update particles’ velocities:</a:t>
            </a:r>
          </a:p>
          <a:p>
            <a:pPr marL="514350" indent="-514350" eaLnBrk="1" fontAlgn="auto" hangingPunct="1">
              <a:spcBef>
                <a:spcPts val="0"/>
              </a:spcBef>
              <a:spcAft>
                <a:spcPts val="0"/>
              </a:spcAft>
              <a:buFont typeface="+mj-lt"/>
              <a:buAutoNum type="arabicPeriod" startAt="5"/>
              <a:defRPr/>
            </a:pPr>
            <a:endParaRPr lang="en-US" dirty="0" smtClean="0"/>
          </a:p>
          <a:p>
            <a:pPr marL="514350" indent="-514350" eaLnBrk="1" fontAlgn="auto" hangingPunct="1">
              <a:spcBef>
                <a:spcPts val="0"/>
              </a:spcBef>
              <a:spcAft>
                <a:spcPts val="0"/>
              </a:spcAft>
              <a:buFont typeface="+mj-lt"/>
              <a:buAutoNum type="arabicPeriod" startAt="5"/>
              <a:defRPr/>
            </a:pPr>
            <a:endParaRPr lang="en-US" dirty="0" smtClean="0"/>
          </a:p>
          <a:p>
            <a:pPr marL="514350" indent="-514350" eaLnBrk="1" fontAlgn="auto" hangingPunct="1">
              <a:spcBef>
                <a:spcPts val="0"/>
              </a:spcBef>
              <a:spcAft>
                <a:spcPts val="0"/>
              </a:spcAft>
              <a:buFont typeface="+mj-lt"/>
              <a:buAutoNum type="arabicPeriod" startAt="5"/>
              <a:defRPr/>
            </a:pPr>
            <a:endParaRPr lang="en-US" dirty="0" smtClean="0"/>
          </a:p>
          <a:p>
            <a:pPr marL="514350" indent="-514350" eaLnBrk="1" fontAlgn="auto" hangingPunct="1">
              <a:spcBef>
                <a:spcPts val="2400"/>
              </a:spcBef>
              <a:spcAft>
                <a:spcPts val="0"/>
              </a:spcAft>
              <a:buFont typeface="+mj-lt"/>
              <a:buAutoNum type="arabicPeriod" startAt="5"/>
              <a:defRPr/>
            </a:pPr>
            <a:r>
              <a:rPr lang="en-US" sz="2200" dirty="0" smtClean="0"/>
              <a:t>Move particles to their new positions:</a:t>
            </a:r>
          </a:p>
          <a:p>
            <a:pPr marL="514350" indent="-514350" eaLnBrk="1" fontAlgn="auto" hangingPunct="1">
              <a:spcBef>
                <a:spcPts val="0"/>
              </a:spcBef>
              <a:spcAft>
                <a:spcPts val="0"/>
              </a:spcAft>
              <a:buFont typeface="+mj-lt"/>
              <a:buAutoNum type="arabicPeriod" startAt="5"/>
              <a:defRPr/>
            </a:pPr>
            <a:endParaRPr lang="en-US" dirty="0" smtClean="0"/>
          </a:p>
          <a:p>
            <a:pPr marL="514350" indent="-514350" eaLnBrk="1" fontAlgn="auto" hangingPunct="1">
              <a:spcBef>
                <a:spcPts val="0"/>
              </a:spcBef>
              <a:spcAft>
                <a:spcPts val="0"/>
              </a:spcAft>
              <a:buFont typeface="+mj-lt"/>
              <a:buAutoNum type="arabicPeriod" startAt="5"/>
              <a:defRPr/>
            </a:pPr>
            <a:endParaRPr lang="en-US" dirty="0" smtClean="0"/>
          </a:p>
          <a:p>
            <a:pPr marL="514350" indent="-514350" eaLnBrk="1" fontAlgn="auto" hangingPunct="1">
              <a:spcBef>
                <a:spcPts val="2400"/>
              </a:spcBef>
              <a:spcAft>
                <a:spcPts val="0"/>
              </a:spcAft>
              <a:buFont typeface="+mj-lt"/>
              <a:buAutoNum type="arabicPeriod" startAt="5"/>
              <a:defRPr/>
            </a:pPr>
            <a:r>
              <a:rPr lang="en-US" sz="2200" dirty="0" smtClean="0"/>
              <a:t>Go to step 2 until stopping criteria are satisfied</a:t>
            </a:r>
            <a:endParaRPr lang="pt-PT" sz="2200" dirty="0" smtClean="0"/>
          </a:p>
          <a:p>
            <a:pPr eaLnBrk="1" fontAlgn="auto" hangingPunct="1">
              <a:spcBef>
                <a:spcPts val="0"/>
              </a:spcBef>
              <a:spcAft>
                <a:spcPts val="0"/>
              </a:spcAft>
              <a:buFont typeface="Wingdings 2"/>
              <a:buNone/>
              <a:defRPr/>
            </a:pPr>
            <a:endParaRPr lang="pt-PT" dirty="0" smtClean="0"/>
          </a:p>
        </p:txBody>
      </p:sp>
      <p:pic>
        <p:nvPicPr>
          <p:cNvPr id="2050" name="Picture 2"/>
          <p:cNvPicPr>
            <a:picLocks noChangeAspect="1" noChangeArrowheads="1"/>
          </p:cNvPicPr>
          <p:nvPr/>
        </p:nvPicPr>
        <p:blipFill>
          <a:blip r:embed="rId2"/>
          <a:srcRect l="846" t="5287" r="1907" b="10127"/>
          <a:stretch>
            <a:fillRect/>
          </a:stretch>
        </p:blipFill>
        <p:spPr bwMode="auto">
          <a:xfrm>
            <a:off x="539750" y="2276475"/>
            <a:ext cx="8280400" cy="1152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51" name="Picture 3"/>
          <p:cNvPicPr>
            <a:picLocks noChangeAspect="1" noChangeArrowheads="1"/>
          </p:cNvPicPr>
          <p:nvPr/>
        </p:nvPicPr>
        <p:blipFill>
          <a:blip r:embed="rId3"/>
          <a:srcRect/>
          <a:stretch>
            <a:fillRect/>
          </a:stretch>
        </p:blipFill>
        <p:spPr bwMode="auto">
          <a:xfrm>
            <a:off x="3086100" y="4437063"/>
            <a:ext cx="2971800" cy="523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pt-PT" dirty="0" err="1" smtClean="0">
                <a:solidFill>
                  <a:schemeClr val="tx2">
                    <a:tint val="100000"/>
                    <a:shade val="90000"/>
                    <a:satMod val="250000"/>
                    <a:alpha val="100000"/>
                  </a:schemeClr>
                </a:solidFill>
              </a:rPr>
              <a:t>Introduction</a:t>
            </a:r>
            <a:r>
              <a:rPr lang="pt-PT" dirty="0" smtClean="0">
                <a:solidFill>
                  <a:schemeClr val="tx2">
                    <a:tint val="100000"/>
                    <a:shade val="90000"/>
                    <a:satMod val="250000"/>
                    <a:alpha val="100000"/>
                  </a:schemeClr>
                </a:solidFill>
              </a:rPr>
              <a:t> to </a:t>
            </a:r>
            <a:r>
              <a:rPr lang="pt-PT" dirty="0" err="1" smtClean="0">
                <a:solidFill>
                  <a:schemeClr val="tx2">
                    <a:tint val="100000"/>
                    <a:shade val="90000"/>
                    <a:satMod val="250000"/>
                    <a:alpha val="100000"/>
                  </a:schemeClr>
                </a:solidFill>
              </a:rPr>
              <a:t>the</a:t>
            </a:r>
            <a:r>
              <a:rPr lang="pt-PT" dirty="0" smtClean="0">
                <a:solidFill>
                  <a:schemeClr val="tx2">
                    <a:tint val="100000"/>
                    <a:shade val="90000"/>
                    <a:satMod val="250000"/>
                    <a:alpha val="100000"/>
                  </a:schemeClr>
                </a:solidFill>
              </a:rPr>
              <a:t> PSO: </a:t>
            </a:r>
            <a:r>
              <a:rPr lang="pt-PT" b="1" u="sng" dirty="0" err="1" smtClean="0">
                <a:solidFill>
                  <a:schemeClr val="tx2">
                    <a:tint val="100000"/>
                    <a:shade val="90000"/>
                    <a:satMod val="250000"/>
                    <a:alpha val="100000"/>
                  </a:schemeClr>
                </a:solidFill>
              </a:rPr>
              <a:t>Algorithm</a:t>
            </a:r>
            <a:endParaRPr lang="pt-PT" b="1" u="sng" dirty="0">
              <a:solidFill>
                <a:schemeClr val="tx2">
                  <a:tint val="100000"/>
                  <a:shade val="90000"/>
                  <a:satMod val="250000"/>
                  <a:alpha val="100000"/>
                </a:schemeClr>
              </a:solidFill>
            </a:endParaRPr>
          </a:p>
        </p:txBody>
      </p:sp>
      <p:sp>
        <p:nvSpPr>
          <p:cNvPr id="15" name="Rectangle 4"/>
          <p:cNvSpPr txBox="1">
            <a:spLocks noChangeArrowheads="1"/>
          </p:cNvSpPr>
          <p:nvPr/>
        </p:nvSpPr>
        <p:spPr>
          <a:xfrm>
            <a:off x="314325" y="1485900"/>
            <a:ext cx="7354888" cy="1006475"/>
          </a:xfrm>
          <a:prstGeom prst="rect">
            <a:avLst/>
          </a:prstGeom>
        </p:spPr>
        <p:txBody>
          <a:bodyPr>
            <a:normAutofit/>
          </a:bodyPr>
          <a:lstStyle/>
          <a:p>
            <a:pPr marL="292100" indent="-292100" fontAlgn="auto">
              <a:spcAft>
                <a:spcPts val="0"/>
              </a:spcAft>
              <a:buClr>
                <a:schemeClr val="accent1"/>
              </a:buClr>
              <a:buSzPct val="70000"/>
              <a:defRPr/>
            </a:pPr>
            <a:r>
              <a:rPr lang="en-US" sz="2400" b="1" dirty="0">
                <a:latin typeface="Book Antiqua" pitchFamily="18" charset="0"/>
              </a:rPr>
              <a:t>	</a:t>
            </a:r>
            <a:r>
              <a:rPr lang="en-US" sz="2400" dirty="0">
                <a:latin typeface="+mj-lt"/>
              </a:rPr>
              <a:t>Particle’s velocity:</a:t>
            </a:r>
          </a:p>
          <a:p>
            <a:pPr marL="292100" indent="-292100" fontAlgn="auto">
              <a:spcBef>
                <a:spcPts val="0"/>
              </a:spcBef>
              <a:spcAft>
                <a:spcPts val="0"/>
              </a:spcAft>
              <a:buClr>
                <a:schemeClr val="accent1"/>
              </a:buClr>
              <a:buSzPct val="70000"/>
              <a:buFont typeface="Wingdings 2"/>
              <a:buChar char=""/>
              <a:defRPr/>
            </a:pPr>
            <a:endParaRPr lang="en-US" sz="2400" dirty="0">
              <a:solidFill>
                <a:schemeClr val="hlink"/>
              </a:solidFill>
              <a:latin typeface="Book Antiqua" pitchFamily="18" charset="0"/>
            </a:endParaRPr>
          </a:p>
        </p:txBody>
      </p:sp>
      <p:sp>
        <p:nvSpPr>
          <p:cNvPr id="39939" name="Text Box 2"/>
          <p:cNvSpPr txBox="1">
            <a:spLocks noChangeArrowheads="1"/>
          </p:cNvSpPr>
          <p:nvPr/>
        </p:nvSpPr>
        <p:spPr bwMode="auto">
          <a:xfrm>
            <a:off x="4067175" y="3519488"/>
            <a:ext cx="4608513" cy="646112"/>
          </a:xfrm>
          <a:prstGeom prst="rect">
            <a:avLst/>
          </a:prstGeom>
          <a:noFill/>
          <a:ln w="9525">
            <a:solidFill>
              <a:schemeClr val="bg1"/>
            </a:solidFill>
            <a:prstDash val="dash"/>
            <a:miter lim="800000"/>
            <a:headEnd/>
            <a:tailEnd/>
          </a:ln>
        </p:spPr>
        <p:txBody>
          <a:bodyPr>
            <a:spAutoFit/>
          </a:bodyPr>
          <a:lstStyle/>
          <a:p>
            <a:pPr marL="342900" indent="-342900">
              <a:buClr>
                <a:schemeClr val="accent1"/>
              </a:buClr>
              <a:buFont typeface="Arial" charset="0"/>
              <a:buChar char="•"/>
            </a:pPr>
            <a:r>
              <a:rPr lang="en-US" b="1">
                <a:latin typeface="Book Antiqua" pitchFamily="18" charset="0"/>
                <a:cs typeface="Arial" charset="0"/>
              </a:rPr>
              <a:t>Makes the particle move in the same direction and with the same velocity</a:t>
            </a:r>
          </a:p>
        </p:txBody>
      </p:sp>
      <p:grpSp>
        <p:nvGrpSpPr>
          <p:cNvPr id="39940" name="Group 5"/>
          <p:cNvGrpSpPr>
            <a:grpSpLocks/>
          </p:cNvGrpSpPr>
          <p:nvPr/>
        </p:nvGrpSpPr>
        <p:grpSpPr bwMode="auto">
          <a:xfrm>
            <a:off x="468313" y="3500438"/>
            <a:ext cx="3246437" cy="2797175"/>
            <a:chOff x="96" y="1515"/>
            <a:chExt cx="2045" cy="1762"/>
          </a:xfrm>
        </p:grpSpPr>
        <p:sp>
          <p:nvSpPr>
            <p:cNvPr id="18" name="Oval 6"/>
            <p:cNvSpPr>
              <a:spLocks noChangeArrowheads="1"/>
            </p:cNvSpPr>
            <p:nvPr/>
          </p:nvSpPr>
          <p:spPr bwMode="auto">
            <a:xfrm>
              <a:off x="96" y="2098"/>
              <a:ext cx="384" cy="384"/>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fontAlgn="auto">
                <a:spcBef>
                  <a:spcPts val="0"/>
                </a:spcBef>
                <a:spcAft>
                  <a:spcPts val="0"/>
                </a:spcAft>
                <a:defRPr/>
              </a:pPr>
              <a:endParaRPr lang="en-US" b="1">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9" name="Line 7"/>
            <p:cNvSpPr>
              <a:spLocks noChangeShapeType="1"/>
            </p:cNvSpPr>
            <p:nvPr/>
          </p:nvSpPr>
          <p:spPr bwMode="auto">
            <a:xfrm flipV="1">
              <a:off x="459" y="1644"/>
              <a:ext cx="590" cy="499"/>
            </a:xfrm>
            <a:prstGeom prst="line">
              <a:avLst/>
            </a:prstGeom>
            <a:ln>
              <a:headEnd/>
              <a:tailEnd type="triangle" w="med" len="med"/>
            </a:ln>
          </p:spPr>
          <p:style>
            <a:lnRef idx="2">
              <a:schemeClr val="dk1"/>
            </a:lnRef>
            <a:fillRef idx="1">
              <a:schemeClr val="lt1"/>
            </a:fillRef>
            <a:effectRef idx="0">
              <a:schemeClr val="dk1"/>
            </a:effectRef>
            <a:fontRef idx="minor">
              <a:schemeClr val="dk1"/>
            </a:fontRef>
          </p:style>
          <p:txBody>
            <a:bodyPr/>
            <a:lstStyle/>
            <a:p>
              <a:pPr fontAlgn="auto">
                <a:spcBef>
                  <a:spcPts val="0"/>
                </a:spcBef>
                <a:spcAft>
                  <a:spcPts val="0"/>
                </a:spcAft>
                <a:defRPr/>
              </a:pPr>
              <a:endParaRPr lang="pt-PT"/>
            </a:p>
          </p:txBody>
        </p:sp>
        <p:sp>
          <p:nvSpPr>
            <p:cNvPr id="20" name="Text Box 8"/>
            <p:cNvSpPr txBox="1">
              <a:spLocks noChangeArrowheads="1"/>
            </p:cNvSpPr>
            <p:nvPr/>
          </p:nvSpPr>
          <p:spPr bwMode="auto">
            <a:xfrm>
              <a:off x="1131" y="1515"/>
              <a:ext cx="779" cy="252"/>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fontAlgn="auto">
                <a:spcBef>
                  <a:spcPts val="0"/>
                </a:spcBef>
                <a:spcAft>
                  <a:spcPts val="0"/>
                </a:spcAft>
                <a:defRPr/>
              </a:pPr>
              <a:r>
                <a:rPr lang="en-US" sz="2000" b="1" dirty="0">
                  <a:solidFill>
                    <a:schemeClr val="accent1">
                      <a:lumMod val="75000"/>
                    </a:schemeClr>
                  </a:solidFill>
                  <a:cs typeface="Arial" charset="0"/>
                </a:rPr>
                <a:t>1. Inertia</a:t>
              </a:r>
            </a:p>
          </p:txBody>
        </p:sp>
        <p:sp>
          <p:nvSpPr>
            <p:cNvPr id="21" name="Line 9"/>
            <p:cNvSpPr>
              <a:spLocks noChangeShapeType="1"/>
            </p:cNvSpPr>
            <p:nvPr/>
          </p:nvSpPr>
          <p:spPr bwMode="auto">
            <a:xfrm>
              <a:off x="504" y="2324"/>
              <a:ext cx="544" cy="29"/>
            </a:xfrm>
            <a:prstGeom prst="line">
              <a:avLst/>
            </a:prstGeom>
            <a:ln>
              <a:headEnd/>
              <a:tailEnd type="triangle" w="med" len="med"/>
            </a:ln>
          </p:spPr>
          <p:style>
            <a:lnRef idx="2">
              <a:schemeClr val="dk1"/>
            </a:lnRef>
            <a:fillRef idx="1">
              <a:schemeClr val="lt1"/>
            </a:fillRef>
            <a:effectRef idx="0">
              <a:schemeClr val="dk1"/>
            </a:effectRef>
            <a:fontRef idx="minor">
              <a:schemeClr val="dk1"/>
            </a:fontRef>
          </p:style>
          <p:txBody>
            <a:bodyPr/>
            <a:lstStyle/>
            <a:p>
              <a:pPr fontAlgn="auto">
                <a:spcBef>
                  <a:spcPts val="0"/>
                </a:spcBef>
                <a:spcAft>
                  <a:spcPts val="0"/>
                </a:spcAft>
                <a:defRPr/>
              </a:pPr>
              <a:endParaRPr lang="pt-PT"/>
            </a:p>
          </p:txBody>
        </p:sp>
        <p:sp>
          <p:nvSpPr>
            <p:cNvPr id="22" name="Text Box 10"/>
            <p:cNvSpPr txBox="1">
              <a:spLocks noChangeArrowheads="1"/>
            </p:cNvSpPr>
            <p:nvPr/>
          </p:nvSpPr>
          <p:spPr bwMode="auto">
            <a:xfrm>
              <a:off x="1116" y="2169"/>
              <a:ext cx="1025" cy="446"/>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en-US" sz="2000" b="1" dirty="0">
                  <a:solidFill>
                    <a:schemeClr val="accent1">
                      <a:lumMod val="75000"/>
                    </a:schemeClr>
                  </a:solidFill>
                  <a:cs typeface="Arial" charset="0"/>
                </a:rPr>
                <a:t>2. Personal Influence</a:t>
              </a:r>
            </a:p>
          </p:txBody>
        </p:sp>
        <p:sp>
          <p:nvSpPr>
            <p:cNvPr id="23" name="Line 11"/>
            <p:cNvSpPr>
              <a:spLocks noChangeShapeType="1"/>
            </p:cNvSpPr>
            <p:nvPr/>
          </p:nvSpPr>
          <p:spPr bwMode="auto">
            <a:xfrm>
              <a:off x="459" y="2461"/>
              <a:ext cx="544" cy="544"/>
            </a:xfrm>
            <a:prstGeom prst="line">
              <a:avLst/>
            </a:prstGeom>
            <a:ln>
              <a:headEnd/>
              <a:tailEnd type="triangle" w="med" len="med"/>
            </a:ln>
          </p:spPr>
          <p:style>
            <a:lnRef idx="2">
              <a:schemeClr val="dk1"/>
            </a:lnRef>
            <a:fillRef idx="1">
              <a:schemeClr val="lt1"/>
            </a:fillRef>
            <a:effectRef idx="0">
              <a:schemeClr val="dk1"/>
            </a:effectRef>
            <a:fontRef idx="minor">
              <a:schemeClr val="dk1"/>
            </a:fontRef>
          </p:style>
          <p:txBody>
            <a:bodyPr/>
            <a:lstStyle/>
            <a:p>
              <a:pPr fontAlgn="auto">
                <a:spcBef>
                  <a:spcPts val="0"/>
                </a:spcBef>
                <a:spcAft>
                  <a:spcPts val="0"/>
                </a:spcAft>
                <a:defRPr/>
              </a:pPr>
              <a:endParaRPr lang="pt-PT"/>
            </a:p>
          </p:txBody>
        </p:sp>
        <p:sp>
          <p:nvSpPr>
            <p:cNvPr id="24" name="Text Box 12"/>
            <p:cNvSpPr txBox="1">
              <a:spLocks noChangeArrowheads="1"/>
            </p:cNvSpPr>
            <p:nvPr/>
          </p:nvSpPr>
          <p:spPr bwMode="auto">
            <a:xfrm>
              <a:off x="1098" y="2831"/>
              <a:ext cx="953" cy="446"/>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en-US" sz="2000" b="1" dirty="0">
                  <a:solidFill>
                    <a:schemeClr val="accent1">
                      <a:lumMod val="75000"/>
                    </a:schemeClr>
                  </a:solidFill>
                  <a:cs typeface="Arial" charset="0"/>
                </a:rPr>
                <a:t>3. Social Influence</a:t>
              </a:r>
            </a:p>
          </p:txBody>
        </p:sp>
      </p:grpSp>
      <p:sp>
        <p:nvSpPr>
          <p:cNvPr id="39941" name="Text Box 13"/>
          <p:cNvSpPr txBox="1">
            <a:spLocks noChangeArrowheads="1"/>
          </p:cNvSpPr>
          <p:nvPr/>
        </p:nvSpPr>
        <p:spPr bwMode="auto">
          <a:xfrm>
            <a:off x="4067175" y="4327525"/>
            <a:ext cx="4608513" cy="1200150"/>
          </a:xfrm>
          <a:prstGeom prst="rect">
            <a:avLst/>
          </a:prstGeom>
          <a:noFill/>
          <a:ln w="9525">
            <a:solidFill>
              <a:schemeClr val="bg1"/>
            </a:solidFill>
            <a:prstDash val="dash"/>
            <a:miter lim="800000"/>
            <a:headEnd/>
            <a:tailEnd/>
          </a:ln>
        </p:spPr>
        <p:txBody>
          <a:bodyPr>
            <a:spAutoFit/>
          </a:bodyPr>
          <a:lstStyle/>
          <a:p>
            <a:pPr marL="342900" indent="-342900">
              <a:buClr>
                <a:schemeClr val="accent1"/>
              </a:buClr>
              <a:buFont typeface="Arial" charset="0"/>
              <a:buChar char="•"/>
            </a:pPr>
            <a:r>
              <a:rPr lang="en-US" b="1">
                <a:latin typeface="Book Antiqua" pitchFamily="18" charset="0"/>
                <a:cs typeface="Arial" charset="0"/>
              </a:rPr>
              <a:t>Improves the individual</a:t>
            </a:r>
          </a:p>
          <a:p>
            <a:pPr marL="342900" indent="-342900">
              <a:buClr>
                <a:schemeClr val="accent1"/>
              </a:buClr>
              <a:buFont typeface="Arial" charset="0"/>
              <a:buChar char="•"/>
            </a:pPr>
            <a:r>
              <a:rPr lang="en-US" b="1">
                <a:latin typeface="Book Antiqua" pitchFamily="18" charset="0"/>
                <a:cs typeface="Arial" charset="0"/>
              </a:rPr>
              <a:t>Makes the particle return to a previous position, better than the current</a:t>
            </a:r>
          </a:p>
          <a:p>
            <a:pPr marL="342900" indent="-342900">
              <a:buClr>
                <a:schemeClr val="accent1"/>
              </a:buClr>
              <a:buFont typeface="Arial" charset="0"/>
              <a:buChar char="•"/>
            </a:pPr>
            <a:r>
              <a:rPr lang="en-US" b="1">
                <a:latin typeface="Book Antiqua" pitchFamily="18" charset="0"/>
                <a:cs typeface="Arial" charset="0"/>
              </a:rPr>
              <a:t>Conservative</a:t>
            </a:r>
          </a:p>
        </p:txBody>
      </p:sp>
      <p:sp>
        <p:nvSpPr>
          <p:cNvPr id="39942" name="Text Box 14"/>
          <p:cNvSpPr txBox="1">
            <a:spLocks noChangeArrowheads="1"/>
          </p:cNvSpPr>
          <p:nvPr/>
        </p:nvSpPr>
        <p:spPr bwMode="auto">
          <a:xfrm>
            <a:off x="4067175" y="5662613"/>
            <a:ext cx="4608513" cy="646112"/>
          </a:xfrm>
          <a:prstGeom prst="rect">
            <a:avLst/>
          </a:prstGeom>
          <a:noFill/>
          <a:ln w="9525">
            <a:solidFill>
              <a:schemeClr val="bg1"/>
            </a:solidFill>
            <a:prstDash val="dash"/>
            <a:miter lim="800000"/>
            <a:headEnd/>
            <a:tailEnd/>
          </a:ln>
        </p:spPr>
        <p:txBody>
          <a:bodyPr>
            <a:spAutoFit/>
          </a:bodyPr>
          <a:lstStyle/>
          <a:p>
            <a:pPr marL="342900" indent="-342900">
              <a:buClr>
                <a:schemeClr val="accent1"/>
              </a:buClr>
              <a:buFont typeface="Arial" charset="0"/>
              <a:buChar char="•"/>
            </a:pPr>
            <a:r>
              <a:rPr lang="en-US" b="1">
                <a:latin typeface="Book Antiqua" pitchFamily="18" charset="0"/>
                <a:cs typeface="Arial" charset="0"/>
              </a:rPr>
              <a:t>Makes the particle follow the best neighbors direction</a:t>
            </a:r>
          </a:p>
        </p:txBody>
      </p:sp>
      <p:pic>
        <p:nvPicPr>
          <p:cNvPr id="28" name="Picture 2"/>
          <p:cNvPicPr>
            <a:picLocks noChangeAspect="1" noChangeArrowheads="1"/>
          </p:cNvPicPr>
          <p:nvPr/>
        </p:nvPicPr>
        <p:blipFill>
          <a:blip r:embed="rId2">
            <a:grayscl/>
          </a:blip>
          <a:srcRect l="846" t="5287" r="1907" b="10127"/>
          <a:stretch>
            <a:fillRect/>
          </a:stretch>
        </p:blipFill>
        <p:spPr bwMode="auto">
          <a:xfrm>
            <a:off x="539750" y="2060575"/>
            <a:ext cx="8280400" cy="1152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9939"/>
                                        </p:tgtEl>
                                        <p:attrNameLst>
                                          <p:attrName>style.visibility</p:attrName>
                                        </p:attrNameLst>
                                      </p:cBhvr>
                                      <p:to>
                                        <p:strVal val="visible"/>
                                      </p:to>
                                    </p:set>
                                    <p:animEffect transition="in" filter="box(in)">
                                      <p:cBhvr>
                                        <p:cTn id="7" dur="500"/>
                                        <p:tgtEl>
                                          <p:spTgt spid="3993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9941"/>
                                        </p:tgtEl>
                                        <p:attrNameLst>
                                          <p:attrName>style.visibility</p:attrName>
                                        </p:attrNameLst>
                                      </p:cBhvr>
                                      <p:to>
                                        <p:strVal val="visible"/>
                                      </p:to>
                                    </p:set>
                                    <p:animEffect transition="in" filter="box(in)">
                                      <p:cBhvr>
                                        <p:cTn id="12" dur="500"/>
                                        <p:tgtEl>
                                          <p:spTgt spid="3994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9942"/>
                                        </p:tgtEl>
                                        <p:attrNameLst>
                                          <p:attrName>style.visibility</p:attrName>
                                        </p:attrNameLst>
                                      </p:cBhvr>
                                      <p:to>
                                        <p:strVal val="visible"/>
                                      </p:to>
                                    </p:set>
                                    <p:animEffect transition="in" filter="box(in)">
                                      <p:cBhvr>
                                        <p:cTn id="17" dur="500"/>
                                        <p:tgtEl>
                                          <p:spTgt spid="39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animBg="1"/>
      <p:bldP spid="39941" grpId="0" animBg="1"/>
      <p:bldP spid="3994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3536"/>
            <a:ext cx="8229600" cy="1143000"/>
          </a:xfrm>
        </p:spPr>
        <p:txBody>
          <a:bodyPr/>
          <a:lstStyle/>
          <a:p>
            <a:pPr marL="54864" indent="0" eaLnBrk="1" fontAlgn="auto" hangingPunct="1">
              <a:spcAft>
                <a:spcPts val="0"/>
              </a:spcAft>
              <a:defRPr/>
            </a:pPr>
            <a:r>
              <a:rPr lang="en-US" dirty="0" smtClean="0">
                <a:solidFill>
                  <a:schemeClr val="tx2">
                    <a:tint val="100000"/>
                    <a:shade val="90000"/>
                    <a:satMod val="250000"/>
                    <a:alpha val="100000"/>
                  </a:schemeClr>
                </a:solidFill>
              </a:rPr>
              <a:t>Summary</a:t>
            </a:r>
            <a:endParaRPr lang="pt-PT" dirty="0">
              <a:solidFill>
                <a:schemeClr val="tx2">
                  <a:tint val="100000"/>
                  <a:shade val="90000"/>
                  <a:satMod val="250000"/>
                  <a:alpha val="100000"/>
                </a:schemeClr>
              </a:solidFill>
            </a:endParaRPr>
          </a:p>
        </p:txBody>
      </p:sp>
      <p:sp>
        <p:nvSpPr>
          <p:cNvPr id="15362" name="Marcador de Posição de Conteúdo 2"/>
          <p:cNvSpPr>
            <a:spLocks noGrp="1"/>
          </p:cNvSpPr>
          <p:nvPr>
            <p:ph idx="1"/>
          </p:nvPr>
        </p:nvSpPr>
        <p:spPr>
          <a:xfrm>
            <a:off x="457200" y="1646238"/>
            <a:ext cx="8229600" cy="5022850"/>
          </a:xfrm>
        </p:spPr>
        <p:txBody>
          <a:bodyPr/>
          <a:lstStyle/>
          <a:p>
            <a:pPr eaLnBrk="1" hangingPunct="1"/>
            <a:r>
              <a:rPr lang="en-US" sz="3000" smtClean="0"/>
              <a:t>Introduction to Particle Swarm Optimization (PSO)</a:t>
            </a:r>
          </a:p>
          <a:p>
            <a:pPr lvl="1" eaLnBrk="1" hangingPunct="1">
              <a:spcBef>
                <a:spcPts val="600"/>
              </a:spcBef>
            </a:pPr>
            <a:r>
              <a:rPr lang="en-US" smtClean="0"/>
              <a:t>Origins</a:t>
            </a:r>
          </a:p>
          <a:p>
            <a:pPr lvl="1" eaLnBrk="1" hangingPunct="1">
              <a:spcBef>
                <a:spcPts val="600"/>
              </a:spcBef>
            </a:pPr>
            <a:r>
              <a:rPr lang="en-US" smtClean="0"/>
              <a:t>Concept </a:t>
            </a:r>
          </a:p>
          <a:p>
            <a:pPr lvl="1" eaLnBrk="1" hangingPunct="1">
              <a:spcBef>
                <a:spcPts val="600"/>
              </a:spcBef>
            </a:pPr>
            <a:r>
              <a:rPr lang="en-US" smtClean="0"/>
              <a:t>PSO Algorithm</a:t>
            </a:r>
          </a:p>
          <a:p>
            <a:pPr lvl="1" eaLnBrk="1" hangingPunct="1"/>
            <a:endParaRPr lang="en-US" smtClean="0"/>
          </a:p>
          <a:p>
            <a:pPr eaLnBrk="1" hangingPunct="1"/>
            <a:r>
              <a:rPr lang="en-US" sz="3000" smtClean="0"/>
              <a:t>PSO for the Bin Packing Problem (BPP)</a:t>
            </a:r>
          </a:p>
          <a:p>
            <a:pPr lvl="1" eaLnBrk="1" hangingPunct="1">
              <a:spcBef>
                <a:spcPts val="600"/>
              </a:spcBef>
            </a:pPr>
            <a:r>
              <a:rPr lang="en-US" smtClean="0"/>
              <a:t>Problem Formulation</a:t>
            </a:r>
          </a:p>
          <a:p>
            <a:pPr lvl="1" eaLnBrk="1" hangingPunct="1">
              <a:spcBef>
                <a:spcPts val="600"/>
              </a:spcBef>
            </a:pPr>
            <a:r>
              <a:rPr lang="en-US" smtClean="0"/>
              <a:t>Algorithm</a:t>
            </a:r>
          </a:p>
          <a:p>
            <a:pPr lvl="1" eaLnBrk="1" hangingPunct="1">
              <a:spcBef>
                <a:spcPts val="600"/>
              </a:spcBef>
            </a:pPr>
            <a:r>
              <a:rPr lang="en-US" smtClean="0"/>
              <a:t>Simulation Results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pt-PT" dirty="0" err="1" smtClean="0">
                <a:solidFill>
                  <a:schemeClr val="tx2">
                    <a:tint val="100000"/>
                    <a:shade val="90000"/>
                    <a:satMod val="250000"/>
                    <a:alpha val="100000"/>
                  </a:schemeClr>
                </a:solidFill>
              </a:rPr>
              <a:t>Introduction</a:t>
            </a:r>
            <a:r>
              <a:rPr lang="pt-PT" dirty="0" smtClean="0">
                <a:solidFill>
                  <a:schemeClr val="tx2">
                    <a:tint val="100000"/>
                    <a:shade val="90000"/>
                    <a:satMod val="250000"/>
                    <a:alpha val="100000"/>
                  </a:schemeClr>
                </a:solidFill>
              </a:rPr>
              <a:t> to </a:t>
            </a:r>
            <a:r>
              <a:rPr lang="pt-PT" dirty="0" err="1" smtClean="0">
                <a:solidFill>
                  <a:schemeClr val="tx2">
                    <a:tint val="100000"/>
                    <a:shade val="90000"/>
                    <a:satMod val="250000"/>
                    <a:alpha val="100000"/>
                  </a:schemeClr>
                </a:solidFill>
              </a:rPr>
              <a:t>the</a:t>
            </a:r>
            <a:r>
              <a:rPr lang="pt-PT" dirty="0" smtClean="0">
                <a:solidFill>
                  <a:schemeClr val="tx2">
                    <a:tint val="100000"/>
                    <a:shade val="90000"/>
                    <a:satMod val="250000"/>
                    <a:alpha val="100000"/>
                  </a:schemeClr>
                </a:solidFill>
              </a:rPr>
              <a:t> PSO: </a:t>
            </a:r>
            <a:r>
              <a:rPr lang="pt-PT" b="1" u="sng" dirty="0" err="1" smtClean="0">
                <a:solidFill>
                  <a:schemeClr val="tx2">
                    <a:tint val="100000"/>
                    <a:shade val="90000"/>
                    <a:satMod val="250000"/>
                    <a:alpha val="100000"/>
                  </a:schemeClr>
                </a:solidFill>
              </a:rPr>
              <a:t>Algorithm</a:t>
            </a:r>
            <a:endParaRPr lang="pt-PT" b="1" u="sng" dirty="0">
              <a:solidFill>
                <a:schemeClr val="tx2">
                  <a:tint val="100000"/>
                  <a:shade val="90000"/>
                  <a:satMod val="250000"/>
                  <a:alpha val="100000"/>
                </a:schemeClr>
              </a:solidFill>
            </a:endParaRPr>
          </a:p>
        </p:txBody>
      </p:sp>
      <p:sp>
        <p:nvSpPr>
          <p:cNvPr id="40962" name="Rectangle 3"/>
          <p:cNvSpPr txBox="1">
            <a:spLocks noChangeArrowheads="1"/>
          </p:cNvSpPr>
          <p:nvPr/>
        </p:nvSpPr>
        <p:spPr bwMode="auto">
          <a:xfrm>
            <a:off x="457200" y="1557338"/>
            <a:ext cx="8229600" cy="1898650"/>
          </a:xfrm>
          <a:prstGeom prst="rect">
            <a:avLst/>
          </a:prstGeom>
          <a:noFill/>
          <a:ln w="9525">
            <a:noFill/>
            <a:miter lim="800000"/>
            <a:headEnd/>
            <a:tailEnd/>
          </a:ln>
        </p:spPr>
        <p:txBody>
          <a:bodyPr/>
          <a:lstStyle/>
          <a:p>
            <a:pPr marL="292100" lvl="1" indent="-292100">
              <a:lnSpc>
                <a:spcPct val="150000"/>
              </a:lnSpc>
              <a:spcAft>
                <a:spcPts val="1200"/>
              </a:spcAft>
              <a:buClr>
                <a:schemeClr val="accent1"/>
              </a:buClr>
              <a:buSzPct val="70000"/>
              <a:buFont typeface="Wingdings 2" pitchFamily="18" charset="2"/>
              <a:buChar char=""/>
            </a:pPr>
            <a:r>
              <a:rPr lang="en-US" sz="2400" u="sng">
                <a:latin typeface="Rockwell" pitchFamily="18" charset="0"/>
              </a:rPr>
              <a:t>Intensification</a:t>
            </a:r>
            <a:r>
              <a:rPr lang="en-US" sz="2400">
                <a:latin typeface="Rockwell" pitchFamily="18" charset="0"/>
              </a:rPr>
              <a:t>: explores the previous solutions, finds the best solution of a given region</a:t>
            </a:r>
          </a:p>
          <a:p>
            <a:pPr marL="292100" lvl="1" indent="-292100">
              <a:lnSpc>
                <a:spcPct val="150000"/>
              </a:lnSpc>
              <a:spcAft>
                <a:spcPts val="1200"/>
              </a:spcAft>
              <a:buClr>
                <a:schemeClr val="accent1"/>
              </a:buClr>
              <a:buSzPct val="70000"/>
              <a:buFont typeface="Wingdings 2" pitchFamily="18" charset="2"/>
              <a:buChar char=""/>
            </a:pPr>
            <a:r>
              <a:rPr lang="en-US" sz="2400" u="sng">
                <a:latin typeface="Rockwell" pitchFamily="18" charset="0"/>
              </a:rPr>
              <a:t>Diversification</a:t>
            </a:r>
            <a:r>
              <a:rPr lang="en-US" sz="2400">
                <a:latin typeface="Rockwell" pitchFamily="18" charset="0"/>
              </a:rPr>
              <a:t>: searches new solutions, finds the regions with potentially the best solutions</a:t>
            </a:r>
          </a:p>
          <a:p>
            <a:pPr marL="292100" lvl="1" indent="-292100">
              <a:lnSpc>
                <a:spcPct val="150000"/>
              </a:lnSpc>
              <a:spcAft>
                <a:spcPts val="300"/>
              </a:spcAft>
              <a:buClr>
                <a:schemeClr val="accent1"/>
              </a:buClr>
              <a:buSzPct val="70000"/>
              <a:buFont typeface="Wingdings 2" pitchFamily="18" charset="2"/>
              <a:buChar char=""/>
            </a:pPr>
            <a:r>
              <a:rPr lang="en-US" sz="2400">
                <a:latin typeface="Rockwell" pitchFamily="18" charset="0"/>
              </a:rPr>
              <a:t>In PSO:</a:t>
            </a:r>
          </a:p>
        </p:txBody>
      </p:sp>
      <p:pic>
        <p:nvPicPr>
          <p:cNvPr id="3074" name="Picture 2"/>
          <p:cNvPicPr>
            <a:picLocks noChangeAspect="1" noChangeArrowheads="1"/>
          </p:cNvPicPr>
          <p:nvPr/>
        </p:nvPicPr>
        <p:blipFill>
          <a:blip r:embed="rId2"/>
          <a:srcRect l="981" t="8542" r="1947" b="10306"/>
          <a:stretch>
            <a:fillRect/>
          </a:stretch>
        </p:blipFill>
        <p:spPr bwMode="auto">
          <a:xfrm>
            <a:off x="971550" y="4941888"/>
            <a:ext cx="7129463" cy="13668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628800"/>
            <a:ext cx="6871869" cy="48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3260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pt-PT" dirty="0" err="1" smtClean="0">
                <a:solidFill>
                  <a:schemeClr val="tx2">
                    <a:tint val="100000"/>
                    <a:shade val="90000"/>
                    <a:satMod val="250000"/>
                    <a:alpha val="100000"/>
                  </a:schemeClr>
                </a:solidFill>
              </a:rPr>
              <a:t>Introduction</a:t>
            </a:r>
            <a:r>
              <a:rPr lang="pt-PT" dirty="0" smtClean="0">
                <a:solidFill>
                  <a:schemeClr val="tx2">
                    <a:tint val="100000"/>
                    <a:shade val="90000"/>
                    <a:satMod val="250000"/>
                    <a:alpha val="100000"/>
                  </a:schemeClr>
                </a:solidFill>
              </a:rPr>
              <a:t> to </a:t>
            </a:r>
            <a:r>
              <a:rPr lang="pt-PT" dirty="0" err="1" smtClean="0">
                <a:solidFill>
                  <a:schemeClr val="tx2">
                    <a:tint val="100000"/>
                    <a:shade val="90000"/>
                    <a:satMod val="250000"/>
                    <a:alpha val="100000"/>
                  </a:schemeClr>
                </a:solidFill>
              </a:rPr>
              <a:t>the</a:t>
            </a:r>
            <a:r>
              <a:rPr lang="pt-PT" dirty="0" smtClean="0">
                <a:solidFill>
                  <a:schemeClr val="tx2">
                    <a:tint val="100000"/>
                    <a:shade val="90000"/>
                    <a:satMod val="250000"/>
                    <a:alpha val="100000"/>
                  </a:schemeClr>
                </a:solidFill>
              </a:rPr>
              <a:t> PSO: </a:t>
            </a:r>
            <a:r>
              <a:rPr lang="pt-PT" b="1" u="sng" dirty="0" err="1" smtClean="0">
                <a:solidFill>
                  <a:schemeClr val="tx2">
                    <a:tint val="100000"/>
                    <a:shade val="90000"/>
                    <a:satMod val="250000"/>
                    <a:alpha val="100000"/>
                  </a:schemeClr>
                </a:solidFill>
              </a:rPr>
              <a:t>Algorithm</a:t>
            </a:r>
            <a:r>
              <a:rPr lang="pt-PT" b="1" u="sng" dirty="0" smtClean="0">
                <a:solidFill>
                  <a:schemeClr val="tx2">
                    <a:tint val="100000"/>
                    <a:shade val="90000"/>
                    <a:satMod val="250000"/>
                    <a:alpha val="100000"/>
                  </a:schemeClr>
                </a:solidFill>
              </a:rPr>
              <a:t> - </a:t>
            </a:r>
            <a:r>
              <a:rPr lang="pt-PT" b="1" u="sng" dirty="0" err="1" smtClean="0">
                <a:solidFill>
                  <a:schemeClr val="tx2">
                    <a:tint val="100000"/>
                    <a:shade val="90000"/>
                    <a:satMod val="250000"/>
                    <a:alpha val="100000"/>
                  </a:schemeClr>
                </a:solidFill>
              </a:rPr>
              <a:t>Example</a:t>
            </a:r>
            <a:endParaRPr lang="pt-PT" b="1" u="sng" dirty="0">
              <a:solidFill>
                <a:schemeClr val="tx2">
                  <a:tint val="100000"/>
                  <a:shade val="90000"/>
                  <a:satMod val="250000"/>
                  <a:alpha val="100000"/>
                </a:schemeClr>
              </a:solidFill>
            </a:endParaRPr>
          </a:p>
        </p:txBody>
      </p:sp>
      <p:pic>
        <p:nvPicPr>
          <p:cNvPr id="41986" name="Picture 2" descr="C:\Users\Su\Desktop\img.png"/>
          <p:cNvPicPr>
            <a:picLocks noChangeAspect="1" noChangeArrowheads="1"/>
          </p:cNvPicPr>
          <p:nvPr/>
        </p:nvPicPr>
        <p:blipFill>
          <a:blip r:embed="rId2"/>
          <a:srcRect/>
          <a:stretch>
            <a:fillRect/>
          </a:stretch>
        </p:blipFill>
        <p:spPr bwMode="auto">
          <a:xfrm>
            <a:off x="395288" y="1922463"/>
            <a:ext cx="8150225" cy="46021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pt-PT" dirty="0" err="1" smtClean="0">
                <a:solidFill>
                  <a:schemeClr val="tx2">
                    <a:tint val="100000"/>
                    <a:shade val="90000"/>
                    <a:satMod val="250000"/>
                    <a:alpha val="100000"/>
                  </a:schemeClr>
                </a:solidFill>
              </a:rPr>
              <a:t>Introduction</a:t>
            </a:r>
            <a:r>
              <a:rPr lang="pt-PT" dirty="0" smtClean="0">
                <a:solidFill>
                  <a:schemeClr val="tx2">
                    <a:tint val="100000"/>
                    <a:shade val="90000"/>
                    <a:satMod val="250000"/>
                    <a:alpha val="100000"/>
                  </a:schemeClr>
                </a:solidFill>
              </a:rPr>
              <a:t> to </a:t>
            </a:r>
            <a:r>
              <a:rPr lang="pt-PT" dirty="0" err="1" smtClean="0">
                <a:solidFill>
                  <a:schemeClr val="tx2">
                    <a:tint val="100000"/>
                    <a:shade val="90000"/>
                    <a:satMod val="250000"/>
                    <a:alpha val="100000"/>
                  </a:schemeClr>
                </a:solidFill>
              </a:rPr>
              <a:t>the</a:t>
            </a:r>
            <a:r>
              <a:rPr lang="pt-PT" dirty="0" smtClean="0">
                <a:solidFill>
                  <a:schemeClr val="tx2">
                    <a:tint val="100000"/>
                    <a:shade val="90000"/>
                    <a:satMod val="250000"/>
                    <a:alpha val="100000"/>
                  </a:schemeClr>
                </a:solidFill>
              </a:rPr>
              <a:t> PSO: </a:t>
            </a:r>
            <a:r>
              <a:rPr lang="pt-PT" b="1" u="sng" dirty="0" err="1" smtClean="0">
                <a:solidFill>
                  <a:schemeClr val="tx2">
                    <a:tint val="100000"/>
                    <a:shade val="90000"/>
                    <a:satMod val="250000"/>
                    <a:alpha val="100000"/>
                  </a:schemeClr>
                </a:solidFill>
              </a:rPr>
              <a:t>Algorithm</a:t>
            </a:r>
            <a:r>
              <a:rPr lang="pt-PT" b="1" u="sng" dirty="0" smtClean="0">
                <a:solidFill>
                  <a:schemeClr val="tx2">
                    <a:tint val="100000"/>
                    <a:shade val="90000"/>
                    <a:satMod val="250000"/>
                    <a:alpha val="100000"/>
                  </a:schemeClr>
                </a:solidFill>
              </a:rPr>
              <a:t> - </a:t>
            </a:r>
            <a:r>
              <a:rPr lang="pt-PT" b="1" u="sng" dirty="0" err="1" smtClean="0">
                <a:solidFill>
                  <a:schemeClr val="tx2">
                    <a:tint val="100000"/>
                    <a:shade val="90000"/>
                    <a:satMod val="250000"/>
                    <a:alpha val="100000"/>
                  </a:schemeClr>
                </a:solidFill>
              </a:rPr>
              <a:t>Example</a:t>
            </a:r>
            <a:endParaRPr lang="pt-PT" b="1" u="sng" dirty="0">
              <a:solidFill>
                <a:schemeClr val="tx2">
                  <a:tint val="100000"/>
                  <a:shade val="90000"/>
                  <a:satMod val="250000"/>
                  <a:alpha val="100000"/>
                </a:schemeClr>
              </a:solidFill>
            </a:endParaRPr>
          </a:p>
        </p:txBody>
      </p:sp>
      <p:pic>
        <p:nvPicPr>
          <p:cNvPr id="43010" name="Picture 2" descr="C:\Users\Su\Desktop\Imagem2.png"/>
          <p:cNvPicPr>
            <a:picLocks noChangeAspect="1" noChangeArrowheads="1"/>
          </p:cNvPicPr>
          <p:nvPr/>
        </p:nvPicPr>
        <p:blipFill>
          <a:blip r:embed="rId2"/>
          <a:srcRect/>
          <a:stretch>
            <a:fillRect/>
          </a:stretch>
        </p:blipFill>
        <p:spPr bwMode="auto">
          <a:xfrm>
            <a:off x="468313" y="1916113"/>
            <a:ext cx="8107362" cy="45958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pt-PT" dirty="0" err="1" smtClean="0">
                <a:solidFill>
                  <a:schemeClr val="tx2">
                    <a:tint val="100000"/>
                    <a:shade val="90000"/>
                    <a:satMod val="250000"/>
                    <a:alpha val="100000"/>
                  </a:schemeClr>
                </a:solidFill>
              </a:rPr>
              <a:t>Introduction</a:t>
            </a:r>
            <a:r>
              <a:rPr lang="pt-PT" dirty="0" smtClean="0">
                <a:solidFill>
                  <a:schemeClr val="tx2">
                    <a:tint val="100000"/>
                    <a:shade val="90000"/>
                    <a:satMod val="250000"/>
                    <a:alpha val="100000"/>
                  </a:schemeClr>
                </a:solidFill>
              </a:rPr>
              <a:t> to </a:t>
            </a:r>
            <a:r>
              <a:rPr lang="pt-PT" dirty="0" err="1" smtClean="0">
                <a:solidFill>
                  <a:schemeClr val="tx2">
                    <a:tint val="100000"/>
                    <a:shade val="90000"/>
                    <a:satMod val="250000"/>
                    <a:alpha val="100000"/>
                  </a:schemeClr>
                </a:solidFill>
              </a:rPr>
              <a:t>the</a:t>
            </a:r>
            <a:r>
              <a:rPr lang="pt-PT" dirty="0" smtClean="0">
                <a:solidFill>
                  <a:schemeClr val="tx2">
                    <a:tint val="100000"/>
                    <a:shade val="90000"/>
                    <a:satMod val="250000"/>
                    <a:alpha val="100000"/>
                  </a:schemeClr>
                </a:solidFill>
              </a:rPr>
              <a:t> PSO: </a:t>
            </a:r>
            <a:r>
              <a:rPr lang="pt-PT" b="1" u="sng" dirty="0" err="1" smtClean="0">
                <a:solidFill>
                  <a:schemeClr val="tx2">
                    <a:tint val="100000"/>
                    <a:shade val="90000"/>
                    <a:satMod val="250000"/>
                    <a:alpha val="100000"/>
                  </a:schemeClr>
                </a:solidFill>
              </a:rPr>
              <a:t>Algorithm</a:t>
            </a:r>
            <a:r>
              <a:rPr lang="pt-PT" b="1" u="sng" dirty="0" smtClean="0">
                <a:solidFill>
                  <a:schemeClr val="tx2">
                    <a:tint val="100000"/>
                    <a:shade val="90000"/>
                    <a:satMod val="250000"/>
                    <a:alpha val="100000"/>
                  </a:schemeClr>
                </a:solidFill>
              </a:rPr>
              <a:t> - </a:t>
            </a:r>
            <a:r>
              <a:rPr lang="pt-PT" b="1" u="sng" dirty="0" err="1" smtClean="0">
                <a:solidFill>
                  <a:schemeClr val="tx2">
                    <a:tint val="100000"/>
                    <a:shade val="90000"/>
                    <a:satMod val="250000"/>
                    <a:alpha val="100000"/>
                  </a:schemeClr>
                </a:solidFill>
              </a:rPr>
              <a:t>Example</a:t>
            </a:r>
            <a:endParaRPr lang="pt-PT" b="1" u="sng" dirty="0">
              <a:solidFill>
                <a:schemeClr val="tx2">
                  <a:tint val="100000"/>
                  <a:shade val="90000"/>
                  <a:satMod val="250000"/>
                  <a:alpha val="100000"/>
                </a:schemeClr>
              </a:solidFill>
            </a:endParaRPr>
          </a:p>
        </p:txBody>
      </p:sp>
      <p:pic>
        <p:nvPicPr>
          <p:cNvPr id="44034" name="Picture 2" descr="C:\Users\Su\Desktop\Imagem3.png"/>
          <p:cNvPicPr>
            <a:picLocks noChangeAspect="1" noChangeArrowheads="1"/>
          </p:cNvPicPr>
          <p:nvPr/>
        </p:nvPicPr>
        <p:blipFill>
          <a:blip r:embed="rId2"/>
          <a:srcRect/>
          <a:stretch>
            <a:fillRect/>
          </a:stretch>
        </p:blipFill>
        <p:spPr bwMode="auto">
          <a:xfrm>
            <a:off x="1027113" y="1928813"/>
            <a:ext cx="7546975" cy="45958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pt-PT" dirty="0" err="1" smtClean="0">
                <a:solidFill>
                  <a:schemeClr val="tx2">
                    <a:tint val="100000"/>
                    <a:shade val="90000"/>
                    <a:satMod val="250000"/>
                    <a:alpha val="100000"/>
                  </a:schemeClr>
                </a:solidFill>
              </a:rPr>
              <a:t>Introduction</a:t>
            </a:r>
            <a:r>
              <a:rPr lang="pt-PT" dirty="0" smtClean="0">
                <a:solidFill>
                  <a:schemeClr val="tx2">
                    <a:tint val="100000"/>
                    <a:shade val="90000"/>
                    <a:satMod val="250000"/>
                    <a:alpha val="100000"/>
                  </a:schemeClr>
                </a:solidFill>
              </a:rPr>
              <a:t> to </a:t>
            </a:r>
            <a:r>
              <a:rPr lang="pt-PT" dirty="0" err="1" smtClean="0">
                <a:solidFill>
                  <a:schemeClr val="tx2">
                    <a:tint val="100000"/>
                    <a:shade val="90000"/>
                    <a:satMod val="250000"/>
                    <a:alpha val="100000"/>
                  </a:schemeClr>
                </a:solidFill>
              </a:rPr>
              <a:t>the</a:t>
            </a:r>
            <a:r>
              <a:rPr lang="pt-PT" dirty="0" smtClean="0">
                <a:solidFill>
                  <a:schemeClr val="tx2">
                    <a:tint val="100000"/>
                    <a:shade val="90000"/>
                    <a:satMod val="250000"/>
                    <a:alpha val="100000"/>
                  </a:schemeClr>
                </a:solidFill>
              </a:rPr>
              <a:t> PSO: </a:t>
            </a:r>
            <a:r>
              <a:rPr lang="pt-PT" b="1" u="sng" dirty="0" err="1" smtClean="0">
                <a:solidFill>
                  <a:schemeClr val="tx2">
                    <a:tint val="100000"/>
                    <a:shade val="90000"/>
                    <a:satMod val="250000"/>
                    <a:alpha val="100000"/>
                  </a:schemeClr>
                </a:solidFill>
              </a:rPr>
              <a:t>Algorithm</a:t>
            </a:r>
            <a:r>
              <a:rPr lang="pt-PT" b="1" u="sng" dirty="0" smtClean="0">
                <a:solidFill>
                  <a:schemeClr val="tx2">
                    <a:tint val="100000"/>
                    <a:shade val="90000"/>
                    <a:satMod val="250000"/>
                    <a:alpha val="100000"/>
                  </a:schemeClr>
                </a:solidFill>
              </a:rPr>
              <a:t> - </a:t>
            </a:r>
            <a:r>
              <a:rPr lang="pt-PT" b="1" u="sng" dirty="0" err="1" smtClean="0">
                <a:solidFill>
                  <a:schemeClr val="tx2">
                    <a:tint val="100000"/>
                    <a:shade val="90000"/>
                    <a:satMod val="250000"/>
                    <a:alpha val="100000"/>
                  </a:schemeClr>
                </a:solidFill>
              </a:rPr>
              <a:t>Example</a:t>
            </a:r>
            <a:endParaRPr lang="pt-PT" b="1" u="sng" dirty="0">
              <a:solidFill>
                <a:schemeClr val="tx2">
                  <a:tint val="100000"/>
                  <a:shade val="90000"/>
                  <a:satMod val="250000"/>
                  <a:alpha val="100000"/>
                </a:schemeClr>
              </a:solidFill>
            </a:endParaRPr>
          </a:p>
        </p:txBody>
      </p:sp>
      <p:pic>
        <p:nvPicPr>
          <p:cNvPr id="45058" name="Picture 3" descr="C:\Users\Su\Desktop\Imagem4.png"/>
          <p:cNvPicPr>
            <a:picLocks noChangeAspect="1" noChangeArrowheads="1"/>
          </p:cNvPicPr>
          <p:nvPr/>
        </p:nvPicPr>
        <p:blipFill>
          <a:blip r:embed="rId2"/>
          <a:srcRect/>
          <a:stretch>
            <a:fillRect/>
          </a:stretch>
        </p:blipFill>
        <p:spPr bwMode="auto">
          <a:xfrm>
            <a:off x="1023938" y="1927225"/>
            <a:ext cx="7546975" cy="4595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pt-PT" dirty="0" err="1" smtClean="0">
                <a:solidFill>
                  <a:schemeClr val="tx2">
                    <a:tint val="100000"/>
                    <a:shade val="90000"/>
                    <a:satMod val="250000"/>
                    <a:alpha val="100000"/>
                  </a:schemeClr>
                </a:solidFill>
              </a:rPr>
              <a:t>Introduction</a:t>
            </a:r>
            <a:r>
              <a:rPr lang="pt-PT" dirty="0" smtClean="0">
                <a:solidFill>
                  <a:schemeClr val="tx2">
                    <a:tint val="100000"/>
                    <a:shade val="90000"/>
                    <a:satMod val="250000"/>
                    <a:alpha val="100000"/>
                  </a:schemeClr>
                </a:solidFill>
              </a:rPr>
              <a:t> to </a:t>
            </a:r>
            <a:r>
              <a:rPr lang="pt-PT" dirty="0" err="1" smtClean="0">
                <a:solidFill>
                  <a:schemeClr val="tx2">
                    <a:tint val="100000"/>
                    <a:shade val="90000"/>
                    <a:satMod val="250000"/>
                    <a:alpha val="100000"/>
                  </a:schemeClr>
                </a:solidFill>
              </a:rPr>
              <a:t>the</a:t>
            </a:r>
            <a:r>
              <a:rPr lang="pt-PT" dirty="0" smtClean="0">
                <a:solidFill>
                  <a:schemeClr val="tx2">
                    <a:tint val="100000"/>
                    <a:shade val="90000"/>
                    <a:satMod val="250000"/>
                    <a:alpha val="100000"/>
                  </a:schemeClr>
                </a:solidFill>
              </a:rPr>
              <a:t> PSO: </a:t>
            </a:r>
            <a:r>
              <a:rPr lang="pt-PT" b="1" u="sng" dirty="0" err="1" smtClean="0">
                <a:solidFill>
                  <a:schemeClr val="tx2">
                    <a:tint val="100000"/>
                    <a:shade val="90000"/>
                    <a:satMod val="250000"/>
                    <a:alpha val="100000"/>
                  </a:schemeClr>
                </a:solidFill>
              </a:rPr>
              <a:t>Algorithm</a:t>
            </a:r>
            <a:r>
              <a:rPr lang="pt-PT" b="1" u="sng" dirty="0" smtClean="0">
                <a:solidFill>
                  <a:schemeClr val="tx2">
                    <a:tint val="100000"/>
                    <a:shade val="90000"/>
                    <a:satMod val="250000"/>
                    <a:alpha val="100000"/>
                  </a:schemeClr>
                </a:solidFill>
              </a:rPr>
              <a:t> - </a:t>
            </a:r>
            <a:r>
              <a:rPr lang="pt-PT" b="1" u="sng" dirty="0" err="1" smtClean="0">
                <a:solidFill>
                  <a:schemeClr val="tx2">
                    <a:tint val="100000"/>
                    <a:shade val="90000"/>
                    <a:satMod val="250000"/>
                    <a:alpha val="100000"/>
                  </a:schemeClr>
                </a:solidFill>
              </a:rPr>
              <a:t>Example</a:t>
            </a:r>
            <a:endParaRPr lang="pt-PT" b="1" u="sng" dirty="0">
              <a:solidFill>
                <a:schemeClr val="tx2">
                  <a:tint val="100000"/>
                  <a:shade val="90000"/>
                  <a:satMod val="250000"/>
                  <a:alpha val="100000"/>
                </a:schemeClr>
              </a:solidFill>
            </a:endParaRPr>
          </a:p>
        </p:txBody>
      </p:sp>
      <p:pic>
        <p:nvPicPr>
          <p:cNvPr id="46082" name="Picture 2" descr="C:\Users\Su\Desktop\Imagem5.png"/>
          <p:cNvPicPr>
            <a:picLocks noChangeAspect="1" noChangeArrowheads="1"/>
          </p:cNvPicPr>
          <p:nvPr/>
        </p:nvPicPr>
        <p:blipFill>
          <a:blip r:embed="rId2"/>
          <a:srcRect/>
          <a:stretch>
            <a:fillRect/>
          </a:stretch>
        </p:blipFill>
        <p:spPr bwMode="auto">
          <a:xfrm>
            <a:off x="1023938" y="1927225"/>
            <a:ext cx="7546975" cy="4595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pt-PT" dirty="0" err="1" smtClean="0">
                <a:solidFill>
                  <a:schemeClr val="tx2">
                    <a:tint val="100000"/>
                    <a:shade val="90000"/>
                    <a:satMod val="250000"/>
                    <a:alpha val="100000"/>
                  </a:schemeClr>
                </a:solidFill>
              </a:rPr>
              <a:t>Introduction</a:t>
            </a:r>
            <a:r>
              <a:rPr lang="pt-PT" dirty="0" smtClean="0">
                <a:solidFill>
                  <a:schemeClr val="tx2">
                    <a:tint val="100000"/>
                    <a:shade val="90000"/>
                    <a:satMod val="250000"/>
                    <a:alpha val="100000"/>
                  </a:schemeClr>
                </a:solidFill>
              </a:rPr>
              <a:t> to </a:t>
            </a:r>
            <a:r>
              <a:rPr lang="pt-PT" dirty="0" err="1" smtClean="0">
                <a:solidFill>
                  <a:schemeClr val="tx2">
                    <a:tint val="100000"/>
                    <a:shade val="90000"/>
                    <a:satMod val="250000"/>
                    <a:alpha val="100000"/>
                  </a:schemeClr>
                </a:solidFill>
              </a:rPr>
              <a:t>the</a:t>
            </a:r>
            <a:r>
              <a:rPr lang="pt-PT" dirty="0" smtClean="0">
                <a:solidFill>
                  <a:schemeClr val="tx2">
                    <a:tint val="100000"/>
                    <a:shade val="90000"/>
                    <a:satMod val="250000"/>
                    <a:alpha val="100000"/>
                  </a:schemeClr>
                </a:solidFill>
              </a:rPr>
              <a:t> PSO: </a:t>
            </a:r>
            <a:r>
              <a:rPr lang="pt-PT" b="1" u="sng" dirty="0" err="1" smtClean="0">
                <a:solidFill>
                  <a:schemeClr val="tx2">
                    <a:tint val="100000"/>
                    <a:shade val="90000"/>
                    <a:satMod val="250000"/>
                    <a:alpha val="100000"/>
                  </a:schemeClr>
                </a:solidFill>
              </a:rPr>
              <a:t>Algorithm</a:t>
            </a:r>
            <a:r>
              <a:rPr lang="pt-PT" b="1" u="sng" dirty="0" smtClean="0">
                <a:solidFill>
                  <a:schemeClr val="tx2">
                    <a:tint val="100000"/>
                    <a:shade val="90000"/>
                    <a:satMod val="250000"/>
                    <a:alpha val="100000"/>
                  </a:schemeClr>
                </a:solidFill>
              </a:rPr>
              <a:t> - </a:t>
            </a:r>
            <a:r>
              <a:rPr lang="pt-PT" b="1" u="sng" dirty="0" err="1" smtClean="0">
                <a:solidFill>
                  <a:schemeClr val="tx2">
                    <a:tint val="100000"/>
                    <a:shade val="90000"/>
                    <a:satMod val="250000"/>
                    <a:alpha val="100000"/>
                  </a:schemeClr>
                </a:solidFill>
              </a:rPr>
              <a:t>Example</a:t>
            </a:r>
            <a:endParaRPr lang="pt-PT" b="1" u="sng" dirty="0">
              <a:solidFill>
                <a:schemeClr val="tx2">
                  <a:tint val="100000"/>
                  <a:shade val="90000"/>
                  <a:satMod val="250000"/>
                  <a:alpha val="100000"/>
                </a:schemeClr>
              </a:solidFill>
            </a:endParaRPr>
          </a:p>
        </p:txBody>
      </p:sp>
      <p:pic>
        <p:nvPicPr>
          <p:cNvPr id="47106" name="Picture 2" descr="C:\Users\Su\Desktop\Imagem6.png"/>
          <p:cNvPicPr>
            <a:picLocks noChangeAspect="1" noChangeArrowheads="1"/>
          </p:cNvPicPr>
          <p:nvPr/>
        </p:nvPicPr>
        <p:blipFill>
          <a:blip r:embed="rId2"/>
          <a:srcRect/>
          <a:stretch>
            <a:fillRect/>
          </a:stretch>
        </p:blipFill>
        <p:spPr bwMode="auto">
          <a:xfrm>
            <a:off x="1030288" y="1928813"/>
            <a:ext cx="7546975" cy="45958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pt-PT" dirty="0" err="1" smtClean="0">
                <a:solidFill>
                  <a:schemeClr val="tx2">
                    <a:tint val="100000"/>
                    <a:shade val="90000"/>
                    <a:satMod val="250000"/>
                    <a:alpha val="100000"/>
                  </a:schemeClr>
                </a:solidFill>
              </a:rPr>
              <a:t>Introduction</a:t>
            </a:r>
            <a:r>
              <a:rPr lang="pt-PT" dirty="0" smtClean="0">
                <a:solidFill>
                  <a:schemeClr val="tx2">
                    <a:tint val="100000"/>
                    <a:shade val="90000"/>
                    <a:satMod val="250000"/>
                    <a:alpha val="100000"/>
                  </a:schemeClr>
                </a:solidFill>
              </a:rPr>
              <a:t> to </a:t>
            </a:r>
            <a:r>
              <a:rPr lang="pt-PT" dirty="0" err="1" smtClean="0">
                <a:solidFill>
                  <a:schemeClr val="tx2">
                    <a:tint val="100000"/>
                    <a:shade val="90000"/>
                    <a:satMod val="250000"/>
                    <a:alpha val="100000"/>
                  </a:schemeClr>
                </a:solidFill>
              </a:rPr>
              <a:t>the</a:t>
            </a:r>
            <a:r>
              <a:rPr lang="pt-PT" dirty="0" smtClean="0">
                <a:solidFill>
                  <a:schemeClr val="tx2">
                    <a:tint val="100000"/>
                    <a:shade val="90000"/>
                    <a:satMod val="250000"/>
                    <a:alpha val="100000"/>
                  </a:schemeClr>
                </a:solidFill>
              </a:rPr>
              <a:t> PSO: </a:t>
            </a:r>
            <a:r>
              <a:rPr lang="pt-PT" b="1" u="sng" dirty="0" err="1" smtClean="0">
                <a:solidFill>
                  <a:schemeClr val="tx2">
                    <a:tint val="100000"/>
                    <a:shade val="90000"/>
                    <a:satMod val="250000"/>
                    <a:alpha val="100000"/>
                  </a:schemeClr>
                </a:solidFill>
              </a:rPr>
              <a:t>Algorithm</a:t>
            </a:r>
            <a:r>
              <a:rPr lang="pt-PT" b="1" u="sng" dirty="0" smtClean="0">
                <a:solidFill>
                  <a:schemeClr val="tx2">
                    <a:tint val="100000"/>
                    <a:shade val="90000"/>
                    <a:satMod val="250000"/>
                    <a:alpha val="100000"/>
                  </a:schemeClr>
                </a:solidFill>
              </a:rPr>
              <a:t> - </a:t>
            </a:r>
            <a:r>
              <a:rPr lang="pt-PT" b="1" u="sng" dirty="0" err="1" smtClean="0">
                <a:solidFill>
                  <a:schemeClr val="tx2">
                    <a:tint val="100000"/>
                    <a:shade val="90000"/>
                    <a:satMod val="250000"/>
                    <a:alpha val="100000"/>
                  </a:schemeClr>
                </a:solidFill>
              </a:rPr>
              <a:t>Example</a:t>
            </a:r>
            <a:endParaRPr lang="pt-PT" b="1" u="sng" dirty="0">
              <a:solidFill>
                <a:schemeClr val="tx2">
                  <a:tint val="100000"/>
                  <a:shade val="90000"/>
                  <a:satMod val="250000"/>
                  <a:alpha val="100000"/>
                </a:schemeClr>
              </a:solidFill>
            </a:endParaRPr>
          </a:p>
        </p:txBody>
      </p:sp>
      <p:pic>
        <p:nvPicPr>
          <p:cNvPr id="48130" name="Picture 2" descr="C:\Users\Su\Desktop\Imagem7.png"/>
          <p:cNvPicPr>
            <a:picLocks noChangeAspect="1" noChangeArrowheads="1"/>
          </p:cNvPicPr>
          <p:nvPr/>
        </p:nvPicPr>
        <p:blipFill>
          <a:blip r:embed="rId2"/>
          <a:srcRect/>
          <a:stretch>
            <a:fillRect/>
          </a:stretch>
        </p:blipFill>
        <p:spPr bwMode="auto">
          <a:xfrm>
            <a:off x="1023938" y="1928813"/>
            <a:ext cx="7546975" cy="45958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pt-PT" dirty="0" err="1" smtClean="0">
                <a:solidFill>
                  <a:schemeClr val="tx2">
                    <a:tint val="100000"/>
                    <a:shade val="90000"/>
                    <a:satMod val="250000"/>
                    <a:alpha val="100000"/>
                  </a:schemeClr>
                </a:solidFill>
              </a:rPr>
              <a:t>Introduction</a:t>
            </a:r>
            <a:r>
              <a:rPr lang="pt-PT" dirty="0" smtClean="0">
                <a:solidFill>
                  <a:schemeClr val="tx2">
                    <a:tint val="100000"/>
                    <a:shade val="90000"/>
                    <a:satMod val="250000"/>
                    <a:alpha val="100000"/>
                  </a:schemeClr>
                </a:solidFill>
              </a:rPr>
              <a:t> to </a:t>
            </a:r>
            <a:r>
              <a:rPr lang="pt-PT" dirty="0" err="1" smtClean="0">
                <a:solidFill>
                  <a:schemeClr val="tx2">
                    <a:tint val="100000"/>
                    <a:shade val="90000"/>
                    <a:satMod val="250000"/>
                    <a:alpha val="100000"/>
                  </a:schemeClr>
                </a:solidFill>
              </a:rPr>
              <a:t>the</a:t>
            </a:r>
            <a:r>
              <a:rPr lang="pt-PT" dirty="0" smtClean="0">
                <a:solidFill>
                  <a:schemeClr val="tx2">
                    <a:tint val="100000"/>
                    <a:shade val="90000"/>
                    <a:satMod val="250000"/>
                    <a:alpha val="100000"/>
                  </a:schemeClr>
                </a:solidFill>
              </a:rPr>
              <a:t> PSO: </a:t>
            </a:r>
            <a:r>
              <a:rPr lang="pt-PT" b="1" u="sng" dirty="0" err="1" smtClean="0">
                <a:solidFill>
                  <a:schemeClr val="tx2">
                    <a:tint val="100000"/>
                    <a:shade val="90000"/>
                    <a:satMod val="250000"/>
                    <a:alpha val="100000"/>
                  </a:schemeClr>
                </a:solidFill>
              </a:rPr>
              <a:t>Algorithm</a:t>
            </a:r>
            <a:r>
              <a:rPr lang="pt-PT" b="1" u="sng" dirty="0" smtClean="0">
                <a:solidFill>
                  <a:schemeClr val="tx2">
                    <a:tint val="100000"/>
                    <a:shade val="90000"/>
                    <a:satMod val="250000"/>
                    <a:alpha val="100000"/>
                  </a:schemeClr>
                </a:solidFill>
              </a:rPr>
              <a:t> - </a:t>
            </a:r>
            <a:r>
              <a:rPr lang="pt-PT" b="1" u="sng" dirty="0" err="1" smtClean="0">
                <a:solidFill>
                  <a:schemeClr val="tx2">
                    <a:tint val="100000"/>
                    <a:shade val="90000"/>
                    <a:satMod val="250000"/>
                    <a:alpha val="100000"/>
                  </a:schemeClr>
                </a:solidFill>
              </a:rPr>
              <a:t>Example</a:t>
            </a:r>
            <a:endParaRPr lang="pt-PT" b="1" u="sng" dirty="0">
              <a:solidFill>
                <a:schemeClr val="tx2">
                  <a:tint val="100000"/>
                  <a:shade val="90000"/>
                  <a:satMod val="250000"/>
                  <a:alpha val="100000"/>
                </a:schemeClr>
              </a:solidFill>
            </a:endParaRPr>
          </a:p>
        </p:txBody>
      </p:sp>
      <p:pic>
        <p:nvPicPr>
          <p:cNvPr id="49154" name="Picture 2" descr="C:\Users\Su\Desktop\Imagem8.png"/>
          <p:cNvPicPr>
            <a:picLocks noChangeAspect="1" noChangeArrowheads="1"/>
          </p:cNvPicPr>
          <p:nvPr/>
        </p:nvPicPr>
        <p:blipFill>
          <a:blip r:embed="rId2"/>
          <a:srcRect/>
          <a:stretch>
            <a:fillRect/>
          </a:stretch>
        </p:blipFill>
        <p:spPr bwMode="auto">
          <a:xfrm>
            <a:off x="1030288" y="1939925"/>
            <a:ext cx="7546975" cy="4595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pt-PT" dirty="0" err="1" smtClean="0">
                <a:solidFill>
                  <a:schemeClr val="tx2">
                    <a:tint val="100000"/>
                    <a:shade val="90000"/>
                    <a:satMod val="250000"/>
                    <a:alpha val="100000"/>
                  </a:schemeClr>
                </a:solidFill>
              </a:rPr>
              <a:t>Introduction</a:t>
            </a:r>
            <a:r>
              <a:rPr lang="pt-PT" dirty="0" smtClean="0">
                <a:solidFill>
                  <a:schemeClr val="tx2">
                    <a:tint val="100000"/>
                    <a:shade val="90000"/>
                    <a:satMod val="250000"/>
                    <a:alpha val="100000"/>
                  </a:schemeClr>
                </a:solidFill>
              </a:rPr>
              <a:t> to </a:t>
            </a:r>
            <a:r>
              <a:rPr lang="pt-PT" dirty="0" err="1" smtClean="0">
                <a:solidFill>
                  <a:schemeClr val="tx2">
                    <a:tint val="100000"/>
                    <a:shade val="90000"/>
                    <a:satMod val="250000"/>
                    <a:alpha val="100000"/>
                  </a:schemeClr>
                </a:solidFill>
              </a:rPr>
              <a:t>the</a:t>
            </a:r>
            <a:r>
              <a:rPr lang="pt-PT" dirty="0" smtClean="0">
                <a:solidFill>
                  <a:schemeClr val="tx2">
                    <a:tint val="100000"/>
                    <a:shade val="90000"/>
                    <a:satMod val="250000"/>
                    <a:alpha val="100000"/>
                  </a:schemeClr>
                </a:solidFill>
              </a:rPr>
              <a:t> PSO: </a:t>
            </a:r>
            <a:r>
              <a:rPr lang="pt-PT" b="1" u="sng" dirty="0" err="1" smtClean="0">
                <a:solidFill>
                  <a:schemeClr val="tx2">
                    <a:tint val="100000"/>
                    <a:shade val="90000"/>
                    <a:satMod val="250000"/>
                    <a:alpha val="100000"/>
                  </a:schemeClr>
                </a:solidFill>
              </a:rPr>
              <a:t>Origins</a:t>
            </a:r>
            <a:endParaRPr lang="pt-PT" b="1" u="sng" dirty="0">
              <a:solidFill>
                <a:schemeClr val="tx2">
                  <a:tint val="100000"/>
                  <a:shade val="90000"/>
                  <a:satMod val="250000"/>
                  <a:alpha val="100000"/>
                </a:schemeClr>
              </a:solidFill>
            </a:endParaRPr>
          </a:p>
        </p:txBody>
      </p:sp>
      <p:pic>
        <p:nvPicPr>
          <p:cNvPr id="8195" name="Picture 3"/>
          <p:cNvPicPr>
            <a:picLocks noChangeAspect="1" noChangeArrowheads="1"/>
          </p:cNvPicPr>
          <p:nvPr/>
        </p:nvPicPr>
        <p:blipFill>
          <a:blip r:embed="rId3" cstate="print"/>
          <a:srcRect/>
          <a:stretch>
            <a:fillRect/>
          </a:stretch>
        </p:blipFill>
        <p:spPr bwMode="auto">
          <a:xfrm>
            <a:off x="1187624" y="3212976"/>
            <a:ext cx="2636619" cy="2880000"/>
          </a:xfrm>
          <a:prstGeom prst="rect">
            <a:avLst/>
          </a:prstGeom>
          <a:ln>
            <a:noFill/>
          </a:ln>
          <a:effectLst>
            <a:softEdge rad="112500"/>
          </a:effectLst>
        </p:spPr>
      </p:pic>
      <p:sp>
        <p:nvSpPr>
          <p:cNvPr id="16387" name="Marcador de Posição de Conteúdo 2"/>
          <p:cNvSpPr>
            <a:spLocks noGrp="1"/>
          </p:cNvSpPr>
          <p:nvPr>
            <p:ph idx="1"/>
          </p:nvPr>
        </p:nvSpPr>
        <p:spPr>
          <a:xfrm>
            <a:off x="323850" y="1530350"/>
            <a:ext cx="8434388" cy="1538288"/>
          </a:xfrm>
        </p:spPr>
        <p:txBody>
          <a:bodyPr/>
          <a:lstStyle/>
          <a:p>
            <a:pPr eaLnBrk="1" hangingPunct="1">
              <a:lnSpc>
                <a:spcPct val="150000"/>
              </a:lnSpc>
              <a:spcAft>
                <a:spcPts val="1200"/>
              </a:spcAft>
            </a:pPr>
            <a:r>
              <a:rPr lang="en-US" sz="2800" smtClean="0"/>
              <a:t> </a:t>
            </a:r>
            <a:r>
              <a:rPr lang="en-US" sz="2400" u="sng" smtClean="0"/>
              <a:t>Inspired from the nature</a:t>
            </a:r>
            <a:r>
              <a:rPr lang="en-US" sz="2400" smtClean="0"/>
              <a:t> social behavior and dynamic movements with communications of insects, birds and fish</a:t>
            </a:r>
          </a:p>
        </p:txBody>
      </p:sp>
      <p:pic>
        <p:nvPicPr>
          <p:cNvPr id="13" name="Picture 2"/>
          <p:cNvPicPr>
            <a:picLocks noChangeAspect="1" noChangeArrowheads="1"/>
          </p:cNvPicPr>
          <p:nvPr/>
        </p:nvPicPr>
        <p:blipFill>
          <a:blip r:embed="rId4" cstate="print"/>
          <a:srcRect/>
          <a:stretch>
            <a:fillRect/>
          </a:stretch>
        </p:blipFill>
        <p:spPr bwMode="auto">
          <a:xfrm>
            <a:off x="4283968" y="3212976"/>
            <a:ext cx="3845151" cy="28800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a:lum bright="36000" contrast="30000"/>
            <a:extLst>
              <a:ext uri="{28A0092B-C50C-407E-A947-70E740481C1C}">
                <a14:useLocalDpi xmlns:a14="http://schemas.microsoft.com/office/drawing/2010/main" val="0"/>
              </a:ext>
            </a:extLst>
          </a:blip>
          <a:srcRect r="1801"/>
          <a:stretch>
            <a:fillRect/>
          </a:stretch>
        </p:blipFill>
        <p:spPr bwMode="auto">
          <a:xfrm>
            <a:off x="700089" y="1108076"/>
            <a:ext cx="6843712" cy="500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Oval 3"/>
          <p:cNvSpPr>
            <a:spLocks noChangeArrowheads="1"/>
          </p:cNvSpPr>
          <p:nvPr/>
        </p:nvSpPr>
        <p:spPr bwMode="auto">
          <a:xfrm>
            <a:off x="4648200" y="4038600"/>
            <a:ext cx="228600" cy="228600"/>
          </a:xfrm>
          <a:prstGeom prst="ellipse">
            <a:avLst/>
          </a:prstGeom>
          <a:solidFill>
            <a:srgbClr val="00FF00"/>
          </a:solidFill>
          <a:ln w="9525" algn="ctr">
            <a:solidFill>
              <a:schemeClr val="tx1"/>
            </a:solidFill>
            <a:round/>
            <a:headEnd/>
            <a:tailEnd/>
          </a:ln>
        </p:spPr>
        <p:txBody>
          <a:bodyPr wrap="none" anchor="ctr"/>
          <a:lstStyle/>
          <a:p>
            <a:pPr algn="ctr"/>
            <a:r>
              <a:rPr lang="en-US">
                <a:solidFill>
                  <a:schemeClr val="bg1"/>
                </a:solidFill>
                <a:latin typeface="Book Antiqua" pitchFamily="18" charset="0"/>
                <a:cs typeface="Arial" charset="0"/>
              </a:rPr>
              <a:t>1</a:t>
            </a:r>
            <a:endParaRPr lang="fr-FR">
              <a:solidFill>
                <a:schemeClr val="bg1"/>
              </a:solidFill>
              <a:latin typeface="Book Antiqua" pitchFamily="18" charset="0"/>
              <a:cs typeface="Arial" charset="0"/>
            </a:endParaRPr>
          </a:p>
        </p:txBody>
      </p:sp>
      <p:sp>
        <p:nvSpPr>
          <p:cNvPr id="39940" name="Oval 4"/>
          <p:cNvSpPr>
            <a:spLocks noChangeArrowheads="1"/>
          </p:cNvSpPr>
          <p:nvPr/>
        </p:nvSpPr>
        <p:spPr bwMode="auto">
          <a:xfrm>
            <a:off x="3124200" y="1905000"/>
            <a:ext cx="228600" cy="228600"/>
          </a:xfrm>
          <a:prstGeom prst="ellipse">
            <a:avLst/>
          </a:prstGeom>
          <a:solidFill>
            <a:schemeClr val="accent1"/>
          </a:solidFill>
          <a:ln w="9525">
            <a:solidFill>
              <a:schemeClr val="tx1"/>
            </a:solidFill>
            <a:round/>
            <a:headEnd/>
            <a:tailEnd/>
          </a:ln>
        </p:spPr>
        <p:txBody>
          <a:bodyPr wrap="none" anchor="ctr"/>
          <a:lstStyle/>
          <a:p>
            <a:pPr algn="ctr"/>
            <a:r>
              <a:rPr lang="en-US">
                <a:latin typeface="Book Antiqua" pitchFamily="18" charset="0"/>
                <a:cs typeface="Arial" charset="0"/>
              </a:rPr>
              <a:t>2</a:t>
            </a:r>
            <a:endParaRPr lang="fr-FR">
              <a:latin typeface="Book Antiqua" pitchFamily="18" charset="0"/>
              <a:cs typeface="Arial" charset="0"/>
            </a:endParaRPr>
          </a:p>
        </p:txBody>
      </p:sp>
      <p:sp>
        <p:nvSpPr>
          <p:cNvPr id="39941" name="Oval 5"/>
          <p:cNvSpPr>
            <a:spLocks noChangeArrowheads="1"/>
          </p:cNvSpPr>
          <p:nvPr/>
        </p:nvSpPr>
        <p:spPr bwMode="auto">
          <a:xfrm>
            <a:off x="6471557" y="2933700"/>
            <a:ext cx="228600" cy="228600"/>
          </a:xfrm>
          <a:prstGeom prst="ellipse">
            <a:avLst/>
          </a:prstGeom>
          <a:solidFill>
            <a:schemeClr val="accent1"/>
          </a:solidFill>
          <a:ln w="9525">
            <a:solidFill>
              <a:schemeClr val="tx1"/>
            </a:solidFill>
            <a:round/>
            <a:headEnd/>
            <a:tailEnd/>
          </a:ln>
        </p:spPr>
        <p:txBody>
          <a:bodyPr wrap="none" anchor="ctr"/>
          <a:lstStyle/>
          <a:p>
            <a:pPr algn="ctr"/>
            <a:r>
              <a:rPr lang="en-US" dirty="0">
                <a:latin typeface="Book Antiqua" pitchFamily="18" charset="0"/>
                <a:cs typeface="Arial" charset="0"/>
              </a:rPr>
              <a:t>3</a:t>
            </a:r>
            <a:endParaRPr lang="fr-FR" dirty="0">
              <a:latin typeface="Book Antiqua" pitchFamily="18" charset="0"/>
              <a:cs typeface="Arial" charset="0"/>
            </a:endParaRPr>
          </a:p>
        </p:txBody>
      </p:sp>
      <p:sp>
        <p:nvSpPr>
          <p:cNvPr id="39942" name="Text Box 6"/>
          <p:cNvSpPr txBox="1">
            <a:spLocks noChangeArrowheads="1"/>
          </p:cNvSpPr>
          <p:nvPr/>
        </p:nvSpPr>
        <p:spPr bwMode="auto">
          <a:xfrm>
            <a:off x="5400675" y="1258888"/>
            <a:ext cx="370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solidFill>
                  <a:srgbClr val="FF3300"/>
                </a:solidFill>
                <a:latin typeface="Book Antiqua" pitchFamily="18" charset="0"/>
                <a:cs typeface="Arial" charset="0"/>
              </a:rPr>
              <a:t>Problema de minimização</a:t>
            </a:r>
            <a:endParaRPr lang="fr-FR" sz="2400">
              <a:solidFill>
                <a:srgbClr val="FF3300"/>
              </a:solidFill>
              <a:latin typeface="Book Antiqua" pitchFamily="18" charset="0"/>
              <a:cs typeface="Arial" charset="0"/>
            </a:endParaRPr>
          </a:p>
        </p:txBody>
      </p:sp>
      <p:sp>
        <p:nvSpPr>
          <p:cNvPr id="39943" name="Oval 7"/>
          <p:cNvSpPr>
            <a:spLocks noChangeArrowheads="1"/>
          </p:cNvSpPr>
          <p:nvPr/>
        </p:nvSpPr>
        <p:spPr bwMode="auto">
          <a:xfrm>
            <a:off x="7019925" y="5983288"/>
            <a:ext cx="228600" cy="228600"/>
          </a:xfrm>
          <a:prstGeom prst="ellipse">
            <a:avLst/>
          </a:prstGeom>
          <a:solidFill>
            <a:srgbClr val="00FF00"/>
          </a:solidFill>
          <a:ln w="9525">
            <a:solidFill>
              <a:schemeClr val="tx1"/>
            </a:solidFill>
            <a:round/>
            <a:headEnd/>
            <a:tailEnd/>
          </a:ln>
        </p:spPr>
        <p:txBody>
          <a:bodyPr wrap="none" anchor="ctr"/>
          <a:lstStyle/>
          <a:p>
            <a:pPr algn="ctr"/>
            <a:endParaRPr lang="en-US">
              <a:solidFill>
                <a:schemeClr val="folHlink"/>
              </a:solidFill>
              <a:latin typeface="Book Antiqua" pitchFamily="18" charset="0"/>
              <a:cs typeface="Arial" charset="0"/>
            </a:endParaRPr>
          </a:p>
        </p:txBody>
      </p:sp>
      <p:sp>
        <p:nvSpPr>
          <p:cNvPr id="39944" name="Text Box 8"/>
          <p:cNvSpPr txBox="1">
            <a:spLocks noChangeArrowheads="1"/>
          </p:cNvSpPr>
          <p:nvPr/>
        </p:nvSpPr>
        <p:spPr bwMode="auto">
          <a:xfrm>
            <a:off x="7245350" y="5911850"/>
            <a:ext cx="18716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Book Antiqua" pitchFamily="18" charset="0"/>
                <a:cs typeface="Arial" charset="0"/>
              </a:rPr>
              <a:t>melhor partícula</a:t>
            </a:r>
            <a:endParaRPr lang="fr-FR">
              <a:latin typeface="Book Antiqua" pitchFamily="18" charset="0"/>
              <a:cs typeface="Arial" charset="0"/>
            </a:endParaRPr>
          </a:p>
        </p:txBody>
      </p:sp>
      <p:sp>
        <p:nvSpPr>
          <p:cNvPr id="39945" name="Oval 9"/>
          <p:cNvSpPr>
            <a:spLocks noChangeArrowheads="1"/>
          </p:cNvSpPr>
          <p:nvPr/>
        </p:nvSpPr>
        <p:spPr bwMode="auto">
          <a:xfrm>
            <a:off x="7019925" y="6288088"/>
            <a:ext cx="228600" cy="228600"/>
          </a:xfrm>
          <a:prstGeom prst="ellipse">
            <a:avLst/>
          </a:prstGeom>
          <a:solidFill>
            <a:schemeClr val="accent1"/>
          </a:solidFill>
          <a:ln w="9525">
            <a:solidFill>
              <a:schemeClr val="tx1"/>
            </a:solidFill>
            <a:round/>
            <a:headEnd/>
            <a:tailEnd/>
          </a:ln>
        </p:spPr>
        <p:txBody>
          <a:bodyPr wrap="none" anchor="ctr"/>
          <a:lstStyle/>
          <a:p>
            <a:pPr algn="ctr"/>
            <a:endParaRPr lang="en-US">
              <a:solidFill>
                <a:schemeClr val="folHlink"/>
              </a:solidFill>
              <a:latin typeface="Book Antiqua" pitchFamily="18" charset="0"/>
              <a:cs typeface="Arial" charset="0"/>
            </a:endParaRPr>
          </a:p>
        </p:txBody>
      </p:sp>
      <p:sp>
        <p:nvSpPr>
          <p:cNvPr id="39946" name="Text Box 10"/>
          <p:cNvSpPr txBox="1">
            <a:spLocks noChangeArrowheads="1"/>
          </p:cNvSpPr>
          <p:nvPr/>
        </p:nvSpPr>
        <p:spPr bwMode="auto">
          <a:xfrm>
            <a:off x="7207250" y="6230938"/>
            <a:ext cx="16875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Book Antiqua" pitchFamily="18" charset="0"/>
                <a:cs typeface="Arial" charset="0"/>
              </a:rPr>
              <a:t>outra partícula</a:t>
            </a:r>
            <a:endParaRPr lang="fr-FR">
              <a:latin typeface="Book Antiqua" pitchFamily="18" charset="0"/>
              <a:cs typeface="Arial" charset="0"/>
            </a:endParaRPr>
          </a:p>
        </p:txBody>
      </p:sp>
      <p:sp>
        <p:nvSpPr>
          <p:cNvPr id="39947" name="Line 11"/>
          <p:cNvSpPr>
            <a:spLocks noChangeShapeType="1"/>
          </p:cNvSpPr>
          <p:nvPr/>
        </p:nvSpPr>
        <p:spPr bwMode="auto">
          <a:xfrm>
            <a:off x="3276600" y="2133600"/>
            <a:ext cx="533400" cy="6858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39948" name="Line 12"/>
          <p:cNvSpPr>
            <a:spLocks noChangeShapeType="1"/>
          </p:cNvSpPr>
          <p:nvPr/>
        </p:nvSpPr>
        <p:spPr bwMode="auto">
          <a:xfrm flipH="1">
            <a:off x="5633357" y="3086099"/>
            <a:ext cx="838200" cy="52580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39949" name="Text Box 13"/>
          <p:cNvSpPr txBox="1">
            <a:spLocks noChangeArrowheads="1"/>
          </p:cNvSpPr>
          <p:nvPr/>
        </p:nvSpPr>
        <p:spPr bwMode="auto">
          <a:xfrm>
            <a:off x="179388" y="5805488"/>
            <a:ext cx="42719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AutoNum type="arabicPeriod"/>
            </a:pPr>
            <a:r>
              <a:rPr lang="en-US" sz="2000">
                <a:latin typeface="Book Antiqua" pitchFamily="18" charset="0"/>
                <a:cs typeface="Times New Roman" charset="0"/>
              </a:rPr>
              <a:t>Inicialização as posições </a:t>
            </a:r>
          </a:p>
          <a:p>
            <a:pPr eaLnBrk="1" hangingPunct="1">
              <a:buFontTx/>
              <a:buAutoNum type="arabicPeriod"/>
            </a:pPr>
            <a:r>
              <a:rPr lang="en-US" sz="2000">
                <a:latin typeface="Book Antiqua" pitchFamily="18" charset="0"/>
                <a:cs typeface="Times New Roman" charset="0"/>
              </a:rPr>
              <a:t>Criando o vetor de velocidades</a:t>
            </a:r>
            <a:endParaRPr lang="fr-FR" sz="2000">
              <a:latin typeface="Book Antiqua" pitchFamily="18" charset="0"/>
              <a:cs typeface="Times New Roman" charset="0"/>
            </a:endParaRPr>
          </a:p>
        </p:txBody>
      </p:sp>
      <p:sp>
        <p:nvSpPr>
          <p:cNvPr id="19470" name="Rectangle 14"/>
          <p:cNvSpPr>
            <a:spLocks noGrp="1" noChangeArrowheads="1"/>
          </p:cNvSpPr>
          <p:nvPr>
            <p:ph type="title"/>
          </p:nvPr>
        </p:nvSpPr>
        <p:spPr>
          <a:xfrm>
            <a:off x="457200" y="80963"/>
            <a:ext cx="8229600" cy="1143000"/>
          </a:xfrm>
        </p:spPr>
        <p:txBody>
          <a:bodyPr/>
          <a:lstStyle/>
          <a:p>
            <a:pPr eaLnBrk="1" hangingPunct="1"/>
            <a:r>
              <a:rPr lang="en-US" sz="4000" smtClean="0">
                <a:solidFill>
                  <a:schemeClr val="tx1"/>
                </a:solidFill>
                <a:latin typeface="Book Antiqua" pitchFamily="18" charset="0"/>
              </a:rPr>
              <a:t>Exemplo: </a:t>
            </a:r>
            <a:r>
              <a:rPr lang="en-US" sz="3600" smtClean="0">
                <a:solidFill>
                  <a:schemeClr val="tx1"/>
                </a:solidFill>
                <a:latin typeface="Book Antiqua" pitchFamily="18" charset="0"/>
              </a:rPr>
              <a:t>1ª Iteração</a:t>
            </a:r>
          </a:p>
        </p:txBody>
      </p:sp>
    </p:spTree>
    <p:extLst>
      <p:ext uri="{BB962C8B-B14F-4D97-AF65-F5344CB8AC3E}">
        <p14:creationId xmlns:p14="http://schemas.microsoft.com/office/powerpoint/2010/main" val="19301442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fade">
                                      <p:cBhvr>
                                        <p:cTn id="7" dur="2000"/>
                                        <p:tgtEl>
                                          <p:spTgt spid="399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1" presetClass="entr" presetSubtype="0" fill="hold" grpId="0" nodeType="clickEffect">
                                  <p:stCondLst>
                                    <p:cond delay="0"/>
                                  </p:stCondLst>
                                  <p:iterate type="lt">
                                    <p:tmPct val="5000"/>
                                  </p:iterate>
                                  <p:childTnLst>
                                    <p:set>
                                      <p:cBhvr>
                                        <p:cTn id="11" dur="1" fill="hold">
                                          <p:stCondLst>
                                            <p:cond delay="0"/>
                                          </p:stCondLst>
                                        </p:cTn>
                                        <p:tgtEl>
                                          <p:spTgt spid="39942"/>
                                        </p:tgtEl>
                                        <p:attrNameLst>
                                          <p:attrName>style.visibility</p:attrName>
                                        </p:attrNameLst>
                                      </p:cBhvr>
                                      <p:to>
                                        <p:strVal val="visible"/>
                                      </p:to>
                                    </p:set>
                                    <p:anim calcmode="lin" valueType="num">
                                      <p:cBhvr>
                                        <p:cTn id="12" dur="1000" fill="hold"/>
                                        <p:tgtEl>
                                          <p:spTgt spid="39942"/>
                                        </p:tgtEl>
                                        <p:attrNameLst>
                                          <p:attrName>ppt_w</p:attrName>
                                        </p:attrNameLst>
                                      </p:cBhvr>
                                      <p:tavLst>
                                        <p:tav tm="0">
                                          <p:val>
                                            <p:fltVal val="0"/>
                                          </p:val>
                                        </p:tav>
                                        <p:tav tm="100000">
                                          <p:val>
                                            <p:strVal val="#ppt_w"/>
                                          </p:val>
                                        </p:tav>
                                      </p:tavLst>
                                    </p:anim>
                                    <p:anim calcmode="lin" valueType="num">
                                      <p:cBhvr>
                                        <p:cTn id="13" dur="1000" fill="hold"/>
                                        <p:tgtEl>
                                          <p:spTgt spid="39942"/>
                                        </p:tgtEl>
                                        <p:attrNameLst>
                                          <p:attrName>ppt_h</p:attrName>
                                        </p:attrNameLst>
                                      </p:cBhvr>
                                      <p:tavLst>
                                        <p:tav tm="0">
                                          <p:val>
                                            <p:fltVal val="0"/>
                                          </p:val>
                                        </p:tav>
                                        <p:tav tm="100000">
                                          <p:val>
                                            <p:strVal val="#ppt_h"/>
                                          </p:val>
                                        </p:tav>
                                      </p:tavLst>
                                    </p:anim>
                                    <p:anim calcmode="lin" valueType="num">
                                      <p:cBhvr>
                                        <p:cTn id="14" dur="1000" fill="hold"/>
                                        <p:tgtEl>
                                          <p:spTgt spid="39942"/>
                                        </p:tgtEl>
                                        <p:attrNameLst>
                                          <p:attrName>style.rotation</p:attrName>
                                        </p:attrNameLst>
                                      </p:cBhvr>
                                      <p:tavLst>
                                        <p:tav tm="0">
                                          <p:val>
                                            <p:fltVal val="90"/>
                                          </p:val>
                                        </p:tav>
                                        <p:tav tm="100000">
                                          <p:val>
                                            <p:fltVal val="0"/>
                                          </p:val>
                                        </p:tav>
                                      </p:tavLst>
                                    </p:anim>
                                    <p:animEffect transition="in" filter="fade">
                                      <p:cBhvr>
                                        <p:cTn id="15" dur="1000"/>
                                        <p:tgtEl>
                                          <p:spTgt spid="3994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9941"/>
                                        </p:tgtEl>
                                        <p:attrNameLst>
                                          <p:attrName>style.visibility</p:attrName>
                                        </p:attrNameLst>
                                      </p:cBhvr>
                                      <p:to>
                                        <p:strVal val="visible"/>
                                      </p:to>
                                    </p:set>
                                    <p:animEffect transition="in" filter="blinds(horizontal)">
                                      <p:cBhvr>
                                        <p:cTn id="20" dur="500"/>
                                        <p:tgtEl>
                                          <p:spTgt spid="3994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9940"/>
                                        </p:tgtEl>
                                        <p:attrNameLst>
                                          <p:attrName>style.visibility</p:attrName>
                                        </p:attrNameLst>
                                      </p:cBhvr>
                                      <p:to>
                                        <p:strVal val="visible"/>
                                      </p:to>
                                    </p:set>
                                    <p:animEffect transition="in" filter="blinds(horizontal)">
                                      <p:cBhvr>
                                        <p:cTn id="23" dur="500"/>
                                        <p:tgtEl>
                                          <p:spTgt spid="3994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9939"/>
                                        </p:tgtEl>
                                        <p:attrNameLst>
                                          <p:attrName>style.visibility</p:attrName>
                                        </p:attrNameLst>
                                      </p:cBhvr>
                                      <p:to>
                                        <p:strVal val="visible"/>
                                      </p:to>
                                    </p:set>
                                    <p:animEffect transition="in" filter="blinds(horizontal)">
                                      <p:cBhvr>
                                        <p:cTn id="26" dur="500"/>
                                        <p:tgtEl>
                                          <p:spTgt spid="3993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39949"/>
                                        </p:tgtEl>
                                        <p:attrNameLst>
                                          <p:attrName>style.visibility</p:attrName>
                                        </p:attrNameLst>
                                      </p:cBhvr>
                                      <p:to>
                                        <p:strVal val="visible"/>
                                      </p:to>
                                    </p:set>
                                    <p:anim calcmode="lin" valueType="num">
                                      <p:cBhvr>
                                        <p:cTn id="31" dur="500" fill="hold"/>
                                        <p:tgtEl>
                                          <p:spTgt spid="39949"/>
                                        </p:tgtEl>
                                        <p:attrNameLst>
                                          <p:attrName>ppt_w</p:attrName>
                                        </p:attrNameLst>
                                      </p:cBhvr>
                                      <p:tavLst>
                                        <p:tav tm="0">
                                          <p:val>
                                            <p:fltVal val="0"/>
                                          </p:val>
                                        </p:tav>
                                        <p:tav tm="100000">
                                          <p:val>
                                            <p:strVal val="#ppt_w"/>
                                          </p:val>
                                        </p:tav>
                                      </p:tavLst>
                                    </p:anim>
                                    <p:anim calcmode="lin" valueType="num">
                                      <p:cBhvr>
                                        <p:cTn id="32" dur="500" fill="hold"/>
                                        <p:tgtEl>
                                          <p:spTgt spid="39949"/>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9946"/>
                                        </p:tgtEl>
                                        <p:attrNameLst>
                                          <p:attrName>style.visibility</p:attrName>
                                        </p:attrNameLst>
                                      </p:cBhvr>
                                      <p:to>
                                        <p:strVal val="visible"/>
                                      </p:to>
                                    </p:set>
                                    <p:animEffect transition="in" filter="fade">
                                      <p:cBhvr>
                                        <p:cTn id="37" dur="2000"/>
                                        <p:tgtEl>
                                          <p:spTgt spid="3994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9945"/>
                                        </p:tgtEl>
                                        <p:attrNameLst>
                                          <p:attrName>style.visibility</p:attrName>
                                        </p:attrNameLst>
                                      </p:cBhvr>
                                      <p:to>
                                        <p:strVal val="visible"/>
                                      </p:to>
                                    </p:set>
                                    <p:animEffect transition="in" filter="fade">
                                      <p:cBhvr>
                                        <p:cTn id="40" dur="2000"/>
                                        <p:tgtEl>
                                          <p:spTgt spid="399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9943"/>
                                        </p:tgtEl>
                                        <p:attrNameLst>
                                          <p:attrName>style.visibility</p:attrName>
                                        </p:attrNameLst>
                                      </p:cBhvr>
                                      <p:to>
                                        <p:strVal val="visible"/>
                                      </p:to>
                                    </p:set>
                                    <p:animEffect transition="in" filter="fade">
                                      <p:cBhvr>
                                        <p:cTn id="43" dur="2000"/>
                                        <p:tgtEl>
                                          <p:spTgt spid="3994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9944"/>
                                        </p:tgtEl>
                                        <p:attrNameLst>
                                          <p:attrName>style.visibility</p:attrName>
                                        </p:attrNameLst>
                                      </p:cBhvr>
                                      <p:to>
                                        <p:strVal val="visible"/>
                                      </p:to>
                                    </p:set>
                                    <p:animEffect transition="in" filter="fade">
                                      <p:cBhvr>
                                        <p:cTn id="46" dur="2000"/>
                                        <p:tgtEl>
                                          <p:spTgt spid="3994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9947"/>
                                        </p:tgtEl>
                                        <p:attrNameLst>
                                          <p:attrName>style.visibility</p:attrName>
                                        </p:attrNameLst>
                                      </p:cBhvr>
                                      <p:to>
                                        <p:strVal val="visible"/>
                                      </p:to>
                                    </p:set>
                                    <p:animEffect transition="in" filter="blinds(horizontal)">
                                      <p:cBhvr>
                                        <p:cTn id="51" dur="500"/>
                                        <p:tgtEl>
                                          <p:spTgt spid="39947"/>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39948"/>
                                        </p:tgtEl>
                                        <p:attrNameLst>
                                          <p:attrName>style.visibility</p:attrName>
                                        </p:attrNameLst>
                                      </p:cBhvr>
                                      <p:to>
                                        <p:strVal val="visible"/>
                                      </p:to>
                                    </p:set>
                                    <p:animEffect transition="in" filter="blinds(horizontal)">
                                      <p:cBhvr>
                                        <p:cTn id="54" dur="500"/>
                                        <p:tgtEl>
                                          <p:spTgt spid="39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animBg="1"/>
      <p:bldP spid="39940" grpId="0" animBg="1"/>
      <p:bldP spid="39941" grpId="0" animBg="1"/>
      <p:bldP spid="39942" grpId="0"/>
      <p:bldP spid="39943" grpId="0" animBg="1"/>
      <p:bldP spid="39944" grpId="0"/>
      <p:bldP spid="39945" grpId="0" animBg="1"/>
      <p:bldP spid="39946" grpId="0"/>
      <p:bldP spid="39947" grpId="0" animBg="1"/>
      <p:bldP spid="39948" grpId="0" animBg="1"/>
      <p:bldP spid="39949"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lum bright="36000" contrast="30000"/>
            <a:extLst>
              <a:ext uri="{28A0092B-C50C-407E-A947-70E740481C1C}">
                <a14:useLocalDpi xmlns:a14="http://schemas.microsoft.com/office/drawing/2010/main" val="0"/>
              </a:ext>
            </a:extLst>
          </a:blip>
          <a:srcRect r="1801"/>
          <a:stretch>
            <a:fillRect/>
          </a:stretch>
        </p:blipFill>
        <p:spPr bwMode="auto">
          <a:xfrm>
            <a:off x="700089" y="1108076"/>
            <a:ext cx="6752232" cy="4940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Oval 3"/>
          <p:cNvSpPr>
            <a:spLocks noChangeArrowheads="1"/>
          </p:cNvSpPr>
          <p:nvPr/>
        </p:nvSpPr>
        <p:spPr bwMode="auto">
          <a:xfrm>
            <a:off x="4648200" y="4038600"/>
            <a:ext cx="228600" cy="228600"/>
          </a:xfrm>
          <a:prstGeom prst="ellipse">
            <a:avLst/>
          </a:prstGeom>
          <a:solidFill>
            <a:srgbClr val="FFFF00"/>
          </a:solidFill>
          <a:ln w="9525">
            <a:solidFill>
              <a:schemeClr val="tx1"/>
            </a:solidFill>
            <a:round/>
            <a:headEnd/>
            <a:tailEnd/>
          </a:ln>
        </p:spPr>
        <p:txBody>
          <a:bodyPr wrap="none" anchor="ctr"/>
          <a:lstStyle/>
          <a:p>
            <a:pPr algn="ctr"/>
            <a:r>
              <a:rPr lang="en-US">
                <a:latin typeface="Book Antiqua" pitchFamily="18" charset="0"/>
                <a:cs typeface="Arial" charset="0"/>
              </a:rPr>
              <a:t>1</a:t>
            </a:r>
            <a:endParaRPr lang="fr-FR">
              <a:latin typeface="Book Antiqua" pitchFamily="18" charset="0"/>
              <a:cs typeface="Arial" charset="0"/>
            </a:endParaRPr>
          </a:p>
        </p:txBody>
      </p:sp>
      <p:sp>
        <p:nvSpPr>
          <p:cNvPr id="40964" name="Oval 4"/>
          <p:cNvSpPr>
            <a:spLocks noChangeArrowheads="1"/>
          </p:cNvSpPr>
          <p:nvPr/>
        </p:nvSpPr>
        <p:spPr bwMode="auto">
          <a:xfrm>
            <a:off x="4648200" y="4038600"/>
            <a:ext cx="228600" cy="228600"/>
          </a:xfrm>
          <a:prstGeom prst="ellipse">
            <a:avLst/>
          </a:prstGeom>
          <a:solidFill>
            <a:schemeClr val="accent1"/>
          </a:solidFill>
          <a:ln w="9525">
            <a:solidFill>
              <a:schemeClr val="tx1"/>
            </a:solidFill>
            <a:round/>
            <a:headEnd/>
            <a:tailEnd/>
          </a:ln>
        </p:spPr>
        <p:txBody>
          <a:bodyPr wrap="none" anchor="ctr"/>
          <a:lstStyle/>
          <a:p>
            <a:pPr algn="ctr"/>
            <a:r>
              <a:rPr lang="en-US">
                <a:latin typeface="Book Antiqua" pitchFamily="18" charset="0"/>
                <a:cs typeface="Arial" charset="0"/>
              </a:rPr>
              <a:t>1</a:t>
            </a:r>
            <a:endParaRPr lang="fr-FR">
              <a:latin typeface="Book Antiqua" pitchFamily="18" charset="0"/>
              <a:cs typeface="Arial" charset="0"/>
            </a:endParaRPr>
          </a:p>
        </p:txBody>
      </p:sp>
      <p:sp>
        <p:nvSpPr>
          <p:cNvPr id="40965" name="Oval 5"/>
          <p:cNvSpPr>
            <a:spLocks noChangeArrowheads="1"/>
          </p:cNvSpPr>
          <p:nvPr/>
        </p:nvSpPr>
        <p:spPr bwMode="auto">
          <a:xfrm>
            <a:off x="3733800" y="2819400"/>
            <a:ext cx="228600" cy="228600"/>
          </a:xfrm>
          <a:prstGeom prst="ellipse">
            <a:avLst/>
          </a:prstGeom>
          <a:solidFill>
            <a:schemeClr val="accent1"/>
          </a:solidFill>
          <a:ln w="9525">
            <a:solidFill>
              <a:schemeClr val="tx1"/>
            </a:solidFill>
            <a:round/>
            <a:headEnd/>
            <a:tailEnd/>
          </a:ln>
        </p:spPr>
        <p:txBody>
          <a:bodyPr wrap="none" anchor="ctr"/>
          <a:lstStyle/>
          <a:p>
            <a:pPr algn="ctr"/>
            <a:r>
              <a:rPr lang="en-US">
                <a:latin typeface="Book Antiqua" pitchFamily="18" charset="0"/>
                <a:cs typeface="Arial" charset="0"/>
              </a:rPr>
              <a:t>2</a:t>
            </a:r>
            <a:endParaRPr lang="fr-FR">
              <a:latin typeface="Book Antiqua" pitchFamily="18" charset="0"/>
              <a:cs typeface="Arial" charset="0"/>
            </a:endParaRPr>
          </a:p>
        </p:txBody>
      </p:sp>
      <p:sp>
        <p:nvSpPr>
          <p:cNvPr id="40966" name="Oval 6"/>
          <p:cNvSpPr>
            <a:spLocks noChangeArrowheads="1"/>
          </p:cNvSpPr>
          <p:nvPr/>
        </p:nvSpPr>
        <p:spPr bwMode="auto">
          <a:xfrm>
            <a:off x="5796136" y="3459843"/>
            <a:ext cx="228600" cy="228600"/>
          </a:xfrm>
          <a:prstGeom prst="ellipse">
            <a:avLst/>
          </a:prstGeom>
          <a:solidFill>
            <a:srgbClr val="00FF00"/>
          </a:solidFill>
          <a:ln w="9525" algn="ctr">
            <a:solidFill>
              <a:schemeClr val="tx1"/>
            </a:solidFill>
            <a:round/>
            <a:headEnd/>
            <a:tailEnd/>
          </a:ln>
        </p:spPr>
        <p:txBody>
          <a:bodyPr wrap="none" anchor="ctr"/>
          <a:lstStyle/>
          <a:p>
            <a:pPr algn="ctr"/>
            <a:r>
              <a:rPr lang="en-US">
                <a:solidFill>
                  <a:schemeClr val="bg1"/>
                </a:solidFill>
                <a:latin typeface="Book Antiqua" pitchFamily="18" charset="0"/>
                <a:cs typeface="Arial" charset="0"/>
              </a:rPr>
              <a:t>3</a:t>
            </a:r>
            <a:endParaRPr lang="fr-FR">
              <a:solidFill>
                <a:schemeClr val="bg1"/>
              </a:solidFill>
              <a:latin typeface="Book Antiqua" pitchFamily="18" charset="0"/>
              <a:cs typeface="Arial" charset="0"/>
            </a:endParaRPr>
          </a:p>
        </p:txBody>
      </p:sp>
      <p:sp>
        <p:nvSpPr>
          <p:cNvPr id="40967" name="Line 7"/>
          <p:cNvSpPr>
            <a:spLocks noChangeShapeType="1"/>
          </p:cNvSpPr>
          <p:nvPr/>
        </p:nvSpPr>
        <p:spPr bwMode="auto">
          <a:xfrm>
            <a:off x="3962400" y="2971800"/>
            <a:ext cx="990600" cy="228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40968" name="Line 8"/>
          <p:cNvSpPr>
            <a:spLocks noChangeShapeType="1"/>
          </p:cNvSpPr>
          <p:nvPr/>
        </p:nvSpPr>
        <p:spPr bwMode="auto">
          <a:xfrm flipV="1">
            <a:off x="4876800" y="3886200"/>
            <a:ext cx="685800" cy="228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0489" name="Rectangle 9"/>
          <p:cNvSpPr>
            <a:spLocks noGrp="1" noChangeArrowheads="1"/>
          </p:cNvSpPr>
          <p:nvPr>
            <p:ph type="title"/>
          </p:nvPr>
        </p:nvSpPr>
        <p:spPr>
          <a:xfrm>
            <a:off x="457200" y="80963"/>
            <a:ext cx="8229600" cy="1143000"/>
          </a:xfrm>
          <a:noFill/>
        </p:spPr>
        <p:txBody>
          <a:bodyPr/>
          <a:lstStyle/>
          <a:p>
            <a:pPr eaLnBrk="1" hangingPunct="1"/>
            <a:r>
              <a:rPr lang="en-US" smtClean="0">
                <a:latin typeface="Book Antiqua" pitchFamily="18" charset="0"/>
              </a:rPr>
              <a:t>Exemplo: </a:t>
            </a:r>
            <a:r>
              <a:rPr lang="en-US" sz="3600" smtClean="0">
                <a:latin typeface="Book Antiqua" pitchFamily="18" charset="0"/>
              </a:rPr>
              <a:t>2ª Iteração</a:t>
            </a:r>
          </a:p>
        </p:txBody>
      </p:sp>
      <p:sp>
        <p:nvSpPr>
          <p:cNvPr id="20490" name="Text Box 10"/>
          <p:cNvSpPr txBox="1">
            <a:spLocks noChangeArrowheads="1"/>
          </p:cNvSpPr>
          <p:nvPr/>
        </p:nvSpPr>
        <p:spPr bwMode="auto">
          <a:xfrm>
            <a:off x="5400675" y="1258888"/>
            <a:ext cx="370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solidFill>
                  <a:srgbClr val="FF3300"/>
                </a:solidFill>
                <a:latin typeface="Book Antiqua" pitchFamily="18" charset="0"/>
                <a:cs typeface="Arial" charset="0"/>
              </a:rPr>
              <a:t>Problema de minimização</a:t>
            </a:r>
            <a:endParaRPr lang="fr-FR" sz="2400">
              <a:solidFill>
                <a:srgbClr val="FF3300"/>
              </a:solidFill>
              <a:latin typeface="Book Antiqua" pitchFamily="18" charset="0"/>
              <a:cs typeface="Arial" charset="0"/>
            </a:endParaRPr>
          </a:p>
        </p:txBody>
      </p:sp>
      <p:sp>
        <p:nvSpPr>
          <p:cNvPr id="20491" name="Oval 11"/>
          <p:cNvSpPr>
            <a:spLocks noChangeArrowheads="1"/>
          </p:cNvSpPr>
          <p:nvPr/>
        </p:nvSpPr>
        <p:spPr bwMode="auto">
          <a:xfrm>
            <a:off x="7019925" y="5983288"/>
            <a:ext cx="228600" cy="228600"/>
          </a:xfrm>
          <a:prstGeom prst="ellipse">
            <a:avLst/>
          </a:prstGeom>
          <a:solidFill>
            <a:srgbClr val="00FF00"/>
          </a:solidFill>
          <a:ln w="9525">
            <a:solidFill>
              <a:schemeClr val="tx1"/>
            </a:solidFill>
            <a:round/>
            <a:headEnd/>
            <a:tailEnd/>
          </a:ln>
        </p:spPr>
        <p:txBody>
          <a:bodyPr wrap="none" anchor="ctr"/>
          <a:lstStyle/>
          <a:p>
            <a:pPr algn="ctr"/>
            <a:endParaRPr lang="en-US">
              <a:solidFill>
                <a:schemeClr val="folHlink"/>
              </a:solidFill>
              <a:latin typeface="Book Antiqua" pitchFamily="18" charset="0"/>
              <a:cs typeface="Arial" charset="0"/>
            </a:endParaRPr>
          </a:p>
        </p:txBody>
      </p:sp>
      <p:sp>
        <p:nvSpPr>
          <p:cNvPr id="20492" name="Text Box 12"/>
          <p:cNvSpPr txBox="1">
            <a:spLocks noChangeArrowheads="1"/>
          </p:cNvSpPr>
          <p:nvPr/>
        </p:nvSpPr>
        <p:spPr bwMode="auto">
          <a:xfrm>
            <a:off x="7245350" y="5911850"/>
            <a:ext cx="18716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err="1">
                <a:latin typeface="Book Antiqua" pitchFamily="18" charset="0"/>
                <a:cs typeface="Arial" charset="0"/>
              </a:rPr>
              <a:t>melhor</a:t>
            </a:r>
            <a:r>
              <a:rPr lang="en-US" dirty="0">
                <a:latin typeface="Book Antiqua" pitchFamily="18" charset="0"/>
                <a:cs typeface="Arial" charset="0"/>
              </a:rPr>
              <a:t> </a:t>
            </a:r>
            <a:r>
              <a:rPr lang="en-US" dirty="0" err="1">
                <a:latin typeface="Book Antiqua" pitchFamily="18" charset="0"/>
                <a:cs typeface="Arial" charset="0"/>
              </a:rPr>
              <a:t>partícula</a:t>
            </a:r>
            <a:endParaRPr lang="fr-FR" dirty="0">
              <a:latin typeface="Book Antiqua" pitchFamily="18" charset="0"/>
              <a:cs typeface="Arial" charset="0"/>
            </a:endParaRPr>
          </a:p>
        </p:txBody>
      </p:sp>
      <p:sp>
        <p:nvSpPr>
          <p:cNvPr id="20493" name="Oval 13"/>
          <p:cNvSpPr>
            <a:spLocks noChangeArrowheads="1"/>
          </p:cNvSpPr>
          <p:nvPr/>
        </p:nvSpPr>
        <p:spPr bwMode="auto">
          <a:xfrm>
            <a:off x="7019925" y="6288088"/>
            <a:ext cx="228600" cy="228600"/>
          </a:xfrm>
          <a:prstGeom prst="ellipse">
            <a:avLst/>
          </a:prstGeom>
          <a:solidFill>
            <a:schemeClr val="accent1"/>
          </a:solidFill>
          <a:ln w="9525">
            <a:solidFill>
              <a:schemeClr val="tx1"/>
            </a:solidFill>
            <a:round/>
            <a:headEnd/>
            <a:tailEnd/>
          </a:ln>
        </p:spPr>
        <p:txBody>
          <a:bodyPr wrap="none" anchor="ctr"/>
          <a:lstStyle/>
          <a:p>
            <a:pPr algn="ctr"/>
            <a:endParaRPr lang="en-US">
              <a:solidFill>
                <a:schemeClr val="folHlink"/>
              </a:solidFill>
              <a:latin typeface="Book Antiqua" pitchFamily="18" charset="0"/>
              <a:cs typeface="Arial" charset="0"/>
            </a:endParaRPr>
          </a:p>
        </p:txBody>
      </p:sp>
      <p:sp>
        <p:nvSpPr>
          <p:cNvPr id="20494" name="Text Box 14"/>
          <p:cNvSpPr txBox="1">
            <a:spLocks noChangeArrowheads="1"/>
          </p:cNvSpPr>
          <p:nvPr/>
        </p:nvSpPr>
        <p:spPr bwMode="auto">
          <a:xfrm>
            <a:off x="7207250" y="6230938"/>
            <a:ext cx="16875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err="1">
                <a:latin typeface="Book Antiqua" pitchFamily="18" charset="0"/>
                <a:cs typeface="Arial" charset="0"/>
              </a:rPr>
              <a:t>outra</a:t>
            </a:r>
            <a:r>
              <a:rPr lang="en-US" dirty="0">
                <a:latin typeface="Book Antiqua" pitchFamily="18" charset="0"/>
                <a:cs typeface="Arial" charset="0"/>
              </a:rPr>
              <a:t> </a:t>
            </a:r>
            <a:r>
              <a:rPr lang="en-US" dirty="0" err="1">
                <a:latin typeface="Book Antiqua" pitchFamily="18" charset="0"/>
                <a:cs typeface="Arial" charset="0"/>
              </a:rPr>
              <a:t>partícula</a:t>
            </a:r>
            <a:endParaRPr lang="fr-FR" dirty="0">
              <a:latin typeface="Book Antiqua" pitchFamily="18" charset="0"/>
              <a:cs typeface="Arial" charset="0"/>
            </a:endParaRPr>
          </a:p>
        </p:txBody>
      </p:sp>
      <p:sp>
        <p:nvSpPr>
          <p:cNvPr id="20495" name="Text Box 15"/>
          <p:cNvSpPr txBox="1">
            <a:spLocks noChangeArrowheads="1"/>
          </p:cNvSpPr>
          <p:nvPr/>
        </p:nvSpPr>
        <p:spPr bwMode="auto">
          <a:xfrm>
            <a:off x="179388" y="5805488"/>
            <a:ext cx="47164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Tx/>
              <a:buAutoNum type="arabicPeriod"/>
            </a:pPr>
            <a:r>
              <a:rPr lang="en-US" sz="2000">
                <a:latin typeface="Book Antiqua" pitchFamily="18" charset="0"/>
                <a:cs typeface="Times New Roman" charset="0"/>
              </a:rPr>
              <a:t>Atualizando as posições </a:t>
            </a:r>
          </a:p>
          <a:p>
            <a:pPr eaLnBrk="1" hangingPunct="1">
              <a:buFontTx/>
              <a:buAutoNum type="arabicPeriod"/>
            </a:pPr>
            <a:r>
              <a:rPr lang="en-US" sz="2000">
                <a:latin typeface="Book Antiqua" pitchFamily="18" charset="0"/>
                <a:cs typeface="Times New Roman" charset="0"/>
              </a:rPr>
              <a:t>Modificando o vetor de velocidades</a:t>
            </a:r>
            <a:endParaRPr lang="fr-FR" sz="2000">
              <a:latin typeface="Book Antiqua" pitchFamily="18" charset="0"/>
              <a:cs typeface="Times New Roman" charset="0"/>
            </a:endParaRPr>
          </a:p>
        </p:txBody>
      </p:sp>
    </p:spTree>
    <p:extLst>
      <p:ext uri="{BB962C8B-B14F-4D97-AF65-F5344CB8AC3E}">
        <p14:creationId xmlns:p14="http://schemas.microsoft.com/office/powerpoint/2010/main" val="4695031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0963"/>
                                        </p:tgtEl>
                                        <p:attrNameLst>
                                          <p:attrName>style.visibility</p:attrName>
                                        </p:attrNameLst>
                                      </p:cBhvr>
                                      <p:to>
                                        <p:strVal val="visible"/>
                                      </p:to>
                                    </p:set>
                                    <p:animEffect transition="in" filter="blinds(horizontal)">
                                      <p:cBhvr>
                                        <p:cTn id="7" dur="500"/>
                                        <p:tgtEl>
                                          <p:spTgt spid="4096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966"/>
                                        </p:tgtEl>
                                        <p:attrNameLst>
                                          <p:attrName>style.visibility</p:attrName>
                                        </p:attrNameLst>
                                      </p:cBhvr>
                                      <p:to>
                                        <p:strVal val="visible"/>
                                      </p:to>
                                    </p:set>
                                    <p:animEffect transition="in" filter="fade">
                                      <p:cBhvr>
                                        <p:cTn id="10" dur="2000"/>
                                        <p:tgtEl>
                                          <p:spTgt spid="4096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965"/>
                                        </p:tgtEl>
                                        <p:attrNameLst>
                                          <p:attrName>style.visibility</p:attrName>
                                        </p:attrNameLst>
                                      </p:cBhvr>
                                      <p:to>
                                        <p:strVal val="visible"/>
                                      </p:to>
                                    </p:set>
                                    <p:animEffect transition="in" filter="fade">
                                      <p:cBhvr>
                                        <p:cTn id="13" dur="2000"/>
                                        <p:tgtEl>
                                          <p:spTgt spid="4096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0964"/>
                                        </p:tgtEl>
                                        <p:attrNameLst>
                                          <p:attrName>style.visibility</p:attrName>
                                        </p:attrNameLst>
                                      </p:cBhvr>
                                      <p:to>
                                        <p:strVal val="visible"/>
                                      </p:to>
                                    </p:set>
                                    <p:animEffect transition="in" filter="fade">
                                      <p:cBhvr>
                                        <p:cTn id="18" dur="2000"/>
                                        <p:tgtEl>
                                          <p:spTgt spid="4096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0967"/>
                                        </p:tgtEl>
                                        <p:attrNameLst>
                                          <p:attrName>style.visibility</p:attrName>
                                        </p:attrNameLst>
                                      </p:cBhvr>
                                      <p:to>
                                        <p:strVal val="visible"/>
                                      </p:to>
                                    </p:set>
                                    <p:animEffect transition="in" filter="blinds(horizontal)">
                                      <p:cBhvr>
                                        <p:cTn id="23" dur="500"/>
                                        <p:tgtEl>
                                          <p:spTgt spid="40967"/>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0968"/>
                                        </p:tgtEl>
                                        <p:attrNameLst>
                                          <p:attrName>style.visibility</p:attrName>
                                        </p:attrNameLst>
                                      </p:cBhvr>
                                      <p:to>
                                        <p:strVal val="visible"/>
                                      </p:to>
                                    </p:set>
                                    <p:animEffect transition="in" filter="blinds(horizontal)">
                                      <p:cBhvr>
                                        <p:cTn id="26" dur="500"/>
                                        <p:tgtEl>
                                          <p:spTgt spid="40968"/>
                                        </p:tgtEl>
                                      </p:cBhvr>
                                    </p:animEffect>
                                  </p:childTnLst>
                                  <p:subTnLst>
                                    <p:animClr clrSpc="rgb" dir="cw">
                                      <p:cBhvr override="childStyle">
                                        <p:cTn dur="1" fill="hold" display="0" masterRel="nextClick" afterEffect="1"/>
                                        <p:tgtEl>
                                          <p:spTgt spid="40968"/>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animBg="1"/>
      <p:bldP spid="40964" grpId="0" animBg="1"/>
      <p:bldP spid="40965" grpId="0" animBg="1"/>
      <p:bldP spid="40966" grpId="0" animBg="1"/>
      <p:bldP spid="40967" grpId="0" animBg="1"/>
      <p:bldP spid="4096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lum bright="36000" contrast="30000"/>
            <a:extLst>
              <a:ext uri="{28A0092B-C50C-407E-A947-70E740481C1C}">
                <a14:useLocalDpi xmlns:a14="http://schemas.microsoft.com/office/drawing/2010/main" val="0"/>
              </a:ext>
            </a:extLst>
          </a:blip>
          <a:srcRect r="1801"/>
          <a:stretch>
            <a:fillRect/>
          </a:stretch>
        </p:blipFill>
        <p:spPr bwMode="auto">
          <a:xfrm>
            <a:off x="1221056" y="795181"/>
            <a:ext cx="7009863" cy="51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Oval 3"/>
          <p:cNvSpPr>
            <a:spLocks noChangeArrowheads="1"/>
          </p:cNvSpPr>
          <p:nvPr/>
        </p:nvSpPr>
        <p:spPr bwMode="auto">
          <a:xfrm>
            <a:off x="2879725" y="4570413"/>
            <a:ext cx="228600" cy="228600"/>
          </a:xfrm>
          <a:prstGeom prst="ellipse">
            <a:avLst/>
          </a:prstGeom>
          <a:noFill/>
          <a:ln w="57150" cmpd="thinThick">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08" name="Line 4"/>
          <p:cNvSpPr>
            <a:spLocks noChangeShapeType="1"/>
          </p:cNvSpPr>
          <p:nvPr/>
        </p:nvSpPr>
        <p:spPr bwMode="auto">
          <a:xfrm flipV="1">
            <a:off x="3114675" y="4189413"/>
            <a:ext cx="144145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1509" name="Oval 5"/>
          <p:cNvSpPr>
            <a:spLocks noChangeArrowheads="1"/>
          </p:cNvSpPr>
          <p:nvPr/>
        </p:nvSpPr>
        <p:spPr bwMode="auto">
          <a:xfrm>
            <a:off x="4611688" y="4016375"/>
            <a:ext cx="228600" cy="22860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10" name="Oval 6"/>
          <p:cNvSpPr>
            <a:spLocks noChangeArrowheads="1"/>
          </p:cNvSpPr>
          <p:nvPr/>
        </p:nvSpPr>
        <p:spPr bwMode="auto">
          <a:xfrm>
            <a:off x="5872163" y="3662363"/>
            <a:ext cx="228600" cy="22860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11" name="Line 7"/>
          <p:cNvSpPr>
            <a:spLocks noChangeShapeType="1"/>
          </p:cNvSpPr>
          <p:nvPr/>
        </p:nvSpPr>
        <p:spPr bwMode="auto">
          <a:xfrm flipV="1">
            <a:off x="4860925" y="3808413"/>
            <a:ext cx="990600" cy="269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1512" name="Oval 8"/>
          <p:cNvSpPr>
            <a:spLocks noChangeArrowheads="1"/>
          </p:cNvSpPr>
          <p:nvPr/>
        </p:nvSpPr>
        <p:spPr bwMode="auto">
          <a:xfrm>
            <a:off x="6669088" y="3392488"/>
            <a:ext cx="228600" cy="228600"/>
          </a:xfrm>
          <a:prstGeom prst="ellipse">
            <a:avLst/>
          </a:prstGeom>
          <a:solidFill>
            <a:schemeClr val="accent1"/>
          </a:solidFill>
          <a:ln w="57150">
            <a:solidFill>
              <a:schemeClr val="tx1"/>
            </a:solidFill>
            <a:round/>
            <a:headEnd/>
            <a:tailEnd/>
          </a:ln>
        </p:spPr>
        <p:txBody>
          <a:bodyPr wrap="none" anchor="ctr"/>
          <a:lstStyle/>
          <a:p>
            <a:endParaRPr lang="en-US"/>
          </a:p>
        </p:txBody>
      </p:sp>
      <p:sp>
        <p:nvSpPr>
          <p:cNvPr id="21513" name="Line 9"/>
          <p:cNvSpPr>
            <a:spLocks noChangeShapeType="1"/>
          </p:cNvSpPr>
          <p:nvPr/>
        </p:nvSpPr>
        <p:spPr bwMode="auto">
          <a:xfrm flipV="1">
            <a:off x="6100763" y="3544888"/>
            <a:ext cx="533400" cy="193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1514" name="Text Box 10"/>
          <p:cNvSpPr txBox="1">
            <a:spLocks noChangeArrowheads="1"/>
          </p:cNvSpPr>
          <p:nvPr/>
        </p:nvSpPr>
        <p:spPr bwMode="auto">
          <a:xfrm>
            <a:off x="1187450" y="5734050"/>
            <a:ext cx="2144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Book Antiqua" pitchFamily="18" charset="0"/>
                <a:cs typeface="Arial" charset="0"/>
              </a:rPr>
              <a:t>Termo de inércia</a:t>
            </a:r>
            <a:endParaRPr lang="fr-FR" sz="2000" b="1">
              <a:latin typeface="Book Antiqua" pitchFamily="18" charset="0"/>
              <a:cs typeface="Arial" charset="0"/>
            </a:endParaRPr>
          </a:p>
        </p:txBody>
      </p:sp>
    </p:spTree>
    <p:extLst>
      <p:ext uri="{BB962C8B-B14F-4D97-AF65-F5344CB8AC3E}">
        <p14:creationId xmlns:p14="http://schemas.microsoft.com/office/powerpoint/2010/main" val="355668664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lum bright="36000" contrast="30000"/>
            <a:extLst>
              <a:ext uri="{28A0092B-C50C-407E-A947-70E740481C1C}">
                <a14:useLocalDpi xmlns:a14="http://schemas.microsoft.com/office/drawing/2010/main" val="0"/>
              </a:ext>
            </a:extLst>
          </a:blip>
          <a:srcRect r="1801"/>
          <a:stretch>
            <a:fillRect/>
          </a:stretch>
        </p:blipFill>
        <p:spPr bwMode="auto">
          <a:xfrm>
            <a:off x="493034" y="1603162"/>
            <a:ext cx="6280942" cy="4595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Text Box 3"/>
          <p:cNvSpPr txBox="1">
            <a:spLocks noChangeArrowheads="1"/>
          </p:cNvSpPr>
          <p:nvPr/>
        </p:nvSpPr>
        <p:spPr bwMode="auto">
          <a:xfrm>
            <a:off x="142875" y="6019800"/>
            <a:ext cx="3921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latin typeface="Book Antiqua" pitchFamily="18" charset="0"/>
                <a:cs typeface="Arial" charset="0"/>
              </a:rPr>
              <a:t>Melhor posição individual (</a:t>
            </a:r>
            <a:r>
              <a:rPr lang="en-US" sz="2000" i="1">
                <a:latin typeface="Book Antiqua" pitchFamily="18" charset="0"/>
                <a:cs typeface="Arial" charset="0"/>
              </a:rPr>
              <a:t>pbest</a:t>
            </a:r>
            <a:r>
              <a:rPr lang="en-US" sz="2000">
                <a:latin typeface="Book Antiqua" pitchFamily="18" charset="0"/>
                <a:cs typeface="Arial" charset="0"/>
              </a:rPr>
              <a:t>)</a:t>
            </a:r>
            <a:endParaRPr lang="fr-FR" sz="2000">
              <a:latin typeface="Book Antiqua" pitchFamily="18" charset="0"/>
              <a:cs typeface="Arial" charset="0"/>
            </a:endParaRPr>
          </a:p>
        </p:txBody>
      </p:sp>
      <p:sp>
        <p:nvSpPr>
          <p:cNvPr id="22532" name="Oval 4"/>
          <p:cNvSpPr>
            <a:spLocks noChangeArrowheads="1"/>
          </p:cNvSpPr>
          <p:nvPr/>
        </p:nvSpPr>
        <p:spPr bwMode="auto">
          <a:xfrm>
            <a:off x="4572000" y="461963"/>
            <a:ext cx="304800" cy="304800"/>
          </a:xfrm>
          <a:prstGeom prst="ellipse">
            <a:avLst/>
          </a:prstGeom>
          <a:solidFill>
            <a:schemeClr val="accent2"/>
          </a:solidFill>
          <a:ln w="9525">
            <a:solidFill>
              <a:schemeClr val="tx1"/>
            </a:solidFill>
            <a:round/>
            <a:headEnd/>
            <a:tailEnd/>
          </a:ln>
        </p:spPr>
        <p:txBody>
          <a:bodyPr wrap="none" anchor="ctr"/>
          <a:lstStyle/>
          <a:p>
            <a:pPr algn="ctr"/>
            <a:endParaRPr lang="en-US" sz="1000" b="1">
              <a:solidFill>
                <a:schemeClr val="folHlink"/>
              </a:solidFill>
              <a:latin typeface="Book Antiqua" pitchFamily="18" charset="0"/>
              <a:cs typeface="Arial" charset="0"/>
            </a:endParaRPr>
          </a:p>
        </p:txBody>
      </p:sp>
      <p:sp>
        <p:nvSpPr>
          <p:cNvPr id="22533" name="Text Box 5"/>
          <p:cNvSpPr txBox="1">
            <a:spLocks noChangeArrowheads="1"/>
          </p:cNvSpPr>
          <p:nvPr/>
        </p:nvSpPr>
        <p:spPr bwMode="auto">
          <a:xfrm>
            <a:off x="4859338" y="458788"/>
            <a:ext cx="184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Book Antiqua" pitchFamily="18" charset="0"/>
                <a:cs typeface="Arial" charset="0"/>
              </a:rPr>
              <a:t>Posição atual (</a:t>
            </a:r>
            <a:r>
              <a:rPr lang="en-US" i="1">
                <a:latin typeface="Book Antiqua" pitchFamily="18" charset="0"/>
                <a:cs typeface="Arial" charset="0"/>
              </a:rPr>
              <a:t>x</a:t>
            </a:r>
            <a:r>
              <a:rPr lang="en-US">
                <a:latin typeface="Book Antiqua" pitchFamily="18" charset="0"/>
                <a:cs typeface="Arial" charset="0"/>
              </a:rPr>
              <a:t>)</a:t>
            </a:r>
            <a:endParaRPr lang="fr-FR">
              <a:latin typeface="Book Antiqua" pitchFamily="18" charset="0"/>
              <a:cs typeface="Arial" charset="0"/>
            </a:endParaRPr>
          </a:p>
        </p:txBody>
      </p:sp>
      <p:sp>
        <p:nvSpPr>
          <p:cNvPr id="22534" name="Oval 6"/>
          <p:cNvSpPr>
            <a:spLocks noChangeArrowheads="1"/>
          </p:cNvSpPr>
          <p:nvPr/>
        </p:nvSpPr>
        <p:spPr bwMode="auto">
          <a:xfrm>
            <a:off x="4572000" y="995363"/>
            <a:ext cx="304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2535" name="Text Box 7"/>
          <p:cNvSpPr txBox="1">
            <a:spLocks noChangeArrowheads="1"/>
          </p:cNvSpPr>
          <p:nvPr/>
        </p:nvSpPr>
        <p:spPr bwMode="auto">
          <a:xfrm>
            <a:off x="4859338" y="930275"/>
            <a:ext cx="38179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Book Antiqua" pitchFamily="18" charset="0"/>
                <a:cs typeface="Arial" charset="0"/>
              </a:rPr>
              <a:t>Melhor posição do indivíduo (</a:t>
            </a:r>
            <a:r>
              <a:rPr lang="en-US" i="1">
                <a:latin typeface="Book Antiqua" pitchFamily="18" charset="0"/>
                <a:cs typeface="Arial" charset="0"/>
              </a:rPr>
              <a:t>pbest</a:t>
            </a:r>
            <a:r>
              <a:rPr lang="en-US">
                <a:latin typeface="Book Antiqua" pitchFamily="18" charset="0"/>
                <a:cs typeface="Arial" charset="0"/>
              </a:rPr>
              <a:t>)</a:t>
            </a:r>
            <a:endParaRPr lang="fr-FR">
              <a:latin typeface="Book Antiqua" pitchFamily="18" charset="0"/>
              <a:cs typeface="Arial" charset="0"/>
            </a:endParaRPr>
          </a:p>
        </p:txBody>
      </p:sp>
      <p:sp>
        <p:nvSpPr>
          <p:cNvPr id="22536" name="Oval 8"/>
          <p:cNvSpPr>
            <a:spLocks noChangeArrowheads="1"/>
          </p:cNvSpPr>
          <p:nvPr/>
        </p:nvSpPr>
        <p:spPr bwMode="auto">
          <a:xfrm>
            <a:off x="1635125" y="4537075"/>
            <a:ext cx="242888" cy="2286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2537" name="Oval 9"/>
          <p:cNvSpPr>
            <a:spLocks noChangeArrowheads="1"/>
          </p:cNvSpPr>
          <p:nvPr/>
        </p:nvSpPr>
        <p:spPr bwMode="auto">
          <a:xfrm>
            <a:off x="3235325" y="4841875"/>
            <a:ext cx="166688" cy="2286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2538" name="Oval 10"/>
          <p:cNvSpPr>
            <a:spLocks noChangeArrowheads="1"/>
          </p:cNvSpPr>
          <p:nvPr/>
        </p:nvSpPr>
        <p:spPr bwMode="auto">
          <a:xfrm>
            <a:off x="3859213" y="4799583"/>
            <a:ext cx="304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2539" name="Oval 11"/>
          <p:cNvSpPr>
            <a:spLocks noChangeArrowheads="1"/>
          </p:cNvSpPr>
          <p:nvPr/>
        </p:nvSpPr>
        <p:spPr bwMode="auto">
          <a:xfrm>
            <a:off x="4392613" y="4308475"/>
            <a:ext cx="76200" cy="2286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cxnSp>
        <p:nvCxnSpPr>
          <p:cNvPr id="22540" name="AutoShape 12"/>
          <p:cNvCxnSpPr>
            <a:cxnSpLocks noChangeShapeType="1"/>
          </p:cNvCxnSpPr>
          <p:nvPr/>
        </p:nvCxnSpPr>
        <p:spPr bwMode="auto">
          <a:xfrm rot="16200000" flipH="1">
            <a:off x="1816894" y="4051077"/>
            <a:ext cx="746125" cy="865187"/>
          </a:xfrm>
          <a:prstGeom prst="curvedConnector2">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41" name="AutoShape 13"/>
          <p:cNvCxnSpPr>
            <a:cxnSpLocks noChangeShapeType="1"/>
          </p:cNvCxnSpPr>
          <p:nvPr/>
        </p:nvCxnSpPr>
        <p:spPr bwMode="auto">
          <a:xfrm flipV="1">
            <a:off x="2796382" y="4340685"/>
            <a:ext cx="522287" cy="555625"/>
          </a:xfrm>
          <a:prstGeom prst="curvedConnector3">
            <a:avLst>
              <a:gd name="adj1" fmla="val 49847"/>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42" name="AutoShape 14"/>
          <p:cNvCxnSpPr>
            <a:cxnSpLocks noChangeShapeType="1"/>
          </p:cNvCxnSpPr>
          <p:nvPr/>
        </p:nvCxnSpPr>
        <p:spPr bwMode="auto">
          <a:xfrm>
            <a:off x="3402013" y="4301108"/>
            <a:ext cx="519112" cy="609600"/>
          </a:xfrm>
          <a:prstGeom prst="curvedConnector2">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43" name="AutoShape 15"/>
          <p:cNvCxnSpPr>
            <a:cxnSpLocks noChangeShapeType="1"/>
            <a:stCxn id="22538" idx="6"/>
          </p:cNvCxnSpPr>
          <p:nvPr/>
        </p:nvCxnSpPr>
        <p:spPr bwMode="auto">
          <a:xfrm flipV="1">
            <a:off x="4164013" y="3767708"/>
            <a:ext cx="228600" cy="1184275"/>
          </a:xfrm>
          <a:prstGeom prst="curvedConnector3">
            <a:avLst>
              <a:gd name="adj1" fmla="val 50000"/>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544" name="Oval 16"/>
          <p:cNvSpPr>
            <a:spLocks noChangeArrowheads="1"/>
          </p:cNvSpPr>
          <p:nvPr/>
        </p:nvSpPr>
        <p:spPr bwMode="auto">
          <a:xfrm>
            <a:off x="5383213" y="3501008"/>
            <a:ext cx="304800" cy="304800"/>
          </a:xfrm>
          <a:prstGeom prst="ellipse">
            <a:avLst/>
          </a:prstGeom>
          <a:solidFill>
            <a:schemeClr val="accent2"/>
          </a:solidFill>
          <a:ln w="9525">
            <a:solidFill>
              <a:schemeClr val="tx1"/>
            </a:solidFill>
            <a:round/>
            <a:headEnd/>
            <a:tailEnd/>
          </a:ln>
        </p:spPr>
        <p:txBody>
          <a:bodyPr wrap="none" anchor="ctr"/>
          <a:lstStyle/>
          <a:p>
            <a:endParaRPr lang="en-US"/>
          </a:p>
        </p:txBody>
      </p:sp>
      <p:cxnSp>
        <p:nvCxnSpPr>
          <p:cNvPr id="22545" name="AutoShape 17"/>
          <p:cNvCxnSpPr>
            <a:cxnSpLocks noChangeShapeType="1"/>
            <a:endCxn id="22544" idx="0"/>
          </p:cNvCxnSpPr>
          <p:nvPr/>
        </p:nvCxnSpPr>
        <p:spPr bwMode="auto">
          <a:xfrm flipV="1">
            <a:off x="4468813" y="3501008"/>
            <a:ext cx="1066800" cy="266700"/>
          </a:xfrm>
          <a:prstGeom prst="curvedConnector4">
            <a:avLst>
              <a:gd name="adj1" fmla="val 42856"/>
              <a:gd name="adj2" fmla="val 185713"/>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546" name="Line 18"/>
          <p:cNvSpPr>
            <a:spLocks noChangeShapeType="1"/>
          </p:cNvSpPr>
          <p:nvPr/>
        </p:nvSpPr>
        <p:spPr bwMode="auto">
          <a:xfrm flipH="1">
            <a:off x="4621213" y="3805808"/>
            <a:ext cx="762000" cy="685800"/>
          </a:xfrm>
          <a:prstGeom prst="line">
            <a:avLst/>
          </a:prstGeom>
          <a:noFill/>
          <a:ln w="889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2547" name="Oval 19"/>
          <p:cNvSpPr>
            <a:spLocks noChangeArrowheads="1"/>
          </p:cNvSpPr>
          <p:nvPr/>
        </p:nvSpPr>
        <p:spPr bwMode="auto">
          <a:xfrm>
            <a:off x="2622550" y="5473700"/>
            <a:ext cx="90488" cy="762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Tree>
    <p:extLst>
      <p:ext uri="{BB962C8B-B14F-4D97-AF65-F5344CB8AC3E}">
        <p14:creationId xmlns:p14="http://schemas.microsoft.com/office/powerpoint/2010/main" val="180812218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lum bright="36000" contrast="30000"/>
            <a:extLst>
              <a:ext uri="{28A0092B-C50C-407E-A947-70E740481C1C}">
                <a14:useLocalDpi xmlns:a14="http://schemas.microsoft.com/office/drawing/2010/main" val="0"/>
              </a:ext>
            </a:extLst>
          </a:blip>
          <a:srcRect r="1801"/>
          <a:stretch>
            <a:fillRect/>
          </a:stretch>
        </p:blipFill>
        <p:spPr bwMode="auto">
          <a:xfrm>
            <a:off x="700088" y="1412875"/>
            <a:ext cx="6567239" cy="4805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Oval 3"/>
          <p:cNvSpPr>
            <a:spLocks noChangeArrowheads="1"/>
          </p:cNvSpPr>
          <p:nvPr/>
        </p:nvSpPr>
        <p:spPr bwMode="auto">
          <a:xfrm>
            <a:off x="1185863" y="3678238"/>
            <a:ext cx="242887" cy="2286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3556" name="Oval 4"/>
          <p:cNvSpPr>
            <a:spLocks noChangeArrowheads="1"/>
          </p:cNvSpPr>
          <p:nvPr/>
        </p:nvSpPr>
        <p:spPr bwMode="auto">
          <a:xfrm>
            <a:off x="2024063" y="4592638"/>
            <a:ext cx="90487" cy="762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3557" name="Oval 5"/>
          <p:cNvSpPr>
            <a:spLocks noChangeArrowheads="1"/>
          </p:cNvSpPr>
          <p:nvPr/>
        </p:nvSpPr>
        <p:spPr bwMode="auto">
          <a:xfrm>
            <a:off x="2786063" y="3983038"/>
            <a:ext cx="166687" cy="2286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3558" name="Oval 6"/>
          <p:cNvSpPr>
            <a:spLocks noChangeArrowheads="1"/>
          </p:cNvSpPr>
          <p:nvPr/>
        </p:nvSpPr>
        <p:spPr bwMode="auto">
          <a:xfrm>
            <a:off x="3409950" y="4668838"/>
            <a:ext cx="304800" cy="3048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23559" name="Oval 7"/>
          <p:cNvSpPr>
            <a:spLocks noChangeArrowheads="1"/>
          </p:cNvSpPr>
          <p:nvPr/>
        </p:nvSpPr>
        <p:spPr bwMode="auto">
          <a:xfrm>
            <a:off x="3943350" y="3449638"/>
            <a:ext cx="76200" cy="2286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3560" name="Oval 8"/>
          <p:cNvSpPr>
            <a:spLocks noChangeArrowheads="1"/>
          </p:cNvSpPr>
          <p:nvPr/>
        </p:nvSpPr>
        <p:spPr bwMode="auto">
          <a:xfrm>
            <a:off x="1962150" y="3830638"/>
            <a:ext cx="304800" cy="304800"/>
          </a:xfrm>
          <a:prstGeom prst="ellipse">
            <a:avLst/>
          </a:prstGeom>
          <a:solidFill>
            <a:srgbClr val="FFFF99"/>
          </a:solidFill>
          <a:ln w="9525">
            <a:solidFill>
              <a:schemeClr val="tx1"/>
            </a:solidFill>
            <a:round/>
            <a:headEnd/>
            <a:tailEnd/>
          </a:ln>
        </p:spPr>
        <p:txBody>
          <a:bodyPr wrap="none" anchor="ctr"/>
          <a:lstStyle/>
          <a:p>
            <a:endParaRPr lang="en-US"/>
          </a:p>
        </p:txBody>
      </p:sp>
      <p:sp>
        <p:nvSpPr>
          <p:cNvPr id="23561" name="Oval 9"/>
          <p:cNvSpPr>
            <a:spLocks noChangeArrowheads="1"/>
          </p:cNvSpPr>
          <p:nvPr/>
        </p:nvSpPr>
        <p:spPr bwMode="auto">
          <a:xfrm>
            <a:off x="4608513" y="417513"/>
            <a:ext cx="304800" cy="304800"/>
          </a:xfrm>
          <a:prstGeom prst="ellipse">
            <a:avLst/>
          </a:prstGeom>
          <a:solidFill>
            <a:srgbClr val="FFFF99"/>
          </a:solidFill>
          <a:ln w="9525">
            <a:solidFill>
              <a:schemeClr val="tx1"/>
            </a:solidFill>
            <a:round/>
            <a:headEnd/>
            <a:tailEnd/>
          </a:ln>
        </p:spPr>
        <p:txBody>
          <a:bodyPr wrap="none" anchor="ctr"/>
          <a:lstStyle/>
          <a:p>
            <a:endParaRPr lang="en-US"/>
          </a:p>
        </p:txBody>
      </p:sp>
      <p:sp>
        <p:nvSpPr>
          <p:cNvPr id="23562" name="Text Box 10"/>
          <p:cNvSpPr txBox="1">
            <a:spLocks noChangeArrowheads="1"/>
          </p:cNvSpPr>
          <p:nvPr/>
        </p:nvSpPr>
        <p:spPr bwMode="auto">
          <a:xfrm>
            <a:off x="5065713" y="398463"/>
            <a:ext cx="184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Book Antiqua" pitchFamily="18" charset="0"/>
                <a:cs typeface="Arial" charset="0"/>
              </a:rPr>
              <a:t>Posição atual (</a:t>
            </a:r>
            <a:r>
              <a:rPr lang="en-US" i="1">
                <a:latin typeface="Book Antiqua" pitchFamily="18" charset="0"/>
                <a:cs typeface="Arial" charset="0"/>
              </a:rPr>
              <a:t>x</a:t>
            </a:r>
            <a:r>
              <a:rPr lang="en-US">
                <a:latin typeface="Book Antiqua" pitchFamily="18" charset="0"/>
                <a:cs typeface="Arial" charset="0"/>
              </a:rPr>
              <a:t>)</a:t>
            </a:r>
            <a:endParaRPr lang="fr-FR">
              <a:latin typeface="Book Antiqua" pitchFamily="18" charset="0"/>
              <a:cs typeface="Arial" charset="0"/>
            </a:endParaRPr>
          </a:p>
        </p:txBody>
      </p:sp>
      <p:sp>
        <p:nvSpPr>
          <p:cNvPr id="23563" name="Oval 11"/>
          <p:cNvSpPr>
            <a:spLocks noChangeArrowheads="1"/>
          </p:cNvSpPr>
          <p:nvPr/>
        </p:nvSpPr>
        <p:spPr bwMode="auto">
          <a:xfrm>
            <a:off x="4608513" y="735013"/>
            <a:ext cx="304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3564" name="Text Box 12"/>
          <p:cNvSpPr txBox="1">
            <a:spLocks noChangeArrowheads="1"/>
          </p:cNvSpPr>
          <p:nvPr/>
        </p:nvSpPr>
        <p:spPr bwMode="auto">
          <a:xfrm>
            <a:off x="5065713" y="714375"/>
            <a:ext cx="38179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Book Antiqua" pitchFamily="18" charset="0"/>
                <a:cs typeface="Arial" charset="0"/>
              </a:rPr>
              <a:t>Melhor posição do indivíduo (</a:t>
            </a:r>
            <a:r>
              <a:rPr lang="en-US" i="1">
                <a:latin typeface="Book Antiqua" pitchFamily="18" charset="0"/>
                <a:cs typeface="Arial" charset="0"/>
              </a:rPr>
              <a:t>pbest</a:t>
            </a:r>
            <a:r>
              <a:rPr lang="en-US">
                <a:latin typeface="Book Antiqua" pitchFamily="18" charset="0"/>
                <a:cs typeface="Arial" charset="0"/>
              </a:rPr>
              <a:t>)</a:t>
            </a:r>
            <a:endParaRPr lang="fr-FR">
              <a:latin typeface="Book Antiqua" pitchFamily="18" charset="0"/>
              <a:cs typeface="Arial" charset="0"/>
            </a:endParaRPr>
          </a:p>
        </p:txBody>
      </p:sp>
      <p:cxnSp>
        <p:nvCxnSpPr>
          <p:cNvPr id="23565" name="AutoShape 13"/>
          <p:cNvCxnSpPr>
            <a:cxnSpLocks noChangeShapeType="1"/>
            <a:stCxn id="23558" idx="0"/>
            <a:endCxn id="23560" idx="3"/>
          </p:cNvCxnSpPr>
          <p:nvPr/>
        </p:nvCxnSpPr>
        <p:spPr bwMode="auto">
          <a:xfrm rot="5400000" flipH="1">
            <a:off x="2495550" y="3602038"/>
            <a:ext cx="577850" cy="1555750"/>
          </a:xfrm>
          <a:prstGeom prst="curvedConnector3">
            <a:avLst>
              <a:gd name="adj1" fmla="val 46153"/>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566" name="Oval 14"/>
          <p:cNvSpPr>
            <a:spLocks noChangeArrowheads="1"/>
          </p:cNvSpPr>
          <p:nvPr/>
        </p:nvSpPr>
        <p:spPr bwMode="auto">
          <a:xfrm>
            <a:off x="4781550" y="2230438"/>
            <a:ext cx="304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3567" name="Oval 15"/>
          <p:cNvSpPr>
            <a:spLocks noChangeArrowheads="1"/>
          </p:cNvSpPr>
          <p:nvPr/>
        </p:nvSpPr>
        <p:spPr bwMode="auto">
          <a:xfrm>
            <a:off x="2876550" y="2154238"/>
            <a:ext cx="304800" cy="304800"/>
          </a:xfrm>
          <a:prstGeom prst="ellipse">
            <a:avLst/>
          </a:prstGeom>
          <a:solidFill>
            <a:srgbClr val="FFFF99"/>
          </a:solidFill>
          <a:ln w="9525">
            <a:solidFill>
              <a:schemeClr val="tx1"/>
            </a:solidFill>
            <a:round/>
            <a:headEnd/>
            <a:tailEnd/>
          </a:ln>
        </p:spPr>
        <p:txBody>
          <a:bodyPr wrap="none" anchor="ctr"/>
          <a:lstStyle/>
          <a:p>
            <a:endParaRPr lang="en-US"/>
          </a:p>
        </p:txBody>
      </p:sp>
      <p:cxnSp>
        <p:nvCxnSpPr>
          <p:cNvPr id="23568" name="AutoShape 16"/>
          <p:cNvCxnSpPr>
            <a:cxnSpLocks noChangeShapeType="1"/>
            <a:stCxn id="23566" idx="0"/>
            <a:endCxn id="23567" idx="3"/>
          </p:cNvCxnSpPr>
          <p:nvPr/>
        </p:nvCxnSpPr>
        <p:spPr bwMode="auto">
          <a:xfrm rot="-5400000" flipH="1" flipV="1">
            <a:off x="3835400" y="1316038"/>
            <a:ext cx="184150" cy="2012950"/>
          </a:xfrm>
          <a:prstGeom prst="curvedConnector5">
            <a:avLst>
              <a:gd name="adj1" fmla="val -124139"/>
              <a:gd name="adj2" fmla="val 47319"/>
              <a:gd name="adj3" fmla="val 248278"/>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569" name="Oval 17"/>
          <p:cNvSpPr>
            <a:spLocks noChangeArrowheads="1"/>
          </p:cNvSpPr>
          <p:nvPr/>
        </p:nvSpPr>
        <p:spPr bwMode="auto">
          <a:xfrm>
            <a:off x="5257800" y="3395464"/>
            <a:ext cx="304800" cy="304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3570" name="Oval 18"/>
          <p:cNvSpPr>
            <a:spLocks noChangeArrowheads="1"/>
          </p:cNvSpPr>
          <p:nvPr/>
        </p:nvSpPr>
        <p:spPr bwMode="auto">
          <a:xfrm>
            <a:off x="6477000" y="2862064"/>
            <a:ext cx="304800" cy="304800"/>
          </a:xfrm>
          <a:prstGeom prst="ellipse">
            <a:avLst/>
          </a:prstGeom>
          <a:solidFill>
            <a:srgbClr val="FFFF99"/>
          </a:solidFill>
          <a:ln w="9525">
            <a:solidFill>
              <a:schemeClr val="tx1"/>
            </a:solidFill>
            <a:round/>
            <a:headEnd/>
            <a:tailEnd/>
          </a:ln>
        </p:spPr>
        <p:txBody>
          <a:bodyPr wrap="none" anchor="ctr"/>
          <a:lstStyle/>
          <a:p>
            <a:endParaRPr lang="en-US"/>
          </a:p>
        </p:txBody>
      </p:sp>
      <p:cxnSp>
        <p:nvCxnSpPr>
          <p:cNvPr id="23571" name="AutoShape 19"/>
          <p:cNvCxnSpPr>
            <a:cxnSpLocks noChangeShapeType="1"/>
            <a:stCxn id="23569" idx="0"/>
            <a:endCxn id="23570" idx="3"/>
          </p:cNvCxnSpPr>
          <p:nvPr/>
        </p:nvCxnSpPr>
        <p:spPr bwMode="auto">
          <a:xfrm rot="-5400000">
            <a:off x="5829300" y="2703314"/>
            <a:ext cx="273050" cy="1111250"/>
          </a:xfrm>
          <a:prstGeom prst="curvedConnector3">
            <a:avLst>
              <a:gd name="adj1" fmla="val 4186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572" name="Line 20"/>
          <p:cNvSpPr>
            <a:spLocks noChangeShapeType="1"/>
          </p:cNvSpPr>
          <p:nvPr/>
        </p:nvSpPr>
        <p:spPr bwMode="auto">
          <a:xfrm>
            <a:off x="2343150" y="4059238"/>
            <a:ext cx="990600" cy="53340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3573" name="Line 21"/>
          <p:cNvSpPr>
            <a:spLocks noChangeShapeType="1"/>
          </p:cNvSpPr>
          <p:nvPr/>
        </p:nvSpPr>
        <p:spPr bwMode="auto">
          <a:xfrm>
            <a:off x="3257550" y="2306638"/>
            <a:ext cx="1371600" cy="7620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3574" name="Line 22"/>
          <p:cNvSpPr>
            <a:spLocks noChangeShapeType="1"/>
          </p:cNvSpPr>
          <p:nvPr/>
        </p:nvSpPr>
        <p:spPr bwMode="auto">
          <a:xfrm flipH="1">
            <a:off x="5638800" y="3090664"/>
            <a:ext cx="762000" cy="304800"/>
          </a:xfrm>
          <a:prstGeom prst="line">
            <a:avLst/>
          </a:prstGeom>
          <a:noFill/>
          <a:ln w="19050">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3575" name="Line 23"/>
          <p:cNvSpPr>
            <a:spLocks noChangeShapeType="1"/>
          </p:cNvSpPr>
          <p:nvPr/>
        </p:nvSpPr>
        <p:spPr bwMode="auto">
          <a:xfrm>
            <a:off x="3105150" y="2459038"/>
            <a:ext cx="228600" cy="990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3576" name="Line 24"/>
          <p:cNvSpPr>
            <a:spLocks noChangeShapeType="1"/>
          </p:cNvSpPr>
          <p:nvPr/>
        </p:nvSpPr>
        <p:spPr bwMode="auto">
          <a:xfrm>
            <a:off x="2419350" y="3983038"/>
            <a:ext cx="609600" cy="3048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3577" name="Line 25"/>
          <p:cNvSpPr>
            <a:spLocks noChangeShapeType="1"/>
          </p:cNvSpPr>
          <p:nvPr/>
        </p:nvSpPr>
        <p:spPr bwMode="auto">
          <a:xfrm flipH="1">
            <a:off x="4572000" y="3166864"/>
            <a:ext cx="1905000" cy="968574"/>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23578" name="Oval 26"/>
          <p:cNvSpPr>
            <a:spLocks noChangeArrowheads="1"/>
          </p:cNvSpPr>
          <p:nvPr/>
        </p:nvSpPr>
        <p:spPr bwMode="auto">
          <a:xfrm>
            <a:off x="4608513" y="1066800"/>
            <a:ext cx="304800" cy="3048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23579" name="Text Box 27"/>
          <p:cNvSpPr txBox="1">
            <a:spLocks noChangeArrowheads="1"/>
          </p:cNvSpPr>
          <p:nvPr/>
        </p:nvSpPr>
        <p:spPr bwMode="auto">
          <a:xfrm>
            <a:off x="5065713" y="1046163"/>
            <a:ext cx="31194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Book Antiqua" pitchFamily="18" charset="0"/>
                <a:cs typeface="Arial" charset="0"/>
              </a:rPr>
              <a:t>Melhor posição global (</a:t>
            </a:r>
            <a:r>
              <a:rPr lang="en-US" i="1">
                <a:latin typeface="Book Antiqua" pitchFamily="18" charset="0"/>
                <a:cs typeface="Arial" charset="0"/>
              </a:rPr>
              <a:t>gbest</a:t>
            </a:r>
            <a:r>
              <a:rPr lang="en-US">
                <a:latin typeface="Book Antiqua" pitchFamily="18" charset="0"/>
                <a:cs typeface="Arial" charset="0"/>
              </a:rPr>
              <a:t>)</a:t>
            </a:r>
            <a:endParaRPr lang="fr-FR">
              <a:latin typeface="Book Antiqua" pitchFamily="18" charset="0"/>
              <a:cs typeface="Arial" charset="0"/>
            </a:endParaRPr>
          </a:p>
        </p:txBody>
      </p:sp>
      <p:sp>
        <p:nvSpPr>
          <p:cNvPr id="23580" name="Text Box 28"/>
          <p:cNvSpPr txBox="1">
            <a:spLocks noChangeArrowheads="1"/>
          </p:cNvSpPr>
          <p:nvPr/>
        </p:nvSpPr>
        <p:spPr bwMode="auto">
          <a:xfrm>
            <a:off x="142875" y="6019800"/>
            <a:ext cx="3438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latin typeface="Book Antiqua" pitchFamily="18" charset="0"/>
                <a:cs typeface="Arial" charset="0"/>
              </a:rPr>
              <a:t>Melhor posição global (</a:t>
            </a:r>
            <a:r>
              <a:rPr lang="en-US" sz="2000" i="1">
                <a:latin typeface="Book Antiqua" pitchFamily="18" charset="0"/>
                <a:cs typeface="Arial" charset="0"/>
              </a:rPr>
              <a:t>gbest</a:t>
            </a:r>
            <a:r>
              <a:rPr lang="en-US" sz="2000">
                <a:latin typeface="Book Antiqua" pitchFamily="18" charset="0"/>
                <a:cs typeface="Arial" charset="0"/>
              </a:rPr>
              <a:t>)</a:t>
            </a:r>
            <a:endParaRPr lang="fr-FR" sz="2000">
              <a:latin typeface="Book Antiqua" pitchFamily="18" charset="0"/>
              <a:cs typeface="Arial" charset="0"/>
            </a:endParaRPr>
          </a:p>
        </p:txBody>
      </p:sp>
    </p:spTree>
    <p:extLst>
      <p:ext uri="{BB962C8B-B14F-4D97-AF65-F5344CB8AC3E}">
        <p14:creationId xmlns:p14="http://schemas.microsoft.com/office/powerpoint/2010/main" val="339235385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en-US" dirty="0" smtClean="0">
                <a:solidFill>
                  <a:schemeClr val="tx2">
                    <a:tint val="100000"/>
                    <a:shade val="90000"/>
                    <a:satMod val="250000"/>
                    <a:alpha val="100000"/>
                  </a:schemeClr>
                </a:solidFill>
              </a:rPr>
              <a:t>Introduction to the PSO: </a:t>
            </a:r>
            <a:r>
              <a:rPr lang="en-US" b="1" u="sng" dirty="0" smtClean="0">
                <a:solidFill>
                  <a:schemeClr val="tx2">
                    <a:tint val="100000"/>
                    <a:shade val="90000"/>
                    <a:satMod val="250000"/>
                    <a:alpha val="100000"/>
                  </a:schemeClr>
                </a:solidFill>
              </a:rPr>
              <a:t>Algorithm Characteristics</a:t>
            </a:r>
            <a:endParaRPr lang="en-US" b="1" u="sng" dirty="0">
              <a:solidFill>
                <a:schemeClr val="tx2">
                  <a:tint val="100000"/>
                  <a:shade val="90000"/>
                  <a:satMod val="250000"/>
                  <a:alpha val="100000"/>
                </a:schemeClr>
              </a:solidFill>
            </a:endParaRPr>
          </a:p>
        </p:txBody>
      </p:sp>
      <p:sp>
        <p:nvSpPr>
          <p:cNvPr id="3" name="Marcador de Posição de Conteúdo 2"/>
          <p:cNvSpPr>
            <a:spLocks noGrp="1"/>
          </p:cNvSpPr>
          <p:nvPr>
            <p:ph idx="1"/>
          </p:nvPr>
        </p:nvSpPr>
        <p:spPr>
          <a:xfrm>
            <a:off x="179388" y="1628775"/>
            <a:ext cx="8785225" cy="4968875"/>
          </a:xfrm>
        </p:spPr>
        <p:txBody>
          <a:bodyPr>
            <a:normAutofit/>
          </a:bodyPr>
          <a:lstStyle/>
          <a:p>
            <a:pPr eaLnBrk="1" hangingPunct="1">
              <a:lnSpc>
                <a:spcPct val="90000"/>
              </a:lnSpc>
              <a:spcBef>
                <a:spcPts val="1200"/>
              </a:spcBef>
            </a:pPr>
            <a:r>
              <a:rPr lang="en-US" sz="2400" b="1" smtClean="0"/>
              <a:t>Advantages</a:t>
            </a:r>
          </a:p>
          <a:p>
            <a:pPr lvl="1" eaLnBrk="1" hangingPunct="1">
              <a:lnSpc>
                <a:spcPct val="90000"/>
              </a:lnSpc>
              <a:spcBef>
                <a:spcPts val="1200"/>
              </a:spcBef>
            </a:pPr>
            <a:r>
              <a:rPr lang="en-US" sz="2000" smtClean="0"/>
              <a:t>Insensitive to scaling of design variables</a:t>
            </a:r>
          </a:p>
          <a:p>
            <a:pPr lvl="1" eaLnBrk="1" hangingPunct="1">
              <a:lnSpc>
                <a:spcPct val="90000"/>
              </a:lnSpc>
              <a:spcBef>
                <a:spcPts val="1200"/>
              </a:spcBef>
            </a:pPr>
            <a:r>
              <a:rPr lang="en-US" sz="2000" smtClean="0"/>
              <a:t>Simple implementation</a:t>
            </a:r>
          </a:p>
          <a:p>
            <a:pPr lvl="1" eaLnBrk="1" hangingPunct="1">
              <a:lnSpc>
                <a:spcPct val="90000"/>
              </a:lnSpc>
              <a:spcBef>
                <a:spcPts val="1200"/>
              </a:spcBef>
            </a:pPr>
            <a:r>
              <a:rPr lang="en-US" sz="2000" smtClean="0"/>
              <a:t>Easily parallelized for concurrent processing</a:t>
            </a:r>
          </a:p>
          <a:p>
            <a:pPr lvl="1" eaLnBrk="1" hangingPunct="1">
              <a:lnSpc>
                <a:spcPct val="90000"/>
              </a:lnSpc>
              <a:spcBef>
                <a:spcPts val="1200"/>
              </a:spcBef>
            </a:pPr>
            <a:r>
              <a:rPr lang="en-US" sz="2000" smtClean="0"/>
              <a:t>Derivative free</a:t>
            </a:r>
          </a:p>
          <a:p>
            <a:pPr lvl="1" eaLnBrk="1" hangingPunct="1">
              <a:lnSpc>
                <a:spcPct val="90000"/>
              </a:lnSpc>
              <a:spcBef>
                <a:spcPts val="1200"/>
              </a:spcBef>
            </a:pPr>
            <a:r>
              <a:rPr lang="en-US" sz="2000" smtClean="0"/>
              <a:t>Very few algorithm parameters</a:t>
            </a:r>
          </a:p>
          <a:p>
            <a:pPr lvl="1" eaLnBrk="1" hangingPunct="1">
              <a:lnSpc>
                <a:spcPct val="90000"/>
              </a:lnSpc>
              <a:spcBef>
                <a:spcPts val="1200"/>
              </a:spcBef>
            </a:pPr>
            <a:r>
              <a:rPr lang="en-US" sz="2000" smtClean="0"/>
              <a:t>Very efficient global search algorithm</a:t>
            </a:r>
          </a:p>
          <a:p>
            <a:pPr lvl="1" eaLnBrk="1" hangingPunct="1">
              <a:lnSpc>
                <a:spcPct val="90000"/>
              </a:lnSpc>
              <a:spcBef>
                <a:spcPct val="0"/>
              </a:spcBef>
              <a:buFontTx/>
              <a:buNone/>
            </a:pPr>
            <a:endParaRPr lang="en-US" sz="2000" smtClean="0"/>
          </a:p>
          <a:p>
            <a:pPr eaLnBrk="1" hangingPunct="1">
              <a:lnSpc>
                <a:spcPct val="90000"/>
              </a:lnSpc>
              <a:spcBef>
                <a:spcPts val="600"/>
              </a:spcBef>
            </a:pPr>
            <a:r>
              <a:rPr lang="en-US" sz="2400" b="1" smtClean="0"/>
              <a:t>Disadvantages</a:t>
            </a:r>
          </a:p>
          <a:p>
            <a:pPr lvl="1" eaLnBrk="1" hangingPunct="1">
              <a:lnSpc>
                <a:spcPct val="90000"/>
              </a:lnSpc>
              <a:spcBef>
                <a:spcPts val="1200"/>
              </a:spcBef>
            </a:pPr>
            <a:r>
              <a:rPr lang="en-US" sz="2000" smtClean="0"/>
              <a:t>Tendency to a fast and premature convergence in mid optimum points</a:t>
            </a:r>
          </a:p>
          <a:p>
            <a:pPr lvl="1" eaLnBrk="1" hangingPunct="1">
              <a:lnSpc>
                <a:spcPct val="90000"/>
              </a:lnSpc>
              <a:spcBef>
                <a:spcPts val="1200"/>
              </a:spcBef>
            </a:pPr>
            <a:r>
              <a:rPr lang="en-US" sz="2000" smtClean="0"/>
              <a:t>Slow convergence in refined search stage (weak local search ability)</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55576" y="253536"/>
            <a:ext cx="7931224" cy="1143000"/>
          </a:xfrm>
        </p:spPr>
        <p:txBody>
          <a:bodyPr>
            <a:normAutofit fontScale="90000"/>
          </a:bodyPr>
          <a:lstStyle/>
          <a:p>
            <a:pPr marL="54864" indent="0" eaLnBrk="1" fontAlgn="auto" hangingPunct="1">
              <a:spcAft>
                <a:spcPts val="0"/>
              </a:spcAft>
              <a:defRPr/>
            </a:pPr>
            <a:r>
              <a:rPr lang="pt-PT" dirty="0" err="1" smtClean="0">
                <a:solidFill>
                  <a:schemeClr val="tx2">
                    <a:tint val="100000"/>
                    <a:shade val="90000"/>
                    <a:satMod val="250000"/>
                    <a:alpha val="100000"/>
                  </a:schemeClr>
                </a:solidFill>
              </a:rPr>
              <a:t>Introduction</a:t>
            </a:r>
            <a:r>
              <a:rPr lang="pt-PT" dirty="0" smtClean="0">
                <a:solidFill>
                  <a:schemeClr val="tx2">
                    <a:tint val="100000"/>
                    <a:shade val="90000"/>
                    <a:satMod val="250000"/>
                    <a:alpha val="100000"/>
                  </a:schemeClr>
                </a:solidFill>
              </a:rPr>
              <a:t> to </a:t>
            </a:r>
            <a:r>
              <a:rPr lang="pt-PT" dirty="0" err="1" smtClean="0">
                <a:solidFill>
                  <a:schemeClr val="tx2">
                    <a:tint val="100000"/>
                    <a:shade val="90000"/>
                    <a:satMod val="250000"/>
                    <a:alpha val="100000"/>
                  </a:schemeClr>
                </a:solidFill>
              </a:rPr>
              <a:t>the</a:t>
            </a:r>
            <a:r>
              <a:rPr lang="pt-PT" dirty="0" smtClean="0">
                <a:solidFill>
                  <a:schemeClr val="tx2">
                    <a:tint val="100000"/>
                    <a:shade val="90000"/>
                    <a:satMod val="250000"/>
                    <a:alpha val="100000"/>
                  </a:schemeClr>
                </a:solidFill>
              </a:rPr>
              <a:t> PSO: </a:t>
            </a:r>
            <a:r>
              <a:rPr lang="pt-PT" b="1" u="sng" dirty="0" err="1" smtClean="0">
                <a:solidFill>
                  <a:schemeClr val="tx2">
                    <a:tint val="100000"/>
                    <a:shade val="90000"/>
                    <a:satMod val="250000"/>
                    <a:alpha val="100000"/>
                  </a:schemeClr>
                </a:solidFill>
              </a:rPr>
              <a:t>Different</a:t>
            </a:r>
            <a:r>
              <a:rPr lang="pt-PT" b="1" u="sng" dirty="0" smtClean="0">
                <a:solidFill>
                  <a:schemeClr val="tx2">
                    <a:tint val="100000"/>
                    <a:shade val="90000"/>
                    <a:satMod val="250000"/>
                    <a:alpha val="100000"/>
                  </a:schemeClr>
                </a:solidFill>
              </a:rPr>
              <a:t> </a:t>
            </a:r>
            <a:r>
              <a:rPr lang="pt-PT" b="1" u="sng" dirty="0" err="1" smtClean="0">
                <a:solidFill>
                  <a:schemeClr val="tx2">
                    <a:tint val="100000"/>
                    <a:shade val="90000"/>
                    <a:satMod val="250000"/>
                    <a:alpha val="100000"/>
                  </a:schemeClr>
                </a:solidFill>
              </a:rPr>
              <a:t>Approaches</a:t>
            </a:r>
            <a:endParaRPr lang="pt-PT" b="1" u="sng" dirty="0">
              <a:solidFill>
                <a:schemeClr val="tx2">
                  <a:tint val="100000"/>
                  <a:shade val="90000"/>
                  <a:satMod val="250000"/>
                  <a:alpha val="100000"/>
                </a:schemeClr>
              </a:solidFill>
            </a:endParaRPr>
          </a:p>
        </p:txBody>
      </p:sp>
      <p:sp>
        <p:nvSpPr>
          <p:cNvPr id="52226" name="Marcador de Posição de Conteúdo 2"/>
          <p:cNvSpPr>
            <a:spLocks noGrp="1"/>
          </p:cNvSpPr>
          <p:nvPr>
            <p:ph idx="1"/>
          </p:nvPr>
        </p:nvSpPr>
        <p:spPr>
          <a:xfrm>
            <a:off x="457200" y="1484313"/>
            <a:ext cx="8229600" cy="4752975"/>
          </a:xfrm>
        </p:spPr>
        <p:txBody>
          <a:bodyPr/>
          <a:lstStyle/>
          <a:p>
            <a:pPr eaLnBrk="1" hangingPunct="1"/>
            <a:r>
              <a:rPr lang="en-US" sz="2600" b="1" smtClean="0"/>
              <a:t>Several approaches</a:t>
            </a:r>
          </a:p>
          <a:p>
            <a:pPr lvl="1" eaLnBrk="1" hangingPunct="1">
              <a:spcBef>
                <a:spcPts val="600"/>
              </a:spcBef>
            </a:pPr>
            <a:r>
              <a:rPr lang="en-US" sz="2000" i="1" smtClean="0"/>
              <a:t>2-D Otsu PSO</a:t>
            </a:r>
          </a:p>
          <a:p>
            <a:pPr lvl="1" eaLnBrk="1" hangingPunct="1">
              <a:spcBef>
                <a:spcPts val="600"/>
              </a:spcBef>
            </a:pPr>
            <a:r>
              <a:rPr lang="en-US" sz="2000" i="1" smtClean="0"/>
              <a:t>Active Target PSO</a:t>
            </a:r>
          </a:p>
          <a:p>
            <a:pPr lvl="1" eaLnBrk="1" hangingPunct="1">
              <a:spcBef>
                <a:spcPts val="600"/>
              </a:spcBef>
            </a:pPr>
            <a:r>
              <a:rPr lang="en-US" sz="2000" i="1" smtClean="0"/>
              <a:t>Adaptive PSO</a:t>
            </a:r>
          </a:p>
          <a:p>
            <a:pPr lvl="1" eaLnBrk="1" hangingPunct="1">
              <a:spcBef>
                <a:spcPts val="600"/>
              </a:spcBef>
            </a:pPr>
            <a:r>
              <a:rPr lang="en-US" sz="2000" i="1" smtClean="0"/>
              <a:t>Adaptive Mutation PSO</a:t>
            </a:r>
          </a:p>
          <a:p>
            <a:pPr lvl="1" eaLnBrk="1" hangingPunct="1">
              <a:spcBef>
                <a:spcPts val="600"/>
              </a:spcBef>
            </a:pPr>
            <a:r>
              <a:rPr lang="en-US" sz="2000" i="1" smtClean="0"/>
              <a:t>Adaptive PSO Guided by Acceleration Information </a:t>
            </a:r>
          </a:p>
          <a:p>
            <a:pPr lvl="1" eaLnBrk="1" hangingPunct="1">
              <a:spcBef>
                <a:spcPts val="600"/>
              </a:spcBef>
            </a:pPr>
            <a:r>
              <a:rPr lang="en-US" sz="2000" i="1" smtClean="0"/>
              <a:t>Attractive Repulsive Particle Swarm Optimization</a:t>
            </a:r>
          </a:p>
          <a:p>
            <a:pPr lvl="1" eaLnBrk="1" hangingPunct="1">
              <a:spcBef>
                <a:spcPts val="600"/>
              </a:spcBef>
            </a:pPr>
            <a:r>
              <a:rPr lang="en-US" sz="2000" i="1" smtClean="0"/>
              <a:t>Binary PSO</a:t>
            </a:r>
          </a:p>
          <a:p>
            <a:pPr lvl="1" eaLnBrk="1" hangingPunct="1">
              <a:spcBef>
                <a:spcPts val="600"/>
              </a:spcBef>
            </a:pPr>
            <a:r>
              <a:rPr lang="en-US" sz="2000" i="1" smtClean="0"/>
              <a:t>Cooperative Multiple PSO</a:t>
            </a:r>
          </a:p>
          <a:p>
            <a:pPr lvl="1" eaLnBrk="1" hangingPunct="1">
              <a:spcBef>
                <a:spcPts val="600"/>
              </a:spcBef>
            </a:pPr>
            <a:r>
              <a:rPr lang="en-US" sz="2000" i="1" smtClean="0"/>
              <a:t>Dynamic and Adjustable PSO</a:t>
            </a:r>
          </a:p>
          <a:p>
            <a:pPr lvl="1" eaLnBrk="1" hangingPunct="1">
              <a:spcBef>
                <a:spcPts val="600"/>
              </a:spcBef>
            </a:pPr>
            <a:r>
              <a:rPr lang="en-US" sz="2000" i="1" smtClean="0"/>
              <a:t>Extended Particle Swarms </a:t>
            </a:r>
          </a:p>
          <a:p>
            <a:pPr lvl="1" eaLnBrk="1" hangingPunct="1">
              <a:spcBef>
                <a:spcPts val="600"/>
              </a:spcBef>
            </a:pPr>
            <a:r>
              <a:rPr lang="en-US" sz="2000" i="1" smtClean="0"/>
              <a:t>…</a:t>
            </a:r>
          </a:p>
        </p:txBody>
      </p:sp>
      <p:sp>
        <p:nvSpPr>
          <p:cNvPr id="52227" name="Marcador de Posição de Conteúdo 2"/>
          <p:cNvSpPr txBox="1">
            <a:spLocks/>
          </p:cNvSpPr>
          <p:nvPr/>
        </p:nvSpPr>
        <p:spPr bwMode="auto">
          <a:xfrm>
            <a:off x="261938" y="6237288"/>
            <a:ext cx="8413750" cy="439737"/>
          </a:xfrm>
          <a:prstGeom prst="rect">
            <a:avLst/>
          </a:prstGeom>
          <a:noFill/>
          <a:ln w="9525">
            <a:noFill/>
            <a:miter lim="800000"/>
            <a:headEnd/>
            <a:tailEnd/>
          </a:ln>
        </p:spPr>
        <p:txBody>
          <a:bodyPr/>
          <a:lstStyle/>
          <a:p>
            <a:pPr marL="342900" indent="-342900">
              <a:buClr>
                <a:schemeClr val="accent1"/>
              </a:buClr>
              <a:buSzPct val="70000"/>
            </a:pPr>
            <a:r>
              <a:rPr lang="en-US" sz="1200">
                <a:latin typeface="Rockwell" pitchFamily="18" charset="0"/>
              </a:rPr>
              <a:t>Davoud Sedighizadeh and Ellips Masehian, “Particle Swarm Optimization Methods, Taxonomy and Applications”.</a:t>
            </a:r>
          </a:p>
          <a:p>
            <a:pPr marL="342900" indent="-342900">
              <a:buClr>
                <a:schemeClr val="accent1"/>
              </a:buClr>
              <a:buSzPct val="70000"/>
            </a:pPr>
            <a:r>
              <a:rPr lang="en-US" sz="1200">
                <a:latin typeface="Rockwell" pitchFamily="18" charset="0"/>
              </a:rPr>
              <a:t>International Journal of Computer Theory and Engineering, Vol. 1, No. 5, December 2009</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9" name="Group 12"/>
          <p:cNvGrpSpPr>
            <a:grpSpLocks/>
          </p:cNvGrpSpPr>
          <p:nvPr/>
        </p:nvGrpSpPr>
        <p:grpSpPr bwMode="auto">
          <a:xfrm>
            <a:off x="5303145" y="2138363"/>
            <a:ext cx="2201863" cy="1951038"/>
            <a:chOff x="3776" y="973"/>
            <a:chExt cx="1387" cy="1229"/>
          </a:xfrm>
        </p:grpSpPr>
        <p:pic>
          <p:nvPicPr>
            <p:cNvPr id="26630"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6" y="1228"/>
              <a:ext cx="1387" cy="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Text Box 14"/>
            <p:cNvSpPr txBox="1">
              <a:spLocks noChangeArrowheads="1"/>
            </p:cNvSpPr>
            <p:nvPr/>
          </p:nvSpPr>
          <p:spPr bwMode="auto">
            <a:xfrm>
              <a:off x="3800" y="973"/>
              <a:ext cx="10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pPr algn="l">
                <a:spcBef>
                  <a:spcPct val="50000"/>
                </a:spcBef>
              </a:pPr>
              <a:r>
                <a:rPr lang="fr-FR" altLang="fr-FR" sz="2400" dirty="0">
                  <a:latin typeface="Times New Roman" charset="0"/>
                </a:rPr>
                <a:t>Rastrigin</a:t>
              </a:r>
            </a:p>
          </p:txBody>
        </p:sp>
      </p:grpSp>
      <p:sp>
        <p:nvSpPr>
          <p:cNvPr id="26626" name="Rectangle 2"/>
          <p:cNvSpPr>
            <a:spLocks noGrp="1" noChangeArrowheads="1"/>
          </p:cNvSpPr>
          <p:nvPr>
            <p:ph type="title"/>
          </p:nvPr>
        </p:nvSpPr>
        <p:spPr/>
        <p:txBody>
          <a:bodyPr>
            <a:normAutofit fontScale="90000"/>
          </a:bodyPr>
          <a:lstStyle/>
          <a:p>
            <a:r>
              <a:rPr lang="en-GB" altLang="en-US" sz="4000" smtClean="0"/>
              <a:t>Some functions often used for testing real-valued optimisation algorithms</a:t>
            </a:r>
          </a:p>
        </p:txBody>
      </p:sp>
      <p:grpSp>
        <p:nvGrpSpPr>
          <p:cNvPr id="26627" name="Group 6"/>
          <p:cNvGrpSpPr>
            <a:grpSpLocks/>
          </p:cNvGrpSpPr>
          <p:nvPr/>
        </p:nvGrpSpPr>
        <p:grpSpPr bwMode="auto">
          <a:xfrm>
            <a:off x="2216151" y="4365104"/>
            <a:ext cx="3744913" cy="2078037"/>
            <a:chOff x="1173" y="2357"/>
            <a:chExt cx="2359" cy="1309"/>
          </a:xfrm>
        </p:grpSpPr>
        <p:pic>
          <p:nvPicPr>
            <p:cNvPr id="26634"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l="1151" t="1169" r="2301" b="1169"/>
            <a:stretch>
              <a:fillRect/>
            </a:stretch>
          </p:blipFill>
          <p:spPr bwMode="auto">
            <a:xfrm>
              <a:off x="2289" y="2427"/>
              <a:ext cx="1243" cy="1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5" name="Text Box 8"/>
            <p:cNvSpPr txBox="1">
              <a:spLocks noChangeArrowheads="1"/>
            </p:cNvSpPr>
            <p:nvPr/>
          </p:nvSpPr>
          <p:spPr bwMode="auto">
            <a:xfrm>
              <a:off x="1173" y="2357"/>
              <a:ext cx="1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pPr algn="l">
                <a:spcBef>
                  <a:spcPct val="50000"/>
                </a:spcBef>
              </a:pPr>
              <a:r>
                <a:rPr lang="fr-FR" altLang="fr-FR" sz="2400" dirty="0">
                  <a:latin typeface="Times New Roman" charset="0"/>
                </a:rPr>
                <a:t>Rosenbrock</a:t>
              </a:r>
            </a:p>
          </p:txBody>
        </p:sp>
      </p:grpSp>
      <p:grpSp>
        <p:nvGrpSpPr>
          <p:cNvPr id="26628" name="Group 9"/>
          <p:cNvGrpSpPr>
            <a:grpSpLocks/>
          </p:cNvGrpSpPr>
          <p:nvPr/>
        </p:nvGrpSpPr>
        <p:grpSpPr bwMode="auto">
          <a:xfrm>
            <a:off x="1524000" y="2217738"/>
            <a:ext cx="2124075" cy="1871662"/>
            <a:chOff x="3350" y="1184"/>
            <a:chExt cx="1338" cy="1179"/>
          </a:xfrm>
        </p:grpSpPr>
        <p:pic>
          <p:nvPicPr>
            <p:cNvPr id="26632"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50" y="1422"/>
              <a:ext cx="1338" cy="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3" name="Text Box 11"/>
            <p:cNvSpPr txBox="1">
              <a:spLocks noChangeArrowheads="1"/>
            </p:cNvSpPr>
            <p:nvPr/>
          </p:nvSpPr>
          <p:spPr bwMode="auto">
            <a:xfrm>
              <a:off x="3371" y="1184"/>
              <a:ext cx="11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pPr algn="l">
                <a:spcBef>
                  <a:spcPct val="50000"/>
                </a:spcBef>
              </a:pPr>
              <a:r>
                <a:rPr lang="fr-FR" altLang="fr-FR" sz="2400">
                  <a:latin typeface="Times New Roman" charset="0"/>
                </a:rPr>
                <a:t>Griewank</a:t>
              </a:r>
            </a:p>
          </p:txBody>
        </p:sp>
      </p:grpSp>
    </p:spTree>
    <p:extLst>
      <p:ext uri="{BB962C8B-B14F-4D97-AF65-F5344CB8AC3E}">
        <p14:creationId xmlns:p14="http://schemas.microsoft.com/office/powerpoint/2010/main" val="31060391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GB" altLang="en-US" sz="4000" smtClean="0"/>
              <a:t>... and some typical results</a:t>
            </a:r>
          </a:p>
        </p:txBody>
      </p:sp>
      <p:graphicFrame>
        <p:nvGraphicFramePr>
          <p:cNvPr id="3074" name="Object 3"/>
          <p:cNvGraphicFramePr>
            <a:graphicFrameLocks noChangeAspect="1"/>
          </p:cNvGraphicFramePr>
          <p:nvPr/>
        </p:nvGraphicFramePr>
        <p:xfrm>
          <a:off x="1339850" y="2514600"/>
          <a:ext cx="6754813" cy="4445000"/>
        </p:xfrm>
        <a:graphic>
          <a:graphicData uri="http://schemas.openxmlformats.org/presentationml/2006/ole">
            <mc:AlternateContent xmlns:mc="http://schemas.openxmlformats.org/markup-compatibility/2006">
              <mc:Choice xmlns:v="urn:schemas-microsoft-com:vml" Requires="v">
                <p:oleObj spid="_x0000_s1027" name="Document" r:id="rId4" imgW="6852920" imgH="4447540" progId="Word.Document.8">
                  <p:embed/>
                </p:oleObj>
              </mc:Choice>
              <mc:Fallback>
                <p:oleObj name="Document" r:id="rId4" imgW="6852920" imgH="444754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9850" y="2514600"/>
                        <a:ext cx="6754813" cy="444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6" name="Text Box 4"/>
          <p:cNvSpPr txBox="1">
            <a:spLocks noChangeArrowheads="1"/>
          </p:cNvSpPr>
          <p:nvPr/>
        </p:nvSpPr>
        <p:spPr bwMode="auto">
          <a:xfrm>
            <a:off x="808038" y="1630363"/>
            <a:ext cx="5054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r>
              <a:rPr lang="en-GB" altLang="en-US"/>
              <a:t>Optimum=0, dimension=30</a:t>
            </a:r>
          </a:p>
        </p:txBody>
      </p:sp>
      <p:sp>
        <p:nvSpPr>
          <p:cNvPr id="3077" name="Text Box 6"/>
          <p:cNvSpPr txBox="1">
            <a:spLocks noChangeArrowheads="1"/>
          </p:cNvSpPr>
          <p:nvPr/>
        </p:nvSpPr>
        <p:spPr bwMode="auto">
          <a:xfrm>
            <a:off x="1252538" y="2011363"/>
            <a:ext cx="6540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r>
              <a:rPr lang="en-GB" altLang="en-US"/>
              <a:t>Best result after 40 000 evaluations</a:t>
            </a:r>
          </a:p>
        </p:txBody>
      </p:sp>
    </p:spTree>
    <p:extLst>
      <p:ext uri="{BB962C8B-B14F-4D97-AF65-F5344CB8AC3E}">
        <p14:creationId xmlns:p14="http://schemas.microsoft.com/office/powerpoint/2010/main" val="24248055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95288" y="333375"/>
            <a:ext cx="8640762" cy="647700"/>
          </a:xfrm>
        </p:spPr>
        <p:txBody>
          <a:bodyPr>
            <a:normAutofit fontScale="90000"/>
          </a:bodyPr>
          <a:lstStyle/>
          <a:p>
            <a:r>
              <a:rPr lang="en-GB" altLang="pt-BR" sz="3200" smtClean="0"/>
              <a:t>This is from </a:t>
            </a:r>
            <a:r>
              <a:rPr lang="en-GB" altLang="pt-BR" sz="1600" smtClean="0"/>
              <a:t> Poli, R. (2008). </a:t>
            </a:r>
            <a:r>
              <a:rPr lang="en-GB" altLang="pt-BR" sz="1600" smtClean="0">
                <a:hlinkClick r:id="rId2"/>
              </a:rPr>
              <a:t>"Analysis of the publications on the applications of particle swarm optimisation"</a:t>
            </a:r>
            <a:r>
              <a:rPr lang="en-GB" altLang="pt-BR" sz="1600" smtClean="0"/>
              <a:t>. </a:t>
            </a:r>
            <a:r>
              <a:rPr lang="en-GB" altLang="pt-BR" sz="1600" i="1" smtClean="0"/>
              <a:t>Journal of Artificial Evolution and Applications</a:t>
            </a:r>
            <a:r>
              <a:rPr lang="en-GB" altLang="pt-BR" sz="1600" smtClean="0"/>
              <a:t> </a:t>
            </a:r>
            <a:r>
              <a:rPr lang="en-GB" altLang="pt-BR" sz="1600" b="1" smtClean="0"/>
              <a:t>2008</a:t>
            </a:r>
            <a:r>
              <a:rPr lang="en-GB" altLang="pt-BR" sz="1600" smtClean="0"/>
              <a:t>: 1–10. </a:t>
            </a:r>
          </a:p>
        </p:txBody>
      </p:sp>
      <p:pic>
        <p:nvPicPr>
          <p:cNvPr id="276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981075"/>
            <a:ext cx="6840538" cy="540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726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pt-PT" dirty="0" err="1" smtClean="0">
                <a:solidFill>
                  <a:schemeClr val="tx2">
                    <a:tint val="100000"/>
                    <a:shade val="90000"/>
                    <a:satMod val="250000"/>
                    <a:alpha val="100000"/>
                  </a:schemeClr>
                </a:solidFill>
              </a:rPr>
              <a:t>Introduction</a:t>
            </a:r>
            <a:r>
              <a:rPr lang="pt-PT" dirty="0" smtClean="0">
                <a:solidFill>
                  <a:schemeClr val="tx2">
                    <a:tint val="100000"/>
                    <a:shade val="90000"/>
                    <a:satMod val="250000"/>
                    <a:alpha val="100000"/>
                  </a:schemeClr>
                </a:solidFill>
              </a:rPr>
              <a:t> to </a:t>
            </a:r>
            <a:r>
              <a:rPr lang="pt-PT" dirty="0" err="1" smtClean="0">
                <a:solidFill>
                  <a:schemeClr val="tx2">
                    <a:tint val="100000"/>
                    <a:shade val="90000"/>
                    <a:satMod val="250000"/>
                    <a:alpha val="100000"/>
                  </a:schemeClr>
                </a:solidFill>
              </a:rPr>
              <a:t>the</a:t>
            </a:r>
            <a:r>
              <a:rPr lang="pt-PT" dirty="0" smtClean="0">
                <a:solidFill>
                  <a:schemeClr val="tx2">
                    <a:tint val="100000"/>
                    <a:shade val="90000"/>
                    <a:satMod val="250000"/>
                    <a:alpha val="100000"/>
                  </a:schemeClr>
                </a:solidFill>
              </a:rPr>
              <a:t> PSO: </a:t>
            </a:r>
            <a:r>
              <a:rPr lang="pt-PT" b="1" u="sng" dirty="0" err="1" smtClean="0">
                <a:solidFill>
                  <a:schemeClr val="tx2">
                    <a:tint val="100000"/>
                    <a:shade val="90000"/>
                    <a:satMod val="250000"/>
                    <a:alpha val="100000"/>
                  </a:schemeClr>
                </a:solidFill>
              </a:rPr>
              <a:t>Origins</a:t>
            </a:r>
            <a:endParaRPr lang="pt-PT" b="1" u="sng" dirty="0">
              <a:solidFill>
                <a:schemeClr val="tx2">
                  <a:tint val="100000"/>
                  <a:shade val="90000"/>
                  <a:satMod val="250000"/>
                  <a:alpha val="100000"/>
                </a:schemeClr>
              </a:solidFill>
            </a:endParaRPr>
          </a:p>
        </p:txBody>
      </p:sp>
      <p:sp>
        <p:nvSpPr>
          <p:cNvPr id="18434" name="Text Box 4"/>
          <p:cNvSpPr txBox="1">
            <a:spLocks noChangeArrowheads="1"/>
          </p:cNvSpPr>
          <p:nvPr/>
        </p:nvSpPr>
        <p:spPr bwMode="auto">
          <a:xfrm>
            <a:off x="395288" y="5373688"/>
            <a:ext cx="8064500" cy="461962"/>
          </a:xfrm>
          <a:prstGeom prst="rect">
            <a:avLst/>
          </a:prstGeom>
          <a:noFill/>
          <a:ln w="9525">
            <a:noFill/>
            <a:miter lim="800000"/>
            <a:headEnd/>
            <a:tailEnd/>
          </a:ln>
        </p:spPr>
        <p:txBody>
          <a:bodyPr>
            <a:spAutoFit/>
          </a:bodyPr>
          <a:lstStyle/>
          <a:p>
            <a:pPr>
              <a:spcBef>
                <a:spcPct val="50000"/>
              </a:spcBef>
            </a:pPr>
            <a:r>
              <a:rPr lang="pt-BR" sz="2400">
                <a:latin typeface="Rockwell" pitchFamily="18" charset="0"/>
              </a:rPr>
              <a:t> </a:t>
            </a:r>
          </a:p>
        </p:txBody>
      </p:sp>
      <p:pic>
        <p:nvPicPr>
          <p:cNvPr id="18435" name="Picture 2"/>
          <p:cNvPicPr>
            <a:picLocks noChangeAspect="1" noChangeArrowheads="1"/>
          </p:cNvPicPr>
          <p:nvPr/>
        </p:nvPicPr>
        <p:blipFill>
          <a:blip r:embed="rId3"/>
          <a:srcRect/>
          <a:stretch>
            <a:fillRect/>
          </a:stretch>
        </p:blipFill>
        <p:spPr bwMode="auto">
          <a:xfrm>
            <a:off x="539750" y="3141663"/>
            <a:ext cx="2497138" cy="1668462"/>
          </a:xfrm>
          <a:prstGeom prst="rect">
            <a:avLst/>
          </a:prstGeom>
          <a:noFill/>
          <a:ln w="9525">
            <a:noFill/>
            <a:miter lim="800000"/>
            <a:headEnd/>
            <a:tailEnd/>
          </a:ln>
        </p:spPr>
      </p:pic>
      <p:pic>
        <p:nvPicPr>
          <p:cNvPr id="18436" name="Picture 3"/>
          <p:cNvPicPr>
            <a:picLocks noChangeAspect="1" noChangeArrowheads="1"/>
          </p:cNvPicPr>
          <p:nvPr/>
        </p:nvPicPr>
        <p:blipFill>
          <a:blip r:embed="rId4"/>
          <a:srcRect/>
          <a:stretch>
            <a:fillRect/>
          </a:stretch>
        </p:blipFill>
        <p:spPr bwMode="auto">
          <a:xfrm>
            <a:off x="3276600" y="3141663"/>
            <a:ext cx="2497138" cy="1668462"/>
          </a:xfrm>
          <a:prstGeom prst="rect">
            <a:avLst/>
          </a:prstGeom>
          <a:noFill/>
          <a:ln w="9525">
            <a:noFill/>
            <a:miter lim="800000"/>
            <a:headEnd/>
            <a:tailEnd/>
          </a:ln>
        </p:spPr>
      </p:pic>
      <p:pic>
        <p:nvPicPr>
          <p:cNvPr id="18437" name="Picture 4"/>
          <p:cNvPicPr>
            <a:picLocks noChangeAspect="1" noChangeArrowheads="1"/>
          </p:cNvPicPr>
          <p:nvPr/>
        </p:nvPicPr>
        <p:blipFill>
          <a:blip r:embed="rId5"/>
          <a:srcRect/>
          <a:stretch>
            <a:fillRect/>
          </a:stretch>
        </p:blipFill>
        <p:spPr bwMode="auto">
          <a:xfrm>
            <a:off x="6011863" y="3141663"/>
            <a:ext cx="2498725" cy="1668462"/>
          </a:xfrm>
          <a:prstGeom prst="rect">
            <a:avLst/>
          </a:prstGeom>
          <a:noFill/>
          <a:ln w="9525">
            <a:noFill/>
            <a:miter lim="800000"/>
            <a:headEnd/>
            <a:tailEnd/>
          </a:ln>
        </p:spPr>
      </p:pic>
      <p:sp>
        <p:nvSpPr>
          <p:cNvPr id="18438" name="Marcador de Posição de Conteúdo 2"/>
          <p:cNvSpPr>
            <a:spLocks noGrp="1"/>
          </p:cNvSpPr>
          <p:nvPr>
            <p:ph idx="1"/>
          </p:nvPr>
        </p:nvSpPr>
        <p:spPr>
          <a:xfrm>
            <a:off x="323850" y="1530350"/>
            <a:ext cx="8434388" cy="1393825"/>
          </a:xfrm>
        </p:spPr>
        <p:txBody>
          <a:bodyPr/>
          <a:lstStyle/>
          <a:p>
            <a:pPr eaLnBrk="1" hangingPunct="1">
              <a:lnSpc>
                <a:spcPct val="150000"/>
              </a:lnSpc>
              <a:spcAft>
                <a:spcPts val="1200"/>
              </a:spcAft>
            </a:pPr>
            <a:r>
              <a:rPr lang="en-US" sz="2800" smtClean="0"/>
              <a:t> </a:t>
            </a:r>
            <a:r>
              <a:rPr lang="pt-BR" sz="2400" smtClean="0"/>
              <a:t>In 1986, Craig Reynolds described this </a:t>
            </a:r>
            <a:r>
              <a:rPr lang="en-US" sz="2400" smtClean="0"/>
              <a:t>process</a:t>
            </a:r>
            <a:r>
              <a:rPr lang="pt-BR" sz="2400" smtClean="0"/>
              <a:t> in 3 simple </a:t>
            </a:r>
            <a:r>
              <a:rPr lang="en-US" sz="2400" smtClean="0"/>
              <a:t>behaviors:</a:t>
            </a:r>
          </a:p>
        </p:txBody>
      </p:sp>
      <p:sp>
        <p:nvSpPr>
          <p:cNvPr id="18439" name="Rectângulo 13"/>
          <p:cNvSpPr>
            <a:spLocks noChangeArrowheads="1"/>
          </p:cNvSpPr>
          <p:nvPr/>
        </p:nvSpPr>
        <p:spPr bwMode="auto">
          <a:xfrm>
            <a:off x="468313" y="5013325"/>
            <a:ext cx="2519362" cy="1016000"/>
          </a:xfrm>
          <a:prstGeom prst="rect">
            <a:avLst/>
          </a:prstGeom>
          <a:noFill/>
          <a:ln w="9525">
            <a:noFill/>
            <a:miter lim="800000"/>
            <a:headEnd/>
            <a:tailEnd/>
          </a:ln>
        </p:spPr>
        <p:txBody>
          <a:bodyPr>
            <a:spAutoFit/>
          </a:bodyPr>
          <a:lstStyle/>
          <a:p>
            <a:pPr>
              <a:spcAft>
                <a:spcPts val="1200"/>
              </a:spcAft>
            </a:pPr>
            <a:r>
              <a:rPr lang="en-US" b="1" u="sng">
                <a:latin typeface="Rockwell" pitchFamily="18" charset="0"/>
              </a:rPr>
              <a:t>Separation</a:t>
            </a:r>
            <a:endParaRPr lang="en-US">
              <a:latin typeface="Rockwell" pitchFamily="18" charset="0"/>
            </a:endParaRPr>
          </a:p>
          <a:p>
            <a:r>
              <a:rPr lang="en-US" sz="1600">
                <a:latin typeface="Rockwell" pitchFamily="18" charset="0"/>
              </a:rPr>
              <a:t>avoid crowding local flockmates </a:t>
            </a:r>
            <a:endParaRPr lang="pt-PT" sz="1600">
              <a:latin typeface="Rockwell" pitchFamily="18" charset="0"/>
            </a:endParaRPr>
          </a:p>
        </p:txBody>
      </p:sp>
      <p:sp>
        <p:nvSpPr>
          <p:cNvPr id="18440" name="Rectângulo 14"/>
          <p:cNvSpPr>
            <a:spLocks noChangeArrowheads="1"/>
          </p:cNvSpPr>
          <p:nvPr/>
        </p:nvSpPr>
        <p:spPr bwMode="auto">
          <a:xfrm>
            <a:off x="3203575" y="5013325"/>
            <a:ext cx="2663825" cy="1016000"/>
          </a:xfrm>
          <a:prstGeom prst="rect">
            <a:avLst/>
          </a:prstGeom>
          <a:noFill/>
          <a:ln w="9525">
            <a:noFill/>
            <a:miter lim="800000"/>
            <a:headEnd/>
            <a:tailEnd/>
          </a:ln>
        </p:spPr>
        <p:txBody>
          <a:bodyPr>
            <a:spAutoFit/>
          </a:bodyPr>
          <a:lstStyle/>
          <a:p>
            <a:pPr>
              <a:spcAft>
                <a:spcPts val="1200"/>
              </a:spcAft>
            </a:pPr>
            <a:r>
              <a:rPr lang="en-US" b="1" u="sng">
                <a:latin typeface="Rockwell" pitchFamily="18" charset="0"/>
              </a:rPr>
              <a:t>Alignment</a:t>
            </a:r>
            <a:endParaRPr lang="en-US" u="sng">
              <a:latin typeface="Rockwell" pitchFamily="18" charset="0"/>
            </a:endParaRPr>
          </a:p>
          <a:p>
            <a:r>
              <a:rPr lang="en-US" sz="1600">
                <a:latin typeface="Rockwell" pitchFamily="18" charset="0"/>
              </a:rPr>
              <a:t>move towards the average heading of local flockmates </a:t>
            </a:r>
            <a:endParaRPr lang="pt-PT" sz="1600">
              <a:latin typeface="Rockwell" pitchFamily="18" charset="0"/>
            </a:endParaRPr>
          </a:p>
        </p:txBody>
      </p:sp>
      <p:sp>
        <p:nvSpPr>
          <p:cNvPr id="18441" name="Rectângulo 15"/>
          <p:cNvSpPr>
            <a:spLocks noChangeArrowheads="1"/>
          </p:cNvSpPr>
          <p:nvPr/>
        </p:nvSpPr>
        <p:spPr bwMode="auto">
          <a:xfrm>
            <a:off x="6011863" y="5013325"/>
            <a:ext cx="2663825" cy="1016000"/>
          </a:xfrm>
          <a:prstGeom prst="rect">
            <a:avLst/>
          </a:prstGeom>
          <a:noFill/>
          <a:ln w="9525">
            <a:noFill/>
            <a:miter lim="800000"/>
            <a:headEnd/>
            <a:tailEnd/>
          </a:ln>
        </p:spPr>
        <p:txBody>
          <a:bodyPr>
            <a:spAutoFit/>
          </a:bodyPr>
          <a:lstStyle/>
          <a:p>
            <a:pPr>
              <a:spcAft>
                <a:spcPts val="1200"/>
              </a:spcAft>
            </a:pPr>
            <a:r>
              <a:rPr lang="en-US" b="1" u="sng">
                <a:latin typeface="Rockwell" pitchFamily="18" charset="0"/>
              </a:rPr>
              <a:t>Cohesion</a:t>
            </a:r>
            <a:endParaRPr lang="en-US" u="sng">
              <a:latin typeface="Rockwell" pitchFamily="18" charset="0"/>
            </a:endParaRPr>
          </a:p>
          <a:p>
            <a:r>
              <a:rPr lang="en-US" sz="1600">
                <a:latin typeface="Rockwell" pitchFamily="18" charset="0"/>
              </a:rPr>
              <a:t>move toward the average position of local flockmates </a:t>
            </a:r>
            <a:endParaRPr lang="pt-PT" sz="1600">
              <a:latin typeface="Rockwell"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endParaRPr lang="en-GB" altLang="pt-BR" smtClean="0"/>
          </a:p>
        </p:txBody>
      </p:sp>
      <p:pic>
        <p:nvPicPr>
          <p:cNvPr id="2867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3975"/>
            <a:ext cx="10496550" cy="1020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TextBox 2"/>
          <p:cNvSpPr txBox="1">
            <a:spLocks noChangeArrowheads="1"/>
          </p:cNvSpPr>
          <p:nvPr/>
        </p:nvSpPr>
        <p:spPr bwMode="auto">
          <a:xfrm>
            <a:off x="468313" y="611188"/>
            <a:ext cx="18478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r>
              <a:rPr lang="en-GB" altLang="pt-BR"/>
              <a:t>So is this</a:t>
            </a:r>
          </a:p>
        </p:txBody>
      </p:sp>
    </p:spTree>
    <p:extLst>
      <p:ext uri="{BB962C8B-B14F-4D97-AF65-F5344CB8AC3E}">
        <p14:creationId xmlns:p14="http://schemas.microsoft.com/office/powerpoint/2010/main" val="32223703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endParaRPr lang="en-GB" altLang="pt-BR" smtClean="0"/>
          </a:p>
        </p:txBody>
      </p:sp>
      <p:pic>
        <p:nvPicPr>
          <p:cNvPr id="296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3975"/>
            <a:ext cx="10496550" cy="1020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TextBox 2"/>
          <p:cNvSpPr txBox="1">
            <a:spLocks noChangeArrowheads="1"/>
          </p:cNvSpPr>
          <p:nvPr/>
        </p:nvSpPr>
        <p:spPr bwMode="auto">
          <a:xfrm>
            <a:off x="468313" y="611188"/>
            <a:ext cx="18478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r>
              <a:rPr lang="en-GB" altLang="pt-BR"/>
              <a:t>So is this</a:t>
            </a:r>
          </a:p>
        </p:txBody>
      </p:sp>
      <p:pic>
        <p:nvPicPr>
          <p:cNvPr id="2970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725" y="92075"/>
            <a:ext cx="7783513"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6825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5" name="Rectangle 2"/>
          <p:cNvSpPr>
            <a:spLocks noGrp="1" noChangeArrowheads="1"/>
          </p:cNvSpPr>
          <p:nvPr>
            <p:ph type="title"/>
          </p:nvPr>
        </p:nvSpPr>
        <p:spPr/>
        <p:txBody>
          <a:bodyPr/>
          <a:lstStyle/>
          <a:p>
            <a:r>
              <a:rPr lang="en-GB" altLang="en-US" smtClean="0"/>
              <a:t>Adaptive swarm size</a:t>
            </a:r>
          </a:p>
        </p:txBody>
      </p:sp>
      <p:sp>
        <p:nvSpPr>
          <p:cNvPr id="4106" name="Text Box 3"/>
          <p:cNvSpPr txBox="1">
            <a:spLocks noChangeArrowheads="1"/>
          </p:cNvSpPr>
          <p:nvPr/>
        </p:nvSpPr>
        <p:spPr bwMode="auto">
          <a:xfrm>
            <a:off x="1135063" y="1693863"/>
            <a:ext cx="36909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pPr algn="l">
              <a:spcBef>
                <a:spcPct val="50000"/>
              </a:spcBef>
            </a:pPr>
            <a:r>
              <a:rPr lang="fr-FR" altLang="fr-FR" sz="2400">
                <a:latin typeface="Times New Roman" charset="0"/>
              </a:rPr>
              <a:t>There has been enough improvement</a:t>
            </a:r>
          </a:p>
        </p:txBody>
      </p:sp>
      <p:sp>
        <p:nvSpPr>
          <p:cNvPr id="4107" name="Text Box 4"/>
          <p:cNvSpPr txBox="1">
            <a:spLocks noChangeArrowheads="1"/>
          </p:cNvSpPr>
          <p:nvPr/>
        </p:nvSpPr>
        <p:spPr bwMode="auto">
          <a:xfrm>
            <a:off x="957263" y="4360863"/>
            <a:ext cx="48053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pPr algn="l">
              <a:spcBef>
                <a:spcPct val="50000"/>
              </a:spcBef>
            </a:pPr>
            <a:r>
              <a:rPr lang="fr-FR" altLang="fr-FR" sz="2400">
                <a:latin typeface="Times New Roman" charset="0"/>
              </a:rPr>
              <a:t>but there has been not enough improvement</a:t>
            </a:r>
          </a:p>
        </p:txBody>
      </p:sp>
      <p:sp>
        <p:nvSpPr>
          <p:cNvPr id="4108" name="Text Box 5"/>
          <p:cNvSpPr txBox="1">
            <a:spLocks noChangeArrowheads="1"/>
          </p:cNvSpPr>
          <p:nvPr/>
        </p:nvSpPr>
        <p:spPr bwMode="auto">
          <a:xfrm>
            <a:off x="1406525" y="2455863"/>
            <a:ext cx="2928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pPr algn="l">
              <a:spcBef>
                <a:spcPct val="50000"/>
              </a:spcBef>
            </a:pPr>
            <a:r>
              <a:rPr lang="fr-FR" altLang="fr-FR" sz="2400">
                <a:latin typeface="Times New Roman" charset="0"/>
              </a:rPr>
              <a:t>although I'm the worst</a:t>
            </a:r>
          </a:p>
        </p:txBody>
      </p:sp>
      <p:sp>
        <p:nvSpPr>
          <p:cNvPr id="4109" name="Text Box 6"/>
          <p:cNvSpPr txBox="1">
            <a:spLocks noChangeArrowheads="1"/>
          </p:cNvSpPr>
          <p:nvPr/>
        </p:nvSpPr>
        <p:spPr bwMode="auto">
          <a:xfrm>
            <a:off x="898525" y="3967163"/>
            <a:ext cx="1681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pPr algn="l">
              <a:spcBef>
                <a:spcPct val="50000"/>
              </a:spcBef>
            </a:pPr>
            <a:r>
              <a:rPr lang="fr-FR" altLang="fr-FR" sz="2400">
                <a:latin typeface="Times New Roman" charset="0"/>
              </a:rPr>
              <a:t>I'm the best</a:t>
            </a:r>
          </a:p>
        </p:txBody>
      </p:sp>
      <p:graphicFrame>
        <p:nvGraphicFramePr>
          <p:cNvPr id="4098" name="Object 7"/>
          <p:cNvGraphicFramePr>
            <a:graphicFrameLocks noChangeAspect="1"/>
          </p:cNvGraphicFramePr>
          <p:nvPr/>
        </p:nvGraphicFramePr>
        <p:xfrm>
          <a:off x="1657350" y="4953000"/>
          <a:ext cx="1149350" cy="1168400"/>
        </p:xfrm>
        <a:graphic>
          <a:graphicData uri="http://schemas.openxmlformats.org/presentationml/2006/ole">
            <mc:AlternateContent xmlns:mc="http://schemas.openxmlformats.org/markup-compatibility/2006">
              <mc:Choice xmlns:v="urn:schemas-microsoft-com:vml" Requires="v">
                <p:oleObj spid="_x0000_s2057" r:id="rId4" imgW="3898900" imgH="3962400" progId="MS_ClipArt_Gallery">
                  <p:embed/>
                </p:oleObj>
              </mc:Choice>
              <mc:Fallback>
                <p:oleObj r:id="rId4" imgW="3898900" imgH="3962400" progId="MS_ClipArt_Gallery">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7350" y="4953000"/>
                        <a:ext cx="1149350"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8"/>
          <p:cNvGraphicFramePr>
            <a:graphicFrameLocks noChangeAspect="1"/>
          </p:cNvGraphicFramePr>
          <p:nvPr/>
        </p:nvGraphicFramePr>
        <p:xfrm>
          <a:off x="3911600" y="2792413"/>
          <a:ext cx="550863" cy="1185862"/>
        </p:xfrm>
        <a:graphic>
          <a:graphicData uri="http://schemas.openxmlformats.org/presentationml/2006/ole">
            <mc:AlternateContent xmlns:mc="http://schemas.openxmlformats.org/markup-compatibility/2006">
              <mc:Choice xmlns:v="urn:schemas-microsoft-com:vml" Requires="v">
                <p:oleObj spid="_x0000_s2058" r:id="rId6" imgW="1866900" imgH="4013200" progId="MS_ClipArt_Gallery">
                  <p:embed/>
                </p:oleObj>
              </mc:Choice>
              <mc:Fallback>
                <p:oleObj r:id="rId6" imgW="1866900" imgH="4013200" progId="MS_ClipArt_Gallery">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11600" y="2792413"/>
                        <a:ext cx="550863" cy="1185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10" name="Group 9"/>
          <p:cNvGrpSpPr>
            <a:grpSpLocks/>
          </p:cNvGrpSpPr>
          <p:nvPr/>
        </p:nvGrpSpPr>
        <p:grpSpPr bwMode="auto">
          <a:xfrm>
            <a:off x="7000875" y="4294188"/>
            <a:ext cx="1406525" cy="1143000"/>
            <a:chOff x="4388" y="2385"/>
            <a:chExt cx="886" cy="720"/>
          </a:xfrm>
        </p:grpSpPr>
        <p:sp>
          <p:nvSpPr>
            <p:cNvPr id="4133" name="AutoShape 10"/>
            <p:cNvSpPr>
              <a:spLocks noChangeArrowheads="1"/>
            </p:cNvSpPr>
            <p:nvPr/>
          </p:nvSpPr>
          <p:spPr bwMode="auto">
            <a:xfrm>
              <a:off x="4388" y="2385"/>
              <a:ext cx="886" cy="720"/>
            </a:xfrm>
            <a:prstGeom prst="irregularSeal2">
              <a:avLst/>
            </a:prstGeom>
            <a:solidFill>
              <a:schemeClr val="accent1"/>
            </a:solidFill>
            <a:ln w="9525">
              <a:solidFill>
                <a:schemeClr val="tx1"/>
              </a:solidFill>
              <a:miter lim="800000"/>
              <a:headEnd/>
              <a:tailEnd/>
            </a:ln>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graphicFrame>
          <p:nvGraphicFramePr>
            <p:cNvPr id="4104" name="Object 11"/>
            <p:cNvGraphicFramePr>
              <a:graphicFrameLocks noChangeAspect="1"/>
            </p:cNvGraphicFramePr>
            <p:nvPr/>
          </p:nvGraphicFramePr>
          <p:xfrm>
            <a:off x="4604" y="2510"/>
            <a:ext cx="378" cy="462"/>
          </p:xfrm>
          <a:graphic>
            <a:graphicData uri="http://schemas.openxmlformats.org/presentationml/2006/ole">
              <mc:AlternateContent xmlns:mc="http://schemas.openxmlformats.org/markup-compatibility/2006">
                <mc:Choice xmlns:v="urn:schemas-microsoft-com:vml" Requires="v">
                  <p:oleObj spid="_x0000_s2059" r:id="rId8" imgW="3225800" imgH="3949700" progId="MS_ClipArt_Gallery">
                    <p:embed/>
                  </p:oleObj>
                </mc:Choice>
                <mc:Fallback>
                  <p:oleObj r:id="rId8" imgW="3225800" imgH="3949700" progId="MS_ClipArt_Gallery">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04" y="2510"/>
                          <a:ext cx="378" cy="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111" name="Group 12"/>
          <p:cNvGrpSpPr>
            <a:grpSpLocks/>
          </p:cNvGrpSpPr>
          <p:nvPr/>
        </p:nvGrpSpPr>
        <p:grpSpPr bwMode="auto">
          <a:xfrm>
            <a:off x="2224088" y="3009900"/>
            <a:ext cx="1155700" cy="787400"/>
            <a:chOff x="1358" y="1779"/>
            <a:chExt cx="728" cy="496"/>
          </a:xfrm>
        </p:grpSpPr>
        <p:sp>
          <p:nvSpPr>
            <p:cNvPr id="4125" name="Rectangle 13"/>
            <p:cNvSpPr>
              <a:spLocks noChangeArrowheads="1"/>
            </p:cNvSpPr>
            <p:nvPr/>
          </p:nvSpPr>
          <p:spPr bwMode="auto">
            <a:xfrm>
              <a:off x="1358" y="1779"/>
              <a:ext cx="728" cy="496"/>
            </a:xfrm>
            <a:prstGeom prst="rect">
              <a:avLst/>
            </a:prstGeom>
            <a:solidFill>
              <a:schemeClr val="accent1"/>
            </a:solidFill>
            <a:ln w="9525">
              <a:solidFill>
                <a:schemeClr val="tx1"/>
              </a:solidFill>
              <a:miter lim="800000"/>
              <a:headEnd/>
              <a:tailEnd/>
            </a:ln>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grpSp>
          <p:nvGrpSpPr>
            <p:cNvPr id="4126" name="Group 14"/>
            <p:cNvGrpSpPr>
              <a:grpSpLocks/>
            </p:cNvGrpSpPr>
            <p:nvPr/>
          </p:nvGrpSpPr>
          <p:grpSpPr bwMode="auto">
            <a:xfrm>
              <a:off x="1406" y="1827"/>
              <a:ext cx="568" cy="360"/>
              <a:chOff x="3416" y="1816"/>
              <a:chExt cx="568" cy="360"/>
            </a:xfrm>
          </p:grpSpPr>
          <p:grpSp>
            <p:nvGrpSpPr>
              <p:cNvPr id="4127" name="Group 15"/>
              <p:cNvGrpSpPr>
                <a:grpSpLocks/>
              </p:cNvGrpSpPr>
              <p:nvPr/>
            </p:nvGrpSpPr>
            <p:grpSpPr bwMode="auto">
              <a:xfrm>
                <a:off x="3448" y="1816"/>
                <a:ext cx="536" cy="272"/>
                <a:chOff x="3088" y="1136"/>
                <a:chExt cx="824" cy="464"/>
              </a:xfrm>
            </p:grpSpPr>
            <p:sp>
              <p:nvSpPr>
                <p:cNvPr id="4130" name="Line 16"/>
                <p:cNvSpPr>
                  <a:spLocks noChangeShapeType="1"/>
                </p:cNvSpPr>
                <p:nvPr/>
              </p:nvSpPr>
              <p:spPr bwMode="auto">
                <a:xfrm>
                  <a:off x="3408" y="1296"/>
                  <a:ext cx="72" cy="13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pt-BR"/>
                </a:p>
              </p:txBody>
            </p:sp>
            <p:sp>
              <p:nvSpPr>
                <p:cNvPr id="4131" name="Line 17"/>
                <p:cNvSpPr>
                  <a:spLocks noChangeShapeType="1"/>
                </p:cNvSpPr>
                <p:nvPr/>
              </p:nvSpPr>
              <p:spPr bwMode="auto">
                <a:xfrm flipV="1">
                  <a:off x="3088" y="1288"/>
                  <a:ext cx="312" cy="3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pt-BR"/>
                </a:p>
              </p:txBody>
            </p:sp>
            <p:sp>
              <p:nvSpPr>
                <p:cNvPr id="4132" name="Line 18"/>
                <p:cNvSpPr>
                  <a:spLocks noChangeShapeType="1"/>
                </p:cNvSpPr>
                <p:nvPr/>
              </p:nvSpPr>
              <p:spPr bwMode="auto">
                <a:xfrm flipV="1">
                  <a:off x="3480" y="1136"/>
                  <a:ext cx="432" cy="29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grpSp>
          <p:sp>
            <p:nvSpPr>
              <p:cNvPr id="4128" name="Line 19"/>
              <p:cNvSpPr>
                <a:spLocks noChangeShapeType="1"/>
              </p:cNvSpPr>
              <p:nvPr/>
            </p:nvSpPr>
            <p:spPr bwMode="auto">
              <a:xfrm flipV="1">
                <a:off x="3416" y="1856"/>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pt-BR"/>
              </a:p>
            </p:txBody>
          </p:sp>
          <p:sp>
            <p:nvSpPr>
              <p:cNvPr id="4129" name="Line 20"/>
              <p:cNvSpPr>
                <a:spLocks noChangeShapeType="1"/>
              </p:cNvSpPr>
              <p:nvPr/>
            </p:nvSpPr>
            <p:spPr bwMode="auto">
              <a:xfrm flipV="1">
                <a:off x="3416" y="2176"/>
                <a:ext cx="5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pt-BR"/>
              </a:p>
            </p:txBody>
          </p:sp>
        </p:grpSp>
      </p:grpSp>
      <p:sp>
        <p:nvSpPr>
          <p:cNvPr id="4112" name="Rectangle 21"/>
          <p:cNvSpPr>
            <a:spLocks noChangeArrowheads="1"/>
          </p:cNvSpPr>
          <p:nvPr/>
        </p:nvSpPr>
        <p:spPr bwMode="auto">
          <a:xfrm>
            <a:off x="3387725" y="4919663"/>
            <a:ext cx="1155700" cy="787400"/>
          </a:xfrm>
          <a:prstGeom prst="rect">
            <a:avLst/>
          </a:prstGeom>
          <a:solidFill>
            <a:schemeClr val="accent1"/>
          </a:solidFill>
          <a:ln w="9525">
            <a:solidFill>
              <a:schemeClr val="tx1"/>
            </a:solidFill>
            <a:miter lim="800000"/>
            <a:headEnd/>
            <a:tailEnd/>
          </a:ln>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grpSp>
        <p:nvGrpSpPr>
          <p:cNvPr id="4113" name="Group 22"/>
          <p:cNvGrpSpPr>
            <a:grpSpLocks/>
          </p:cNvGrpSpPr>
          <p:nvPr/>
        </p:nvGrpSpPr>
        <p:grpSpPr bwMode="auto">
          <a:xfrm flipV="1">
            <a:off x="3565525" y="5021263"/>
            <a:ext cx="850900" cy="431800"/>
            <a:chOff x="3088" y="1136"/>
            <a:chExt cx="824" cy="464"/>
          </a:xfrm>
        </p:grpSpPr>
        <p:sp>
          <p:nvSpPr>
            <p:cNvPr id="4122" name="Line 23"/>
            <p:cNvSpPr>
              <a:spLocks noChangeShapeType="1"/>
            </p:cNvSpPr>
            <p:nvPr/>
          </p:nvSpPr>
          <p:spPr bwMode="auto">
            <a:xfrm>
              <a:off x="3408" y="1296"/>
              <a:ext cx="72" cy="13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pt-BR"/>
            </a:p>
          </p:txBody>
        </p:sp>
        <p:sp>
          <p:nvSpPr>
            <p:cNvPr id="4123" name="Line 24"/>
            <p:cNvSpPr>
              <a:spLocks noChangeShapeType="1"/>
            </p:cNvSpPr>
            <p:nvPr/>
          </p:nvSpPr>
          <p:spPr bwMode="auto">
            <a:xfrm flipV="1">
              <a:off x="3088" y="1288"/>
              <a:ext cx="312" cy="3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pt-BR"/>
            </a:p>
          </p:txBody>
        </p:sp>
        <p:sp>
          <p:nvSpPr>
            <p:cNvPr id="4124" name="Line 25"/>
            <p:cNvSpPr>
              <a:spLocks noChangeShapeType="1"/>
            </p:cNvSpPr>
            <p:nvPr/>
          </p:nvSpPr>
          <p:spPr bwMode="auto">
            <a:xfrm flipV="1">
              <a:off x="3480" y="1136"/>
              <a:ext cx="432" cy="29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grpSp>
      <p:sp>
        <p:nvSpPr>
          <p:cNvPr id="4114" name="Line 26"/>
          <p:cNvSpPr>
            <a:spLocks noChangeShapeType="1"/>
          </p:cNvSpPr>
          <p:nvPr/>
        </p:nvSpPr>
        <p:spPr bwMode="auto">
          <a:xfrm flipV="1">
            <a:off x="3463925" y="5059363"/>
            <a:ext cx="0" cy="495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pt-BR"/>
          </a:p>
        </p:txBody>
      </p:sp>
      <p:sp>
        <p:nvSpPr>
          <p:cNvPr id="4115" name="Line 27"/>
          <p:cNvSpPr>
            <a:spLocks noChangeShapeType="1"/>
          </p:cNvSpPr>
          <p:nvPr/>
        </p:nvSpPr>
        <p:spPr bwMode="auto">
          <a:xfrm flipV="1">
            <a:off x="3463925" y="5567363"/>
            <a:ext cx="901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pt-BR"/>
          </a:p>
        </p:txBody>
      </p:sp>
      <p:sp>
        <p:nvSpPr>
          <p:cNvPr id="4116" name="AutoShape 28"/>
          <p:cNvSpPr>
            <a:spLocks noChangeArrowheads="1"/>
          </p:cNvSpPr>
          <p:nvPr/>
        </p:nvSpPr>
        <p:spPr bwMode="auto">
          <a:xfrm rot="-845686">
            <a:off x="5165725" y="5046663"/>
            <a:ext cx="1244600" cy="368300"/>
          </a:xfrm>
          <a:prstGeom prst="rightArrow">
            <a:avLst>
              <a:gd name="adj1" fmla="val 50000"/>
              <a:gd name="adj2" fmla="val 84483"/>
            </a:avLst>
          </a:prstGeom>
          <a:solidFill>
            <a:schemeClr val="accent1"/>
          </a:solidFill>
          <a:ln w="9525">
            <a:solidFill>
              <a:schemeClr val="tx1"/>
            </a:solidFill>
            <a:miter lim="800000"/>
            <a:headEnd/>
            <a:tailEnd/>
          </a:ln>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sp>
        <p:nvSpPr>
          <p:cNvPr id="4117" name="AutoShape 29"/>
          <p:cNvSpPr>
            <a:spLocks noChangeArrowheads="1"/>
          </p:cNvSpPr>
          <p:nvPr/>
        </p:nvSpPr>
        <p:spPr bwMode="auto">
          <a:xfrm rot="-845686">
            <a:off x="4899025" y="2544763"/>
            <a:ext cx="1244600" cy="368300"/>
          </a:xfrm>
          <a:prstGeom prst="rightArrow">
            <a:avLst>
              <a:gd name="adj1" fmla="val 50000"/>
              <a:gd name="adj2" fmla="val 84483"/>
            </a:avLst>
          </a:prstGeom>
          <a:solidFill>
            <a:schemeClr val="accent1"/>
          </a:solidFill>
          <a:ln w="9525">
            <a:solidFill>
              <a:schemeClr val="tx1"/>
            </a:solidFill>
            <a:miter lim="800000"/>
            <a:headEnd/>
            <a:tailEnd/>
          </a:ln>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sp>
        <p:nvSpPr>
          <p:cNvPr id="4118" name="Freeform 30"/>
          <p:cNvSpPr>
            <a:spLocks/>
          </p:cNvSpPr>
          <p:nvPr/>
        </p:nvSpPr>
        <p:spPr bwMode="auto">
          <a:xfrm>
            <a:off x="1042988" y="3330575"/>
            <a:ext cx="7708900" cy="823913"/>
          </a:xfrm>
          <a:custGeom>
            <a:avLst/>
            <a:gdLst>
              <a:gd name="T0" fmla="*/ 0 w 4856"/>
              <a:gd name="T1" fmla="*/ 2147483647 h 519"/>
              <a:gd name="T2" fmla="*/ 2147483647 w 4856"/>
              <a:gd name="T3" fmla="*/ 2147483647 h 519"/>
              <a:gd name="T4" fmla="*/ 2147483647 w 4856"/>
              <a:gd name="T5" fmla="*/ 2147483647 h 519"/>
              <a:gd name="T6" fmla="*/ 2147483647 w 4856"/>
              <a:gd name="T7" fmla="*/ 2147483647 h 519"/>
              <a:gd name="T8" fmla="*/ 2147483647 w 4856"/>
              <a:gd name="T9" fmla="*/ 2147483647 h 519"/>
              <a:gd name="T10" fmla="*/ 2147483647 w 4856"/>
              <a:gd name="T11" fmla="*/ 2147483647 h 519"/>
              <a:gd name="T12" fmla="*/ 2147483647 w 4856"/>
              <a:gd name="T13" fmla="*/ 2147483647 h 519"/>
              <a:gd name="T14" fmla="*/ 2147483647 w 4856"/>
              <a:gd name="T15" fmla="*/ 2147483647 h 519"/>
              <a:gd name="T16" fmla="*/ 2147483647 w 4856"/>
              <a:gd name="T17" fmla="*/ 2147483647 h 519"/>
              <a:gd name="T18" fmla="*/ 2147483647 w 4856"/>
              <a:gd name="T19" fmla="*/ 2147483647 h 5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856"/>
              <a:gd name="T31" fmla="*/ 0 h 519"/>
              <a:gd name="T32" fmla="*/ 4856 w 4856"/>
              <a:gd name="T33" fmla="*/ 519 h 5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856" h="519">
                <a:moveTo>
                  <a:pt x="0" y="278"/>
                </a:moveTo>
                <a:cubicBezTo>
                  <a:pt x="120" y="318"/>
                  <a:pt x="240" y="359"/>
                  <a:pt x="440" y="390"/>
                </a:cubicBezTo>
                <a:cubicBezTo>
                  <a:pt x="640" y="420"/>
                  <a:pt x="893" y="443"/>
                  <a:pt x="1200" y="462"/>
                </a:cubicBezTo>
                <a:cubicBezTo>
                  <a:pt x="1506" y="480"/>
                  <a:pt x="1992" y="519"/>
                  <a:pt x="2280" y="502"/>
                </a:cubicBezTo>
                <a:cubicBezTo>
                  <a:pt x="2567" y="484"/>
                  <a:pt x="2696" y="432"/>
                  <a:pt x="2928" y="358"/>
                </a:cubicBezTo>
                <a:cubicBezTo>
                  <a:pt x="3160" y="283"/>
                  <a:pt x="3489" y="107"/>
                  <a:pt x="3672" y="54"/>
                </a:cubicBezTo>
                <a:cubicBezTo>
                  <a:pt x="3854" y="0"/>
                  <a:pt x="3848" y="12"/>
                  <a:pt x="4024" y="38"/>
                </a:cubicBezTo>
                <a:cubicBezTo>
                  <a:pt x="4199" y="63"/>
                  <a:pt x="4600" y="164"/>
                  <a:pt x="4728" y="206"/>
                </a:cubicBezTo>
                <a:cubicBezTo>
                  <a:pt x="4856" y="247"/>
                  <a:pt x="4782" y="283"/>
                  <a:pt x="4792" y="286"/>
                </a:cubicBezTo>
                <a:cubicBezTo>
                  <a:pt x="4801" y="288"/>
                  <a:pt x="4792" y="255"/>
                  <a:pt x="4784" y="222"/>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pt-BR"/>
          </a:p>
        </p:txBody>
      </p:sp>
      <p:sp>
        <p:nvSpPr>
          <p:cNvPr id="4119" name="Text Box 31"/>
          <p:cNvSpPr txBox="1">
            <a:spLocks noChangeArrowheads="1"/>
          </p:cNvSpPr>
          <p:nvPr/>
        </p:nvSpPr>
        <p:spPr bwMode="auto">
          <a:xfrm>
            <a:off x="6181725" y="1579563"/>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pPr algn="l">
              <a:spcBef>
                <a:spcPct val="50000"/>
              </a:spcBef>
            </a:pPr>
            <a:r>
              <a:rPr lang="fr-FR" altLang="fr-FR" sz="2400">
                <a:latin typeface="Times New Roman" charset="0"/>
              </a:rPr>
              <a:t>I try to kill myself</a:t>
            </a:r>
          </a:p>
        </p:txBody>
      </p:sp>
      <p:sp>
        <p:nvSpPr>
          <p:cNvPr id="4120" name="Text Box 32"/>
          <p:cNvSpPr txBox="1">
            <a:spLocks noChangeArrowheads="1"/>
          </p:cNvSpPr>
          <p:nvPr/>
        </p:nvSpPr>
        <p:spPr bwMode="auto">
          <a:xfrm>
            <a:off x="6130925" y="3706813"/>
            <a:ext cx="27257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pPr algn="l">
              <a:spcBef>
                <a:spcPct val="50000"/>
              </a:spcBef>
            </a:pPr>
            <a:r>
              <a:rPr lang="fr-FR" altLang="fr-FR" sz="2400">
                <a:latin typeface="Times New Roman" charset="0"/>
              </a:rPr>
              <a:t>I try to generate a new particle</a:t>
            </a:r>
          </a:p>
        </p:txBody>
      </p:sp>
      <p:graphicFrame>
        <p:nvGraphicFramePr>
          <p:cNvPr id="4100" name="Object 33"/>
          <p:cNvGraphicFramePr>
            <a:graphicFrameLocks noChangeAspect="1"/>
          </p:cNvGraphicFramePr>
          <p:nvPr/>
        </p:nvGraphicFramePr>
        <p:xfrm>
          <a:off x="7154863" y="4897438"/>
          <a:ext cx="1047750" cy="1060450"/>
        </p:xfrm>
        <a:graphic>
          <a:graphicData uri="http://schemas.openxmlformats.org/presentationml/2006/ole">
            <mc:AlternateContent xmlns:mc="http://schemas.openxmlformats.org/markup-compatibility/2006">
              <mc:Choice xmlns:v="urn:schemas-microsoft-com:vml" Requires="v">
                <p:oleObj spid="_x0000_s2060" r:id="rId10" imgW="5499100" imgH="5562600" progId="MS_ClipArt_Gallery">
                  <p:embed/>
                </p:oleObj>
              </mc:Choice>
              <mc:Fallback>
                <p:oleObj r:id="rId10" imgW="5499100" imgH="5562600" progId="MS_ClipArt_Gallery">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54863" y="4897438"/>
                        <a:ext cx="1047750" cy="106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21" name="Group 34"/>
          <p:cNvGrpSpPr>
            <a:grpSpLocks/>
          </p:cNvGrpSpPr>
          <p:nvPr/>
        </p:nvGrpSpPr>
        <p:grpSpPr bwMode="auto">
          <a:xfrm>
            <a:off x="6584950" y="2101850"/>
            <a:ext cx="1597025" cy="1041400"/>
            <a:chOff x="4148" y="1324"/>
            <a:chExt cx="1006" cy="656"/>
          </a:xfrm>
        </p:grpSpPr>
        <p:graphicFrame>
          <p:nvGraphicFramePr>
            <p:cNvPr id="4101" name="Object 35"/>
            <p:cNvGraphicFramePr>
              <a:graphicFrameLocks noChangeAspect="1"/>
            </p:cNvGraphicFramePr>
            <p:nvPr/>
          </p:nvGraphicFramePr>
          <p:xfrm>
            <a:off x="4148" y="1481"/>
            <a:ext cx="564" cy="328"/>
          </p:xfrm>
          <a:graphic>
            <a:graphicData uri="http://schemas.openxmlformats.org/presentationml/2006/ole">
              <mc:AlternateContent xmlns:mc="http://schemas.openxmlformats.org/markup-compatibility/2006">
                <mc:Choice xmlns:v="urn:schemas-microsoft-com:vml" Requires="v">
                  <p:oleObj spid="_x0000_s2061" r:id="rId12" imgW="4826000" imgH="2806700" progId="MS_ClipArt_Gallery">
                    <p:embed/>
                  </p:oleObj>
                </mc:Choice>
                <mc:Fallback>
                  <p:oleObj r:id="rId12" imgW="4826000" imgH="2806700" progId="MS_ClipArt_Gallery">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48" y="1481"/>
                          <a:ext cx="564"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2" name="Object 36"/>
            <p:cNvGraphicFramePr>
              <a:graphicFrameLocks noChangeAspect="1"/>
            </p:cNvGraphicFramePr>
            <p:nvPr/>
          </p:nvGraphicFramePr>
          <p:xfrm>
            <a:off x="4426" y="1324"/>
            <a:ext cx="700" cy="656"/>
          </p:xfrm>
          <a:graphic>
            <a:graphicData uri="http://schemas.openxmlformats.org/presentationml/2006/ole">
              <mc:AlternateContent xmlns:mc="http://schemas.openxmlformats.org/markup-compatibility/2006">
                <mc:Choice xmlns:v="urn:schemas-microsoft-com:vml" Requires="v">
                  <p:oleObj spid="_x0000_s2062" r:id="rId14" imgW="4229100" imgH="3962400" progId="MS_ClipArt_Gallery">
                    <p:embed/>
                  </p:oleObj>
                </mc:Choice>
                <mc:Fallback>
                  <p:oleObj r:id="rId14" imgW="4229100" imgH="3962400" progId="MS_ClipArt_Gallery">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26" y="1324"/>
                          <a:ext cx="700" cy="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3" name="Object 37"/>
            <p:cNvGraphicFramePr>
              <a:graphicFrameLocks noChangeAspect="1"/>
            </p:cNvGraphicFramePr>
            <p:nvPr/>
          </p:nvGraphicFramePr>
          <p:xfrm flipH="1">
            <a:off x="4884" y="1484"/>
            <a:ext cx="270" cy="488"/>
          </p:xfrm>
          <a:graphic>
            <a:graphicData uri="http://schemas.openxmlformats.org/presentationml/2006/ole">
              <mc:AlternateContent xmlns:mc="http://schemas.openxmlformats.org/markup-compatibility/2006">
                <mc:Choice xmlns:v="urn:schemas-microsoft-com:vml" Requires="v">
                  <p:oleObj spid="_x0000_s2063" r:id="rId16" imgW="2451100" imgH="4432300" progId="MS_ClipArt_Gallery">
                    <p:embed/>
                  </p:oleObj>
                </mc:Choice>
                <mc:Fallback>
                  <p:oleObj r:id="rId16" imgW="2451100" imgH="4432300" progId="MS_ClipArt_Gallery">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flipH="1">
                          <a:off x="4884" y="1484"/>
                          <a:ext cx="270" cy="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7153869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altLang="en-US" smtClean="0"/>
              <a:t>Adaptive coefficients</a:t>
            </a:r>
          </a:p>
        </p:txBody>
      </p:sp>
      <p:sp>
        <p:nvSpPr>
          <p:cNvPr id="31747" name="Text Box 3"/>
          <p:cNvSpPr txBox="1">
            <a:spLocks noChangeArrowheads="1"/>
          </p:cNvSpPr>
          <p:nvPr/>
        </p:nvSpPr>
        <p:spPr bwMode="auto">
          <a:xfrm>
            <a:off x="1674813" y="3709988"/>
            <a:ext cx="2049462"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pPr algn="l">
              <a:spcBef>
                <a:spcPct val="50000"/>
              </a:spcBef>
            </a:pPr>
            <a:r>
              <a:rPr lang="fr-FR" altLang="fr-FR" sz="2400">
                <a:latin typeface="Times New Roman" charset="0"/>
              </a:rPr>
              <a:t>The better I am, the more I follow my own way</a:t>
            </a:r>
          </a:p>
        </p:txBody>
      </p:sp>
      <p:sp>
        <p:nvSpPr>
          <p:cNvPr id="31748" name="Text Box 4"/>
          <p:cNvSpPr txBox="1">
            <a:spLocks noChangeArrowheads="1"/>
          </p:cNvSpPr>
          <p:nvPr/>
        </p:nvSpPr>
        <p:spPr bwMode="auto">
          <a:xfrm>
            <a:off x="5924550" y="3743325"/>
            <a:ext cx="279558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pPr algn="l">
              <a:spcBef>
                <a:spcPct val="50000"/>
              </a:spcBef>
            </a:pPr>
            <a:r>
              <a:rPr lang="fr-FR" altLang="fr-FR" sz="2400">
                <a:latin typeface="Times New Roman" charset="0"/>
              </a:rPr>
              <a:t>The better is my best neighbour, the more I tend to go towards him</a:t>
            </a:r>
          </a:p>
        </p:txBody>
      </p:sp>
      <p:sp>
        <p:nvSpPr>
          <p:cNvPr id="31749" name="Text Box 5"/>
          <p:cNvSpPr txBox="1">
            <a:spLocks noChangeArrowheads="1"/>
          </p:cNvSpPr>
          <p:nvPr/>
        </p:nvSpPr>
        <p:spPr bwMode="auto">
          <a:xfrm>
            <a:off x="2995613" y="3097213"/>
            <a:ext cx="10493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pPr algn="l">
              <a:spcBef>
                <a:spcPct val="50000"/>
              </a:spcBef>
            </a:pPr>
            <a:r>
              <a:rPr lang="fr-FR" altLang="fr-FR" sz="3600">
                <a:solidFill>
                  <a:schemeClr val="accent2"/>
                </a:solidFill>
                <a:latin typeface="Symbol" pitchFamily="18" charset="2"/>
              </a:rPr>
              <a:t>a</a:t>
            </a:r>
            <a:r>
              <a:rPr lang="fr-FR" altLang="fr-FR" sz="2400">
                <a:latin typeface="Times New Roman" charset="0"/>
              </a:rPr>
              <a:t>v</a:t>
            </a:r>
          </a:p>
        </p:txBody>
      </p:sp>
      <p:sp>
        <p:nvSpPr>
          <p:cNvPr id="31750" name="Text Box 6"/>
          <p:cNvSpPr txBox="1">
            <a:spLocks noChangeArrowheads="1"/>
          </p:cNvSpPr>
          <p:nvPr/>
        </p:nvSpPr>
        <p:spPr bwMode="auto">
          <a:xfrm>
            <a:off x="4503738" y="2895600"/>
            <a:ext cx="27082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pPr algn="l">
              <a:spcBef>
                <a:spcPct val="50000"/>
              </a:spcBef>
            </a:pPr>
            <a:r>
              <a:rPr lang="fr-FR" altLang="fr-FR" sz="2400" i="1">
                <a:latin typeface="Times New Roman" charset="0"/>
              </a:rPr>
              <a:t>rand</a:t>
            </a:r>
            <a:r>
              <a:rPr lang="fr-FR" altLang="fr-FR" sz="2400">
                <a:latin typeface="Times New Roman" charset="0"/>
              </a:rPr>
              <a:t>(0…</a:t>
            </a:r>
            <a:r>
              <a:rPr lang="fr-FR" altLang="fr-FR" sz="3600" i="1">
                <a:solidFill>
                  <a:schemeClr val="accent2"/>
                </a:solidFill>
                <a:latin typeface="Times New Roman" charset="0"/>
              </a:rPr>
              <a:t>b</a:t>
            </a:r>
            <a:r>
              <a:rPr lang="fr-FR" altLang="fr-FR" sz="2400">
                <a:latin typeface="Times New Roman" charset="0"/>
              </a:rPr>
              <a:t>)(</a:t>
            </a:r>
            <a:r>
              <a:rPr lang="fr-FR" altLang="fr-FR" sz="2400" i="1">
                <a:latin typeface="Times New Roman" charset="0"/>
              </a:rPr>
              <a:t>p</a:t>
            </a:r>
            <a:r>
              <a:rPr lang="fr-FR" altLang="fr-FR" sz="2400">
                <a:latin typeface="Times New Roman" charset="0"/>
              </a:rPr>
              <a:t>-</a:t>
            </a:r>
            <a:r>
              <a:rPr lang="fr-FR" altLang="fr-FR" sz="2400" i="1">
                <a:latin typeface="Times New Roman" charset="0"/>
              </a:rPr>
              <a:t>x</a:t>
            </a:r>
            <a:r>
              <a:rPr lang="fr-FR" altLang="fr-FR" sz="2400">
                <a:latin typeface="Times New Roman" charset="0"/>
              </a:rPr>
              <a:t>)</a:t>
            </a:r>
          </a:p>
        </p:txBody>
      </p:sp>
      <p:sp>
        <p:nvSpPr>
          <p:cNvPr id="31751" name="Line 9"/>
          <p:cNvSpPr>
            <a:spLocks noChangeShapeType="1"/>
          </p:cNvSpPr>
          <p:nvPr/>
        </p:nvSpPr>
        <p:spPr bwMode="auto">
          <a:xfrm>
            <a:off x="2481263" y="3152775"/>
            <a:ext cx="1917700" cy="1250950"/>
          </a:xfrm>
          <a:prstGeom prst="line">
            <a:avLst/>
          </a:prstGeom>
          <a:noFill/>
          <a:ln w="38100">
            <a:solidFill>
              <a:srgbClr val="13D9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31752" name="Line 10"/>
          <p:cNvSpPr>
            <a:spLocks noChangeShapeType="1"/>
          </p:cNvSpPr>
          <p:nvPr/>
        </p:nvSpPr>
        <p:spPr bwMode="auto">
          <a:xfrm flipV="1">
            <a:off x="4300538" y="2878138"/>
            <a:ext cx="4178300" cy="1501775"/>
          </a:xfrm>
          <a:prstGeom prst="line">
            <a:avLst/>
          </a:prstGeom>
          <a:noFill/>
          <a:ln w="38100">
            <a:solidFill>
              <a:srgbClr val="13D92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31753" name="Oval 11"/>
          <p:cNvSpPr>
            <a:spLocks noChangeAspect="1" noChangeArrowheads="1"/>
          </p:cNvSpPr>
          <p:nvPr/>
        </p:nvSpPr>
        <p:spPr bwMode="auto">
          <a:xfrm>
            <a:off x="2209800" y="2971800"/>
            <a:ext cx="460375" cy="460375"/>
          </a:xfrm>
          <a:prstGeom prst="ellipse">
            <a:avLst/>
          </a:prstGeom>
          <a:solidFill>
            <a:srgbClr val="13D921"/>
          </a:solidFill>
          <a:ln w="9525">
            <a:solidFill>
              <a:srgbClr val="13D921"/>
            </a:solidFill>
            <a:round/>
            <a:headEnd/>
            <a:tailEnd/>
          </a:ln>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spTree>
    <p:extLst>
      <p:ext uri="{BB962C8B-B14F-4D97-AF65-F5344CB8AC3E}">
        <p14:creationId xmlns:p14="http://schemas.microsoft.com/office/powerpoint/2010/main" val="33918690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Marcador de Posição de Conteúdo 2"/>
          <p:cNvSpPr>
            <a:spLocks noGrp="1"/>
          </p:cNvSpPr>
          <p:nvPr>
            <p:ph idx="1"/>
          </p:nvPr>
        </p:nvSpPr>
        <p:spPr>
          <a:xfrm>
            <a:off x="395288" y="1646238"/>
            <a:ext cx="8435975" cy="4525962"/>
          </a:xfrm>
        </p:spPr>
        <p:txBody>
          <a:bodyPr/>
          <a:lstStyle/>
          <a:p>
            <a:pPr eaLnBrk="1" hangingPunct="1">
              <a:buFont typeface="Wingdings 2" pitchFamily="18" charset="2"/>
              <a:buNone/>
            </a:pPr>
            <a:r>
              <a:rPr lang="en-US" smtClean="0"/>
              <a:t>   </a:t>
            </a:r>
          </a:p>
          <a:p>
            <a:pPr eaLnBrk="1" hangingPunct="1">
              <a:buFont typeface="Wingdings 2" pitchFamily="18" charset="2"/>
              <a:buNone/>
            </a:pPr>
            <a:r>
              <a:rPr lang="en-US" i="1" smtClean="0"/>
              <a:t>	On solving Multiobjective Bin Packing Problem Using Particle Swarm Optimization</a:t>
            </a:r>
          </a:p>
          <a:p>
            <a:pPr eaLnBrk="1" hangingPunct="1">
              <a:buFont typeface="Wingdings 2" pitchFamily="18" charset="2"/>
              <a:buNone/>
            </a:pPr>
            <a:r>
              <a:rPr lang="en-US" i="1" smtClean="0"/>
              <a:t>	</a:t>
            </a:r>
          </a:p>
          <a:p>
            <a:pPr algn="r" eaLnBrk="1" hangingPunct="1">
              <a:buFont typeface="Wingdings 2" pitchFamily="18" charset="2"/>
              <a:buNone/>
            </a:pPr>
            <a:r>
              <a:rPr lang="en-US" sz="2400" smtClean="0"/>
              <a:t> D.S Liu, K.C. Tan, C.K. Goh and W.K. Ho</a:t>
            </a:r>
          </a:p>
          <a:p>
            <a:pPr algn="r" eaLnBrk="1" hangingPunct="1">
              <a:buFont typeface="Wingdings 2" pitchFamily="18" charset="2"/>
              <a:buNone/>
            </a:pPr>
            <a:r>
              <a:rPr lang="en-US" sz="2400" smtClean="0"/>
              <a:t>2006 - IEEE Congress on Evolutionary Computation</a:t>
            </a:r>
          </a:p>
          <a:p>
            <a:pPr algn="r" eaLnBrk="1" hangingPunct="1">
              <a:buFont typeface="Wingdings 2" pitchFamily="18" charset="2"/>
              <a:buNone/>
            </a:pPr>
            <a:endParaRPr lang="en-US" sz="2400" smtClean="0"/>
          </a:p>
          <a:p>
            <a:pPr algn="r" eaLnBrk="1" hangingPunct="1">
              <a:buFont typeface="Wingdings 2" pitchFamily="18" charset="2"/>
              <a:buNone/>
            </a:pPr>
            <a:endParaRPr lang="en-US" sz="2400" smtClean="0"/>
          </a:p>
          <a:p>
            <a:pPr eaLnBrk="1" hangingPunct="1"/>
            <a:r>
              <a:rPr lang="en-US" sz="2400" smtClean="0"/>
              <a:t>First implementation of PSO for BPP</a:t>
            </a:r>
          </a:p>
          <a:p>
            <a:pPr algn="r" eaLnBrk="1" hangingPunct="1">
              <a:buFont typeface="Wingdings 2" pitchFamily="18" charset="2"/>
              <a:buNone/>
            </a:pPr>
            <a:endParaRPr lang="en-US" sz="2400" smtClean="0"/>
          </a:p>
          <a:p>
            <a:pPr algn="r" eaLnBrk="1" hangingPunct="1">
              <a:buFont typeface="Wingdings 2" pitchFamily="18" charset="2"/>
              <a:buNone/>
            </a:pPr>
            <a:endParaRPr lang="en-US" sz="2400" smtClean="0"/>
          </a:p>
          <a:p>
            <a:pPr algn="r" eaLnBrk="1" hangingPunct="1">
              <a:buFont typeface="Wingdings 2" pitchFamily="18" charset="2"/>
              <a:buNone/>
            </a:pPr>
            <a:endParaRPr lang="en-US" sz="2400" smtClean="0"/>
          </a:p>
        </p:txBody>
      </p:sp>
      <p:sp>
        <p:nvSpPr>
          <p:cNvPr id="5" name="Título 1"/>
          <p:cNvSpPr txBox="1">
            <a:spLocks/>
          </p:cNvSpPr>
          <p:nvPr/>
        </p:nvSpPr>
        <p:spPr>
          <a:xfrm>
            <a:off x="467544" y="260648"/>
            <a:ext cx="8229600" cy="1143000"/>
          </a:xfrm>
          <a:prstGeom prst="rect">
            <a:avLst/>
          </a:prstGeom>
        </p:spPr>
        <p:txBody>
          <a:bodyPr anchor="b">
            <a:normAutofit fontScale="90000" lnSpcReduction="20000"/>
            <a:scene3d>
              <a:camera prst="orthographicFront"/>
              <a:lightRig rig="soft" dir="t">
                <a:rot lat="0" lon="0" rev="2400000"/>
              </a:lightRig>
            </a:scene3d>
            <a:sp3d>
              <a:bevelT w="19050" h="12700"/>
            </a:sp3d>
          </a:bodyPr>
          <a:lstStyle/>
          <a:p>
            <a:pPr marL="54864" algn="r" fontAlgn="auto">
              <a:spcAft>
                <a:spcPts val="0"/>
              </a:spcAft>
              <a:defRPr/>
            </a:pPr>
            <a:r>
              <a:rPr lang="en-US" sz="4600" dirty="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rPr>
              <a:t>PSO for the BPP</a:t>
            </a:r>
            <a:r>
              <a:rPr lang="pt-PT" sz="4600" dirty="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rPr>
              <a:t>:</a:t>
            </a:r>
            <a:br>
              <a:rPr lang="pt-PT" sz="4600" dirty="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rPr>
            </a:br>
            <a:r>
              <a:rPr lang="en-US" sz="4600" b="1" u="sng" dirty="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rPr>
              <a:t>Introduction</a:t>
            </a:r>
            <a:endParaRPr lang="pt-PT" sz="4600" b="1" u="sng" dirty="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en-US" dirty="0" smtClean="0">
                <a:solidFill>
                  <a:schemeClr val="tx2">
                    <a:tint val="100000"/>
                    <a:shade val="90000"/>
                    <a:satMod val="250000"/>
                    <a:alpha val="100000"/>
                  </a:schemeClr>
                </a:solidFill>
              </a:rPr>
              <a:t>PSO for the BPP</a:t>
            </a:r>
            <a:r>
              <a:rPr lang="pt-PT" dirty="0" smtClean="0">
                <a:solidFill>
                  <a:schemeClr val="tx2">
                    <a:tint val="100000"/>
                    <a:shade val="90000"/>
                    <a:satMod val="250000"/>
                    <a:alpha val="100000"/>
                  </a:schemeClr>
                </a:solidFill>
              </a:rPr>
              <a:t>:</a:t>
            </a:r>
            <a:br>
              <a:rPr lang="pt-PT" dirty="0" smtClean="0">
                <a:solidFill>
                  <a:schemeClr val="tx2">
                    <a:tint val="100000"/>
                    <a:shade val="90000"/>
                    <a:satMod val="250000"/>
                    <a:alpha val="100000"/>
                  </a:schemeClr>
                </a:solidFill>
              </a:rPr>
            </a:br>
            <a:r>
              <a:rPr lang="en-US" b="1" u="sng" dirty="0" smtClean="0">
                <a:solidFill>
                  <a:schemeClr val="tx2">
                    <a:tint val="100000"/>
                    <a:shade val="90000"/>
                    <a:satMod val="250000"/>
                    <a:alpha val="100000"/>
                  </a:schemeClr>
                </a:solidFill>
              </a:rPr>
              <a:t>Problem Formulation</a:t>
            </a:r>
            <a:endParaRPr lang="pt-PT" b="1" u="sng" dirty="0">
              <a:solidFill>
                <a:schemeClr val="tx2">
                  <a:tint val="100000"/>
                  <a:shade val="90000"/>
                  <a:satMod val="250000"/>
                  <a:alpha val="100000"/>
                </a:schemeClr>
              </a:solidFill>
            </a:endParaRPr>
          </a:p>
        </p:txBody>
      </p:sp>
      <p:sp>
        <p:nvSpPr>
          <p:cNvPr id="55298" name="Marcador de Posição de Conteúdo 4"/>
          <p:cNvSpPr>
            <a:spLocks noGrp="1"/>
          </p:cNvSpPr>
          <p:nvPr>
            <p:ph idx="1"/>
          </p:nvPr>
        </p:nvSpPr>
        <p:spPr>
          <a:xfrm>
            <a:off x="457200" y="1646238"/>
            <a:ext cx="7931150" cy="4735512"/>
          </a:xfrm>
        </p:spPr>
        <p:txBody>
          <a:bodyPr/>
          <a:lstStyle/>
          <a:p>
            <a:pPr eaLnBrk="1" hangingPunct="1">
              <a:lnSpc>
                <a:spcPct val="150000"/>
              </a:lnSpc>
              <a:spcAft>
                <a:spcPts val="600"/>
              </a:spcAft>
            </a:pPr>
            <a:r>
              <a:rPr lang="en-US" sz="2400" smtClean="0"/>
              <a:t>Multi-Objective 2D BPP</a:t>
            </a:r>
          </a:p>
          <a:p>
            <a:pPr eaLnBrk="1" hangingPunct="1">
              <a:lnSpc>
                <a:spcPct val="150000"/>
              </a:lnSpc>
              <a:spcAft>
                <a:spcPts val="600"/>
              </a:spcAft>
            </a:pPr>
            <a:r>
              <a:rPr lang="en-US" sz="2400" smtClean="0"/>
              <a:t>Maximum of </a:t>
            </a:r>
            <a:r>
              <a:rPr lang="en-US" sz="2400" i="1" smtClean="0"/>
              <a:t>I</a:t>
            </a:r>
            <a:r>
              <a:rPr lang="en-US" sz="2400" smtClean="0"/>
              <a:t> bins with width </a:t>
            </a:r>
            <a:r>
              <a:rPr lang="en-US" sz="2400" i="1" smtClean="0"/>
              <a:t>W</a:t>
            </a:r>
            <a:r>
              <a:rPr lang="en-US" sz="2400" smtClean="0"/>
              <a:t> and height </a:t>
            </a:r>
            <a:r>
              <a:rPr lang="en-US" sz="2400" i="1" smtClean="0"/>
              <a:t>H</a:t>
            </a:r>
          </a:p>
          <a:p>
            <a:pPr eaLnBrk="1" hangingPunct="1">
              <a:lnSpc>
                <a:spcPct val="150000"/>
              </a:lnSpc>
              <a:spcAft>
                <a:spcPts val="600"/>
              </a:spcAft>
            </a:pPr>
            <a:r>
              <a:rPr lang="en-US" sz="2400" smtClean="0"/>
              <a:t>J items with </a:t>
            </a:r>
            <a:r>
              <a:rPr lang="en-US" sz="2400" i="1" smtClean="0"/>
              <a:t>w</a:t>
            </a:r>
            <a:r>
              <a:rPr lang="en-US" sz="2400" i="1" baseline="-25000" smtClean="0"/>
              <a:t>j </a:t>
            </a:r>
            <a:r>
              <a:rPr lang="en-US" sz="2400" i="1" smtClean="0"/>
              <a:t>≤ W</a:t>
            </a:r>
            <a:r>
              <a:rPr lang="en-US" sz="2400" smtClean="0"/>
              <a:t>, </a:t>
            </a:r>
            <a:r>
              <a:rPr lang="en-US" sz="2400" i="1" smtClean="0"/>
              <a:t>h</a:t>
            </a:r>
            <a:r>
              <a:rPr lang="en-US" sz="2400" i="1" baseline="-25000" smtClean="0"/>
              <a:t>j </a:t>
            </a:r>
            <a:r>
              <a:rPr lang="en-US" sz="2400" i="1" smtClean="0"/>
              <a:t>≤ H </a:t>
            </a:r>
            <a:r>
              <a:rPr lang="en-US" sz="2400" smtClean="0"/>
              <a:t>and weight </a:t>
            </a:r>
            <a:r>
              <a:rPr lang="en-US" sz="2400" i="1" smtClean="0">
                <a:latin typeface="Times New Roman" pitchFamily="18" charset="0"/>
                <a:cs typeface="Times New Roman" pitchFamily="18" charset="0"/>
              </a:rPr>
              <a:t>ψ</a:t>
            </a:r>
            <a:r>
              <a:rPr lang="en-US" sz="2400" i="1" baseline="-25000" smtClean="0">
                <a:latin typeface="Times New Roman" pitchFamily="18" charset="0"/>
                <a:cs typeface="Times New Roman" pitchFamily="18" charset="0"/>
              </a:rPr>
              <a:t>j</a:t>
            </a:r>
          </a:p>
          <a:p>
            <a:pPr eaLnBrk="1" hangingPunct="1"/>
            <a:endParaRPr lang="en-US" sz="2400" i="1" baseline="-25000" smtClean="0">
              <a:latin typeface="Times New Roman" pitchFamily="18" charset="0"/>
              <a:cs typeface="Times New Roman" pitchFamily="18" charset="0"/>
            </a:endParaRPr>
          </a:p>
          <a:p>
            <a:pPr eaLnBrk="1" hangingPunct="1"/>
            <a:endParaRPr lang="en-US" sz="2400" i="1" baseline="-25000" smtClean="0">
              <a:latin typeface="Times New Roman" pitchFamily="18" charset="0"/>
              <a:cs typeface="Times New Roman" pitchFamily="18" charset="0"/>
            </a:endParaRPr>
          </a:p>
          <a:p>
            <a:pPr eaLnBrk="1" hangingPunct="1"/>
            <a:r>
              <a:rPr lang="en-US" sz="2400" smtClean="0"/>
              <a:t>Objectives</a:t>
            </a:r>
          </a:p>
          <a:p>
            <a:pPr lvl="1" eaLnBrk="1" hangingPunct="1">
              <a:lnSpc>
                <a:spcPct val="150000"/>
              </a:lnSpc>
              <a:spcBef>
                <a:spcPts val="600"/>
              </a:spcBef>
            </a:pPr>
            <a:r>
              <a:rPr lang="en-US" sz="2400" smtClean="0"/>
              <a:t>Minimize the number of bins used K</a:t>
            </a:r>
          </a:p>
          <a:p>
            <a:pPr lvl="1" eaLnBrk="1" hangingPunct="1">
              <a:lnSpc>
                <a:spcPct val="150000"/>
              </a:lnSpc>
              <a:spcBef>
                <a:spcPts val="600"/>
              </a:spcBef>
            </a:pPr>
            <a:r>
              <a:rPr lang="en-US" sz="2400" smtClean="0"/>
              <a:t>Minimize the average deviation between the overall centre of gravity and the desired one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en-US" dirty="0" smtClean="0">
                <a:solidFill>
                  <a:schemeClr val="tx2">
                    <a:tint val="100000"/>
                    <a:shade val="90000"/>
                    <a:satMod val="250000"/>
                    <a:alpha val="100000"/>
                  </a:schemeClr>
                </a:solidFill>
              </a:rPr>
              <a:t>PSO for the BPP</a:t>
            </a:r>
            <a:r>
              <a:rPr lang="pt-PT" dirty="0" smtClean="0">
                <a:solidFill>
                  <a:schemeClr val="tx2">
                    <a:tint val="100000"/>
                    <a:shade val="90000"/>
                    <a:satMod val="250000"/>
                    <a:alpha val="100000"/>
                  </a:schemeClr>
                </a:solidFill>
              </a:rPr>
              <a:t>:</a:t>
            </a:r>
            <a:br>
              <a:rPr lang="pt-PT" dirty="0" smtClean="0">
                <a:solidFill>
                  <a:schemeClr val="tx2">
                    <a:tint val="100000"/>
                    <a:shade val="90000"/>
                    <a:satMod val="250000"/>
                    <a:alpha val="100000"/>
                  </a:schemeClr>
                </a:solidFill>
              </a:rPr>
            </a:br>
            <a:r>
              <a:rPr lang="en-US" b="1" u="sng" dirty="0" smtClean="0">
                <a:solidFill>
                  <a:schemeClr val="tx2">
                    <a:tint val="100000"/>
                    <a:shade val="90000"/>
                    <a:satMod val="250000"/>
                    <a:alpha val="100000"/>
                  </a:schemeClr>
                </a:solidFill>
              </a:rPr>
              <a:t>Initialization</a:t>
            </a:r>
            <a:endParaRPr lang="pt-PT" b="1" u="sng" dirty="0">
              <a:solidFill>
                <a:schemeClr val="tx2">
                  <a:tint val="100000"/>
                  <a:shade val="90000"/>
                  <a:satMod val="250000"/>
                  <a:alpha val="100000"/>
                </a:schemeClr>
              </a:solidFill>
            </a:endParaRPr>
          </a:p>
        </p:txBody>
      </p:sp>
      <p:sp>
        <p:nvSpPr>
          <p:cNvPr id="59394" name="Marcador de Posição de Conteúdo 4"/>
          <p:cNvSpPr>
            <a:spLocks noGrp="1"/>
          </p:cNvSpPr>
          <p:nvPr>
            <p:ph idx="1"/>
          </p:nvPr>
        </p:nvSpPr>
        <p:spPr>
          <a:xfrm>
            <a:off x="317500" y="1989138"/>
            <a:ext cx="8507413" cy="4303712"/>
          </a:xfrm>
        </p:spPr>
        <p:txBody>
          <a:bodyPr/>
          <a:lstStyle/>
          <a:p>
            <a:pPr eaLnBrk="1" hangingPunct="1">
              <a:spcBef>
                <a:spcPts val="1200"/>
              </a:spcBef>
            </a:pPr>
            <a:r>
              <a:rPr lang="en-US" sz="2600" smtClean="0"/>
              <a:t>Usually generated randomly</a:t>
            </a:r>
          </a:p>
          <a:p>
            <a:pPr eaLnBrk="1" hangingPunct="1">
              <a:spcBef>
                <a:spcPts val="1200"/>
              </a:spcBef>
            </a:pPr>
            <a:r>
              <a:rPr lang="en-US" sz="2600" smtClean="0"/>
              <a:t>In this work:</a:t>
            </a:r>
          </a:p>
          <a:p>
            <a:pPr lvl="1" eaLnBrk="1" hangingPunct="1">
              <a:lnSpc>
                <a:spcPct val="150000"/>
              </a:lnSpc>
              <a:spcBef>
                <a:spcPts val="600"/>
              </a:spcBef>
            </a:pPr>
            <a:r>
              <a:rPr lang="en-US" sz="2400" smtClean="0"/>
              <a:t>Solution from Bottom Left Fill (BLF) heuristic</a:t>
            </a:r>
          </a:p>
          <a:p>
            <a:pPr lvl="1" eaLnBrk="1" hangingPunct="1">
              <a:lnSpc>
                <a:spcPct val="150000"/>
              </a:lnSpc>
              <a:spcBef>
                <a:spcPts val="600"/>
              </a:spcBef>
            </a:pPr>
            <a:r>
              <a:rPr lang="en-US" sz="2400" smtClean="0"/>
              <a:t>To sort the rectangles for BLF:</a:t>
            </a:r>
          </a:p>
          <a:p>
            <a:pPr lvl="2" eaLnBrk="1" hangingPunct="1">
              <a:lnSpc>
                <a:spcPct val="150000"/>
              </a:lnSpc>
              <a:spcBef>
                <a:spcPts val="600"/>
              </a:spcBef>
            </a:pPr>
            <a:r>
              <a:rPr lang="en-US" sz="2200" smtClean="0"/>
              <a:t>Random</a:t>
            </a:r>
          </a:p>
          <a:p>
            <a:pPr lvl="2" eaLnBrk="1" hangingPunct="1">
              <a:lnSpc>
                <a:spcPct val="150000"/>
              </a:lnSpc>
              <a:spcBef>
                <a:spcPts val="600"/>
              </a:spcBef>
            </a:pPr>
            <a:r>
              <a:rPr lang="en-US" sz="2200" smtClean="0"/>
              <a:t>According to a criteria (width, weight, area, perimeter..)</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en-US" dirty="0" smtClean="0">
                <a:solidFill>
                  <a:schemeClr val="tx2">
                    <a:tint val="100000"/>
                    <a:shade val="90000"/>
                    <a:satMod val="250000"/>
                    <a:alpha val="100000"/>
                  </a:schemeClr>
                </a:solidFill>
              </a:rPr>
              <a:t>PSO for the BPP</a:t>
            </a:r>
            <a:r>
              <a:rPr lang="pt-PT" dirty="0" smtClean="0">
                <a:solidFill>
                  <a:schemeClr val="tx2">
                    <a:tint val="100000"/>
                    <a:shade val="90000"/>
                    <a:satMod val="250000"/>
                    <a:alpha val="100000"/>
                  </a:schemeClr>
                </a:solidFill>
              </a:rPr>
              <a:t>:</a:t>
            </a:r>
            <a:br>
              <a:rPr lang="pt-PT" dirty="0" smtClean="0">
                <a:solidFill>
                  <a:schemeClr val="tx2">
                    <a:tint val="100000"/>
                    <a:shade val="90000"/>
                    <a:satMod val="250000"/>
                    <a:alpha val="100000"/>
                  </a:schemeClr>
                </a:solidFill>
              </a:rPr>
            </a:br>
            <a:r>
              <a:rPr lang="en-US" b="1" u="sng" dirty="0" smtClean="0">
                <a:solidFill>
                  <a:schemeClr val="tx2">
                    <a:tint val="100000"/>
                    <a:shade val="90000"/>
                    <a:satMod val="250000"/>
                    <a:alpha val="100000"/>
                  </a:schemeClr>
                </a:solidFill>
              </a:rPr>
              <a:t> Initialization BLF</a:t>
            </a:r>
            <a:endParaRPr lang="pt-PT" b="1" u="sng" dirty="0">
              <a:solidFill>
                <a:schemeClr val="tx2">
                  <a:tint val="100000"/>
                  <a:shade val="90000"/>
                  <a:satMod val="250000"/>
                  <a:alpha val="100000"/>
                </a:schemeClr>
              </a:solidFill>
            </a:endParaRPr>
          </a:p>
        </p:txBody>
      </p:sp>
      <p:sp>
        <p:nvSpPr>
          <p:cNvPr id="61442" name="CaixaDeTexto 8"/>
          <p:cNvSpPr txBox="1">
            <a:spLocks noChangeArrowheads="1"/>
          </p:cNvSpPr>
          <p:nvPr/>
        </p:nvSpPr>
        <p:spPr bwMode="auto">
          <a:xfrm>
            <a:off x="701675" y="3317875"/>
            <a:ext cx="3403600" cy="646113"/>
          </a:xfrm>
          <a:prstGeom prst="rect">
            <a:avLst/>
          </a:prstGeom>
          <a:noFill/>
          <a:ln w="9525">
            <a:noFill/>
            <a:miter lim="800000"/>
            <a:headEnd/>
            <a:tailEnd/>
          </a:ln>
        </p:spPr>
        <p:txBody>
          <a:bodyPr wrap="none">
            <a:spAutoFit/>
          </a:bodyPr>
          <a:lstStyle/>
          <a:p>
            <a:pPr algn="ctr"/>
            <a:r>
              <a:rPr lang="en-US">
                <a:latin typeface="Rockwell" pitchFamily="18" charset="0"/>
              </a:rPr>
              <a:t>Item moved to the right if</a:t>
            </a:r>
          </a:p>
          <a:p>
            <a:pPr algn="ctr"/>
            <a:r>
              <a:rPr lang="en-US">
                <a:latin typeface="Rockwell" pitchFamily="18" charset="0"/>
              </a:rPr>
              <a:t> intersection detected at the top</a:t>
            </a:r>
            <a:endParaRPr lang="pt-PT">
              <a:latin typeface="Rockwell" pitchFamily="18" charset="0"/>
            </a:endParaRPr>
          </a:p>
        </p:txBody>
      </p:sp>
      <p:sp>
        <p:nvSpPr>
          <p:cNvPr id="61443" name="CaixaDeTexto 9"/>
          <p:cNvSpPr txBox="1">
            <a:spLocks noChangeArrowheads="1"/>
          </p:cNvSpPr>
          <p:nvPr/>
        </p:nvSpPr>
        <p:spPr bwMode="auto">
          <a:xfrm>
            <a:off x="4878388" y="4397375"/>
            <a:ext cx="3532187" cy="647700"/>
          </a:xfrm>
          <a:prstGeom prst="rect">
            <a:avLst/>
          </a:prstGeom>
          <a:noFill/>
          <a:ln w="9525">
            <a:noFill/>
            <a:miter lim="800000"/>
            <a:headEnd/>
            <a:tailEnd/>
          </a:ln>
        </p:spPr>
        <p:txBody>
          <a:bodyPr wrap="none">
            <a:spAutoFit/>
          </a:bodyPr>
          <a:lstStyle/>
          <a:p>
            <a:pPr algn="ctr"/>
            <a:r>
              <a:rPr lang="en-US">
                <a:latin typeface="Rockwell" pitchFamily="18" charset="0"/>
              </a:rPr>
              <a:t>Item moved to the top if</a:t>
            </a:r>
          </a:p>
          <a:p>
            <a:pPr algn="ctr"/>
            <a:r>
              <a:rPr lang="en-US">
                <a:latin typeface="Rockwell" pitchFamily="18" charset="0"/>
              </a:rPr>
              <a:t> intersection detected at the right</a:t>
            </a:r>
            <a:endParaRPr lang="pt-PT">
              <a:latin typeface="Rockwell" pitchFamily="18" charset="0"/>
            </a:endParaRPr>
          </a:p>
        </p:txBody>
      </p:sp>
      <p:sp>
        <p:nvSpPr>
          <p:cNvPr id="61444" name="CaixaDeTexto 10"/>
          <p:cNvSpPr txBox="1">
            <a:spLocks noChangeArrowheads="1"/>
          </p:cNvSpPr>
          <p:nvPr/>
        </p:nvSpPr>
        <p:spPr bwMode="auto">
          <a:xfrm>
            <a:off x="414338" y="5934075"/>
            <a:ext cx="4032250" cy="641350"/>
          </a:xfrm>
          <a:prstGeom prst="rect">
            <a:avLst/>
          </a:prstGeom>
          <a:noFill/>
          <a:ln w="9525">
            <a:noFill/>
            <a:miter lim="800000"/>
            <a:headEnd/>
            <a:tailEnd/>
          </a:ln>
        </p:spPr>
        <p:txBody>
          <a:bodyPr>
            <a:spAutoFit/>
          </a:bodyPr>
          <a:lstStyle/>
          <a:p>
            <a:pPr algn="ctr"/>
            <a:r>
              <a:rPr lang="en-US">
                <a:latin typeface="Rockwell" pitchFamily="18" charset="0"/>
              </a:rPr>
              <a:t>Item moved if there is a lower available space for insertion</a:t>
            </a:r>
          </a:p>
        </p:txBody>
      </p:sp>
      <p:pic>
        <p:nvPicPr>
          <p:cNvPr id="11266" name="Picture 2"/>
          <p:cNvPicPr>
            <a:picLocks noChangeAspect="1" noChangeArrowheads="1"/>
          </p:cNvPicPr>
          <p:nvPr/>
        </p:nvPicPr>
        <p:blipFill>
          <a:blip r:embed="rId3"/>
          <a:srcRect/>
          <a:stretch>
            <a:fillRect/>
          </a:stretch>
        </p:blipFill>
        <p:spPr bwMode="auto">
          <a:xfrm>
            <a:off x="774700" y="1628775"/>
            <a:ext cx="3267075" cy="1666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267" name="Picture 3"/>
          <p:cNvPicPr>
            <a:picLocks noChangeAspect="1" noChangeArrowheads="1"/>
          </p:cNvPicPr>
          <p:nvPr/>
        </p:nvPicPr>
        <p:blipFill>
          <a:blip r:embed="rId4"/>
          <a:srcRect/>
          <a:stretch>
            <a:fillRect/>
          </a:stretch>
        </p:blipFill>
        <p:spPr bwMode="auto">
          <a:xfrm>
            <a:off x="5022850" y="2636838"/>
            <a:ext cx="3257550" cy="17287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268" name="Picture 4"/>
          <p:cNvPicPr>
            <a:picLocks noChangeAspect="1" noChangeArrowheads="1"/>
          </p:cNvPicPr>
          <p:nvPr/>
        </p:nvPicPr>
        <p:blipFill>
          <a:blip r:embed="rId5"/>
          <a:srcRect/>
          <a:stretch>
            <a:fillRect/>
          </a:stretch>
        </p:blipFill>
        <p:spPr bwMode="auto">
          <a:xfrm>
            <a:off x="774700" y="4222750"/>
            <a:ext cx="3267075" cy="1657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5" name="Conexão em ângulos rectos 14"/>
          <p:cNvCxnSpPr>
            <a:stCxn id="11267" idx="1"/>
            <a:endCxn id="11268" idx="3"/>
          </p:cNvCxnSpPr>
          <p:nvPr/>
        </p:nvCxnSpPr>
        <p:spPr>
          <a:xfrm rot="10800000" flipV="1">
            <a:off x="4041775" y="3500438"/>
            <a:ext cx="981075" cy="1550987"/>
          </a:xfrm>
          <a:prstGeom prst="bentConnector3">
            <a:avLst>
              <a:gd name="adj1" fmla="val 50000"/>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en-US" dirty="0" smtClean="0">
                <a:solidFill>
                  <a:schemeClr val="tx2">
                    <a:tint val="100000"/>
                    <a:shade val="90000"/>
                    <a:satMod val="250000"/>
                    <a:alpha val="100000"/>
                  </a:schemeClr>
                </a:solidFill>
              </a:rPr>
              <a:t>PSO for the BPP</a:t>
            </a:r>
            <a:r>
              <a:rPr lang="pt-PT" dirty="0" smtClean="0">
                <a:solidFill>
                  <a:schemeClr val="tx2">
                    <a:tint val="100000"/>
                    <a:shade val="90000"/>
                    <a:satMod val="250000"/>
                    <a:alpha val="100000"/>
                  </a:schemeClr>
                </a:solidFill>
              </a:rPr>
              <a:t>:</a:t>
            </a:r>
            <a:br>
              <a:rPr lang="pt-PT" dirty="0" smtClean="0">
                <a:solidFill>
                  <a:schemeClr val="tx2">
                    <a:tint val="100000"/>
                    <a:shade val="90000"/>
                    <a:satMod val="250000"/>
                    <a:alpha val="100000"/>
                  </a:schemeClr>
                </a:solidFill>
              </a:rPr>
            </a:br>
            <a:r>
              <a:rPr lang="en-US" b="1" u="sng" dirty="0" smtClean="0">
                <a:solidFill>
                  <a:schemeClr val="tx2">
                    <a:tint val="100000"/>
                    <a:shade val="90000"/>
                    <a:satMod val="250000"/>
                    <a:alpha val="100000"/>
                  </a:schemeClr>
                </a:solidFill>
              </a:rPr>
              <a:t>Algorithm</a:t>
            </a:r>
            <a:endParaRPr lang="pt-PT" b="1" u="sng" dirty="0">
              <a:solidFill>
                <a:schemeClr val="tx2">
                  <a:tint val="100000"/>
                  <a:shade val="90000"/>
                  <a:satMod val="250000"/>
                  <a:alpha val="100000"/>
                </a:schemeClr>
              </a:solidFill>
            </a:endParaRPr>
          </a:p>
        </p:txBody>
      </p:sp>
      <p:sp>
        <p:nvSpPr>
          <p:cNvPr id="62466" name="Marcador de Posição de Conteúdo 3"/>
          <p:cNvSpPr>
            <a:spLocks noGrp="1"/>
          </p:cNvSpPr>
          <p:nvPr>
            <p:ph idx="1"/>
          </p:nvPr>
        </p:nvSpPr>
        <p:spPr>
          <a:xfrm>
            <a:off x="457200" y="1646238"/>
            <a:ext cx="8229600" cy="1135062"/>
          </a:xfrm>
        </p:spPr>
        <p:txBody>
          <a:bodyPr/>
          <a:lstStyle/>
          <a:p>
            <a:pPr eaLnBrk="1" hangingPunct="1"/>
            <a:r>
              <a:rPr lang="en-US" smtClean="0"/>
              <a:t> </a:t>
            </a:r>
            <a:r>
              <a:rPr lang="en-US" sz="2800" smtClean="0"/>
              <a:t>Velocity depends on either </a:t>
            </a:r>
            <a:r>
              <a:rPr lang="en-US" sz="2800" i="1" smtClean="0"/>
              <a:t>pbest </a:t>
            </a:r>
            <a:r>
              <a:rPr lang="en-US" sz="2800" b="1" smtClean="0"/>
              <a:t>or</a:t>
            </a:r>
            <a:r>
              <a:rPr lang="en-US" sz="2800" i="1" smtClean="0"/>
              <a:t> gbest</a:t>
            </a:r>
            <a:r>
              <a:rPr lang="en-US" sz="2800" smtClean="0"/>
              <a:t>: never both at the same time</a:t>
            </a:r>
            <a:r>
              <a:rPr lang="en-US" sz="2800" i="1" smtClean="0"/>
              <a:t> </a:t>
            </a:r>
          </a:p>
          <a:p>
            <a:pPr eaLnBrk="1" hangingPunct="1"/>
            <a:endParaRPr lang="pt-PT" i="1" smtClean="0"/>
          </a:p>
        </p:txBody>
      </p:sp>
      <p:grpSp>
        <p:nvGrpSpPr>
          <p:cNvPr id="62467" name="Grupo 9"/>
          <p:cNvGrpSpPr>
            <a:grpSpLocks/>
          </p:cNvGrpSpPr>
          <p:nvPr/>
        </p:nvGrpSpPr>
        <p:grpSpPr bwMode="auto">
          <a:xfrm>
            <a:off x="468313" y="3141663"/>
            <a:ext cx="3743325" cy="2578100"/>
            <a:chOff x="1979712" y="2996952"/>
            <a:chExt cx="5040560" cy="3470550"/>
          </a:xfrm>
        </p:grpSpPr>
        <p:pic>
          <p:nvPicPr>
            <p:cNvPr id="12291" name="Picture 3"/>
            <p:cNvPicPr>
              <a:picLocks noChangeAspect="1" noChangeArrowheads="1"/>
            </p:cNvPicPr>
            <p:nvPr/>
          </p:nvPicPr>
          <p:blipFill>
            <a:blip r:embed="rId3"/>
            <a:srcRect/>
            <a:stretch>
              <a:fillRect/>
            </a:stretch>
          </p:blipFill>
          <p:spPr bwMode="auto">
            <a:xfrm>
              <a:off x="1979712" y="2996952"/>
              <a:ext cx="5040560" cy="3470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2474" name="Picture 3" descr="C:\Users\Su\Desktop\wrong_5.svg.med.png"/>
            <p:cNvPicPr>
              <a:picLocks noChangeAspect="1" noChangeArrowheads="1"/>
            </p:cNvPicPr>
            <p:nvPr/>
          </p:nvPicPr>
          <p:blipFill>
            <a:blip r:embed="rId4"/>
            <a:srcRect/>
            <a:stretch>
              <a:fillRect/>
            </a:stretch>
          </p:blipFill>
          <p:spPr bwMode="auto">
            <a:xfrm>
              <a:off x="5076056" y="3717032"/>
              <a:ext cx="427040" cy="427040"/>
            </a:xfrm>
            <a:prstGeom prst="rect">
              <a:avLst/>
            </a:prstGeom>
            <a:noFill/>
            <a:ln w="9525">
              <a:noFill/>
              <a:miter lim="800000"/>
              <a:headEnd/>
              <a:tailEnd/>
            </a:ln>
          </p:spPr>
        </p:pic>
        <p:pic>
          <p:nvPicPr>
            <p:cNvPr id="62475" name="Picture 4" descr="C:\Users\Su\Desktop\600px-symbol_ok.svg.png"/>
            <p:cNvPicPr>
              <a:picLocks noChangeAspect="1" noChangeArrowheads="1"/>
            </p:cNvPicPr>
            <p:nvPr/>
          </p:nvPicPr>
          <p:blipFill>
            <a:blip r:embed="rId5"/>
            <a:srcRect/>
            <a:stretch>
              <a:fillRect/>
            </a:stretch>
          </p:blipFill>
          <p:spPr bwMode="auto">
            <a:xfrm>
              <a:off x="5148064" y="4869160"/>
              <a:ext cx="428628" cy="428628"/>
            </a:xfrm>
            <a:prstGeom prst="rect">
              <a:avLst/>
            </a:prstGeom>
            <a:noFill/>
            <a:ln w="9525">
              <a:noFill/>
              <a:miter lim="800000"/>
              <a:headEnd/>
              <a:tailEnd/>
            </a:ln>
          </p:spPr>
        </p:pic>
      </p:grpSp>
      <p:grpSp>
        <p:nvGrpSpPr>
          <p:cNvPr id="62468" name="Grupo 14"/>
          <p:cNvGrpSpPr>
            <a:grpSpLocks/>
          </p:cNvGrpSpPr>
          <p:nvPr/>
        </p:nvGrpSpPr>
        <p:grpSpPr bwMode="auto">
          <a:xfrm>
            <a:off x="4787900" y="3141663"/>
            <a:ext cx="3744913" cy="2578100"/>
            <a:chOff x="4572000" y="3356992"/>
            <a:chExt cx="3744416" cy="2578123"/>
          </a:xfrm>
        </p:grpSpPr>
        <p:pic>
          <p:nvPicPr>
            <p:cNvPr id="12" name="Picture 3"/>
            <p:cNvPicPr>
              <a:picLocks noChangeAspect="1" noChangeArrowheads="1"/>
            </p:cNvPicPr>
            <p:nvPr/>
          </p:nvPicPr>
          <p:blipFill>
            <a:blip r:embed="rId3"/>
            <a:srcRect/>
            <a:stretch>
              <a:fillRect/>
            </a:stretch>
          </p:blipFill>
          <p:spPr bwMode="auto">
            <a:xfrm>
              <a:off x="4572000" y="3356992"/>
              <a:ext cx="3744416" cy="25781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2471" name="Picture 3" descr="C:\Users\Su\Desktop\wrong_5.svg.med.png"/>
            <p:cNvPicPr>
              <a:picLocks noChangeAspect="1" noChangeArrowheads="1"/>
            </p:cNvPicPr>
            <p:nvPr/>
          </p:nvPicPr>
          <p:blipFill>
            <a:blip r:embed="rId4"/>
            <a:srcRect/>
            <a:stretch>
              <a:fillRect/>
            </a:stretch>
          </p:blipFill>
          <p:spPr bwMode="auto">
            <a:xfrm>
              <a:off x="6872141" y="4725144"/>
              <a:ext cx="317230" cy="317230"/>
            </a:xfrm>
            <a:prstGeom prst="rect">
              <a:avLst/>
            </a:prstGeom>
            <a:noFill/>
            <a:ln w="9525">
              <a:noFill/>
              <a:miter lim="800000"/>
              <a:headEnd/>
              <a:tailEnd/>
            </a:ln>
          </p:spPr>
        </p:pic>
        <p:pic>
          <p:nvPicPr>
            <p:cNvPr id="62472" name="Picture 4" descr="C:\Users\Su\Desktop\600px-symbol_ok.svg.png"/>
            <p:cNvPicPr>
              <a:picLocks noChangeAspect="1" noChangeArrowheads="1"/>
            </p:cNvPicPr>
            <p:nvPr/>
          </p:nvPicPr>
          <p:blipFill>
            <a:blip r:embed="rId5"/>
            <a:srcRect/>
            <a:stretch>
              <a:fillRect/>
            </a:stretch>
          </p:blipFill>
          <p:spPr bwMode="auto">
            <a:xfrm>
              <a:off x="6876256" y="3902679"/>
              <a:ext cx="318409" cy="318409"/>
            </a:xfrm>
            <a:prstGeom prst="rect">
              <a:avLst/>
            </a:prstGeom>
            <a:noFill/>
            <a:ln w="9525">
              <a:noFill/>
              <a:miter lim="800000"/>
              <a:headEnd/>
              <a:tailEnd/>
            </a:ln>
          </p:spPr>
        </p:pic>
      </p:grpSp>
      <p:sp>
        <p:nvSpPr>
          <p:cNvPr id="16" name="Marcador de Posição de Conteúdo 3"/>
          <p:cNvSpPr txBox="1">
            <a:spLocks/>
          </p:cNvSpPr>
          <p:nvPr/>
        </p:nvSpPr>
        <p:spPr>
          <a:xfrm>
            <a:off x="374848" y="5733256"/>
            <a:ext cx="8229600" cy="630635"/>
          </a:xfrm>
          <a:prstGeom prst="rect">
            <a:avLst/>
          </a:prstGeom>
        </p:spPr>
        <p:txBody>
          <a:bodyPr>
            <a:normAutofit/>
          </a:bodyPr>
          <a:lstStyle/>
          <a:p>
            <a:pPr marL="292100" indent="-292100" algn="ctr" fontAlgn="auto">
              <a:spcBef>
                <a:spcPts val="0"/>
              </a:spcBef>
              <a:spcAft>
                <a:spcPts val="0"/>
              </a:spcAft>
              <a:buClr>
                <a:schemeClr val="accent1"/>
              </a:buClr>
              <a:buSzPct val="70000"/>
              <a:defRPr/>
            </a:pPr>
            <a:r>
              <a:rPr lang="en-US" sz="3200" dirty="0">
                <a:latin typeface="+mn-lt"/>
              </a:rPr>
              <a:t> </a:t>
            </a:r>
            <a:r>
              <a:rPr lang="en-US" sz="2600" dirty="0">
                <a:effectLst>
                  <a:glow rad="101600">
                    <a:schemeClr val="accent1">
                      <a:satMod val="175000"/>
                      <a:alpha val="40000"/>
                    </a:schemeClr>
                  </a:glow>
                </a:effectLst>
                <a:latin typeface="+mn-lt"/>
              </a:rPr>
              <a:t>OR</a:t>
            </a:r>
            <a:endParaRPr lang="en-US" sz="2600" i="1" dirty="0">
              <a:effectLst>
                <a:glow rad="101600">
                  <a:schemeClr val="accent1">
                    <a:satMod val="175000"/>
                    <a:alpha val="40000"/>
                  </a:schemeClr>
                </a:glow>
              </a:effectLst>
              <a:latin typeface="+mn-lt"/>
            </a:endParaRPr>
          </a:p>
          <a:p>
            <a:pPr marL="292100" indent="-292100" fontAlgn="auto">
              <a:spcBef>
                <a:spcPts val="0"/>
              </a:spcBef>
              <a:spcAft>
                <a:spcPts val="0"/>
              </a:spcAft>
              <a:buClr>
                <a:schemeClr val="accent1"/>
              </a:buClr>
              <a:buSzPct val="70000"/>
              <a:buFont typeface="Wingdings 2"/>
              <a:buChar char=""/>
              <a:defRPr/>
            </a:pPr>
            <a:endParaRPr lang="pt-PT" sz="3200" i="1" dirty="0">
              <a:latin typeface="+mn-lt"/>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en-US" dirty="0" smtClean="0">
                <a:solidFill>
                  <a:schemeClr val="tx2">
                    <a:tint val="100000"/>
                    <a:shade val="90000"/>
                    <a:satMod val="250000"/>
                    <a:alpha val="100000"/>
                  </a:schemeClr>
                </a:solidFill>
              </a:rPr>
              <a:t>PSO for the BPP</a:t>
            </a:r>
            <a:r>
              <a:rPr lang="pt-PT" dirty="0" smtClean="0">
                <a:solidFill>
                  <a:schemeClr val="tx2">
                    <a:tint val="100000"/>
                    <a:shade val="90000"/>
                    <a:satMod val="250000"/>
                    <a:alpha val="100000"/>
                  </a:schemeClr>
                </a:solidFill>
              </a:rPr>
              <a:t>:</a:t>
            </a:r>
            <a:br>
              <a:rPr lang="pt-PT" dirty="0" smtClean="0">
                <a:solidFill>
                  <a:schemeClr val="tx2">
                    <a:tint val="100000"/>
                    <a:shade val="90000"/>
                    <a:satMod val="250000"/>
                    <a:alpha val="100000"/>
                  </a:schemeClr>
                </a:solidFill>
              </a:rPr>
            </a:br>
            <a:r>
              <a:rPr lang="en-US" b="1" u="sng" dirty="0" smtClean="0">
                <a:solidFill>
                  <a:schemeClr val="tx2">
                    <a:tint val="100000"/>
                    <a:shade val="90000"/>
                    <a:satMod val="250000"/>
                    <a:alpha val="100000"/>
                  </a:schemeClr>
                </a:solidFill>
              </a:rPr>
              <a:t> Algorithm</a:t>
            </a:r>
            <a:endParaRPr lang="pt-PT" b="1" u="sng" dirty="0">
              <a:solidFill>
                <a:schemeClr val="tx2">
                  <a:tint val="100000"/>
                  <a:shade val="90000"/>
                  <a:satMod val="250000"/>
                  <a:alpha val="100000"/>
                </a:schemeClr>
              </a:solidFill>
            </a:endParaRPr>
          </a:p>
        </p:txBody>
      </p:sp>
      <p:pic>
        <p:nvPicPr>
          <p:cNvPr id="13314" name="Picture 2"/>
          <p:cNvPicPr>
            <a:picLocks noGrp="1" noChangeAspect="1" noChangeArrowheads="1"/>
          </p:cNvPicPr>
          <p:nvPr>
            <p:ph idx="1"/>
          </p:nvPr>
        </p:nvPicPr>
        <p:blipFill>
          <a:blip r:embed="rId3"/>
          <a:srcRect/>
          <a:stretch>
            <a:fillRect/>
          </a:stretch>
        </p:blipFill>
        <p:spPr>
          <a:xfrm>
            <a:off x="4284663" y="1552575"/>
            <a:ext cx="4167187" cy="4684713"/>
          </a:xfrm>
          <a:ln w="38100" cap="sq">
            <a:solidFill>
              <a:srgbClr val="000000"/>
            </a:solidFill>
          </a:ln>
          <a:effectLst>
            <a:outerShdw blurRad="50800" dist="38100" dir="2700000" algn="tl" rotWithShape="0">
              <a:srgbClr val="000000">
                <a:alpha val="43000"/>
              </a:srgbClr>
            </a:outerShdw>
          </a:effectLst>
        </p:spPr>
      </p:pic>
      <p:sp>
        <p:nvSpPr>
          <p:cNvPr id="6" name="CaixaDeTexto 5"/>
          <p:cNvSpPr txBox="1"/>
          <p:nvPr/>
        </p:nvSpPr>
        <p:spPr>
          <a:xfrm>
            <a:off x="539750" y="1700213"/>
            <a:ext cx="3600450" cy="4386262"/>
          </a:xfrm>
          <a:prstGeom prst="rect">
            <a:avLst/>
          </a:prstGeom>
          <a:noFill/>
        </p:spPr>
        <p:txBody>
          <a:bodyPr>
            <a:spAutoFit/>
          </a:bodyPr>
          <a:lstStyle/>
          <a:p>
            <a:pPr fontAlgn="auto">
              <a:lnSpc>
                <a:spcPct val="150000"/>
              </a:lnSpc>
              <a:spcBef>
                <a:spcPts val="0"/>
              </a:spcBef>
              <a:spcAft>
                <a:spcPts val="0"/>
              </a:spcAft>
              <a:defRPr/>
            </a:pPr>
            <a:r>
              <a:rPr lang="en-US" sz="2000" dirty="0">
                <a:latin typeface="+mn-lt"/>
              </a:rPr>
              <a:t>1</a:t>
            </a:r>
            <a:r>
              <a:rPr lang="en-US" sz="2000" baseline="30000" dirty="0">
                <a:latin typeface="+mn-lt"/>
              </a:rPr>
              <a:t>st</a:t>
            </a:r>
            <a:r>
              <a:rPr lang="en-US" sz="2000" dirty="0">
                <a:latin typeface="+mn-lt"/>
              </a:rPr>
              <a:t> Stage:</a:t>
            </a:r>
          </a:p>
          <a:p>
            <a:pPr marL="216000" fontAlgn="auto">
              <a:lnSpc>
                <a:spcPct val="150000"/>
              </a:lnSpc>
              <a:spcBef>
                <a:spcPts val="0"/>
              </a:spcBef>
              <a:spcAft>
                <a:spcPts val="0"/>
              </a:spcAft>
              <a:buFont typeface="Arial" pitchFamily="34" charset="0"/>
              <a:buChar char="•"/>
              <a:defRPr/>
            </a:pPr>
            <a:r>
              <a:rPr lang="en-US" dirty="0">
                <a:latin typeface="+mn-lt"/>
              </a:rPr>
              <a:t> Partial Swap between 2 bins</a:t>
            </a:r>
          </a:p>
          <a:p>
            <a:pPr marL="216000" fontAlgn="auto">
              <a:lnSpc>
                <a:spcPct val="150000"/>
              </a:lnSpc>
              <a:spcBef>
                <a:spcPts val="0"/>
              </a:spcBef>
              <a:spcAft>
                <a:spcPts val="0"/>
              </a:spcAft>
              <a:buFont typeface="Arial" pitchFamily="34" charset="0"/>
              <a:buChar char="•"/>
              <a:defRPr/>
            </a:pPr>
            <a:r>
              <a:rPr lang="en-US" dirty="0">
                <a:latin typeface="+mn-lt"/>
              </a:rPr>
              <a:t> Merge 2 bins</a:t>
            </a:r>
          </a:p>
          <a:p>
            <a:pPr marL="216000" fontAlgn="auto">
              <a:lnSpc>
                <a:spcPct val="150000"/>
              </a:lnSpc>
              <a:spcBef>
                <a:spcPts val="0"/>
              </a:spcBef>
              <a:spcAft>
                <a:spcPts val="0"/>
              </a:spcAft>
              <a:buFont typeface="Arial" pitchFamily="34" charset="0"/>
              <a:buChar char="•"/>
              <a:defRPr/>
            </a:pPr>
            <a:r>
              <a:rPr lang="en-US" dirty="0">
                <a:latin typeface="+mn-lt"/>
              </a:rPr>
              <a:t> Split 1 bin</a:t>
            </a:r>
          </a:p>
          <a:p>
            <a:pPr fontAlgn="auto">
              <a:lnSpc>
                <a:spcPct val="150000"/>
              </a:lnSpc>
              <a:spcBef>
                <a:spcPts val="0"/>
              </a:spcBef>
              <a:spcAft>
                <a:spcPts val="0"/>
              </a:spcAft>
              <a:defRPr/>
            </a:pPr>
            <a:endParaRPr lang="en-US" dirty="0">
              <a:latin typeface="+mn-lt"/>
            </a:endParaRPr>
          </a:p>
          <a:p>
            <a:pPr fontAlgn="auto">
              <a:lnSpc>
                <a:spcPct val="150000"/>
              </a:lnSpc>
              <a:spcBef>
                <a:spcPts val="0"/>
              </a:spcBef>
              <a:spcAft>
                <a:spcPts val="0"/>
              </a:spcAft>
              <a:defRPr/>
            </a:pPr>
            <a:r>
              <a:rPr lang="en-US" sz="2000" dirty="0">
                <a:latin typeface="+mn-lt"/>
              </a:rPr>
              <a:t>2</a:t>
            </a:r>
            <a:r>
              <a:rPr lang="en-US" sz="2000" baseline="30000" dirty="0">
                <a:latin typeface="+mn-lt"/>
              </a:rPr>
              <a:t>nd</a:t>
            </a:r>
            <a:r>
              <a:rPr lang="en-US" sz="2000" dirty="0">
                <a:latin typeface="+mn-lt"/>
              </a:rPr>
              <a:t> Stage:</a:t>
            </a:r>
          </a:p>
          <a:p>
            <a:pPr marL="216000" fontAlgn="auto">
              <a:lnSpc>
                <a:spcPct val="150000"/>
              </a:lnSpc>
              <a:spcBef>
                <a:spcPts val="0"/>
              </a:spcBef>
              <a:spcAft>
                <a:spcPts val="0"/>
              </a:spcAft>
              <a:buFont typeface="Arial" pitchFamily="34" charset="0"/>
              <a:buChar char="•"/>
              <a:defRPr/>
            </a:pPr>
            <a:r>
              <a:rPr lang="en-US" dirty="0">
                <a:latin typeface="+mn-lt"/>
              </a:rPr>
              <a:t>  Random rotation</a:t>
            </a:r>
          </a:p>
          <a:p>
            <a:pPr fontAlgn="auto">
              <a:lnSpc>
                <a:spcPct val="150000"/>
              </a:lnSpc>
              <a:spcBef>
                <a:spcPts val="0"/>
              </a:spcBef>
              <a:spcAft>
                <a:spcPts val="0"/>
              </a:spcAft>
              <a:defRPr/>
            </a:pPr>
            <a:endParaRPr lang="en-US" dirty="0">
              <a:latin typeface="+mn-lt"/>
            </a:endParaRPr>
          </a:p>
          <a:p>
            <a:pPr fontAlgn="auto">
              <a:lnSpc>
                <a:spcPct val="150000"/>
              </a:lnSpc>
              <a:spcBef>
                <a:spcPts val="0"/>
              </a:spcBef>
              <a:spcAft>
                <a:spcPts val="0"/>
              </a:spcAft>
              <a:defRPr/>
            </a:pPr>
            <a:r>
              <a:rPr lang="en-US" sz="2000" dirty="0">
                <a:latin typeface="+mn-lt"/>
              </a:rPr>
              <a:t>3</a:t>
            </a:r>
            <a:r>
              <a:rPr lang="en-US" sz="2000" baseline="30000" dirty="0">
                <a:latin typeface="+mn-lt"/>
              </a:rPr>
              <a:t>rd</a:t>
            </a:r>
            <a:r>
              <a:rPr lang="en-US" sz="2000" dirty="0">
                <a:latin typeface="+mn-lt"/>
              </a:rPr>
              <a:t> Stage:</a:t>
            </a:r>
          </a:p>
          <a:p>
            <a:pPr marL="216000" fontAlgn="auto">
              <a:lnSpc>
                <a:spcPct val="150000"/>
              </a:lnSpc>
              <a:spcBef>
                <a:spcPts val="0"/>
              </a:spcBef>
              <a:spcAft>
                <a:spcPts val="0"/>
              </a:spcAft>
              <a:buFont typeface="Arial" pitchFamily="34" charset="0"/>
              <a:buChar char="•"/>
              <a:defRPr/>
            </a:pPr>
            <a:r>
              <a:rPr lang="en-US" dirty="0">
                <a:latin typeface="+mn-lt"/>
              </a:rPr>
              <a:t>  Random shuffle</a:t>
            </a:r>
          </a:p>
        </p:txBody>
      </p:sp>
      <p:sp>
        <p:nvSpPr>
          <p:cNvPr id="63492" name="CaixaDeTexto 4"/>
          <p:cNvSpPr txBox="1">
            <a:spLocks noChangeArrowheads="1"/>
          </p:cNvSpPr>
          <p:nvPr/>
        </p:nvSpPr>
        <p:spPr bwMode="auto">
          <a:xfrm>
            <a:off x="4365625" y="6300788"/>
            <a:ext cx="4032250" cy="368300"/>
          </a:xfrm>
          <a:prstGeom prst="rect">
            <a:avLst/>
          </a:prstGeom>
          <a:noFill/>
          <a:ln w="9525">
            <a:noFill/>
            <a:miter lim="800000"/>
            <a:headEnd/>
            <a:tailEnd/>
          </a:ln>
        </p:spPr>
        <p:txBody>
          <a:bodyPr>
            <a:spAutoFit/>
          </a:bodyPr>
          <a:lstStyle/>
          <a:p>
            <a:pPr algn="ctr"/>
            <a:r>
              <a:rPr lang="en-US">
                <a:latin typeface="Rockwell" pitchFamily="18" charset="0"/>
              </a:rPr>
              <a:t>Mutation modes for a single particle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pt-PT" dirty="0" err="1" smtClean="0">
                <a:solidFill>
                  <a:schemeClr val="tx2">
                    <a:tint val="100000"/>
                    <a:shade val="90000"/>
                    <a:satMod val="250000"/>
                    <a:alpha val="100000"/>
                  </a:schemeClr>
                </a:solidFill>
              </a:rPr>
              <a:t>Introduction</a:t>
            </a:r>
            <a:r>
              <a:rPr lang="pt-PT" dirty="0" smtClean="0">
                <a:solidFill>
                  <a:schemeClr val="tx2">
                    <a:tint val="100000"/>
                    <a:shade val="90000"/>
                    <a:satMod val="250000"/>
                    <a:alpha val="100000"/>
                  </a:schemeClr>
                </a:solidFill>
              </a:rPr>
              <a:t> to </a:t>
            </a:r>
            <a:r>
              <a:rPr lang="pt-PT" dirty="0" err="1" smtClean="0">
                <a:solidFill>
                  <a:schemeClr val="tx2">
                    <a:tint val="100000"/>
                    <a:shade val="90000"/>
                    <a:satMod val="250000"/>
                    <a:alpha val="100000"/>
                  </a:schemeClr>
                </a:solidFill>
              </a:rPr>
              <a:t>the</a:t>
            </a:r>
            <a:r>
              <a:rPr lang="pt-PT" dirty="0" smtClean="0">
                <a:solidFill>
                  <a:schemeClr val="tx2">
                    <a:tint val="100000"/>
                    <a:shade val="90000"/>
                    <a:satMod val="250000"/>
                    <a:alpha val="100000"/>
                  </a:schemeClr>
                </a:solidFill>
              </a:rPr>
              <a:t> PSO: </a:t>
            </a:r>
            <a:r>
              <a:rPr lang="pt-PT" b="1" u="sng" dirty="0" err="1" smtClean="0">
                <a:solidFill>
                  <a:schemeClr val="tx2">
                    <a:tint val="100000"/>
                    <a:shade val="90000"/>
                    <a:satMod val="250000"/>
                    <a:alpha val="100000"/>
                  </a:schemeClr>
                </a:solidFill>
              </a:rPr>
              <a:t>Origins</a:t>
            </a:r>
            <a:endParaRPr lang="pt-PT" b="1" u="sng" dirty="0">
              <a:solidFill>
                <a:schemeClr val="tx2">
                  <a:tint val="100000"/>
                  <a:shade val="90000"/>
                  <a:satMod val="250000"/>
                  <a:alpha val="100000"/>
                </a:schemeClr>
              </a:solidFill>
            </a:endParaRPr>
          </a:p>
        </p:txBody>
      </p:sp>
      <p:sp>
        <p:nvSpPr>
          <p:cNvPr id="20482" name="Marcador de Posição de Conteúdo 2"/>
          <p:cNvSpPr>
            <a:spLocks noGrp="1"/>
          </p:cNvSpPr>
          <p:nvPr>
            <p:ph idx="1"/>
          </p:nvPr>
        </p:nvSpPr>
        <p:spPr>
          <a:xfrm>
            <a:off x="425450" y="4076700"/>
            <a:ext cx="8291513" cy="2232025"/>
          </a:xfrm>
        </p:spPr>
        <p:txBody>
          <a:bodyPr/>
          <a:lstStyle/>
          <a:p>
            <a:pPr eaLnBrk="1" hangingPunct="1">
              <a:lnSpc>
                <a:spcPct val="150000"/>
              </a:lnSpc>
              <a:spcAft>
                <a:spcPts val="1200"/>
              </a:spcAft>
            </a:pPr>
            <a:r>
              <a:rPr lang="en-US" sz="2400" smtClean="0"/>
              <a:t>Application to optimization:  </a:t>
            </a:r>
            <a:r>
              <a:rPr lang="en-US" sz="2400" u="sng" smtClean="0"/>
              <a:t>Particle Swarm Optimization</a:t>
            </a:r>
          </a:p>
          <a:p>
            <a:pPr eaLnBrk="1" hangingPunct="1">
              <a:lnSpc>
                <a:spcPct val="150000"/>
              </a:lnSpc>
              <a:spcAft>
                <a:spcPts val="1200"/>
              </a:spcAft>
            </a:pPr>
            <a:r>
              <a:rPr lang="en-US" sz="2400" smtClean="0"/>
              <a:t>Proposed by </a:t>
            </a:r>
            <a:r>
              <a:rPr lang="pt-BR" sz="2400" smtClean="0"/>
              <a:t>James </a:t>
            </a:r>
            <a:r>
              <a:rPr lang="en-US" sz="2400" smtClean="0"/>
              <a:t>Kennedy &amp; </a:t>
            </a:r>
            <a:r>
              <a:rPr lang="pt-BR" sz="2400" smtClean="0"/>
              <a:t>Russell </a:t>
            </a:r>
            <a:r>
              <a:rPr lang="en-US" sz="2400" smtClean="0"/>
              <a:t>Eberhart (1995)</a:t>
            </a:r>
          </a:p>
          <a:p>
            <a:pPr eaLnBrk="1" hangingPunct="1">
              <a:lnSpc>
                <a:spcPct val="150000"/>
              </a:lnSpc>
              <a:spcAft>
                <a:spcPts val="1200"/>
              </a:spcAft>
            </a:pPr>
            <a:r>
              <a:rPr lang="en-US" sz="2400" smtClean="0"/>
              <a:t>Combines </a:t>
            </a:r>
            <a:r>
              <a:rPr lang="en-US" sz="2400" u="sng" smtClean="0"/>
              <a:t>self-experiences</a:t>
            </a:r>
            <a:r>
              <a:rPr lang="en-US" sz="2400" smtClean="0"/>
              <a:t> with </a:t>
            </a:r>
            <a:r>
              <a:rPr lang="en-US" sz="2400" u="sng" smtClean="0"/>
              <a:t>social experiences</a:t>
            </a:r>
          </a:p>
        </p:txBody>
      </p:sp>
      <p:pic>
        <p:nvPicPr>
          <p:cNvPr id="2050" name="Picture 2" descr="C:\Users\Su\Desktop\12123233985zwAUl8.jpg"/>
          <p:cNvPicPr>
            <a:picLocks noChangeAspect="1" noChangeArrowheads="1"/>
          </p:cNvPicPr>
          <p:nvPr/>
        </p:nvPicPr>
        <p:blipFill>
          <a:blip r:embed="rId3"/>
          <a:srcRect b="19656"/>
          <a:stretch>
            <a:fillRect/>
          </a:stretch>
        </p:blipFill>
        <p:spPr bwMode="auto">
          <a:xfrm>
            <a:off x="2051720" y="1612144"/>
            <a:ext cx="5116116" cy="2680952"/>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en-US" dirty="0" smtClean="0">
                <a:solidFill>
                  <a:schemeClr val="tx2">
                    <a:tint val="100000"/>
                    <a:shade val="90000"/>
                    <a:satMod val="250000"/>
                    <a:alpha val="100000"/>
                  </a:schemeClr>
                </a:solidFill>
              </a:rPr>
              <a:t>PSO for the BPP</a:t>
            </a:r>
            <a:r>
              <a:rPr lang="pt-PT" dirty="0" smtClean="0">
                <a:solidFill>
                  <a:schemeClr val="tx2">
                    <a:tint val="100000"/>
                    <a:shade val="90000"/>
                    <a:satMod val="250000"/>
                    <a:alpha val="100000"/>
                  </a:schemeClr>
                </a:solidFill>
              </a:rPr>
              <a:t>:</a:t>
            </a:r>
            <a:br>
              <a:rPr lang="pt-PT" dirty="0" smtClean="0">
                <a:solidFill>
                  <a:schemeClr val="tx2">
                    <a:tint val="100000"/>
                    <a:shade val="90000"/>
                    <a:satMod val="250000"/>
                    <a:alpha val="100000"/>
                  </a:schemeClr>
                </a:solidFill>
              </a:rPr>
            </a:br>
            <a:r>
              <a:rPr lang="en-US" b="1" u="sng" dirty="0" smtClean="0">
                <a:solidFill>
                  <a:schemeClr val="tx2">
                    <a:tint val="100000"/>
                    <a:shade val="90000"/>
                    <a:satMod val="250000"/>
                    <a:alpha val="100000"/>
                  </a:schemeClr>
                </a:solidFill>
              </a:rPr>
              <a:t> Algorithm</a:t>
            </a:r>
            <a:endParaRPr lang="pt-PT" b="1" u="sng" dirty="0">
              <a:solidFill>
                <a:schemeClr val="tx2">
                  <a:tint val="100000"/>
                  <a:shade val="90000"/>
                  <a:satMod val="250000"/>
                  <a:alpha val="100000"/>
                </a:schemeClr>
              </a:solidFill>
            </a:endParaRPr>
          </a:p>
        </p:txBody>
      </p:sp>
      <p:sp>
        <p:nvSpPr>
          <p:cNvPr id="64515" name="CaixaDeTexto 5"/>
          <p:cNvSpPr txBox="1">
            <a:spLocks noChangeArrowheads="1"/>
          </p:cNvSpPr>
          <p:nvPr/>
        </p:nvSpPr>
        <p:spPr bwMode="auto">
          <a:xfrm>
            <a:off x="2987675" y="6237288"/>
            <a:ext cx="4032250" cy="368300"/>
          </a:xfrm>
          <a:prstGeom prst="rect">
            <a:avLst/>
          </a:prstGeom>
          <a:noFill/>
          <a:ln w="9525">
            <a:noFill/>
            <a:miter lim="800000"/>
            <a:headEnd/>
            <a:tailEnd/>
          </a:ln>
        </p:spPr>
        <p:txBody>
          <a:bodyPr>
            <a:spAutoFit/>
          </a:bodyPr>
          <a:lstStyle/>
          <a:p>
            <a:pPr algn="ctr"/>
            <a:r>
              <a:rPr lang="en-US">
                <a:latin typeface="Rockwell" pitchFamily="18" charset="0"/>
              </a:rPr>
              <a:t>The flowchart of HMOPSO</a:t>
            </a:r>
          </a:p>
        </p:txBody>
      </p:sp>
      <p:sp>
        <p:nvSpPr>
          <p:cNvPr id="64517" name="Rectangle 5"/>
          <p:cNvSpPr>
            <a:spLocks noChangeArrowheads="1"/>
          </p:cNvSpPr>
          <p:nvPr/>
        </p:nvSpPr>
        <p:spPr bwMode="auto">
          <a:xfrm>
            <a:off x="539750" y="2565400"/>
            <a:ext cx="1655763" cy="366713"/>
          </a:xfrm>
          <a:prstGeom prst="rect">
            <a:avLst/>
          </a:prstGeom>
          <a:noFill/>
          <a:ln w="9525">
            <a:noFill/>
            <a:miter lim="800000"/>
            <a:headEnd/>
            <a:tailEnd/>
          </a:ln>
          <a:effectLst/>
        </p:spPr>
        <p:txBody>
          <a:bodyPr>
            <a:spAutoFit/>
          </a:bodyPr>
          <a:lstStyle/>
          <a:p>
            <a:r>
              <a:rPr lang="pt-PT" b="1"/>
              <a:t>H </a:t>
            </a:r>
            <a:r>
              <a:rPr lang="pt-PT">
                <a:latin typeface="Rockwell" pitchFamily="18" charset="0"/>
              </a:rPr>
              <a:t>hybrid</a:t>
            </a:r>
          </a:p>
        </p:txBody>
      </p:sp>
      <p:sp>
        <p:nvSpPr>
          <p:cNvPr id="64518" name="Rectangle 6"/>
          <p:cNvSpPr>
            <a:spLocks noChangeArrowheads="1"/>
          </p:cNvSpPr>
          <p:nvPr/>
        </p:nvSpPr>
        <p:spPr bwMode="auto">
          <a:xfrm>
            <a:off x="539750" y="3070225"/>
            <a:ext cx="2089150" cy="366713"/>
          </a:xfrm>
          <a:prstGeom prst="rect">
            <a:avLst/>
          </a:prstGeom>
          <a:noFill/>
          <a:ln w="9525">
            <a:noFill/>
            <a:miter lim="800000"/>
            <a:headEnd/>
            <a:tailEnd/>
          </a:ln>
          <a:effectLst/>
        </p:spPr>
        <p:txBody>
          <a:bodyPr>
            <a:spAutoFit/>
          </a:bodyPr>
          <a:lstStyle/>
          <a:p>
            <a:r>
              <a:rPr lang="pt-PT" b="1"/>
              <a:t>M </a:t>
            </a:r>
            <a:r>
              <a:rPr lang="pt-PT"/>
              <a:t>multi</a:t>
            </a:r>
          </a:p>
        </p:txBody>
      </p:sp>
      <p:sp>
        <p:nvSpPr>
          <p:cNvPr id="64519" name="Rectangle 7"/>
          <p:cNvSpPr>
            <a:spLocks noChangeArrowheads="1"/>
          </p:cNvSpPr>
          <p:nvPr/>
        </p:nvSpPr>
        <p:spPr bwMode="auto">
          <a:xfrm>
            <a:off x="539750" y="4510088"/>
            <a:ext cx="1073150" cy="366712"/>
          </a:xfrm>
          <a:prstGeom prst="rect">
            <a:avLst/>
          </a:prstGeom>
          <a:noFill/>
          <a:ln w="9525">
            <a:noFill/>
            <a:miter lim="800000"/>
            <a:headEnd/>
            <a:tailEnd/>
          </a:ln>
          <a:effectLst/>
        </p:spPr>
        <p:txBody>
          <a:bodyPr wrap="none">
            <a:spAutoFit/>
          </a:bodyPr>
          <a:lstStyle/>
          <a:p>
            <a:r>
              <a:rPr lang="pt-PT" b="1"/>
              <a:t>S </a:t>
            </a:r>
            <a:r>
              <a:rPr lang="pt-PT"/>
              <a:t>swarm</a:t>
            </a:r>
          </a:p>
        </p:txBody>
      </p:sp>
      <p:sp>
        <p:nvSpPr>
          <p:cNvPr id="64520" name="Rectangle 8"/>
          <p:cNvSpPr>
            <a:spLocks noChangeArrowheads="1"/>
          </p:cNvSpPr>
          <p:nvPr/>
        </p:nvSpPr>
        <p:spPr bwMode="auto">
          <a:xfrm>
            <a:off x="539750" y="3533775"/>
            <a:ext cx="1327150" cy="366713"/>
          </a:xfrm>
          <a:prstGeom prst="rect">
            <a:avLst/>
          </a:prstGeom>
          <a:noFill/>
          <a:ln w="9525">
            <a:noFill/>
            <a:miter lim="800000"/>
            <a:headEnd/>
            <a:tailEnd/>
          </a:ln>
          <a:effectLst/>
        </p:spPr>
        <p:txBody>
          <a:bodyPr wrap="none">
            <a:spAutoFit/>
          </a:bodyPr>
          <a:lstStyle/>
          <a:p>
            <a:r>
              <a:rPr lang="pt-PT" b="1"/>
              <a:t>O</a:t>
            </a:r>
            <a:r>
              <a:rPr lang="pt-PT"/>
              <a:t> objective</a:t>
            </a:r>
          </a:p>
        </p:txBody>
      </p:sp>
      <p:sp>
        <p:nvSpPr>
          <p:cNvPr id="64521" name="Rectangle 9"/>
          <p:cNvSpPr>
            <a:spLocks noChangeArrowheads="1"/>
          </p:cNvSpPr>
          <p:nvPr/>
        </p:nvSpPr>
        <p:spPr bwMode="auto">
          <a:xfrm>
            <a:off x="539750" y="4005263"/>
            <a:ext cx="1136650" cy="366712"/>
          </a:xfrm>
          <a:prstGeom prst="rect">
            <a:avLst/>
          </a:prstGeom>
          <a:noFill/>
          <a:ln w="9525">
            <a:noFill/>
            <a:miter lim="800000"/>
            <a:headEnd/>
            <a:tailEnd/>
          </a:ln>
          <a:effectLst/>
        </p:spPr>
        <p:txBody>
          <a:bodyPr wrap="none">
            <a:spAutoFit/>
          </a:bodyPr>
          <a:lstStyle/>
          <a:p>
            <a:r>
              <a:rPr lang="pt-PT" b="1"/>
              <a:t>P </a:t>
            </a:r>
            <a:r>
              <a:rPr lang="pt-PT"/>
              <a:t>particle</a:t>
            </a:r>
          </a:p>
        </p:txBody>
      </p:sp>
      <p:sp>
        <p:nvSpPr>
          <p:cNvPr id="64522" name="Rectangle 10"/>
          <p:cNvSpPr>
            <a:spLocks noChangeArrowheads="1"/>
          </p:cNvSpPr>
          <p:nvPr/>
        </p:nvSpPr>
        <p:spPr bwMode="auto">
          <a:xfrm>
            <a:off x="539750" y="4941888"/>
            <a:ext cx="1644650" cy="366712"/>
          </a:xfrm>
          <a:prstGeom prst="rect">
            <a:avLst/>
          </a:prstGeom>
          <a:noFill/>
          <a:ln w="9525">
            <a:noFill/>
            <a:miter lim="800000"/>
            <a:headEnd/>
            <a:tailEnd/>
          </a:ln>
          <a:effectLst/>
        </p:spPr>
        <p:txBody>
          <a:bodyPr wrap="none">
            <a:spAutoFit/>
          </a:bodyPr>
          <a:lstStyle/>
          <a:p>
            <a:r>
              <a:rPr lang="pt-PT" b="1"/>
              <a:t>O </a:t>
            </a:r>
            <a:r>
              <a:rPr lang="pt-PT"/>
              <a:t>optimization</a:t>
            </a:r>
          </a:p>
        </p:txBody>
      </p:sp>
      <p:pic>
        <p:nvPicPr>
          <p:cNvPr id="64523" name="Picture 11"/>
          <p:cNvPicPr>
            <a:picLocks noChangeAspect="1" noChangeArrowheads="1"/>
          </p:cNvPicPr>
          <p:nvPr/>
        </p:nvPicPr>
        <p:blipFill>
          <a:blip r:embed="rId3"/>
          <a:srcRect/>
          <a:stretch>
            <a:fillRect/>
          </a:stretch>
        </p:blipFill>
        <p:spPr bwMode="auto">
          <a:xfrm>
            <a:off x="3276600" y="1557338"/>
            <a:ext cx="3408363" cy="4610100"/>
          </a:xfrm>
          <a:prstGeom prst="rect">
            <a:avLst/>
          </a:prstGeom>
          <a:noFill/>
          <a:ln w="38100">
            <a:solidFill>
              <a:schemeClr val="bg1"/>
            </a:solid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en-US" dirty="0" smtClean="0">
                <a:solidFill>
                  <a:schemeClr val="tx2">
                    <a:tint val="100000"/>
                    <a:shade val="90000"/>
                    <a:satMod val="250000"/>
                    <a:alpha val="100000"/>
                  </a:schemeClr>
                </a:solidFill>
              </a:rPr>
              <a:t>PSO for the BPP</a:t>
            </a:r>
            <a:r>
              <a:rPr lang="pt-PT" dirty="0" smtClean="0">
                <a:solidFill>
                  <a:schemeClr val="tx2">
                    <a:tint val="100000"/>
                    <a:shade val="90000"/>
                    <a:satMod val="250000"/>
                    <a:alpha val="100000"/>
                  </a:schemeClr>
                </a:solidFill>
              </a:rPr>
              <a:t>:</a:t>
            </a:r>
            <a:br>
              <a:rPr lang="pt-PT" dirty="0" smtClean="0">
                <a:solidFill>
                  <a:schemeClr val="tx2">
                    <a:tint val="100000"/>
                    <a:shade val="90000"/>
                    <a:satMod val="250000"/>
                    <a:alpha val="100000"/>
                  </a:schemeClr>
                </a:solidFill>
              </a:rPr>
            </a:br>
            <a:r>
              <a:rPr lang="en-US" b="1" u="sng" dirty="0" smtClean="0">
                <a:solidFill>
                  <a:schemeClr val="tx2">
                    <a:tint val="100000"/>
                    <a:shade val="90000"/>
                    <a:satMod val="250000"/>
                    <a:alpha val="100000"/>
                  </a:schemeClr>
                </a:solidFill>
              </a:rPr>
              <a:t> Problem Formulation</a:t>
            </a:r>
            <a:endParaRPr lang="pt-PT" b="1" u="sng" dirty="0">
              <a:solidFill>
                <a:schemeClr val="tx2">
                  <a:tint val="100000"/>
                  <a:shade val="90000"/>
                  <a:satMod val="250000"/>
                  <a:alpha val="100000"/>
                </a:schemeClr>
              </a:solidFill>
            </a:endParaRPr>
          </a:p>
        </p:txBody>
      </p:sp>
      <p:sp>
        <p:nvSpPr>
          <p:cNvPr id="5" name="Marcador de Posição de Conteúdo 4"/>
          <p:cNvSpPr>
            <a:spLocks noGrp="1"/>
          </p:cNvSpPr>
          <p:nvPr>
            <p:ph idx="1"/>
          </p:nvPr>
        </p:nvSpPr>
        <p:spPr>
          <a:xfrm>
            <a:off x="457200" y="1557338"/>
            <a:ext cx="7931150" cy="5022850"/>
          </a:xfrm>
        </p:spPr>
        <p:txBody>
          <a:bodyPr>
            <a:normAutofit fontScale="92500" lnSpcReduction="10000"/>
          </a:bodyPr>
          <a:lstStyle/>
          <a:p>
            <a:pPr eaLnBrk="1" fontAlgn="auto" hangingPunct="1">
              <a:lnSpc>
                <a:spcPct val="150000"/>
              </a:lnSpc>
              <a:spcBef>
                <a:spcPts val="0"/>
              </a:spcBef>
              <a:spcAft>
                <a:spcPts val="0"/>
              </a:spcAft>
              <a:buFont typeface="Wingdings 2"/>
              <a:buChar char=""/>
              <a:defRPr/>
            </a:pPr>
            <a:r>
              <a:rPr lang="en-US" sz="2600" dirty="0" smtClean="0"/>
              <a:t>6 classes with 20 instances randomly generated</a:t>
            </a:r>
          </a:p>
          <a:p>
            <a:pPr eaLnBrk="1" fontAlgn="auto" hangingPunct="1">
              <a:lnSpc>
                <a:spcPct val="150000"/>
              </a:lnSpc>
              <a:spcBef>
                <a:spcPts val="600"/>
              </a:spcBef>
              <a:spcAft>
                <a:spcPts val="0"/>
              </a:spcAft>
              <a:buFont typeface="Wingdings 2"/>
              <a:buChar char=""/>
              <a:defRPr/>
            </a:pPr>
            <a:r>
              <a:rPr lang="en-US" sz="2600" dirty="0" smtClean="0"/>
              <a:t>Size range:</a:t>
            </a:r>
          </a:p>
          <a:p>
            <a:pPr marL="640080" lvl="1" eaLnBrk="1" fontAlgn="auto" hangingPunct="1">
              <a:lnSpc>
                <a:spcPct val="150000"/>
              </a:lnSpc>
              <a:spcAft>
                <a:spcPts val="0"/>
              </a:spcAft>
              <a:defRPr/>
            </a:pPr>
            <a:r>
              <a:rPr lang="en-US" sz="2400" dirty="0" smtClean="0"/>
              <a:t>Class 1: [0, 100]</a:t>
            </a:r>
          </a:p>
          <a:p>
            <a:pPr marL="640080" lvl="1" eaLnBrk="1" fontAlgn="auto" hangingPunct="1">
              <a:lnSpc>
                <a:spcPct val="150000"/>
              </a:lnSpc>
              <a:spcAft>
                <a:spcPts val="0"/>
              </a:spcAft>
              <a:defRPr/>
            </a:pPr>
            <a:r>
              <a:rPr lang="en-US" sz="2400" dirty="0" smtClean="0"/>
              <a:t>Class 2: [0, 25]</a:t>
            </a:r>
          </a:p>
          <a:p>
            <a:pPr marL="640080" lvl="1" eaLnBrk="1" fontAlgn="auto" hangingPunct="1">
              <a:lnSpc>
                <a:spcPct val="150000"/>
              </a:lnSpc>
              <a:spcAft>
                <a:spcPts val="0"/>
              </a:spcAft>
              <a:defRPr/>
            </a:pPr>
            <a:r>
              <a:rPr lang="en-US" sz="2400" dirty="0" smtClean="0"/>
              <a:t>Class 3: [0, 50]</a:t>
            </a:r>
          </a:p>
          <a:p>
            <a:pPr marL="640080" lvl="1" eaLnBrk="1" fontAlgn="auto" hangingPunct="1">
              <a:lnSpc>
                <a:spcPct val="150000"/>
              </a:lnSpc>
              <a:spcAft>
                <a:spcPts val="0"/>
              </a:spcAft>
              <a:defRPr/>
            </a:pPr>
            <a:r>
              <a:rPr lang="en-US" sz="2400" dirty="0" smtClean="0"/>
              <a:t>Class 4: [0, 75]</a:t>
            </a:r>
          </a:p>
          <a:p>
            <a:pPr marL="640080" lvl="1" eaLnBrk="1" fontAlgn="auto" hangingPunct="1">
              <a:lnSpc>
                <a:spcPct val="150000"/>
              </a:lnSpc>
              <a:spcAft>
                <a:spcPts val="0"/>
              </a:spcAft>
              <a:defRPr/>
            </a:pPr>
            <a:r>
              <a:rPr lang="en-US" sz="2400" dirty="0" smtClean="0"/>
              <a:t>Class 5: [25, 75]</a:t>
            </a:r>
          </a:p>
          <a:p>
            <a:pPr marL="640080" lvl="1" eaLnBrk="1" fontAlgn="auto" hangingPunct="1">
              <a:lnSpc>
                <a:spcPct val="150000"/>
              </a:lnSpc>
              <a:spcAft>
                <a:spcPts val="0"/>
              </a:spcAft>
              <a:defRPr/>
            </a:pPr>
            <a:r>
              <a:rPr lang="en-US" sz="2400" dirty="0" smtClean="0"/>
              <a:t>Class 6: [25, 50]</a:t>
            </a:r>
          </a:p>
          <a:p>
            <a:pPr eaLnBrk="1" fontAlgn="auto" hangingPunct="1">
              <a:lnSpc>
                <a:spcPct val="150000"/>
              </a:lnSpc>
              <a:spcBef>
                <a:spcPts val="600"/>
              </a:spcBef>
              <a:spcAft>
                <a:spcPts val="0"/>
              </a:spcAft>
              <a:buFont typeface="Wingdings 2"/>
              <a:buChar char=""/>
              <a:defRPr/>
            </a:pPr>
            <a:r>
              <a:rPr lang="en-US" sz="2600" dirty="0" smtClean="0"/>
              <a:t>Class 2: small items → more difficult to pack</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en-US" dirty="0" smtClean="0">
                <a:solidFill>
                  <a:schemeClr val="tx2">
                    <a:tint val="100000"/>
                    <a:shade val="90000"/>
                    <a:satMod val="250000"/>
                    <a:alpha val="100000"/>
                  </a:schemeClr>
                </a:solidFill>
              </a:rPr>
              <a:t>PSO for the BPP</a:t>
            </a:r>
            <a:r>
              <a:rPr lang="pt-PT" dirty="0" smtClean="0">
                <a:solidFill>
                  <a:schemeClr val="tx2">
                    <a:tint val="100000"/>
                    <a:shade val="90000"/>
                    <a:satMod val="250000"/>
                    <a:alpha val="100000"/>
                  </a:schemeClr>
                </a:solidFill>
              </a:rPr>
              <a:t>:</a:t>
            </a:r>
            <a:br>
              <a:rPr lang="pt-PT" dirty="0" smtClean="0">
                <a:solidFill>
                  <a:schemeClr val="tx2">
                    <a:tint val="100000"/>
                    <a:shade val="90000"/>
                    <a:satMod val="250000"/>
                    <a:alpha val="100000"/>
                  </a:schemeClr>
                </a:solidFill>
              </a:rPr>
            </a:br>
            <a:r>
              <a:rPr lang="en-US" b="1" u="sng" dirty="0" smtClean="0">
                <a:solidFill>
                  <a:schemeClr val="tx2">
                    <a:tint val="100000"/>
                    <a:shade val="90000"/>
                    <a:satMod val="250000"/>
                    <a:alpha val="100000"/>
                  </a:schemeClr>
                </a:solidFill>
              </a:rPr>
              <a:t>Simulation Results</a:t>
            </a:r>
            <a:endParaRPr lang="pt-PT" b="1" u="sng" dirty="0">
              <a:solidFill>
                <a:schemeClr val="tx2">
                  <a:tint val="100000"/>
                  <a:shade val="90000"/>
                  <a:satMod val="250000"/>
                  <a:alpha val="100000"/>
                </a:schemeClr>
              </a:solidFill>
            </a:endParaRPr>
          </a:p>
        </p:txBody>
      </p:sp>
      <p:sp>
        <p:nvSpPr>
          <p:cNvPr id="65538" name="Marcador de Posição de Conteúdo 4"/>
          <p:cNvSpPr>
            <a:spLocks noGrp="1"/>
          </p:cNvSpPr>
          <p:nvPr>
            <p:ph idx="1"/>
          </p:nvPr>
        </p:nvSpPr>
        <p:spPr>
          <a:xfrm>
            <a:off x="457200" y="1430338"/>
            <a:ext cx="7931150" cy="2717800"/>
          </a:xfrm>
        </p:spPr>
        <p:txBody>
          <a:bodyPr/>
          <a:lstStyle/>
          <a:p>
            <a:pPr eaLnBrk="1" hangingPunct="1">
              <a:lnSpc>
                <a:spcPct val="150000"/>
              </a:lnSpc>
              <a:spcAft>
                <a:spcPts val="300"/>
              </a:spcAft>
            </a:pPr>
            <a:r>
              <a:rPr lang="en-US" sz="2400" smtClean="0"/>
              <a:t>Comparison with 2 other methods</a:t>
            </a:r>
          </a:p>
          <a:p>
            <a:pPr lvl="1" eaLnBrk="1" hangingPunct="1">
              <a:lnSpc>
                <a:spcPct val="150000"/>
              </a:lnSpc>
              <a:spcBef>
                <a:spcPct val="0"/>
              </a:spcBef>
              <a:spcAft>
                <a:spcPts val="600"/>
              </a:spcAft>
            </a:pPr>
            <a:r>
              <a:rPr lang="en-US" sz="1800" smtClean="0"/>
              <a:t>MOPSO (Multiobjective PSO) from [1]</a:t>
            </a:r>
          </a:p>
          <a:p>
            <a:pPr lvl="1" eaLnBrk="1" hangingPunct="1">
              <a:lnSpc>
                <a:spcPct val="150000"/>
              </a:lnSpc>
              <a:spcBef>
                <a:spcPct val="0"/>
              </a:spcBef>
              <a:spcAft>
                <a:spcPts val="600"/>
              </a:spcAft>
            </a:pPr>
            <a:r>
              <a:rPr lang="en-US" sz="1800" smtClean="0"/>
              <a:t>MOEA (Multiobjective Evolutionary Algorithm) from [2]</a:t>
            </a:r>
          </a:p>
          <a:p>
            <a:pPr eaLnBrk="1" hangingPunct="1">
              <a:lnSpc>
                <a:spcPct val="150000"/>
              </a:lnSpc>
              <a:spcAft>
                <a:spcPts val="600"/>
              </a:spcAft>
            </a:pPr>
            <a:r>
              <a:rPr lang="en-US" sz="2400" smtClean="0"/>
              <a:t>Definition of parameters:</a:t>
            </a:r>
            <a:endParaRPr lang="en-US" sz="2400" i="1" baseline="-25000" smtClean="0">
              <a:latin typeface="Times New Roman" pitchFamily="18" charset="0"/>
              <a:cs typeface="Times New Roman" pitchFamily="18" charset="0"/>
            </a:endParaRPr>
          </a:p>
        </p:txBody>
      </p:sp>
      <p:sp>
        <p:nvSpPr>
          <p:cNvPr id="65539" name="Marcador de Posição de Conteúdo 2"/>
          <p:cNvSpPr txBox="1">
            <a:spLocks/>
          </p:cNvSpPr>
          <p:nvPr/>
        </p:nvSpPr>
        <p:spPr bwMode="auto">
          <a:xfrm>
            <a:off x="365125" y="5589588"/>
            <a:ext cx="8413750" cy="439737"/>
          </a:xfrm>
          <a:prstGeom prst="rect">
            <a:avLst/>
          </a:prstGeom>
          <a:noFill/>
          <a:ln w="9525">
            <a:noFill/>
            <a:miter lim="800000"/>
            <a:headEnd/>
            <a:tailEnd/>
          </a:ln>
        </p:spPr>
        <p:txBody>
          <a:bodyPr/>
          <a:lstStyle/>
          <a:p>
            <a:r>
              <a:rPr lang="en-US" sz="1200">
                <a:latin typeface="Rockwell" pitchFamily="18" charset="0"/>
              </a:rPr>
              <a:t>[1] Wang, K. P., Huang, L., Zhou C. G. and Pang, W., “Particle Swarm Optimization for Traveling Salesman Problem,” </a:t>
            </a:r>
            <a:r>
              <a:rPr lang="en-US" sz="1200" i="1">
                <a:latin typeface="Rockwell" pitchFamily="18" charset="0"/>
              </a:rPr>
              <a:t>International Conference on Machine Learning and Cybernetics, vol. 3, pp. </a:t>
            </a:r>
            <a:r>
              <a:rPr lang="en-US" sz="1200">
                <a:latin typeface="Rockwell" pitchFamily="18" charset="0"/>
              </a:rPr>
              <a:t>1583-1585, 2003.</a:t>
            </a:r>
          </a:p>
        </p:txBody>
      </p:sp>
      <p:sp>
        <p:nvSpPr>
          <p:cNvPr id="65540" name="Marcador de Posição de Conteúdo 2"/>
          <p:cNvSpPr txBox="1">
            <a:spLocks/>
          </p:cNvSpPr>
          <p:nvPr/>
        </p:nvSpPr>
        <p:spPr bwMode="auto">
          <a:xfrm>
            <a:off x="365125" y="6092825"/>
            <a:ext cx="8413750" cy="438150"/>
          </a:xfrm>
          <a:prstGeom prst="rect">
            <a:avLst/>
          </a:prstGeom>
          <a:noFill/>
          <a:ln w="9525">
            <a:noFill/>
            <a:miter lim="800000"/>
            <a:headEnd/>
            <a:tailEnd/>
          </a:ln>
        </p:spPr>
        <p:txBody>
          <a:bodyPr/>
          <a:lstStyle/>
          <a:p>
            <a:r>
              <a:rPr lang="en-US" sz="1200">
                <a:latin typeface="Rockwell" pitchFamily="18" charset="0"/>
              </a:rPr>
              <a:t>[2] Tan, K. C., Lee, T. H., Chew, Y. H., and Lee, L. H., “A hybrid multiobjective evolutionary algorithm for solving truck and trailer vehicle routing problems,” </a:t>
            </a:r>
            <a:r>
              <a:rPr lang="en-US" sz="1200" i="1">
                <a:latin typeface="Rockwell" pitchFamily="18" charset="0"/>
              </a:rPr>
              <a:t>IEEE Congress on Evolutionary Computation, vol. 3, pp. 2134-2141, 2003.</a:t>
            </a:r>
            <a:endParaRPr lang="en-US" sz="1200">
              <a:latin typeface="Rockwell" pitchFamily="18" charset="0"/>
            </a:endParaRPr>
          </a:p>
        </p:txBody>
      </p:sp>
      <p:pic>
        <p:nvPicPr>
          <p:cNvPr id="1026" name="Picture 2" descr="C:\Users\Su\Desktop\parameters.png"/>
          <p:cNvPicPr>
            <a:picLocks noChangeAspect="1" noChangeArrowheads="1"/>
          </p:cNvPicPr>
          <p:nvPr/>
        </p:nvPicPr>
        <p:blipFill>
          <a:blip r:embed="rId3">
            <a:duotone>
              <a:prstClr val="black"/>
              <a:schemeClr val="tx2">
                <a:tint val="45000"/>
                <a:satMod val="400000"/>
              </a:schemeClr>
            </a:duotone>
            <a:lum contrast="10000"/>
          </a:blip>
          <a:srcRect/>
          <a:stretch>
            <a:fillRect/>
          </a:stretch>
        </p:blipFill>
        <p:spPr bwMode="auto">
          <a:xfrm>
            <a:off x="2483768" y="3678883"/>
            <a:ext cx="4182120" cy="17171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en-US" dirty="0" smtClean="0">
                <a:solidFill>
                  <a:schemeClr val="tx2">
                    <a:tint val="100000"/>
                    <a:shade val="90000"/>
                    <a:satMod val="250000"/>
                    <a:alpha val="100000"/>
                  </a:schemeClr>
                </a:solidFill>
              </a:rPr>
              <a:t>PSO for the BPP</a:t>
            </a:r>
            <a:r>
              <a:rPr lang="pt-PT" dirty="0" smtClean="0">
                <a:solidFill>
                  <a:schemeClr val="tx2">
                    <a:tint val="100000"/>
                    <a:shade val="90000"/>
                    <a:satMod val="250000"/>
                    <a:alpha val="100000"/>
                  </a:schemeClr>
                </a:solidFill>
              </a:rPr>
              <a:t>:</a:t>
            </a:r>
            <a:br>
              <a:rPr lang="pt-PT" dirty="0" smtClean="0">
                <a:solidFill>
                  <a:schemeClr val="tx2">
                    <a:tint val="100000"/>
                    <a:shade val="90000"/>
                    <a:satMod val="250000"/>
                    <a:alpha val="100000"/>
                  </a:schemeClr>
                </a:solidFill>
              </a:rPr>
            </a:br>
            <a:r>
              <a:rPr lang="en-US" b="1" u="sng" dirty="0" smtClean="0">
                <a:solidFill>
                  <a:schemeClr val="tx2">
                    <a:tint val="100000"/>
                    <a:shade val="90000"/>
                    <a:satMod val="250000"/>
                    <a:alpha val="100000"/>
                  </a:schemeClr>
                </a:solidFill>
              </a:rPr>
              <a:t>Simulation Results</a:t>
            </a:r>
            <a:endParaRPr lang="pt-PT" b="1" u="sng" dirty="0">
              <a:solidFill>
                <a:schemeClr val="tx2">
                  <a:tint val="100000"/>
                  <a:shade val="90000"/>
                  <a:satMod val="250000"/>
                  <a:alpha val="100000"/>
                </a:schemeClr>
              </a:solidFill>
            </a:endParaRPr>
          </a:p>
        </p:txBody>
      </p:sp>
      <p:sp>
        <p:nvSpPr>
          <p:cNvPr id="7" name="Marcador de Posição de Conteúdo 4"/>
          <p:cNvSpPr>
            <a:spLocks noGrp="1"/>
          </p:cNvSpPr>
          <p:nvPr>
            <p:ph idx="1"/>
          </p:nvPr>
        </p:nvSpPr>
        <p:spPr>
          <a:xfrm>
            <a:off x="606425" y="1628775"/>
            <a:ext cx="7931150" cy="4662488"/>
          </a:xfrm>
        </p:spPr>
        <p:txBody>
          <a:bodyPr>
            <a:normAutofit/>
          </a:bodyPr>
          <a:lstStyle/>
          <a:p>
            <a:pPr eaLnBrk="1" hangingPunct="1">
              <a:lnSpc>
                <a:spcPct val="140000"/>
              </a:lnSpc>
            </a:pPr>
            <a:r>
              <a:rPr lang="en-US" sz="2400" smtClean="0"/>
              <a:t>Comparison on the performance of metaheuristic  algorithms against the branch and bound method (BB) on single objective BPP</a:t>
            </a:r>
          </a:p>
          <a:p>
            <a:pPr eaLnBrk="1" hangingPunct="1">
              <a:lnSpc>
                <a:spcPct val="140000"/>
              </a:lnSpc>
              <a:spcBef>
                <a:spcPts val="1000"/>
              </a:spcBef>
            </a:pPr>
            <a:r>
              <a:rPr lang="en-US" sz="2400" smtClean="0"/>
              <a:t>Results for each algorithm in 10 runs</a:t>
            </a:r>
          </a:p>
          <a:p>
            <a:pPr eaLnBrk="1" hangingPunct="1">
              <a:lnSpc>
                <a:spcPct val="140000"/>
              </a:lnSpc>
              <a:spcBef>
                <a:spcPts val="1000"/>
              </a:spcBef>
            </a:pPr>
            <a:r>
              <a:rPr lang="en-US" sz="2400" smtClean="0"/>
              <a:t>Proposed method (HMOPSO) capable of evolving more optimal solution as compared to BB in 5 out of 6 classes of test instances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en-US" dirty="0" smtClean="0">
                <a:solidFill>
                  <a:schemeClr val="tx2">
                    <a:tint val="100000"/>
                    <a:shade val="90000"/>
                    <a:satMod val="250000"/>
                    <a:alpha val="100000"/>
                  </a:schemeClr>
                </a:solidFill>
              </a:rPr>
              <a:t>PSO for the BPP</a:t>
            </a:r>
            <a:r>
              <a:rPr lang="pt-PT" dirty="0" smtClean="0">
                <a:solidFill>
                  <a:schemeClr val="tx2">
                    <a:tint val="100000"/>
                    <a:shade val="90000"/>
                    <a:satMod val="250000"/>
                    <a:alpha val="100000"/>
                  </a:schemeClr>
                </a:solidFill>
              </a:rPr>
              <a:t>:</a:t>
            </a:r>
            <a:br>
              <a:rPr lang="pt-PT" dirty="0" smtClean="0">
                <a:solidFill>
                  <a:schemeClr val="tx2">
                    <a:tint val="100000"/>
                    <a:shade val="90000"/>
                    <a:satMod val="250000"/>
                    <a:alpha val="100000"/>
                  </a:schemeClr>
                </a:solidFill>
              </a:rPr>
            </a:br>
            <a:r>
              <a:rPr lang="en-US" b="1" u="sng" dirty="0" smtClean="0">
                <a:solidFill>
                  <a:schemeClr val="tx2">
                    <a:tint val="100000"/>
                    <a:shade val="90000"/>
                    <a:satMod val="250000"/>
                    <a:alpha val="100000"/>
                  </a:schemeClr>
                </a:solidFill>
              </a:rPr>
              <a:t>Simulation Results</a:t>
            </a:r>
            <a:endParaRPr lang="pt-PT" b="1" u="sng" dirty="0">
              <a:solidFill>
                <a:schemeClr val="tx2">
                  <a:tint val="100000"/>
                  <a:shade val="90000"/>
                  <a:satMod val="250000"/>
                  <a:alpha val="100000"/>
                </a:schemeClr>
              </a:solidFill>
            </a:endParaRPr>
          </a:p>
        </p:txBody>
      </p:sp>
      <p:sp>
        <p:nvSpPr>
          <p:cNvPr id="67587" name="CaixaDeTexto 7"/>
          <p:cNvSpPr txBox="1">
            <a:spLocks noChangeArrowheads="1"/>
          </p:cNvSpPr>
          <p:nvPr/>
        </p:nvSpPr>
        <p:spPr bwMode="auto">
          <a:xfrm>
            <a:off x="2409825" y="6165850"/>
            <a:ext cx="4333875" cy="368300"/>
          </a:xfrm>
          <a:prstGeom prst="rect">
            <a:avLst/>
          </a:prstGeom>
          <a:noFill/>
          <a:ln w="9525">
            <a:noFill/>
            <a:miter lim="800000"/>
            <a:headEnd/>
            <a:tailEnd/>
          </a:ln>
        </p:spPr>
        <p:txBody>
          <a:bodyPr>
            <a:spAutoFit/>
          </a:bodyPr>
          <a:lstStyle/>
          <a:p>
            <a:pPr algn="ctr"/>
            <a:r>
              <a:rPr lang="en-US">
                <a:latin typeface="Rockwell" pitchFamily="18" charset="0"/>
              </a:rPr>
              <a:t>Number of optimal solution obtained</a:t>
            </a:r>
          </a:p>
        </p:txBody>
      </p:sp>
      <p:pic>
        <p:nvPicPr>
          <p:cNvPr id="67589" name="Picture 5"/>
          <p:cNvPicPr>
            <a:picLocks noChangeAspect="1" noChangeArrowheads="1"/>
          </p:cNvPicPr>
          <p:nvPr/>
        </p:nvPicPr>
        <p:blipFill>
          <a:blip r:embed="rId2"/>
          <a:srcRect/>
          <a:stretch>
            <a:fillRect/>
          </a:stretch>
        </p:blipFill>
        <p:spPr bwMode="auto">
          <a:xfrm>
            <a:off x="517525" y="1557338"/>
            <a:ext cx="4054475" cy="4625975"/>
          </a:xfrm>
          <a:prstGeom prst="rect">
            <a:avLst/>
          </a:prstGeom>
          <a:noFill/>
          <a:ln w="38100">
            <a:solidFill>
              <a:schemeClr val="bg1"/>
            </a:solidFill>
            <a:miter lim="800000"/>
            <a:headEnd/>
            <a:tailEnd/>
          </a:ln>
        </p:spPr>
      </p:pic>
      <p:pic>
        <p:nvPicPr>
          <p:cNvPr id="67590" name="Picture 6"/>
          <p:cNvPicPr>
            <a:picLocks noChangeAspect="1" noChangeArrowheads="1"/>
          </p:cNvPicPr>
          <p:nvPr/>
        </p:nvPicPr>
        <p:blipFill>
          <a:blip r:embed="rId3"/>
          <a:srcRect/>
          <a:stretch>
            <a:fillRect/>
          </a:stretch>
        </p:blipFill>
        <p:spPr bwMode="auto">
          <a:xfrm>
            <a:off x="4787900" y="1557338"/>
            <a:ext cx="4059238" cy="4625975"/>
          </a:xfrm>
          <a:prstGeom prst="rect">
            <a:avLst/>
          </a:prstGeom>
          <a:noFill/>
          <a:ln w="38100">
            <a:solidFill>
              <a:schemeClr val="bg1"/>
            </a:solidFill>
            <a:miter lim="800000"/>
            <a:headEnd/>
            <a:tailEnd/>
          </a:ln>
        </p:spPr>
      </p:pic>
      <p:sp>
        <p:nvSpPr>
          <p:cNvPr id="67591" name="Oval 7"/>
          <p:cNvSpPr>
            <a:spLocks noChangeArrowheads="1"/>
          </p:cNvSpPr>
          <p:nvPr/>
        </p:nvSpPr>
        <p:spPr bwMode="auto">
          <a:xfrm>
            <a:off x="3995738" y="2852738"/>
            <a:ext cx="360362" cy="288925"/>
          </a:xfrm>
          <a:prstGeom prst="ellipse">
            <a:avLst/>
          </a:prstGeom>
          <a:solidFill>
            <a:srgbClr val="00FF00">
              <a:alpha val="30000"/>
            </a:srgbClr>
          </a:solidFill>
          <a:ln w="9525">
            <a:solidFill>
              <a:schemeClr val="tx1"/>
            </a:solidFill>
            <a:round/>
            <a:headEnd/>
            <a:tailEnd/>
          </a:ln>
          <a:effectLst/>
        </p:spPr>
        <p:txBody>
          <a:bodyPr wrap="none" anchor="ctr"/>
          <a:lstStyle/>
          <a:p>
            <a:endParaRPr lang="pt-PT"/>
          </a:p>
        </p:txBody>
      </p:sp>
      <p:sp>
        <p:nvSpPr>
          <p:cNvPr id="67592" name="Oval 8"/>
          <p:cNvSpPr>
            <a:spLocks noChangeArrowheads="1"/>
          </p:cNvSpPr>
          <p:nvPr/>
        </p:nvSpPr>
        <p:spPr bwMode="auto">
          <a:xfrm>
            <a:off x="3995738" y="4437063"/>
            <a:ext cx="360362" cy="288925"/>
          </a:xfrm>
          <a:prstGeom prst="ellipse">
            <a:avLst/>
          </a:prstGeom>
          <a:solidFill>
            <a:srgbClr val="FFFF00">
              <a:alpha val="30000"/>
            </a:srgbClr>
          </a:solidFill>
          <a:ln w="9525">
            <a:solidFill>
              <a:schemeClr val="tx1"/>
            </a:solidFill>
            <a:round/>
            <a:headEnd/>
            <a:tailEnd/>
          </a:ln>
          <a:effectLst/>
        </p:spPr>
        <p:txBody>
          <a:bodyPr wrap="none" anchor="ctr"/>
          <a:lstStyle/>
          <a:p>
            <a:endParaRPr lang="pt-PT"/>
          </a:p>
        </p:txBody>
      </p:sp>
      <p:sp>
        <p:nvSpPr>
          <p:cNvPr id="67593" name="Oval 9"/>
          <p:cNvSpPr>
            <a:spLocks noChangeArrowheads="1"/>
          </p:cNvSpPr>
          <p:nvPr/>
        </p:nvSpPr>
        <p:spPr bwMode="auto">
          <a:xfrm>
            <a:off x="2411413" y="4437063"/>
            <a:ext cx="360362" cy="288925"/>
          </a:xfrm>
          <a:prstGeom prst="ellipse">
            <a:avLst/>
          </a:prstGeom>
          <a:solidFill>
            <a:srgbClr val="FFFF00">
              <a:alpha val="30000"/>
            </a:srgbClr>
          </a:solidFill>
          <a:ln w="9525">
            <a:solidFill>
              <a:schemeClr val="tx1"/>
            </a:solidFill>
            <a:round/>
            <a:headEnd/>
            <a:tailEnd/>
          </a:ln>
          <a:effectLst/>
        </p:spPr>
        <p:txBody>
          <a:bodyPr wrap="none" anchor="ctr"/>
          <a:lstStyle/>
          <a:p>
            <a:endParaRPr lang="pt-PT"/>
          </a:p>
        </p:txBody>
      </p:sp>
      <p:sp>
        <p:nvSpPr>
          <p:cNvPr id="67594" name="Oval 10"/>
          <p:cNvSpPr>
            <a:spLocks noChangeArrowheads="1"/>
          </p:cNvSpPr>
          <p:nvPr/>
        </p:nvSpPr>
        <p:spPr bwMode="auto">
          <a:xfrm>
            <a:off x="3995738" y="5949950"/>
            <a:ext cx="360362" cy="288925"/>
          </a:xfrm>
          <a:prstGeom prst="ellipse">
            <a:avLst/>
          </a:prstGeom>
          <a:solidFill>
            <a:srgbClr val="00FF00">
              <a:alpha val="30000"/>
            </a:srgbClr>
          </a:solidFill>
          <a:ln w="9525">
            <a:solidFill>
              <a:schemeClr val="tx1"/>
            </a:solidFill>
            <a:round/>
            <a:headEnd/>
            <a:tailEnd/>
          </a:ln>
          <a:effectLst/>
        </p:spPr>
        <p:txBody>
          <a:bodyPr wrap="none" anchor="ctr"/>
          <a:lstStyle/>
          <a:p>
            <a:endParaRPr lang="pt-PT"/>
          </a:p>
        </p:txBody>
      </p:sp>
      <p:sp>
        <p:nvSpPr>
          <p:cNvPr id="67595" name="Oval 11"/>
          <p:cNvSpPr>
            <a:spLocks noChangeArrowheads="1"/>
          </p:cNvSpPr>
          <p:nvPr/>
        </p:nvSpPr>
        <p:spPr bwMode="auto">
          <a:xfrm>
            <a:off x="5795963" y="2852738"/>
            <a:ext cx="360362" cy="288925"/>
          </a:xfrm>
          <a:prstGeom prst="ellipse">
            <a:avLst/>
          </a:prstGeom>
          <a:solidFill>
            <a:srgbClr val="FF0000">
              <a:alpha val="30000"/>
            </a:srgbClr>
          </a:solidFill>
          <a:ln w="9525">
            <a:solidFill>
              <a:schemeClr val="tx1"/>
            </a:solidFill>
            <a:round/>
            <a:headEnd/>
            <a:tailEnd/>
          </a:ln>
          <a:effectLst/>
        </p:spPr>
        <p:txBody>
          <a:bodyPr wrap="none" anchor="ctr"/>
          <a:lstStyle/>
          <a:p>
            <a:endParaRPr lang="pt-PT"/>
          </a:p>
        </p:txBody>
      </p:sp>
      <p:sp>
        <p:nvSpPr>
          <p:cNvPr id="67596" name="Oval 12"/>
          <p:cNvSpPr>
            <a:spLocks noChangeArrowheads="1"/>
          </p:cNvSpPr>
          <p:nvPr/>
        </p:nvSpPr>
        <p:spPr bwMode="auto">
          <a:xfrm>
            <a:off x="8243888" y="4437063"/>
            <a:ext cx="360362" cy="288925"/>
          </a:xfrm>
          <a:prstGeom prst="ellipse">
            <a:avLst/>
          </a:prstGeom>
          <a:solidFill>
            <a:srgbClr val="00FF00">
              <a:alpha val="30000"/>
            </a:srgbClr>
          </a:solidFill>
          <a:ln w="9525">
            <a:solidFill>
              <a:schemeClr val="tx1"/>
            </a:solidFill>
            <a:round/>
            <a:headEnd/>
            <a:tailEnd/>
          </a:ln>
          <a:effectLst/>
        </p:spPr>
        <p:txBody>
          <a:bodyPr wrap="none" anchor="ctr"/>
          <a:lstStyle/>
          <a:p>
            <a:endParaRPr lang="pt-PT"/>
          </a:p>
        </p:txBody>
      </p:sp>
      <p:sp>
        <p:nvSpPr>
          <p:cNvPr id="67597" name="Oval 13"/>
          <p:cNvSpPr>
            <a:spLocks noChangeArrowheads="1"/>
          </p:cNvSpPr>
          <p:nvPr/>
        </p:nvSpPr>
        <p:spPr bwMode="auto">
          <a:xfrm>
            <a:off x="8243888" y="5949950"/>
            <a:ext cx="360362" cy="288925"/>
          </a:xfrm>
          <a:prstGeom prst="ellipse">
            <a:avLst/>
          </a:prstGeom>
          <a:solidFill>
            <a:srgbClr val="00FF00">
              <a:alpha val="30000"/>
            </a:srgbClr>
          </a:solidFill>
          <a:ln w="9525">
            <a:solidFill>
              <a:schemeClr val="tx1"/>
            </a:solidFill>
            <a:round/>
            <a:headEnd/>
            <a:tailEnd/>
          </a:ln>
          <a:effectLst/>
        </p:spPr>
        <p:txBody>
          <a:bodyPr wrap="none" anchor="ctr"/>
          <a:lstStyle/>
          <a:p>
            <a:endParaRPr lang="pt-PT"/>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7591"/>
                                        </p:tgtEl>
                                        <p:attrNameLst>
                                          <p:attrName>style.visibility</p:attrName>
                                        </p:attrNameLst>
                                      </p:cBhvr>
                                      <p:to>
                                        <p:strVal val="visible"/>
                                      </p:to>
                                    </p:set>
                                    <p:animEffect transition="in" filter="box(in)">
                                      <p:cBhvr>
                                        <p:cTn id="7" dur="500"/>
                                        <p:tgtEl>
                                          <p:spTgt spid="6759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7593"/>
                                        </p:tgtEl>
                                        <p:attrNameLst>
                                          <p:attrName>style.visibility</p:attrName>
                                        </p:attrNameLst>
                                      </p:cBhvr>
                                      <p:to>
                                        <p:strVal val="visible"/>
                                      </p:to>
                                    </p:set>
                                    <p:animEffect transition="in" filter="box(in)">
                                      <p:cBhvr>
                                        <p:cTn id="12" dur="500"/>
                                        <p:tgtEl>
                                          <p:spTgt spid="67593"/>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67592"/>
                                        </p:tgtEl>
                                        <p:attrNameLst>
                                          <p:attrName>style.visibility</p:attrName>
                                        </p:attrNameLst>
                                      </p:cBhvr>
                                      <p:to>
                                        <p:strVal val="visible"/>
                                      </p:to>
                                    </p:set>
                                    <p:animEffect transition="in" filter="box(in)">
                                      <p:cBhvr>
                                        <p:cTn id="15" dur="500"/>
                                        <p:tgtEl>
                                          <p:spTgt spid="67592"/>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67594"/>
                                        </p:tgtEl>
                                        <p:attrNameLst>
                                          <p:attrName>style.visibility</p:attrName>
                                        </p:attrNameLst>
                                      </p:cBhvr>
                                      <p:to>
                                        <p:strVal val="visible"/>
                                      </p:to>
                                    </p:set>
                                    <p:animEffect transition="in" filter="box(in)">
                                      <p:cBhvr>
                                        <p:cTn id="20" dur="500"/>
                                        <p:tgtEl>
                                          <p:spTgt spid="67594"/>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67595"/>
                                        </p:tgtEl>
                                        <p:attrNameLst>
                                          <p:attrName>style.visibility</p:attrName>
                                        </p:attrNameLst>
                                      </p:cBhvr>
                                      <p:to>
                                        <p:strVal val="visible"/>
                                      </p:to>
                                    </p:set>
                                    <p:animEffect transition="in" filter="box(in)">
                                      <p:cBhvr>
                                        <p:cTn id="25" dur="500"/>
                                        <p:tgtEl>
                                          <p:spTgt spid="67595"/>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67596"/>
                                        </p:tgtEl>
                                        <p:attrNameLst>
                                          <p:attrName>style.visibility</p:attrName>
                                        </p:attrNameLst>
                                      </p:cBhvr>
                                      <p:to>
                                        <p:strVal val="visible"/>
                                      </p:to>
                                    </p:set>
                                    <p:animEffect transition="in" filter="box(in)">
                                      <p:cBhvr>
                                        <p:cTn id="30" dur="500"/>
                                        <p:tgtEl>
                                          <p:spTgt spid="67596"/>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67597"/>
                                        </p:tgtEl>
                                        <p:attrNameLst>
                                          <p:attrName>style.visibility</p:attrName>
                                        </p:attrNameLst>
                                      </p:cBhvr>
                                      <p:to>
                                        <p:strVal val="visible"/>
                                      </p:to>
                                    </p:set>
                                    <p:animEffect transition="in" filter="box(in)">
                                      <p:cBhvr>
                                        <p:cTn id="35" dur="500"/>
                                        <p:tgtEl>
                                          <p:spTgt spid="67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1" grpId="0" animBg="1"/>
      <p:bldP spid="67592" grpId="0" animBg="1"/>
      <p:bldP spid="67593" grpId="0" animBg="1"/>
      <p:bldP spid="67594" grpId="0" animBg="1"/>
      <p:bldP spid="67595" grpId="0" animBg="1"/>
      <p:bldP spid="67596" grpId="0" animBg="1"/>
      <p:bldP spid="6759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en-US" dirty="0" smtClean="0">
                <a:solidFill>
                  <a:schemeClr val="tx2">
                    <a:tint val="100000"/>
                    <a:shade val="90000"/>
                    <a:satMod val="250000"/>
                    <a:alpha val="100000"/>
                  </a:schemeClr>
                </a:solidFill>
              </a:rPr>
              <a:t>PSO for the BPP</a:t>
            </a:r>
            <a:r>
              <a:rPr lang="pt-PT" dirty="0" smtClean="0">
                <a:solidFill>
                  <a:schemeClr val="tx2">
                    <a:tint val="100000"/>
                    <a:shade val="90000"/>
                    <a:satMod val="250000"/>
                    <a:alpha val="100000"/>
                  </a:schemeClr>
                </a:solidFill>
              </a:rPr>
              <a:t>:</a:t>
            </a:r>
            <a:br>
              <a:rPr lang="pt-PT" dirty="0" smtClean="0">
                <a:solidFill>
                  <a:schemeClr val="tx2">
                    <a:tint val="100000"/>
                    <a:shade val="90000"/>
                    <a:satMod val="250000"/>
                    <a:alpha val="100000"/>
                  </a:schemeClr>
                </a:solidFill>
              </a:rPr>
            </a:br>
            <a:r>
              <a:rPr lang="en-US" b="1" u="sng" dirty="0" smtClean="0">
                <a:solidFill>
                  <a:schemeClr val="tx2">
                    <a:tint val="100000"/>
                    <a:shade val="90000"/>
                    <a:satMod val="250000"/>
                    <a:alpha val="100000"/>
                  </a:schemeClr>
                </a:solidFill>
              </a:rPr>
              <a:t>Simulation Results</a:t>
            </a:r>
            <a:endParaRPr lang="pt-PT" b="1" u="sng" dirty="0">
              <a:solidFill>
                <a:schemeClr val="tx2">
                  <a:tint val="100000"/>
                  <a:shade val="90000"/>
                  <a:satMod val="250000"/>
                  <a:alpha val="100000"/>
                </a:schemeClr>
              </a:solidFill>
            </a:endParaRPr>
          </a:p>
        </p:txBody>
      </p:sp>
      <p:sp>
        <p:nvSpPr>
          <p:cNvPr id="68610" name="Marcador de Posição de Conteúdo 4"/>
          <p:cNvSpPr>
            <a:spLocks noGrp="1"/>
          </p:cNvSpPr>
          <p:nvPr>
            <p:ph idx="1"/>
          </p:nvPr>
        </p:nvSpPr>
        <p:spPr>
          <a:xfrm>
            <a:off x="250825" y="1458913"/>
            <a:ext cx="8569325" cy="4662487"/>
          </a:xfrm>
        </p:spPr>
        <p:txBody>
          <a:bodyPr/>
          <a:lstStyle/>
          <a:p>
            <a:pPr eaLnBrk="1" hangingPunct="1">
              <a:lnSpc>
                <a:spcPct val="150000"/>
              </a:lnSpc>
            </a:pPr>
            <a:r>
              <a:rPr lang="en-US" sz="2400" smtClean="0"/>
              <a:t>Computational Efficiency</a:t>
            </a:r>
          </a:p>
          <a:p>
            <a:pPr lvl="1" eaLnBrk="1" hangingPunct="1"/>
            <a:r>
              <a:rPr lang="en-US" sz="2000" smtClean="0"/>
              <a:t>stop after 1000 iterations or no improvement in last 5 generations</a:t>
            </a:r>
          </a:p>
          <a:p>
            <a:pPr lvl="1" eaLnBrk="1" hangingPunct="1">
              <a:spcBef>
                <a:spcPts val="1200"/>
              </a:spcBef>
            </a:pPr>
            <a:r>
              <a:rPr lang="en-US" sz="2000" smtClean="0"/>
              <a:t>MOPSO obtained inferior results compared to the other two</a:t>
            </a:r>
          </a:p>
        </p:txBody>
      </p:sp>
      <p:pic>
        <p:nvPicPr>
          <p:cNvPr id="3074" name="Picture 2" descr="C:\Users\Su\Desktop\compuation_time.png"/>
          <p:cNvPicPr>
            <a:picLocks noChangeAspect="1" noChangeArrowheads="1"/>
          </p:cNvPicPr>
          <p:nvPr/>
        </p:nvPicPr>
        <p:blipFill>
          <a:blip r:embed="rId2"/>
          <a:srcRect/>
          <a:stretch>
            <a:fillRect/>
          </a:stretch>
        </p:blipFill>
        <p:spPr bwMode="auto">
          <a:xfrm>
            <a:off x="1979613" y="3097213"/>
            <a:ext cx="5172075" cy="33623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en-US" dirty="0" smtClean="0">
                <a:solidFill>
                  <a:schemeClr val="tx2">
                    <a:tint val="100000"/>
                    <a:shade val="90000"/>
                    <a:satMod val="250000"/>
                    <a:alpha val="100000"/>
                  </a:schemeClr>
                </a:solidFill>
              </a:rPr>
              <a:t>PSO for the BPP</a:t>
            </a:r>
            <a:r>
              <a:rPr lang="pt-PT" dirty="0" smtClean="0">
                <a:solidFill>
                  <a:schemeClr val="tx2">
                    <a:tint val="100000"/>
                    <a:shade val="90000"/>
                    <a:satMod val="250000"/>
                    <a:alpha val="100000"/>
                  </a:schemeClr>
                </a:solidFill>
              </a:rPr>
              <a:t>:</a:t>
            </a:r>
            <a:br>
              <a:rPr lang="pt-PT" dirty="0" smtClean="0">
                <a:solidFill>
                  <a:schemeClr val="tx2">
                    <a:tint val="100000"/>
                    <a:shade val="90000"/>
                    <a:satMod val="250000"/>
                    <a:alpha val="100000"/>
                  </a:schemeClr>
                </a:solidFill>
              </a:rPr>
            </a:br>
            <a:r>
              <a:rPr lang="en-US" b="1" u="sng" dirty="0" smtClean="0">
                <a:solidFill>
                  <a:schemeClr val="tx2">
                    <a:tint val="100000"/>
                    <a:shade val="90000"/>
                    <a:satMod val="250000"/>
                    <a:alpha val="100000"/>
                  </a:schemeClr>
                </a:solidFill>
              </a:rPr>
              <a:t>Conclusions</a:t>
            </a:r>
            <a:endParaRPr lang="pt-PT" b="1" u="sng" dirty="0">
              <a:solidFill>
                <a:schemeClr val="tx2">
                  <a:tint val="100000"/>
                  <a:shade val="90000"/>
                  <a:satMod val="250000"/>
                  <a:alpha val="100000"/>
                </a:schemeClr>
              </a:solidFill>
            </a:endParaRPr>
          </a:p>
        </p:txBody>
      </p:sp>
      <p:sp>
        <p:nvSpPr>
          <p:cNvPr id="7" name="Marcador de Posição de Conteúdo 4"/>
          <p:cNvSpPr>
            <a:spLocks noGrp="1"/>
          </p:cNvSpPr>
          <p:nvPr>
            <p:ph idx="1"/>
          </p:nvPr>
        </p:nvSpPr>
        <p:spPr>
          <a:xfrm>
            <a:off x="395288" y="1473200"/>
            <a:ext cx="8280400" cy="5113338"/>
          </a:xfrm>
        </p:spPr>
        <p:txBody>
          <a:bodyPr>
            <a:normAutofit/>
          </a:bodyPr>
          <a:lstStyle/>
          <a:p>
            <a:pPr eaLnBrk="1" hangingPunct="1">
              <a:lnSpc>
                <a:spcPct val="140000"/>
              </a:lnSpc>
              <a:spcAft>
                <a:spcPts val="600"/>
              </a:spcAft>
            </a:pPr>
            <a:r>
              <a:rPr lang="en-US" sz="2200" smtClean="0"/>
              <a:t>Presentation of a mathematical model for MOBPP-2D</a:t>
            </a:r>
          </a:p>
          <a:p>
            <a:pPr eaLnBrk="1" hangingPunct="1">
              <a:lnSpc>
                <a:spcPct val="140000"/>
              </a:lnSpc>
              <a:spcAft>
                <a:spcPts val="600"/>
              </a:spcAft>
            </a:pPr>
            <a:r>
              <a:rPr lang="en-US" sz="2200" smtClean="0"/>
              <a:t>MOBPP-2D solved by the proposed HMOPSO</a:t>
            </a:r>
          </a:p>
          <a:p>
            <a:pPr eaLnBrk="1" hangingPunct="1">
              <a:lnSpc>
                <a:spcPct val="140000"/>
              </a:lnSpc>
              <a:spcAft>
                <a:spcPts val="600"/>
              </a:spcAft>
            </a:pPr>
            <a:r>
              <a:rPr lang="en-US" sz="2200" smtClean="0"/>
              <a:t>BLF chosen as the decoding heuristic</a:t>
            </a:r>
          </a:p>
          <a:p>
            <a:pPr eaLnBrk="1" hangingPunct="1">
              <a:lnSpc>
                <a:spcPct val="140000"/>
              </a:lnSpc>
              <a:spcAft>
                <a:spcPts val="600"/>
              </a:spcAft>
            </a:pPr>
            <a:r>
              <a:rPr lang="en-US" sz="2200" smtClean="0"/>
              <a:t>HMOPSO is a robust search optimization algorithm</a:t>
            </a:r>
          </a:p>
          <a:p>
            <a:pPr lvl="1" eaLnBrk="1" hangingPunct="1">
              <a:lnSpc>
                <a:spcPct val="140000"/>
              </a:lnSpc>
              <a:spcBef>
                <a:spcPct val="0"/>
              </a:spcBef>
              <a:spcAft>
                <a:spcPts val="600"/>
              </a:spcAft>
            </a:pPr>
            <a:r>
              <a:rPr lang="en-US" sz="1700" smtClean="0"/>
              <a:t>Creation of variable length data structure</a:t>
            </a:r>
          </a:p>
          <a:p>
            <a:pPr lvl="1" eaLnBrk="1" hangingPunct="1">
              <a:lnSpc>
                <a:spcPct val="140000"/>
              </a:lnSpc>
              <a:spcBef>
                <a:spcPct val="0"/>
              </a:spcBef>
              <a:spcAft>
                <a:spcPts val="600"/>
              </a:spcAft>
            </a:pPr>
            <a:r>
              <a:rPr lang="en-US" sz="1700" smtClean="0"/>
              <a:t>Specialized mutation operator</a:t>
            </a:r>
          </a:p>
          <a:p>
            <a:pPr eaLnBrk="1" hangingPunct="1">
              <a:lnSpc>
                <a:spcPct val="140000"/>
              </a:lnSpc>
              <a:spcAft>
                <a:spcPts val="600"/>
              </a:spcAft>
            </a:pPr>
            <a:r>
              <a:rPr lang="en-US" sz="2200" smtClean="0"/>
              <a:t>HMOPSO performs consistently well with the best average performance on the performance metric</a:t>
            </a:r>
          </a:p>
          <a:p>
            <a:pPr eaLnBrk="1" hangingPunct="1">
              <a:lnSpc>
                <a:spcPct val="140000"/>
              </a:lnSpc>
              <a:spcAft>
                <a:spcPts val="600"/>
              </a:spcAft>
            </a:pPr>
            <a:r>
              <a:rPr lang="en-US" sz="2200" smtClean="0"/>
              <a:t>Outperforms MOPSO and MOEA in most of the test cases used in this paper</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Su\Desktop\12123233985zwAUl8.jpg"/>
          <p:cNvPicPr>
            <a:picLocks noChangeAspect="1" noChangeArrowheads="1"/>
          </p:cNvPicPr>
          <p:nvPr/>
        </p:nvPicPr>
        <p:blipFill>
          <a:blip r:embed="rId2"/>
          <a:srcRect b="19656"/>
          <a:stretch>
            <a:fillRect/>
          </a:stretch>
        </p:blipFill>
        <p:spPr bwMode="auto">
          <a:xfrm>
            <a:off x="1205200" y="3140968"/>
            <a:ext cx="6765088" cy="3545048"/>
          </a:xfrm>
          <a:prstGeom prst="rect">
            <a:avLst/>
          </a:prstGeom>
          <a:ln>
            <a:noFill/>
          </a:ln>
          <a:effectLst>
            <a:softEdge rad="112500"/>
          </a:effectLst>
        </p:spPr>
      </p:pic>
      <p:sp>
        <p:nvSpPr>
          <p:cNvPr id="2" name="Título 1"/>
          <p:cNvSpPr>
            <a:spLocks noGrp="1"/>
          </p:cNvSpPr>
          <p:nvPr>
            <p:ph type="ctrTitle"/>
          </p:nvPr>
        </p:nvSpPr>
        <p:spPr>
          <a:xfrm>
            <a:off x="688032" y="908720"/>
            <a:ext cx="7772400" cy="1470025"/>
          </a:xfrm>
        </p:spPr>
        <p:txBody>
          <a:bodyPr>
            <a:normAutofit fontScale="90000"/>
          </a:bodyPr>
          <a:lstStyle/>
          <a:p>
            <a:pPr indent="0" eaLnBrk="1" fontAlgn="auto" hangingPunct="1">
              <a:spcAft>
                <a:spcPts val="0"/>
              </a:spcAft>
              <a:defRPr/>
            </a:pPr>
            <a:r>
              <a:rPr lang="pt-PT" dirty="0" err="1" smtClean="0">
                <a:solidFill>
                  <a:schemeClr val="tx2">
                    <a:tint val="100000"/>
                    <a:shade val="90000"/>
                    <a:satMod val="250000"/>
                    <a:alpha val="100000"/>
                  </a:schemeClr>
                </a:solidFill>
              </a:rPr>
              <a:t>The</a:t>
            </a:r>
            <a:r>
              <a:rPr lang="pt-PT" dirty="0" smtClean="0">
                <a:solidFill>
                  <a:schemeClr val="tx2">
                    <a:tint val="100000"/>
                    <a:shade val="90000"/>
                    <a:satMod val="250000"/>
                    <a:alpha val="100000"/>
                  </a:schemeClr>
                </a:solidFill>
              </a:rPr>
              <a:t> </a:t>
            </a:r>
            <a:r>
              <a:rPr lang="pt-PT" dirty="0" err="1" smtClean="0">
                <a:solidFill>
                  <a:schemeClr val="tx2">
                    <a:tint val="100000"/>
                    <a:shade val="90000"/>
                    <a:satMod val="250000"/>
                    <a:alpha val="100000"/>
                  </a:schemeClr>
                </a:solidFill>
              </a:rPr>
              <a:t>Particle</a:t>
            </a:r>
            <a:r>
              <a:rPr lang="pt-PT" dirty="0" smtClean="0">
                <a:solidFill>
                  <a:schemeClr val="tx2">
                    <a:tint val="100000"/>
                    <a:shade val="90000"/>
                    <a:satMod val="250000"/>
                    <a:alpha val="100000"/>
                  </a:schemeClr>
                </a:solidFill>
              </a:rPr>
              <a:t> </a:t>
            </a:r>
            <a:r>
              <a:rPr lang="pt-PT" dirty="0" err="1" smtClean="0">
                <a:solidFill>
                  <a:schemeClr val="tx2">
                    <a:tint val="100000"/>
                    <a:shade val="90000"/>
                    <a:satMod val="250000"/>
                    <a:alpha val="100000"/>
                  </a:schemeClr>
                </a:solidFill>
              </a:rPr>
              <a:t>Swarm</a:t>
            </a:r>
            <a:r>
              <a:rPr lang="pt-PT" dirty="0" smtClean="0">
                <a:solidFill>
                  <a:schemeClr val="tx2">
                    <a:tint val="100000"/>
                    <a:shade val="90000"/>
                    <a:satMod val="250000"/>
                    <a:alpha val="100000"/>
                  </a:schemeClr>
                </a:solidFill>
              </a:rPr>
              <a:t/>
            </a:r>
            <a:br>
              <a:rPr lang="pt-PT" dirty="0" smtClean="0">
                <a:solidFill>
                  <a:schemeClr val="tx2">
                    <a:tint val="100000"/>
                    <a:shade val="90000"/>
                    <a:satMod val="250000"/>
                    <a:alpha val="100000"/>
                  </a:schemeClr>
                </a:solidFill>
              </a:rPr>
            </a:br>
            <a:r>
              <a:rPr lang="pt-PT" dirty="0" err="1" smtClean="0">
                <a:solidFill>
                  <a:schemeClr val="tx2">
                    <a:tint val="100000"/>
                    <a:shade val="90000"/>
                    <a:satMod val="250000"/>
                    <a:alpha val="100000"/>
                  </a:schemeClr>
                </a:solidFill>
              </a:rPr>
              <a:t>Optimization</a:t>
            </a:r>
            <a:r>
              <a:rPr lang="pt-PT" dirty="0" smtClean="0">
                <a:solidFill>
                  <a:schemeClr val="tx2">
                    <a:tint val="100000"/>
                    <a:shade val="90000"/>
                    <a:satMod val="250000"/>
                    <a:alpha val="100000"/>
                  </a:schemeClr>
                </a:solidFill>
              </a:rPr>
              <a:t> </a:t>
            </a:r>
            <a:r>
              <a:rPr lang="pt-PT" dirty="0" err="1" smtClean="0">
                <a:solidFill>
                  <a:schemeClr val="tx2">
                    <a:tint val="100000"/>
                    <a:shade val="90000"/>
                    <a:satMod val="250000"/>
                    <a:alpha val="100000"/>
                  </a:schemeClr>
                </a:solidFill>
              </a:rPr>
              <a:t>Algorithm</a:t>
            </a:r>
            <a:endParaRPr lang="pt-PT" dirty="0">
              <a:solidFill>
                <a:schemeClr val="tx2">
                  <a:tint val="100000"/>
                  <a:shade val="90000"/>
                  <a:satMod val="250000"/>
                  <a:alpha val="100000"/>
                </a:schemeClr>
              </a:solidFill>
            </a:endParaRPr>
          </a:p>
        </p:txBody>
      </p:sp>
      <p:sp>
        <p:nvSpPr>
          <p:cNvPr id="7" name="Rectângulo 6"/>
          <p:cNvSpPr/>
          <p:nvPr/>
        </p:nvSpPr>
        <p:spPr>
          <a:xfrm>
            <a:off x="3131838" y="2564904"/>
            <a:ext cx="2880322" cy="450892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ctr" fontAlgn="auto">
              <a:spcBef>
                <a:spcPts val="0"/>
              </a:spcBef>
              <a:spcAft>
                <a:spcPts val="0"/>
              </a:spcAft>
              <a:defRPr/>
            </a:pPr>
            <a:r>
              <a:rPr lang="en-US" sz="287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glow rad="63500">
                    <a:schemeClr val="bg1">
                      <a:lumMod val="75000"/>
                      <a:lumOff val="25000"/>
                      <a:alpha val="40000"/>
                    </a:schemeClr>
                  </a:glow>
                </a:effectLst>
                <a:latin typeface="+mn-lt"/>
              </a:rPr>
              <a:t>?</a:t>
            </a:r>
            <a:endParaRPr lang="pt-PT" sz="287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glow rad="63500">
                  <a:schemeClr val="bg1">
                    <a:lumMod val="75000"/>
                    <a:lumOff val="25000"/>
                    <a:alpha val="40000"/>
                  </a:schemeClr>
                </a:glow>
              </a:effectLst>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pt-PT" dirty="0" err="1" smtClean="0">
                <a:solidFill>
                  <a:schemeClr val="tx2">
                    <a:tint val="100000"/>
                    <a:shade val="90000"/>
                    <a:satMod val="250000"/>
                    <a:alpha val="100000"/>
                  </a:schemeClr>
                </a:solidFill>
              </a:rPr>
              <a:t>Introduction</a:t>
            </a:r>
            <a:r>
              <a:rPr lang="pt-PT" dirty="0" smtClean="0">
                <a:solidFill>
                  <a:schemeClr val="tx2">
                    <a:tint val="100000"/>
                    <a:shade val="90000"/>
                    <a:satMod val="250000"/>
                    <a:alpha val="100000"/>
                  </a:schemeClr>
                </a:solidFill>
              </a:rPr>
              <a:t> to </a:t>
            </a:r>
            <a:r>
              <a:rPr lang="pt-PT" dirty="0" err="1" smtClean="0">
                <a:solidFill>
                  <a:schemeClr val="tx2">
                    <a:tint val="100000"/>
                    <a:shade val="90000"/>
                    <a:satMod val="250000"/>
                    <a:alpha val="100000"/>
                  </a:schemeClr>
                </a:solidFill>
              </a:rPr>
              <a:t>the</a:t>
            </a:r>
            <a:r>
              <a:rPr lang="pt-PT" dirty="0" smtClean="0">
                <a:solidFill>
                  <a:schemeClr val="tx2">
                    <a:tint val="100000"/>
                    <a:shade val="90000"/>
                    <a:satMod val="250000"/>
                    <a:alpha val="100000"/>
                  </a:schemeClr>
                </a:solidFill>
              </a:rPr>
              <a:t> PSO: </a:t>
            </a:r>
            <a:r>
              <a:rPr lang="pt-PT" b="1" u="sng" dirty="0" err="1" smtClean="0">
                <a:solidFill>
                  <a:schemeClr val="tx2">
                    <a:tint val="100000"/>
                    <a:shade val="90000"/>
                    <a:satMod val="250000"/>
                    <a:alpha val="100000"/>
                  </a:schemeClr>
                </a:solidFill>
              </a:rPr>
              <a:t>Concept</a:t>
            </a:r>
            <a:endParaRPr lang="pt-PT" b="1" u="sng" dirty="0">
              <a:solidFill>
                <a:schemeClr val="tx2">
                  <a:tint val="100000"/>
                  <a:shade val="90000"/>
                  <a:satMod val="250000"/>
                  <a:alpha val="100000"/>
                </a:schemeClr>
              </a:solidFill>
            </a:endParaRPr>
          </a:p>
        </p:txBody>
      </p:sp>
      <p:sp>
        <p:nvSpPr>
          <p:cNvPr id="3" name="Marcador de Posição de Conteúdo 2"/>
          <p:cNvSpPr>
            <a:spLocks noGrp="1"/>
          </p:cNvSpPr>
          <p:nvPr>
            <p:ph idx="1"/>
          </p:nvPr>
        </p:nvSpPr>
        <p:spPr>
          <a:xfrm>
            <a:off x="395288" y="1628775"/>
            <a:ext cx="5256212" cy="4735513"/>
          </a:xfrm>
        </p:spPr>
        <p:txBody>
          <a:bodyPr>
            <a:normAutofit fontScale="92500"/>
          </a:bodyPr>
          <a:lstStyle/>
          <a:p>
            <a:pPr eaLnBrk="1" fontAlgn="auto" hangingPunct="1">
              <a:lnSpc>
                <a:spcPct val="150000"/>
              </a:lnSpc>
              <a:spcBef>
                <a:spcPts val="0"/>
              </a:spcBef>
              <a:spcAft>
                <a:spcPts val="0"/>
              </a:spcAft>
              <a:buFont typeface="Wingdings 2"/>
              <a:buChar char=""/>
              <a:defRPr/>
            </a:pPr>
            <a:r>
              <a:rPr lang="en-US" sz="2400" dirty="0" smtClean="0"/>
              <a:t>Uses a number of agents (</a:t>
            </a:r>
            <a:r>
              <a:rPr lang="en-US" sz="2400" b="1" dirty="0" smtClean="0"/>
              <a:t>particles</a:t>
            </a:r>
            <a:r>
              <a:rPr lang="en-US" sz="2400" dirty="0" smtClean="0"/>
              <a:t>) that constitute a swarm moving around in the search space looking for the best solution</a:t>
            </a:r>
          </a:p>
          <a:p>
            <a:pPr eaLnBrk="1" fontAlgn="auto" hangingPunct="1">
              <a:spcBef>
                <a:spcPts val="0"/>
              </a:spcBef>
              <a:spcAft>
                <a:spcPts val="0"/>
              </a:spcAft>
              <a:buFont typeface="Wingdings 2"/>
              <a:buChar char=""/>
              <a:defRPr/>
            </a:pPr>
            <a:endParaRPr lang="en-US" sz="2400" dirty="0" smtClean="0"/>
          </a:p>
          <a:p>
            <a:pPr eaLnBrk="1" fontAlgn="auto" hangingPunct="1">
              <a:lnSpc>
                <a:spcPct val="150000"/>
              </a:lnSpc>
              <a:spcBef>
                <a:spcPts val="0"/>
              </a:spcBef>
              <a:spcAft>
                <a:spcPts val="0"/>
              </a:spcAft>
              <a:buFont typeface="Wingdings 2"/>
              <a:buChar char=""/>
              <a:defRPr/>
            </a:pPr>
            <a:r>
              <a:rPr lang="en-US" sz="2400" dirty="0" smtClean="0"/>
              <a:t>Each particle in search space adjusts its “flying” according to its own flying experience as well as the flying experience of other particles</a:t>
            </a:r>
          </a:p>
        </p:txBody>
      </p:sp>
      <p:pic>
        <p:nvPicPr>
          <p:cNvPr id="4" name="Picture 2"/>
          <p:cNvPicPr>
            <a:picLocks noChangeAspect="1" noChangeArrowheads="1"/>
          </p:cNvPicPr>
          <p:nvPr/>
        </p:nvPicPr>
        <p:blipFill>
          <a:blip r:embed="rId3" cstate="print">
            <a:lum contrast="10000"/>
          </a:blip>
          <a:srcRect r="39237"/>
          <a:stretch>
            <a:fillRect/>
          </a:stretch>
        </p:blipFill>
        <p:spPr bwMode="auto">
          <a:xfrm>
            <a:off x="5724128" y="1981176"/>
            <a:ext cx="3096344" cy="3824088"/>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pt-PT" dirty="0" err="1" smtClean="0">
                <a:solidFill>
                  <a:schemeClr val="tx2">
                    <a:tint val="100000"/>
                    <a:shade val="90000"/>
                    <a:satMod val="250000"/>
                    <a:alpha val="100000"/>
                  </a:schemeClr>
                </a:solidFill>
              </a:rPr>
              <a:t>Introduction</a:t>
            </a:r>
            <a:r>
              <a:rPr lang="pt-PT" dirty="0" smtClean="0">
                <a:solidFill>
                  <a:schemeClr val="tx2">
                    <a:tint val="100000"/>
                    <a:shade val="90000"/>
                    <a:satMod val="250000"/>
                    <a:alpha val="100000"/>
                  </a:schemeClr>
                </a:solidFill>
              </a:rPr>
              <a:t> to </a:t>
            </a:r>
            <a:r>
              <a:rPr lang="pt-PT" dirty="0" err="1" smtClean="0">
                <a:solidFill>
                  <a:schemeClr val="tx2">
                    <a:tint val="100000"/>
                    <a:shade val="90000"/>
                    <a:satMod val="250000"/>
                    <a:alpha val="100000"/>
                  </a:schemeClr>
                </a:solidFill>
              </a:rPr>
              <a:t>the</a:t>
            </a:r>
            <a:r>
              <a:rPr lang="pt-PT" dirty="0" smtClean="0">
                <a:solidFill>
                  <a:schemeClr val="tx2">
                    <a:tint val="100000"/>
                    <a:shade val="90000"/>
                    <a:satMod val="250000"/>
                    <a:alpha val="100000"/>
                  </a:schemeClr>
                </a:solidFill>
              </a:rPr>
              <a:t> PSO: </a:t>
            </a:r>
            <a:r>
              <a:rPr lang="pt-PT" b="1" u="sng" dirty="0" err="1" smtClean="0">
                <a:solidFill>
                  <a:schemeClr val="tx2">
                    <a:tint val="100000"/>
                    <a:shade val="90000"/>
                    <a:satMod val="250000"/>
                    <a:alpha val="100000"/>
                  </a:schemeClr>
                </a:solidFill>
              </a:rPr>
              <a:t>Concept</a:t>
            </a:r>
            <a:endParaRPr lang="pt-PT" b="1" u="sng" dirty="0">
              <a:solidFill>
                <a:schemeClr val="tx2">
                  <a:tint val="100000"/>
                  <a:shade val="90000"/>
                  <a:satMod val="250000"/>
                  <a:alpha val="100000"/>
                </a:schemeClr>
              </a:solidFill>
            </a:endParaRPr>
          </a:p>
        </p:txBody>
      </p:sp>
      <p:sp>
        <p:nvSpPr>
          <p:cNvPr id="24578" name="Marcador de Posição de Conteúdo 2"/>
          <p:cNvSpPr>
            <a:spLocks noGrp="1"/>
          </p:cNvSpPr>
          <p:nvPr>
            <p:ph idx="1"/>
          </p:nvPr>
        </p:nvSpPr>
        <p:spPr>
          <a:xfrm>
            <a:off x="457200" y="1557338"/>
            <a:ext cx="8229600" cy="4806950"/>
          </a:xfrm>
        </p:spPr>
        <p:txBody>
          <a:bodyPr/>
          <a:lstStyle/>
          <a:p>
            <a:pPr eaLnBrk="1" hangingPunct="1">
              <a:lnSpc>
                <a:spcPct val="150000"/>
              </a:lnSpc>
              <a:spcAft>
                <a:spcPts val="600"/>
              </a:spcAft>
            </a:pPr>
            <a:r>
              <a:rPr lang="en-US" sz="2400" smtClean="0"/>
              <a:t>Collection of flying particles (swarm) - Changing solutions</a:t>
            </a:r>
          </a:p>
          <a:p>
            <a:pPr eaLnBrk="1" hangingPunct="1">
              <a:lnSpc>
                <a:spcPct val="150000"/>
              </a:lnSpc>
              <a:spcAft>
                <a:spcPts val="600"/>
              </a:spcAft>
            </a:pPr>
            <a:r>
              <a:rPr lang="en-US" sz="2400" smtClean="0"/>
              <a:t>Search area - Possible solutions</a:t>
            </a:r>
          </a:p>
          <a:p>
            <a:pPr eaLnBrk="1" hangingPunct="1">
              <a:lnSpc>
                <a:spcPct val="150000"/>
              </a:lnSpc>
              <a:spcAft>
                <a:spcPts val="600"/>
              </a:spcAft>
            </a:pPr>
            <a:r>
              <a:rPr lang="en-US" sz="2400" smtClean="0"/>
              <a:t>Movement towards a promising area to get the global optimum</a:t>
            </a:r>
          </a:p>
          <a:p>
            <a:pPr eaLnBrk="1" hangingPunct="1">
              <a:lnSpc>
                <a:spcPct val="150000"/>
              </a:lnSpc>
              <a:spcAft>
                <a:spcPts val="600"/>
              </a:spcAft>
            </a:pPr>
            <a:r>
              <a:rPr lang="en-US" sz="2400" smtClean="0"/>
              <a:t>Each particle keeps track:</a:t>
            </a:r>
          </a:p>
          <a:p>
            <a:pPr lvl="1" eaLnBrk="1" hangingPunct="1">
              <a:lnSpc>
                <a:spcPct val="150000"/>
              </a:lnSpc>
              <a:spcBef>
                <a:spcPct val="0"/>
              </a:spcBef>
              <a:spcAft>
                <a:spcPts val="600"/>
              </a:spcAft>
            </a:pPr>
            <a:r>
              <a:rPr lang="en-US" sz="1900" smtClean="0"/>
              <a:t>its best solution, personal best, </a:t>
            </a:r>
            <a:r>
              <a:rPr lang="en-US" sz="1900" i="1" u="sng" smtClean="0"/>
              <a:t>pbest</a:t>
            </a:r>
          </a:p>
          <a:p>
            <a:pPr lvl="1" eaLnBrk="1" hangingPunct="1">
              <a:lnSpc>
                <a:spcPct val="150000"/>
              </a:lnSpc>
              <a:spcBef>
                <a:spcPct val="0"/>
              </a:spcBef>
              <a:spcAft>
                <a:spcPts val="600"/>
              </a:spcAft>
            </a:pPr>
            <a:r>
              <a:rPr lang="en-US" sz="1900" smtClean="0"/>
              <a:t>the best value of any particle, global best, </a:t>
            </a:r>
            <a:r>
              <a:rPr lang="en-US" sz="1900" i="1" u="sng" smtClean="0"/>
              <a:t>gbest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3536"/>
            <a:ext cx="8229600" cy="1143000"/>
          </a:xfrm>
        </p:spPr>
        <p:txBody>
          <a:bodyPr>
            <a:normAutofit fontScale="90000"/>
          </a:bodyPr>
          <a:lstStyle/>
          <a:p>
            <a:pPr marL="54864" indent="0" eaLnBrk="1" fontAlgn="auto" hangingPunct="1">
              <a:spcAft>
                <a:spcPts val="0"/>
              </a:spcAft>
              <a:defRPr/>
            </a:pPr>
            <a:r>
              <a:rPr lang="pt-PT" dirty="0" err="1" smtClean="0">
                <a:solidFill>
                  <a:schemeClr val="tx2">
                    <a:tint val="100000"/>
                    <a:shade val="90000"/>
                    <a:satMod val="250000"/>
                    <a:alpha val="100000"/>
                  </a:schemeClr>
                </a:solidFill>
              </a:rPr>
              <a:t>Introduction</a:t>
            </a:r>
            <a:r>
              <a:rPr lang="pt-PT" dirty="0" smtClean="0">
                <a:solidFill>
                  <a:schemeClr val="tx2">
                    <a:tint val="100000"/>
                    <a:shade val="90000"/>
                    <a:satMod val="250000"/>
                    <a:alpha val="100000"/>
                  </a:schemeClr>
                </a:solidFill>
              </a:rPr>
              <a:t> to </a:t>
            </a:r>
            <a:r>
              <a:rPr lang="pt-PT" dirty="0" err="1" smtClean="0">
                <a:solidFill>
                  <a:schemeClr val="tx2">
                    <a:tint val="100000"/>
                    <a:shade val="90000"/>
                    <a:satMod val="250000"/>
                    <a:alpha val="100000"/>
                  </a:schemeClr>
                </a:solidFill>
              </a:rPr>
              <a:t>the</a:t>
            </a:r>
            <a:r>
              <a:rPr lang="pt-PT" dirty="0" smtClean="0">
                <a:solidFill>
                  <a:schemeClr val="tx2">
                    <a:tint val="100000"/>
                    <a:shade val="90000"/>
                    <a:satMod val="250000"/>
                    <a:alpha val="100000"/>
                  </a:schemeClr>
                </a:solidFill>
              </a:rPr>
              <a:t> PSO: </a:t>
            </a:r>
            <a:r>
              <a:rPr lang="pt-PT" b="1" u="sng" dirty="0" err="1" smtClean="0">
                <a:solidFill>
                  <a:schemeClr val="tx2">
                    <a:tint val="100000"/>
                    <a:shade val="90000"/>
                    <a:satMod val="250000"/>
                    <a:alpha val="100000"/>
                  </a:schemeClr>
                </a:solidFill>
              </a:rPr>
              <a:t>Concept</a:t>
            </a:r>
            <a:endParaRPr lang="pt-PT" b="1" u="sng" dirty="0">
              <a:solidFill>
                <a:schemeClr val="tx2">
                  <a:tint val="100000"/>
                  <a:shade val="90000"/>
                  <a:satMod val="250000"/>
                  <a:alpha val="100000"/>
                </a:schemeClr>
              </a:solidFill>
            </a:endParaRPr>
          </a:p>
        </p:txBody>
      </p:sp>
      <p:sp>
        <p:nvSpPr>
          <p:cNvPr id="26626" name="Marcador de Posição de Conteúdo 2"/>
          <p:cNvSpPr>
            <a:spLocks noGrp="1"/>
          </p:cNvSpPr>
          <p:nvPr>
            <p:ph idx="1"/>
          </p:nvPr>
        </p:nvSpPr>
        <p:spPr>
          <a:xfrm>
            <a:off x="323850" y="1524696"/>
            <a:ext cx="8424863" cy="1422152"/>
          </a:xfrm>
        </p:spPr>
        <p:txBody>
          <a:bodyPr/>
          <a:lstStyle/>
          <a:p>
            <a:pPr eaLnBrk="1">
              <a:buClr>
                <a:srgbClr val="72A376"/>
              </a:buClr>
            </a:pPr>
            <a:r>
              <a:rPr lang="en-US" sz="2600" dirty="0" smtClean="0">
                <a:solidFill>
                  <a:srgbClr val="FFFFFF"/>
                </a:solidFill>
              </a:rPr>
              <a:t>Each particle adjusts its travelling speed dynamically corresponding to the flying experiences of itself and its colleagues</a:t>
            </a:r>
          </a:p>
        </p:txBody>
      </p:sp>
      <p:sp>
        <p:nvSpPr>
          <p:cNvPr id="26627" name="Rectângulo 4"/>
          <p:cNvSpPr>
            <a:spLocks noChangeArrowheads="1"/>
          </p:cNvSpPr>
          <p:nvPr/>
        </p:nvSpPr>
        <p:spPr bwMode="auto">
          <a:xfrm>
            <a:off x="376085" y="2780928"/>
            <a:ext cx="4033838" cy="3887787"/>
          </a:xfrm>
          <a:prstGeom prst="rect">
            <a:avLst/>
          </a:prstGeom>
          <a:noFill/>
          <a:ln w="9525">
            <a:noFill/>
            <a:miter lim="800000"/>
            <a:headEnd/>
            <a:tailEnd/>
          </a:ln>
        </p:spPr>
        <p:txBody>
          <a:bodyPr/>
          <a:lstStyle/>
          <a:p>
            <a:pPr marL="292100" indent="-292100">
              <a:lnSpc>
                <a:spcPct val="150000"/>
              </a:lnSpc>
              <a:spcAft>
                <a:spcPts val="1200"/>
              </a:spcAft>
              <a:buClr>
                <a:schemeClr val="accent1"/>
              </a:buClr>
              <a:buSzPct val="70000"/>
              <a:buFont typeface="Wingdings 2" pitchFamily="18" charset="2"/>
              <a:buChar char=""/>
            </a:pPr>
            <a:r>
              <a:rPr lang="en-US" sz="2000" dirty="0">
                <a:latin typeface="Rockwell" pitchFamily="18" charset="0"/>
              </a:rPr>
              <a:t>Each particle modifies its position according to:</a:t>
            </a:r>
          </a:p>
          <a:p>
            <a:pPr marL="749300" lvl="1" indent="-292100">
              <a:spcAft>
                <a:spcPts val="1200"/>
              </a:spcAft>
              <a:buClr>
                <a:schemeClr val="accent1"/>
              </a:buClr>
              <a:buSzPct val="70000"/>
              <a:buFont typeface="Arial" charset="0"/>
              <a:buChar char="•"/>
            </a:pPr>
            <a:r>
              <a:rPr lang="en-US" dirty="0">
                <a:latin typeface="Rockwell" pitchFamily="18" charset="0"/>
              </a:rPr>
              <a:t>its current position</a:t>
            </a:r>
          </a:p>
          <a:p>
            <a:pPr marL="749300" lvl="2" indent="-292100">
              <a:spcAft>
                <a:spcPts val="1200"/>
              </a:spcAft>
              <a:buClr>
                <a:schemeClr val="accent1"/>
              </a:buClr>
              <a:buSzPct val="70000"/>
              <a:buFont typeface="Arial" charset="0"/>
              <a:buChar char="•"/>
            </a:pPr>
            <a:r>
              <a:rPr lang="en-US" dirty="0">
                <a:latin typeface="Rockwell" pitchFamily="18" charset="0"/>
              </a:rPr>
              <a:t>its current velocity</a:t>
            </a:r>
          </a:p>
          <a:p>
            <a:pPr marL="749300" lvl="2" indent="-292100">
              <a:lnSpc>
                <a:spcPct val="150000"/>
              </a:lnSpc>
              <a:spcAft>
                <a:spcPts val="1200"/>
              </a:spcAft>
              <a:buClr>
                <a:schemeClr val="accent1"/>
              </a:buClr>
              <a:buSzPct val="70000"/>
              <a:buFont typeface="Arial" charset="0"/>
              <a:buChar char="•"/>
            </a:pPr>
            <a:r>
              <a:rPr lang="en-US" dirty="0">
                <a:latin typeface="Rockwell" pitchFamily="18" charset="0"/>
              </a:rPr>
              <a:t>the distance between its current position and </a:t>
            </a:r>
            <a:r>
              <a:rPr lang="en-US" i="1" u="sng" dirty="0" err="1">
                <a:latin typeface="Rockwell" pitchFamily="18" charset="0"/>
              </a:rPr>
              <a:t>pbest</a:t>
            </a:r>
            <a:endParaRPr lang="en-US" i="1" u="sng" dirty="0">
              <a:latin typeface="Rockwell" pitchFamily="18" charset="0"/>
            </a:endParaRPr>
          </a:p>
          <a:p>
            <a:pPr marL="749300" lvl="2" indent="-292100">
              <a:lnSpc>
                <a:spcPct val="150000"/>
              </a:lnSpc>
              <a:spcAft>
                <a:spcPts val="1200"/>
              </a:spcAft>
              <a:buClr>
                <a:schemeClr val="accent1"/>
              </a:buClr>
              <a:buSzPct val="70000"/>
              <a:buFont typeface="Arial" charset="0"/>
              <a:buChar char="•"/>
            </a:pPr>
            <a:r>
              <a:rPr lang="en-US" dirty="0">
                <a:latin typeface="Rockwell" pitchFamily="18" charset="0"/>
              </a:rPr>
              <a:t>the distance between its current position and </a:t>
            </a:r>
            <a:r>
              <a:rPr lang="en-US" i="1" u="sng" dirty="0" err="1">
                <a:latin typeface="Rockwell" pitchFamily="18" charset="0"/>
              </a:rPr>
              <a:t>gbest</a:t>
            </a:r>
            <a:endParaRPr lang="en-US" i="1" u="sng" dirty="0">
              <a:latin typeface="Rockwell" pitchFamily="18" charset="0"/>
            </a:endParaRPr>
          </a:p>
        </p:txBody>
      </p:sp>
      <p:pic>
        <p:nvPicPr>
          <p:cNvPr id="26628" name="Picture 6"/>
          <p:cNvPicPr>
            <a:picLocks noChangeAspect="1" noChangeArrowheads="1"/>
          </p:cNvPicPr>
          <p:nvPr/>
        </p:nvPicPr>
        <p:blipFill>
          <a:blip r:embed="rId3"/>
          <a:srcRect/>
          <a:stretch>
            <a:fillRect/>
          </a:stretch>
        </p:blipFill>
        <p:spPr bwMode="auto">
          <a:xfrm>
            <a:off x="4356100" y="3644900"/>
            <a:ext cx="4200525" cy="2492375"/>
          </a:xfrm>
          <a:prstGeom prst="rect">
            <a:avLst/>
          </a:prstGeom>
          <a:noFill/>
          <a:ln w="38100">
            <a:solidFill>
              <a:schemeClr val="bg1"/>
            </a:solid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r>
              <a:rPr lang="en-US" altLang="en-US" sz="2400" smtClean="0"/>
              <a:t>Particles Adjust their positions according to a ``</a:t>
            </a:r>
            <a:r>
              <a:rPr lang="en-GB" altLang="en-US" sz="2400" smtClean="0"/>
              <a:t>Psychosocial compromise</a:t>
            </a:r>
            <a:r>
              <a:rPr lang="en-US" altLang="en-US" sz="2400" smtClean="0"/>
              <a:t>’’ between what an individual is comfortable with, and what society reckons</a:t>
            </a:r>
            <a:endParaRPr lang="en-GB" altLang="en-US" sz="2400" smtClean="0"/>
          </a:p>
        </p:txBody>
      </p:sp>
      <p:sp>
        <p:nvSpPr>
          <p:cNvPr id="115717" name="Oval 5"/>
          <p:cNvSpPr>
            <a:spLocks noChangeArrowheads="1"/>
          </p:cNvSpPr>
          <p:nvPr/>
        </p:nvSpPr>
        <p:spPr bwMode="auto">
          <a:xfrm>
            <a:off x="4800600" y="2895600"/>
            <a:ext cx="2362200" cy="1981200"/>
          </a:xfrm>
          <a:prstGeom prst="ellipse">
            <a:avLst/>
          </a:prstGeom>
          <a:noFill/>
          <a:ln w="25400" cap="rnd">
            <a:solidFill>
              <a:srgbClr val="0BF53D"/>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sp>
        <p:nvSpPr>
          <p:cNvPr id="115718" name="Oval 6"/>
          <p:cNvSpPr>
            <a:spLocks noChangeArrowheads="1"/>
          </p:cNvSpPr>
          <p:nvPr/>
        </p:nvSpPr>
        <p:spPr bwMode="auto">
          <a:xfrm>
            <a:off x="3581400" y="2514600"/>
            <a:ext cx="1676400" cy="1219200"/>
          </a:xfrm>
          <a:prstGeom prst="ellipse">
            <a:avLst/>
          </a:prstGeom>
          <a:noFill/>
          <a:ln w="25400" cap="rnd">
            <a:solidFill>
              <a:srgbClr val="0BF53D"/>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sp>
        <p:nvSpPr>
          <p:cNvPr id="19461" name="Text Box 7"/>
          <p:cNvSpPr txBox="1">
            <a:spLocks noChangeArrowheads="1"/>
          </p:cNvSpPr>
          <p:nvPr/>
        </p:nvSpPr>
        <p:spPr bwMode="auto">
          <a:xfrm>
            <a:off x="1295400" y="3048000"/>
            <a:ext cx="1524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pPr>
              <a:spcBef>
                <a:spcPct val="50000"/>
              </a:spcBef>
            </a:pPr>
            <a:r>
              <a:rPr lang="fr-FR" altLang="fr-FR" sz="2800"/>
              <a:t>Here I am!</a:t>
            </a:r>
          </a:p>
        </p:txBody>
      </p:sp>
      <p:sp>
        <p:nvSpPr>
          <p:cNvPr id="19462" name="Text Box 8"/>
          <p:cNvSpPr txBox="1">
            <a:spLocks noChangeArrowheads="1"/>
          </p:cNvSpPr>
          <p:nvPr/>
        </p:nvSpPr>
        <p:spPr bwMode="auto">
          <a:xfrm>
            <a:off x="6096000" y="3048000"/>
            <a:ext cx="21336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pPr>
              <a:spcBef>
                <a:spcPct val="50000"/>
              </a:spcBef>
            </a:pPr>
            <a:r>
              <a:rPr lang="fr-FR" altLang="fr-FR" sz="2800"/>
              <a:t>The best perf. of my neighbours</a:t>
            </a:r>
          </a:p>
        </p:txBody>
      </p:sp>
      <p:sp>
        <p:nvSpPr>
          <p:cNvPr id="19463" name="Text Box 9"/>
          <p:cNvSpPr txBox="1">
            <a:spLocks noChangeArrowheads="1"/>
          </p:cNvSpPr>
          <p:nvPr/>
        </p:nvSpPr>
        <p:spPr bwMode="auto">
          <a:xfrm>
            <a:off x="4572000" y="1905000"/>
            <a:ext cx="1524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pPr>
              <a:spcBef>
                <a:spcPct val="50000"/>
              </a:spcBef>
            </a:pPr>
            <a:r>
              <a:rPr lang="fr-FR" altLang="fr-FR" sz="2800"/>
              <a:t>My best perf.</a:t>
            </a:r>
          </a:p>
        </p:txBody>
      </p:sp>
      <p:sp>
        <p:nvSpPr>
          <p:cNvPr id="19464" name="Line 10"/>
          <p:cNvSpPr>
            <a:spLocks noChangeShapeType="1"/>
          </p:cNvSpPr>
          <p:nvPr/>
        </p:nvSpPr>
        <p:spPr bwMode="auto">
          <a:xfrm>
            <a:off x="2971800" y="3657600"/>
            <a:ext cx="1600200" cy="1524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9465" name="Line 11"/>
          <p:cNvSpPr>
            <a:spLocks noChangeShapeType="1"/>
          </p:cNvSpPr>
          <p:nvPr/>
        </p:nvSpPr>
        <p:spPr bwMode="auto">
          <a:xfrm flipV="1">
            <a:off x="3048000" y="2895600"/>
            <a:ext cx="914400" cy="685800"/>
          </a:xfrm>
          <a:prstGeom prst="line">
            <a:avLst/>
          </a:prstGeom>
          <a:noFill/>
          <a:ln w="381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9466" name="Line 12"/>
          <p:cNvSpPr>
            <a:spLocks noChangeShapeType="1"/>
          </p:cNvSpPr>
          <p:nvPr/>
        </p:nvSpPr>
        <p:spPr bwMode="auto">
          <a:xfrm>
            <a:off x="3048000" y="3657600"/>
            <a:ext cx="2819400" cy="685800"/>
          </a:xfrm>
          <a:prstGeom prst="line">
            <a:avLst/>
          </a:prstGeom>
          <a:noFill/>
          <a:ln w="381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15725" name="Line 13"/>
          <p:cNvSpPr>
            <a:spLocks noChangeShapeType="1"/>
          </p:cNvSpPr>
          <p:nvPr/>
        </p:nvSpPr>
        <p:spPr bwMode="auto">
          <a:xfrm>
            <a:off x="2971800" y="3733800"/>
            <a:ext cx="609600" cy="609600"/>
          </a:xfrm>
          <a:prstGeom prst="line">
            <a:avLst/>
          </a:prstGeom>
          <a:noFill/>
          <a:ln w="76200">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15726" name="Line 14"/>
          <p:cNvSpPr>
            <a:spLocks noChangeShapeType="1"/>
          </p:cNvSpPr>
          <p:nvPr/>
        </p:nvSpPr>
        <p:spPr bwMode="auto">
          <a:xfrm flipV="1">
            <a:off x="3505200" y="3962400"/>
            <a:ext cx="533400" cy="381000"/>
          </a:xfrm>
          <a:prstGeom prst="line">
            <a:avLst/>
          </a:prstGeom>
          <a:noFill/>
          <a:ln w="76200">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15727" name="Line 15"/>
          <p:cNvSpPr>
            <a:spLocks noChangeShapeType="1"/>
          </p:cNvSpPr>
          <p:nvPr/>
        </p:nvSpPr>
        <p:spPr bwMode="auto">
          <a:xfrm>
            <a:off x="3962400" y="4038600"/>
            <a:ext cx="1295400" cy="304800"/>
          </a:xfrm>
          <a:prstGeom prst="line">
            <a:avLst/>
          </a:prstGeom>
          <a:noFill/>
          <a:ln w="76200">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9470" name="Text Box 16"/>
          <p:cNvSpPr txBox="1">
            <a:spLocks noChangeArrowheads="1"/>
          </p:cNvSpPr>
          <p:nvPr/>
        </p:nvSpPr>
        <p:spPr bwMode="auto">
          <a:xfrm>
            <a:off x="2476500" y="33401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pPr algn="l">
              <a:spcBef>
                <a:spcPct val="50000"/>
              </a:spcBef>
            </a:pPr>
            <a:r>
              <a:rPr lang="fr-FR" altLang="fr-FR" sz="2800" i="1">
                <a:latin typeface="Times" pitchFamily="18" charset="0"/>
              </a:rPr>
              <a:t>x</a:t>
            </a:r>
          </a:p>
        </p:txBody>
      </p:sp>
      <p:sp>
        <p:nvSpPr>
          <p:cNvPr id="19471" name="Text Box 17"/>
          <p:cNvSpPr txBox="1">
            <a:spLocks noChangeArrowheads="1"/>
          </p:cNvSpPr>
          <p:nvPr/>
        </p:nvSpPr>
        <p:spPr bwMode="auto">
          <a:xfrm>
            <a:off x="5473700" y="351790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pPr algn="l">
              <a:spcBef>
                <a:spcPct val="50000"/>
              </a:spcBef>
            </a:pPr>
            <a:r>
              <a:rPr lang="fr-FR" altLang="fr-FR" sz="2800" i="1">
                <a:latin typeface="Times" pitchFamily="18" charset="0"/>
              </a:rPr>
              <a:t>p</a:t>
            </a:r>
            <a:r>
              <a:rPr lang="fr-FR" altLang="fr-FR" sz="2800" i="1" baseline="-25000">
                <a:latin typeface="Times" pitchFamily="18" charset="0"/>
              </a:rPr>
              <a:t>g</a:t>
            </a:r>
            <a:endParaRPr lang="fr-FR" altLang="fr-FR" sz="2800" i="1">
              <a:latin typeface="Times" pitchFamily="18" charset="0"/>
            </a:endParaRPr>
          </a:p>
        </p:txBody>
      </p:sp>
      <p:sp>
        <p:nvSpPr>
          <p:cNvPr id="19472" name="Text Box 18"/>
          <p:cNvSpPr txBox="1">
            <a:spLocks noChangeArrowheads="1"/>
          </p:cNvSpPr>
          <p:nvPr/>
        </p:nvSpPr>
        <p:spPr bwMode="auto">
          <a:xfrm>
            <a:off x="3924300" y="27559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pPr algn="l">
              <a:spcBef>
                <a:spcPct val="50000"/>
              </a:spcBef>
            </a:pPr>
            <a:r>
              <a:rPr lang="fr-FR" altLang="fr-FR" sz="2800" i="1">
                <a:latin typeface="Times" pitchFamily="18" charset="0"/>
              </a:rPr>
              <a:t>p</a:t>
            </a:r>
            <a:r>
              <a:rPr lang="fr-FR" altLang="fr-FR" sz="2800" i="1" baseline="-25000">
                <a:latin typeface="Times" pitchFamily="18" charset="0"/>
              </a:rPr>
              <a:t>i</a:t>
            </a:r>
            <a:endParaRPr lang="fr-FR" altLang="fr-FR" sz="2800" i="1">
              <a:latin typeface="Times" pitchFamily="18" charset="0"/>
            </a:endParaRPr>
          </a:p>
        </p:txBody>
      </p:sp>
      <p:sp>
        <p:nvSpPr>
          <p:cNvPr id="19473" name="Text Box 19"/>
          <p:cNvSpPr txBox="1">
            <a:spLocks noChangeArrowheads="1"/>
          </p:cNvSpPr>
          <p:nvPr/>
        </p:nvSpPr>
        <p:spPr bwMode="auto">
          <a:xfrm>
            <a:off x="3657600" y="5105400"/>
            <a:ext cx="3413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r>
              <a:rPr lang="en-GB" altLang="en-US" sz="2800" i="1">
                <a:latin typeface="Times New Roman" charset="0"/>
              </a:rPr>
              <a:t>v</a:t>
            </a:r>
          </a:p>
        </p:txBody>
      </p:sp>
      <p:sp>
        <p:nvSpPr>
          <p:cNvPr id="19474" name="Oval 21"/>
          <p:cNvSpPr>
            <a:spLocks noChangeArrowheads="1"/>
          </p:cNvSpPr>
          <p:nvPr/>
        </p:nvSpPr>
        <p:spPr bwMode="auto">
          <a:xfrm>
            <a:off x="2705100" y="3492500"/>
            <a:ext cx="304800" cy="3048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sp>
        <p:nvSpPr>
          <p:cNvPr id="19475" name="Oval 24"/>
          <p:cNvSpPr>
            <a:spLocks noChangeArrowheads="1"/>
          </p:cNvSpPr>
          <p:nvPr/>
        </p:nvSpPr>
        <p:spPr bwMode="auto">
          <a:xfrm>
            <a:off x="5829300" y="3670300"/>
            <a:ext cx="304800" cy="3048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sp>
        <p:nvSpPr>
          <p:cNvPr id="19476" name="Oval 25"/>
          <p:cNvSpPr>
            <a:spLocks noChangeArrowheads="1"/>
          </p:cNvSpPr>
          <p:nvPr/>
        </p:nvSpPr>
        <p:spPr bwMode="auto">
          <a:xfrm>
            <a:off x="4241800" y="2933700"/>
            <a:ext cx="304800" cy="3048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sp>
        <p:nvSpPr>
          <p:cNvPr id="115738" name="Text Box 26"/>
          <p:cNvSpPr txBox="1">
            <a:spLocks noChangeArrowheads="1"/>
          </p:cNvSpPr>
          <p:nvPr/>
        </p:nvSpPr>
        <p:spPr bwMode="auto">
          <a:xfrm rot="-576644">
            <a:off x="3354388" y="2282825"/>
            <a:ext cx="4111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r>
              <a:rPr lang="en-GB" altLang="en-US" sz="3600">
                <a:solidFill>
                  <a:srgbClr val="0BF53D"/>
                </a:solidFill>
              </a:rPr>
              <a:t> </a:t>
            </a:r>
          </a:p>
        </p:txBody>
      </p:sp>
      <p:sp>
        <p:nvSpPr>
          <p:cNvPr id="115739" name="Text Box 27"/>
          <p:cNvSpPr txBox="1">
            <a:spLocks noChangeArrowheads="1"/>
          </p:cNvSpPr>
          <p:nvPr/>
        </p:nvSpPr>
        <p:spPr bwMode="auto">
          <a:xfrm rot="-529017">
            <a:off x="6286500" y="4645025"/>
            <a:ext cx="4111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r>
              <a:rPr lang="en-GB" altLang="en-US" sz="3600">
                <a:solidFill>
                  <a:srgbClr val="0BF53D"/>
                </a:solidFill>
              </a:rPr>
              <a:t> </a:t>
            </a:r>
          </a:p>
        </p:txBody>
      </p:sp>
      <p:sp>
        <p:nvSpPr>
          <p:cNvPr id="115740" name="Oval 28"/>
          <p:cNvSpPr>
            <a:spLocks noChangeArrowheads="1"/>
          </p:cNvSpPr>
          <p:nvPr/>
        </p:nvSpPr>
        <p:spPr bwMode="auto">
          <a:xfrm>
            <a:off x="5168900" y="4229100"/>
            <a:ext cx="304800" cy="304800"/>
          </a:xfrm>
          <a:prstGeom prst="ellipse">
            <a:avLst/>
          </a:prstGeom>
          <a:solidFill>
            <a:srgbClr val="13D92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chemeClr val="tx1"/>
                </a:solidFill>
                <a:latin typeface="KARINE" pitchFamily="2" charset="0"/>
              </a:defRPr>
            </a:lvl1pPr>
            <a:lvl2pPr marL="742950" indent="-285750">
              <a:defRPr sz="3200">
                <a:solidFill>
                  <a:schemeClr val="tx1"/>
                </a:solidFill>
                <a:latin typeface="KARINE" pitchFamily="2" charset="0"/>
              </a:defRPr>
            </a:lvl2pPr>
            <a:lvl3pPr marL="1143000" indent="-228600">
              <a:defRPr sz="3200">
                <a:solidFill>
                  <a:schemeClr val="tx1"/>
                </a:solidFill>
                <a:latin typeface="KARINE" pitchFamily="2" charset="0"/>
              </a:defRPr>
            </a:lvl3pPr>
            <a:lvl4pPr marL="1600200" indent="-228600">
              <a:defRPr sz="3200">
                <a:solidFill>
                  <a:schemeClr val="tx1"/>
                </a:solidFill>
                <a:latin typeface="KARINE" pitchFamily="2" charset="0"/>
              </a:defRPr>
            </a:lvl4pPr>
            <a:lvl5pPr marL="2057400" indent="-228600">
              <a:defRPr sz="3200">
                <a:solidFill>
                  <a:schemeClr val="tx1"/>
                </a:solidFill>
                <a:latin typeface="KARINE" pitchFamily="2" charset="0"/>
              </a:defRPr>
            </a:lvl5pPr>
            <a:lvl6pPr marL="2514600" indent="-228600" algn="ctr" eaLnBrk="0" fontAlgn="base" hangingPunct="0">
              <a:spcBef>
                <a:spcPct val="0"/>
              </a:spcBef>
              <a:spcAft>
                <a:spcPct val="0"/>
              </a:spcAft>
              <a:defRPr sz="3200">
                <a:solidFill>
                  <a:schemeClr val="tx1"/>
                </a:solidFill>
                <a:latin typeface="KARINE" pitchFamily="2" charset="0"/>
              </a:defRPr>
            </a:lvl6pPr>
            <a:lvl7pPr marL="2971800" indent="-228600" algn="ctr" eaLnBrk="0" fontAlgn="base" hangingPunct="0">
              <a:spcBef>
                <a:spcPct val="0"/>
              </a:spcBef>
              <a:spcAft>
                <a:spcPct val="0"/>
              </a:spcAft>
              <a:defRPr sz="3200">
                <a:solidFill>
                  <a:schemeClr val="tx1"/>
                </a:solidFill>
                <a:latin typeface="KARINE" pitchFamily="2" charset="0"/>
              </a:defRPr>
            </a:lvl7pPr>
            <a:lvl8pPr marL="3429000" indent="-228600" algn="ctr" eaLnBrk="0" fontAlgn="base" hangingPunct="0">
              <a:spcBef>
                <a:spcPct val="0"/>
              </a:spcBef>
              <a:spcAft>
                <a:spcPct val="0"/>
              </a:spcAft>
              <a:defRPr sz="3200">
                <a:solidFill>
                  <a:schemeClr val="tx1"/>
                </a:solidFill>
                <a:latin typeface="KARINE" pitchFamily="2" charset="0"/>
              </a:defRPr>
            </a:lvl8pPr>
            <a:lvl9pPr marL="3886200" indent="-228600" algn="ctr" eaLnBrk="0" fontAlgn="base" hangingPunct="0">
              <a:spcBef>
                <a:spcPct val="0"/>
              </a:spcBef>
              <a:spcAft>
                <a:spcPct val="0"/>
              </a:spcAft>
              <a:defRPr sz="3200">
                <a:solidFill>
                  <a:schemeClr val="tx1"/>
                </a:solidFill>
                <a:latin typeface="KARINE" pitchFamily="2" charset="0"/>
              </a:defRPr>
            </a:lvl9pPr>
          </a:lstStyle>
          <a:p>
            <a:endParaRPr lang="en-GB" altLang="en-US"/>
          </a:p>
        </p:txBody>
      </p:sp>
    </p:spTree>
    <p:extLst>
      <p:ext uri="{BB962C8B-B14F-4D97-AF65-F5344CB8AC3E}">
        <p14:creationId xmlns:p14="http://schemas.microsoft.com/office/powerpoint/2010/main" val="20199027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3" presetClass="entr" presetSubtype="16" fill="hold" grpId="0" nodeType="clickEffect">
                                  <p:stCondLst>
                                    <p:cond delay="0"/>
                                  </p:stCondLst>
                                  <p:childTnLst>
                                    <p:set>
                                      <p:cBhvr>
                                        <p:cTn id="10" dur="1" fill="hold">
                                          <p:stCondLst>
                                            <p:cond delay="0"/>
                                          </p:stCondLst>
                                        </p:cTn>
                                        <p:tgtEl>
                                          <p:spTgt spid="115718"/>
                                        </p:tgtEl>
                                        <p:attrNameLst>
                                          <p:attrName>style.visibility</p:attrName>
                                        </p:attrNameLst>
                                      </p:cBhvr>
                                      <p:to>
                                        <p:strVal val="visible"/>
                                      </p:to>
                                    </p:set>
                                    <p:anim calcmode="lin" valueType="num">
                                      <p:cBhvr>
                                        <p:cTn id="11" dur="500" fill="hold"/>
                                        <p:tgtEl>
                                          <p:spTgt spid="115718"/>
                                        </p:tgtEl>
                                        <p:attrNameLst>
                                          <p:attrName>ppt_w</p:attrName>
                                        </p:attrNameLst>
                                      </p:cBhvr>
                                      <p:tavLst>
                                        <p:tav tm="0">
                                          <p:val>
                                            <p:fltVal val="0"/>
                                          </p:val>
                                        </p:tav>
                                        <p:tav tm="100000">
                                          <p:val>
                                            <p:strVal val="#ppt_w"/>
                                          </p:val>
                                        </p:tav>
                                      </p:tavLst>
                                    </p:anim>
                                    <p:anim calcmode="lin" valueType="num">
                                      <p:cBhvr>
                                        <p:cTn id="12" dur="500" fill="hold"/>
                                        <p:tgtEl>
                                          <p:spTgt spid="115718"/>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5738"/>
                                        </p:tgtEl>
                                        <p:attrNameLst>
                                          <p:attrName>style.visibility</p:attrName>
                                        </p:attrNameLst>
                                      </p:cBhvr>
                                      <p:to>
                                        <p:strVal val="visible"/>
                                      </p:to>
                                    </p:set>
                                    <p:animEffect transition="in" filter="wipe(left)">
                                      <p:cBhvr>
                                        <p:cTn id="17" dur="500"/>
                                        <p:tgtEl>
                                          <p:spTgt spid="1157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15726"/>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3" presetClass="entr" presetSubtype="16" fill="hold" grpId="0" nodeType="clickEffect">
                                  <p:stCondLst>
                                    <p:cond delay="0"/>
                                  </p:stCondLst>
                                  <p:childTnLst>
                                    <p:set>
                                      <p:cBhvr>
                                        <p:cTn id="25" dur="1" fill="hold">
                                          <p:stCondLst>
                                            <p:cond delay="0"/>
                                          </p:stCondLst>
                                        </p:cTn>
                                        <p:tgtEl>
                                          <p:spTgt spid="115717"/>
                                        </p:tgtEl>
                                        <p:attrNameLst>
                                          <p:attrName>style.visibility</p:attrName>
                                        </p:attrNameLst>
                                      </p:cBhvr>
                                      <p:to>
                                        <p:strVal val="visible"/>
                                      </p:to>
                                    </p:set>
                                    <p:anim calcmode="lin" valueType="num">
                                      <p:cBhvr>
                                        <p:cTn id="26" dur="500" fill="hold"/>
                                        <p:tgtEl>
                                          <p:spTgt spid="115717"/>
                                        </p:tgtEl>
                                        <p:attrNameLst>
                                          <p:attrName>ppt_w</p:attrName>
                                        </p:attrNameLst>
                                      </p:cBhvr>
                                      <p:tavLst>
                                        <p:tav tm="0">
                                          <p:val>
                                            <p:fltVal val="0"/>
                                          </p:val>
                                        </p:tav>
                                        <p:tav tm="100000">
                                          <p:val>
                                            <p:strVal val="#ppt_w"/>
                                          </p:val>
                                        </p:tav>
                                      </p:tavLst>
                                    </p:anim>
                                    <p:anim calcmode="lin" valueType="num">
                                      <p:cBhvr>
                                        <p:cTn id="27" dur="500" fill="hold"/>
                                        <p:tgtEl>
                                          <p:spTgt spid="115717"/>
                                        </p:tgtEl>
                                        <p:attrNameLst>
                                          <p:attrName>ppt_h</p:attrName>
                                        </p:attrNameLst>
                                      </p:cBhvr>
                                      <p:tavLst>
                                        <p:tav tm="0">
                                          <p:val>
                                            <p:fltVal val="0"/>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5739"/>
                                        </p:tgtEl>
                                        <p:attrNameLst>
                                          <p:attrName>style.visibility</p:attrName>
                                        </p:attrNameLst>
                                      </p:cBhvr>
                                      <p:to>
                                        <p:strVal val="visible"/>
                                      </p:to>
                                    </p:set>
                                    <p:animEffect transition="in" filter="wipe(left)">
                                      <p:cBhvr>
                                        <p:cTn id="32" dur="500"/>
                                        <p:tgtEl>
                                          <p:spTgt spid="11573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15727"/>
                                        </p:tgtEl>
                                        <p:attrNameLst>
                                          <p:attrName>style.visibility</p:attrName>
                                        </p:attrNameLst>
                                      </p:cBhvr>
                                      <p:to>
                                        <p:strVal val="visible"/>
                                      </p:to>
                                    </p:set>
                                  </p:childTnLst>
                                </p:cTn>
                              </p:par>
                            </p:childTnLst>
                          </p:cTn>
                        </p:par>
                        <p:par>
                          <p:cTn id="37" fill="hold" nodeType="afterGroup">
                            <p:stCondLst>
                              <p:cond delay="500"/>
                            </p:stCondLst>
                            <p:childTnLst>
                              <p:par>
                                <p:cTn id="38" presetID="2" presetClass="entr" presetSubtype="1" fill="hold" grpId="0" nodeType="afterEffect">
                                  <p:stCondLst>
                                    <p:cond delay="1000"/>
                                  </p:stCondLst>
                                  <p:childTnLst>
                                    <p:set>
                                      <p:cBhvr>
                                        <p:cTn id="39" dur="1" fill="hold">
                                          <p:stCondLst>
                                            <p:cond delay="0"/>
                                          </p:stCondLst>
                                        </p:cTn>
                                        <p:tgtEl>
                                          <p:spTgt spid="115740"/>
                                        </p:tgtEl>
                                        <p:attrNameLst>
                                          <p:attrName>style.visibility</p:attrName>
                                        </p:attrNameLst>
                                      </p:cBhvr>
                                      <p:to>
                                        <p:strVal val="visible"/>
                                      </p:to>
                                    </p:set>
                                    <p:anim calcmode="lin" valueType="num">
                                      <p:cBhvr additive="base">
                                        <p:cTn id="40" dur="500" fill="hold"/>
                                        <p:tgtEl>
                                          <p:spTgt spid="115740"/>
                                        </p:tgtEl>
                                        <p:attrNameLst>
                                          <p:attrName>ppt_x</p:attrName>
                                        </p:attrNameLst>
                                      </p:cBhvr>
                                      <p:tavLst>
                                        <p:tav tm="0">
                                          <p:val>
                                            <p:strVal val="#ppt_x"/>
                                          </p:val>
                                        </p:tav>
                                        <p:tav tm="100000">
                                          <p:val>
                                            <p:strVal val="#ppt_x"/>
                                          </p:val>
                                        </p:tav>
                                      </p:tavLst>
                                    </p:anim>
                                    <p:anim calcmode="lin" valueType="num">
                                      <p:cBhvr additive="base">
                                        <p:cTn id="41" dur="500" fill="hold"/>
                                        <p:tgtEl>
                                          <p:spTgt spid="11574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7" grpId="0" animBg="1"/>
      <p:bldP spid="115718" grpId="0" animBg="1"/>
      <p:bldP spid="115725" grpId="0" animBg="1"/>
      <p:bldP spid="115726" grpId="0" animBg="1"/>
      <p:bldP spid="115727" grpId="0" animBg="1"/>
      <p:bldP spid="115738" grpId="0" autoUpdateAnimBg="0"/>
      <p:bldP spid="115739" grpId="0" autoUpdateAnimBg="0"/>
      <p:bldP spid="11574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undição">
  <a:themeElements>
    <a:clrScheme name="Fundição">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undição">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undição">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1508</TotalTime>
  <Words>2625</Words>
  <Application>Microsoft Office PowerPoint</Application>
  <PresentationFormat>Apresentação na tela (4:3)</PresentationFormat>
  <Paragraphs>362</Paragraphs>
  <Slides>57</Slides>
  <Notes>27</Notes>
  <HiddenSlides>0</HiddenSlides>
  <MMClips>0</MMClips>
  <ScaleCrop>false</ScaleCrop>
  <HeadingPairs>
    <vt:vector size="6" baseType="variant">
      <vt:variant>
        <vt:lpstr>Tema</vt:lpstr>
      </vt:variant>
      <vt:variant>
        <vt:i4>1</vt:i4>
      </vt:variant>
      <vt:variant>
        <vt:lpstr>Servidores OLE incorporados</vt:lpstr>
      </vt:variant>
      <vt:variant>
        <vt:i4>2</vt:i4>
      </vt:variant>
      <vt:variant>
        <vt:lpstr>Títulos de slides</vt:lpstr>
      </vt:variant>
      <vt:variant>
        <vt:i4>57</vt:i4>
      </vt:variant>
    </vt:vector>
  </HeadingPairs>
  <TitlesOfParts>
    <vt:vector size="60" baseType="lpstr">
      <vt:lpstr>Fundição</vt:lpstr>
      <vt:lpstr>Document Microsoft Word</vt:lpstr>
      <vt:lpstr>MS_ClipArt_Gallery</vt:lpstr>
      <vt:lpstr>The Particle Swarm Optimization Algorithm</vt:lpstr>
      <vt:lpstr>Summary</vt:lpstr>
      <vt:lpstr>Introduction to the PSO: Origins</vt:lpstr>
      <vt:lpstr>Introduction to the PSO: Origins</vt:lpstr>
      <vt:lpstr>Introduction to the PSO: Origins</vt:lpstr>
      <vt:lpstr>Introduction to the PSO: Concept</vt:lpstr>
      <vt:lpstr>Introduction to the PSO: Concept</vt:lpstr>
      <vt:lpstr>Introduction to the PSO: Concept</vt:lpstr>
      <vt:lpstr>Particles Adjust their positions according to a ``Psychosocial compromise’’ between what an individual is comfortable with, and what society reckons</vt:lpstr>
      <vt:lpstr>Introduction to the PSO: Algorithm - Neighborhood</vt:lpstr>
      <vt:lpstr>Introduction to the PSO: Algorithm - Neighborhood</vt:lpstr>
      <vt:lpstr>Initialization. Positions and velocities</vt:lpstr>
      <vt:lpstr>Introduction to the PSO: Algorithm - Parameterss</vt:lpstr>
      <vt:lpstr>Introduction to the PSO: Algorithm</vt:lpstr>
      <vt:lpstr>Introduction to the PSO: Algorithm</vt:lpstr>
      <vt:lpstr>Introduction to the PSO: Algorithm - Parameters</vt:lpstr>
      <vt:lpstr>Introduction to the PSO: Algorithm</vt:lpstr>
      <vt:lpstr>Introduction to the PSO: Algorithm</vt:lpstr>
      <vt:lpstr>Introduction to the PSO: Algorithm</vt:lpstr>
      <vt:lpstr>Introduction to the PSO: Algorithm</vt:lpstr>
      <vt:lpstr>Apresentação do PowerPoint</vt:lpstr>
      <vt:lpstr>Introduction to the PSO: Algorithm - Example</vt:lpstr>
      <vt:lpstr>Introduction to the PSO: Algorithm - Example</vt:lpstr>
      <vt:lpstr>Introduction to the PSO: Algorithm - Example</vt:lpstr>
      <vt:lpstr>Introduction to the PSO: Algorithm - Example</vt:lpstr>
      <vt:lpstr>Introduction to the PSO: Algorithm - Example</vt:lpstr>
      <vt:lpstr>Introduction to the PSO: Algorithm - Example</vt:lpstr>
      <vt:lpstr>Introduction to the PSO: Algorithm - Example</vt:lpstr>
      <vt:lpstr>Introduction to the PSO: Algorithm - Example</vt:lpstr>
      <vt:lpstr>Exemplo: 1ª Iteração</vt:lpstr>
      <vt:lpstr>Exemplo: 2ª Iteração</vt:lpstr>
      <vt:lpstr>Apresentação do PowerPoint</vt:lpstr>
      <vt:lpstr>Apresentação do PowerPoint</vt:lpstr>
      <vt:lpstr>Apresentação do PowerPoint</vt:lpstr>
      <vt:lpstr>Introduction to the PSO: Algorithm Characteristics</vt:lpstr>
      <vt:lpstr>Introduction to the PSO: Different Approaches</vt:lpstr>
      <vt:lpstr>Some functions often used for testing real-valued optimisation algorithms</vt:lpstr>
      <vt:lpstr>... and some typical results</vt:lpstr>
      <vt:lpstr>This is from  Poli, R. (2008). "Analysis of the publications on the applications of particle swarm optimisation". Journal of Artificial Evolution and Applications 2008: 1–10. </vt:lpstr>
      <vt:lpstr>Apresentação do PowerPoint</vt:lpstr>
      <vt:lpstr>Apresentação do PowerPoint</vt:lpstr>
      <vt:lpstr>Adaptive swarm size</vt:lpstr>
      <vt:lpstr>Adaptive coefficients</vt:lpstr>
      <vt:lpstr>Apresentação do PowerPoint</vt:lpstr>
      <vt:lpstr>PSO for the BPP: Problem Formulation</vt:lpstr>
      <vt:lpstr>PSO for the BPP: Initialization</vt:lpstr>
      <vt:lpstr>PSO for the BPP:  Initialization BLF</vt:lpstr>
      <vt:lpstr>PSO for the BPP: Algorithm</vt:lpstr>
      <vt:lpstr>PSO for the BPP:  Algorithm</vt:lpstr>
      <vt:lpstr>PSO for the BPP:  Algorithm</vt:lpstr>
      <vt:lpstr>PSO for the BPP:  Problem Formulation</vt:lpstr>
      <vt:lpstr>PSO for the BPP: Simulation Results</vt:lpstr>
      <vt:lpstr>PSO for the BPP: Simulation Results</vt:lpstr>
      <vt:lpstr>PSO for the BPP: Simulation Results</vt:lpstr>
      <vt:lpstr>PSO for the BPP: Simulation Results</vt:lpstr>
      <vt:lpstr>PSO for the BPP: Conclusions</vt:lpstr>
      <vt:lpstr>The Particle Swarm Optimization Algorithm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Particle Swarm Optimization Algorithm</dc:title>
  <dc:creator>Andry</dc:creator>
  <cp:lastModifiedBy>dalcimar .</cp:lastModifiedBy>
  <cp:revision>219</cp:revision>
  <dcterms:created xsi:type="dcterms:W3CDTF">2011-01-05T13:26:41Z</dcterms:created>
  <dcterms:modified xsi:type="dcterms:W3CDTF">2016-07-04T20:37:09Z</dcterms:modified>
</cp:coreProperties>
</file>