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3"/>
  </p:notesMasterIdLst>
  <p:sldIdLst>
    <p:sldId id="256" r:id="rId2"/>
    <p:sldId id="264" r:id="rId3"/>
    <p:sldId id="554" r:id="rId4"/>
    <p:sldId id="556" r:id="rId5"/>
    <p:sldId id="555" r:id="rId6"/>
    <p:sldId id="557" r:id="rId7"/>
    <p:sldId id="558" r:id="rId8"/>
    <p:sldId id="528" r:id="rId9"/>
    <p:sldId id="334" r:id="rId10"/>
    <p:sldId id="559" r:id="rId11"/>
    <p:sldId id="527" r:id="rId12"/>
    <p:sldId id="530" r:id="rId13"/>
    <p:sldId id="562" r:id="rId14"/>
    <p:sldId id="563" r:id="rId15"/>
    <p:sldId id="587" r:id="rId16"/>
    <p:sldId id="564" r:id="rId17"/>
    <p:sldId id="565" r:id="rId18"/>
    <p:sldId id="567" r:id="rId19"/>
    <p:sldId id="535" r:id="rId20"/>
    <p:sldId id="588" r:id="rId21"/>
    <p:sldId id="579" r:id="rId22"/>
    <p:sldId id="589" r:id="rId23"/>
    <p:sldId id="580" r:id="rId24"/>
    <p:sldId id="581" r:id="rId25"/>
    <p:sldId id="583" r:id="rId26"/>
    <p:sldId id="584" r:id="rId27"/>
    <p:sldId id="586" r:id="rId28"/>
    <p:sldId id="560" r:id="rId29"/>
    <p:sldId id="549" r:id="rId30"/>
    <p:sldId id="568" r:id="rId31"/>
    <p:sldId id="569" r:id="rId32"/>
    <p:sldId id="570" r:id="rId33"/>
    <p:sldId id="571" r:id="rId34"/>
    <p:sldId id="572" r:id="rId35"/>
    <p:sldId id="574" r:id="rId36"/>
    <p:sldId id="590" r:id="rId37"/>
    <p:sldId id="561" r:id="rId38"/>
    <p:sldId id="551" r:id="rId39"/>
    <p:sldId id="575" r:id="rId40"/>
    <p:sldId id="576" r:id="rId41"/>
    <p:sldId id="53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1">
          <p15:clr>
            <a:srgbClr val="A4A3A4"/>
          </p15:clr>
        </p15:guide>
        <p15:guide id="2" pos="37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89215" autoAdjust="0"/>
  </p:normalViewPr>
  <p:slideViewPr>
    <p:cSldViewPr snapToGrid="0">
      <p:cViewPr varScale="1">
        <p:scale>
          <a:sx n="119" d="100"/>
          <a:sy n="119" d="100"/>
        </p:scale>
        <p:origin x="132" y="618"/>
      </p:cViewPr>
      <p:guideLst>
        <p:guide orient="horz" pos="2201"/>
        <p:guide pos="378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7FAE1-3CDB-4B16-9900-BC826497684B}" type="datetimeFigureOut">
              <a:rPr lang="zh-CN" altLang="en-US" smtClean="0"/>
              <a:t>2022/5/27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CE8A3-6E88-4043-A1FA-B2CB20BAFD6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在数据流中使用概率模型对协议进行逆向</a:t>
            </a:r>
          </a:p>
        </p:txBody>
      </p:sp>
      <p:sp>
        <p:nvSpPr>
          <p:cNvPr id="4" name="灯片编号占位符 3"/>
          <p:cNvSpPr>
            <a:spLocks noGrp="1"/>
          </p:cNvSpPr>
          <p:nvPr>
            <p:ph type="sldNum" sz="quarter" idx="5"/>
          </p:nvPr>
        </p:nvSpPr>
        <p:spPr/>
        <p:txBody>
          <a:bodyPr/>
          <a:lstStyle/>
          <a:p>
            <a:fld id="{7D6CE8A3-6E88-4043-A1FA-B2CB20BAFD6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10</a:t>
            </a:fld>
            <a:endParaRPr lang="zh-CN" altLang="en-US"/>
          </a:p>
        </p:txBody>
      </p:sp>
    </p:spTree>
    <p:extLst>
      <p:ext uri="{BB962C8B-B14F-4D97-AF65-F5344CB8AC3E}">
        <p14:creationId xmlns:p14="http://schemas.microsoft.com/office/powerpoint/2010/main" val="3696078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dirty="0">
                <a:effectLst/>
                <a:ea typeface="Microsoft YaHei" panose="020B0503020204020204" pitchFamily="34" charset="-122"/>
              </a:rPr>
              <a:t>识别这些字段的想法是通过消息对齐来识别绑定可变长度字段的固定长度字段</a:t>
            </a:r>
            <a:endParaRPr lang="en-US" altLang="zh-CN" sz="1800" dirty="0">
              <a:effectLst/>
              <a:ea typeface="Microsoft YaHei" panose="020B0503020204020204" pitchFamily="34" charset="-122"/>
            </a:endParaRPr>
          </a:p>
          <a:p>
            <a:pPr algn="just"/>
            <a:endParaRPr lang="en-US" altLang="zh-CN"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r>
              <a:rPr lang="zh-CN"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区分文本数据</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13</a:t>
            </a:fld>
            <a:endParaRPr lang="zh-CN" altLang="en-US"/>
          </a:p>
        </p:txBody>
      </p:sp>
    </p:spTree>
    <p:extLst>
      <p:ext uri="{BB962C8B-B14F-4D97-AF65-F5344CB8AC3E}">
        <p14:creationId xmlns:p14="http://schemas.microsoft.com/office/powerpoint/2010/main" val="1621897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14</a:t>
            </a:fld>
            <a:endParaRPr lang="zh-CN" altLang="en-US"/>
          </a:p>
        </p:txBody>
      </p:sp>
    </p:spTree>
    <p:extLst>
      <p:ext uri="{BB962C8B-B14F-4D97-AF65-F5344CB8AC3E}">
        <p14:creationId xmlns:p14="http://schemas.microsoft.com/office/powerpoint/2010/main" val="1866864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微软雅黑" panose="020B0503020204020204" pitchFamily="34" charset="-122"/>
              </a:rPr>
              <a:t>事情还没有发生，要求这件事情发生的可能性的大小，是先验概率。事情已经发生，要求这件事情发生的原因是由某个因素引起的可能性的大小，是后验概率</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15</a:t>
            </a:fld>
            <a:endParaRPr lang="zh-CN" altLang="en-US"/>
          </a:p>
        </p:txBody>
      </p:sp>
    </p:spTree>
    <p:extLst>
      <p:ext uri="{BB962C8B-B14F-4D97-AF65-F5344CB8AC3E}">
        <p14:creationId xmlns:p14="http://schemas.microsoft.com/office/powerpoint/2010/main" val="1377992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对于第一次聚类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MSA</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最开始可能不会产生预期的对齐，因为它本身也是不确定的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16</a:t>
            </a:fld>
            <a:endParaRPr lang="zh-CN" altLang="en-US"/>
          </a:p>
        </p:txBody>
      </p:sp>
    </p:spTree>
    <p:extLst>
      <p:ext uri="{BB962C8B-B14F-4D97-AF65-F5344CB8AC3E}">
        <p14:creationId xmlns:p14="http://schemas.microsoft.com/office/powerpoint/2010/main" val="1944538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使用形式化语言描述，状态机用已有的工具</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17</a:t>
            </a:fld>
            <a:endParaRPr lang="zh-CN" altLang="en-US"/>
          </a:p>
        </p:txBody>
      </p:sp>
    </p:spTree>
    <p:extLst>
      <p:ext uri="{BB962C8B-B14F-4D97-AF65-F5344CB8AC3E}">
        <p14:creationId xmlns:p14="http://schemas.microsoft.com/office/powerpoint/2010/main" val="1726060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18</a:t>
            </a:fld>
            <a:endParaRPr lang="zh-CN" altLang="en-US"/>
          </a:p>
        </p:txBody>
      </p:sp>
    </p:spTree>
    <p:extLst>
      <p:ext uri="{BB962C8B-B14F-4D97-AF65-F5344CB8AC3E}">
        <p14:creationId xmlns:p14="http://schemas.microsoft.com/office/powerpoint/2010/main" val="3600172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将关键字识别中的不确定性建模为观察值和一组随机变量的联合分布</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讨论如何使用概率对不确定性进行建模以及使用图形模型进行概率推断的细节</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dirty="0">
                <a:effectLst/>
                <a:ea typeface="Microsoft YaHei" panose="020B0503020204020204" pitchFamily="34" charset="-122"/>
              </a:rPr>
              <a:t>最后一列代表与第一列</a:t>
            </a:r>
            <a:r>
              <a:rPr lang="zh-CN" altLang="en-US" sz="1800" dirty="0">
                <a:effectLst/>
                <a:ea typeface="Microsoft YaHei" panose="020B0503020204020204" pitchFamily="34" charset="-122"/>
              </a:rPr>
              <a:t>随机变量</a:t>
            </a:r>
            <a:r>
              <a:rPr lang="zh-CN" altLang="zh-CN" sz="1800" dirty="0">
                <a:effectLst/>
                <a:ea typeface="Microsoft YaHei" panose="020B0503020204020204" pitchFamily="34" charset="-122"/>
              </a:rPr>
              <a:t>的相关关系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040608"/>
                </a:solidFill>
                <a:latin typeface="Times New Roman" panose="02020603050405020304" pitchFamily="18" charset="0"/>
                <a:cs typeface="Times New Roman" panose="02020603050405020304" pitchFamily="18" charset="0"/>
              </a:rPr>
              <a:t>普渡大学计算机科学系 博士 </a:t>
            </a:r>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将关键字识别中的不确定性建模为观察值和一组随机变量的联合分布</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讨论如何使用概率对不确定性进行建模以及使用图形模型进行概率推断的细节</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dirty="0">
                <a:effectLst/>
                <a:ea typeface="Microsoft YaHei" panose="020B0503020204020204" pitchFamily="34" charset="-122"/>
              </a:rPr>
              <a:t>最后一列代表与第一列</a:t>
            </a:r>
            <a:r>
              <a:rPr lang="zh-CN" altLang="en-US" sz="1800" dirty="0">
                <a:effectLst/>
                <a:ea typeface="Microsoft YaHei" panose="020B0503020204020204" pitchFamily="34" charset="-122"/>
              </a:rPr>
              <a:t>随机变量</a:t>
            </a:r>
            <a:r>
              <a:rPr lang="zh-CN" altLang="zh-CN" sz="1800" dirty="0">
                <a:effectLst/>
                <a:ea typeface="Microsoft YaHei" panose="020B0503020204020204" pitchFamily="34" charset="-122"/>
              </a:rPr>
              <a:t>的相关关系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20</a:t>
            </a:fld>
            <a:endParaRPr lang="zh-CN" altLang="en-US"/>
          </a:p>
        </p:txBody>
      </p:sp>
    </p:spTree>
    <p:extLst>
      <p:ext uri="{BB962C8B-B14F-4D97-AF65-F5344CB8AC3E}">
        <p14:creationId xmlns:p14="http://schemas.microsoft.com/office/powerpoint/2010/main" val="1231365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公式解读：分子是相同字节数，分母是总字节数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21</a:t>
            </a:fld>
            <a:endParaRPr lang="zh-CN" altLang="en-US"/>
          </a:p>
        </p:txBody>
      </p:sp>
    </p:spTree>
    <p:extLst>
      <p:ext uri="{BB962C8B-B14F-4D97-AF65-F5344CB8AC3E}">
        <p14:creationId xmlns:p14="http://schemas.microsoft.com/office/powerpoint/2010/main" val="2446878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理想情况下，消息相似性约束要求所有内部分数都高于簇间分数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22</a:t>
            </a:fld>
            <a:endParaRPr lang="zh-CN" altLang="en-US"/>
          </a:p>
        </p:txBody>
      </p:sp>
    </p:spTree>
    <p:extLst>
      <p:ext uri="{BB962C8B-B14F-4D97-AF65-F5344CB8AC3E}">
        <p14:creationId xmlns:p14="http://schemas.microsoft.com/office/powerpoint/2010/main" val="2115801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在预处理步骤中，我们将原始跟踪拆分为会话，在会话中，我们可以根据时间戳、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IP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和端口号将来自客户端和服务器端的消息分组，在图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中，我们可以生成如表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II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所示的消息对</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23</a:t>
            </a:fld>
            <a:endParaRPr lang="zh-CN" altLang="en-US"/>
          </a:p>
        </p:txBody>
      </p:sp>
    </p:spTree>
    <p:extLst>
      <p:ext uri="{BB962C8B-B14F-4D97-AF65-F5344CB8AC3E}">
        <p14:creationId xmlns:p14="http://schemas.microsoft.com/office/powerpoint/2010/main" val="2606589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dirty="0">
                <a:effectLst/>
                <a:ea typeface="Microsoft YaHei" panose="020B0503020204020204" pitchFamily="34" charset="-122"/>
              </a:rPr>
              <a:t>在图</a:t>
            </a:r>
            <a:r>
              <a:rPr lang="en-US" altLang="zh-CN" sz="1800" dirty="0">
                <a:effectLst/>
                <a:ea typeface="Calibri" panose="020F0502020204030204" pitchFamily="34" charset="0"/>
              </a:rPr>
              <a:t> 9 </a:t>
            </a:r>
            <a:r>
              <a:rPr lang="zh-CN" altLang="zh-CN" sz="1800" dirty="0">
                <a:effectLst/>
                <a:ea typeface="Microsoft YaHei" panose="020B0503020204020204" pitchFamily="34" charset="-122"/>
              </a:rPr>
              <a:t>中，两条消息属于不同类型，具有不同的字段结构。</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如果它们被错误地放入一个簇中，将插入很多间隙（</a:t>
            </a:r>
            <a:r>
              <a:rPr lang="en-US" altLang="zh-CN" sz="1800" dirty="0">
                <a:effectLst/>
                <a:ea typeface="Calibri" panose="020F0502020204030204" pitchFamily="34" charset="0"/>
              </a:rPr>
              <a:t>'-'</a:t>
            </a:r>
            <a:r>
              <a:rPr lang="zh-CN" altLang="zh-CN" sz="1800" dirty="0">
                <a:effectLst/>
                <a:ea typeface="Microsoft YaHei" panose="020B0503020204020204" pitchFamily="34" charset="-122"/>
              </a:rPr>
              <a:t>）以使它们的公共字段对齐</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24</a:t>
            </a:fld>
            <a:endParaRPr lang="zh-CN" altLang="en-US"/>
          </a:p>
        </p:txBody>
      </p:sp>
    </p:spTree>
    <p:extLst>
      <p:ext uri="{BB962C8B-B14F-4D97-AF65-F5344CB8AC3E}">
        <p14:creationId xmlns:p14="http://schemas.microsoft.com/office/powerpoint/2010/main" val="1883903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dirty="0">
                <a:effectLst/>
                <a:ea typeface="Microsoft YaHei" panose="020B0503020204020204" pitchFamily="34" charset="-122"/>
              </a:rPr>
              <a:t>将其与阈值</a:t>
            </a:r>
            <a:r>
              <a:rPr lang="en-US" altLang="zh-CN" sz="1800" dirty="0">
                <a:effectLst/>
                <a:ea typeface="Calibri" panose="020F0502020204030204" pitchFamily="34" charset="0"/>
              </a:rPr>
              <a:t> t </a:t>
            </a:r>
            <a:r>
              <a:rPr lang="zh-CN" altLang="zh-CN" sz="1800" dirty="0">
                <a:effectLst/>
                <a:ea typeface="Microsoft YaHei" panose="020B0503020204020204" pitchFamily="34" charset="-122"/>
              </a:rPr>
              <a:t>值进行比较，在本文中保守地设置为</a:t>
            </a:r>
            <a:r>
              <a:rPr lang="en-US" altLang="zh-CN" sz="1800" dirty="0">
                <a:effectLst/>
                <a:ea typeface="Calibri" panose="020F0502020204030204" pitchFamily="34" charset="0"/>
              </a:rPr>
              <a:t> 0.5</a:t>
            </a:r>
            <a:r>
              <a:rPr lang="zh-CN" altLang="en-US" sz="1800" dirty="0">
                <a:effectLst/>
                <a:ea typeface="Calibri" panose="020F0502020204030204" pitchFamily="34" charset="0"/>
              </a:rPr>
              <a:t>，</a:t>
            </a:r>
            <a:r>
              <a:rPr lang="zh-CN" altLang="zh-CN" sz="1800" dirty="0">
                <a:effectLst/>
                <a:ea typeface="Microsoft YaHei" panose="020B0503020204020204" pitchFamily="34" charset="-122"/>
              </a:rPr>
              <a:t>如果指标大于阈值，则意味着候选字段生成的簇太多，不太可能是真正的关键字</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25</a:t>
            </a:fld>
            <a:endParaRPr lang="zh-CN" altLang="en-US"/>
          </a:p>
        </p:txBody>
      </p:sp>
    </p:spTree>
    <p:extLst>
      <p:ext uri="{BB962C8B-B14F-4D97-AF65-F5344CB8AC3E}">
        <p14:creationId xmlns:p14="http://schemas.microsoft.com/office/powerpoint/2010/main" val="306369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dirty="0">
                <a:effectLst/>
                <a:ea typeface="Microsoft YaHei" panose="020B0503020204020204" pitchFamily="34" charset="-122"/>
              </a:rPr>
              <a:t>那么所有约束的合取可以表示为所有相应概率函数的乘积</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26</a:t>
            </a:fld>
            <a:endParaRPr lang="zh-CN" altLang="en-US"/>
          </a:p>
        </p:txBody>
      </p:sp>
    </p:spTree>
    <p:extLst>
      <p:ext uri="{BB962C8B-B14F-4D97-AF65-F5344CB8AC3E}">
        <p14:creationId xmlns:p14="http://schemas.microsoft.com/office/powerpoint/2010/main" val="269941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因子图 概率图模型，定向：</a:t>
            </a:r>
            <a:r>
              <a:rPr lang="zh-CN" altLang="zh-CN" sz="1800" dirty="0">
                <a:effectLst/>
                <a:ea typeface="Microsoft YaHei" panose="020B0503020204020204" pitchFamily="34" charset="-122"/>
              </a:rPr>
              <a:t>贝叶斯推理</a:t>
            </a:r>
            <a:r>
              <a:rPr lang="zh-CN" altLang="en-US" sz="1800" dirty="0">
                <a:effectLst/>
                <a:ea typeface="Microsoft YaHei" panose="020B0503020204020204" pitchFamily="34" charset="-122"/>
              </a:rPr>
              <a:t>，</a:t>
            </a:r>
            <a:r>
              <a:rPr lang="zh-CN" altLang="zh-CN" sz="1800" dirty="0">
                <a:effectLst/>
                <a:ea typeface="Microsoft YaHei" panose="020B0503020204020204" pitchFamily="34" charset="-122"/>
              </a:rPr>
              <a:t>非定向：马尔可夫随机模型</a:t>
            </a: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每个因子（涉及多个变量）收集其变量的谣言并根据该因子表示的条件概率计算边际概率，然后将计算出的概率传播到其变量。 该过程重复直到收敛。</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27</a:t>
            </a:fld>
            <a:endParaRPr lang="zh-CN" altLang="en-US"/>
          </a:p>
        </p:txBody>
      </p:sp>
    </p:spTree>
    <p:extLst>
      <p:ext uri="{BB962C8B-B14F-4D97-AF65-F5344CB8AC3E}">
        <p14:creationId xmlns:p14="http://schemas.microsoft.com/office/powerpoint/2010/main" val="242032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28</a:t>
            </a:fld>
            <a:endParaRPr lang="zh-CN" altLang="en-US"/>
          </a:p>
        </p:txBody>
      </p:sp>
    </p:spTree>
    <p:extLst>
      <p:ext uri="{BB962C8B-B14F-4D97-AF65-F5344CB8AC3E}">
        <p14:creationId xmlns:p14="http://schemas.microsoft.com/office/powerpoint/2010/main" val="3582316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zh-CN" sz="1800" dirty="0">
                <a:effectLst/>
                <a:ea typeface="Microsoft YaHei" panose="020B0503020204020204" pitchFamily="34" charset="-122"/>
              </a:rPr>
              <a:t>从这些</a:t>
            </a:r>
            <a:r>
              <a:rPr lang="en-US" altLang="zh-CN" sz="1800" dirty="0">
                <a:effectLst/>
                <a:ea typeface="Calibri" panose="020F0502020204030204" pitchFamily="34" charset="0"/>
              </a:rPr>
              <a:t>trace</a:t>
            </a:r>
            <a:r>
              <a:rPr lang="zh-CN" altLang="zh-CN" sz="1800" dirty="0">
                <a:effectLst/>
                <a:ea typeface="Microsoft YaHei" panose="020B0503020204020204" pitchFamily="34" charset="-122"/>
              </a:rPr>
              <a:t>中过滤出</a:t>
            </a:r>
            <a:r>
              <a:rPr lang="en-US" altLang="zh-CN" sz="1800" dirty="0">
                <a:effectLst/>
                <a:ea typeface="Calibri" panose="020F0502020204030204" pitchFamily="34" charset="0"/>
              </a:rPr>
              <a:t> 10 </a:t>
            </a:r>
            <a:r>
              <a:rPr lang="zh-CN" altLang="zh-CN" sz="1800" dirty="0">
                <a:effectLst/>
                <a:ea typeface="Microsoft YaHei" panose="020B0503020204020204" pitchFamily="34" charset="-122"/>
              </a:rPr>
              <a:t>种常见协议的消息</a:t>
            </a:r>
            <a:endParaRPr lang="en-US" altLang="zh-CN" sz="1800" dirty="0">
              <a:effectLst/>
              <a:ea typeface="Microsoft YaHei" panose="020B0503020204020204" pitchFamily="34" charset="-122"/>
            </a:endParaRPr>
          </a:p>
          <a:p>
            <a:pPr>
              <a:lnSpc>
                <a:spcPct val="150000"/>
              </a:lnSpc>
            </a:pPr>
            <a:r>
              <a:rPr lang="zh-CN" altLang="zh-CN" sz="1800" dirty="0">
                <a:effectLst/>
                <a:ea typeface="Microsoft YaHei" panose="020B0503020204020204" pitchFamily="34" charset="-122"/>
              </a:rPr>
              <a:t>这些协议代表不同的类别。</a:t>
            </a:r>
            <a:r>
              <a:rPr lang="en-US" altLang="zh-CN" sz="1800" dirty="0">
                <a:effectLst/>
                <a:ea typeface="Calibri" panose="020F0502020204030204" pitchFamily="34" charset="0"/>
              </a:rPr>
              <a:t>  FTP </a:t>
            </a:r>
            <a:r>
              <a:rPr lang="zh-CN" altLang="zh-CN" sz="1800" dirty="0">
                <a:effectLst/>
                <a:ea typeface="Microsoft YaHei" panose="020B0503020204020204" pitchFamily="34" charset="-122"/>
              </a:rPr>
              <a:t>是一种常见的文本协议。</a:t>
            </a:r>
            <a:r>
              <a:rPr lang="en-US" altLang="zh-CN" sz="1800" dirty="0">
                <a:effectLst/>
                <a:ea typeface="Calibri" panose="020F0502020204030204" pitchFamily="34" charset="0"/>
              </a:rPr>
              <a:t>  DHCP </a:t>
            </a:r>
            <a:r>
              <a:rPr lang="zh-CN" altLang="zh-CN" sz="1800" dirty="0">
                <a:effectLst/>
                <a:ea typeface="Microsoft YaHei" panose="020B0503020204020204" pitchFamily="34" charset="-122"/>
              </a:rPr>
              <a:t>具有复杂的字段结构，导致消息相似性低。</a:t>
            </a:r>
            <a:r>
              <a:rPr lang="en-US" altLang="zh-CN" sz="1800" dirty="0">
                <a:effectLst/>
                <a:ea typeface="Calibri" panose="020F0502020204030204" pitchFamily="34" charset="0"/>
              </a:rPr>
              <a:t>  ICMP </a:t>
            </a:r>
            <a:r>
              <a:rPr lang="zh-CN" altLang="zh-CN" sz="1800" dirty="0">
                <a:effectLst/>
                <a:ea typeface="Microsoft YaHei" panose="020B0503020204020204" pitchFamily="34" charset="-122"/>
              </a:rPr>
              <a:t>和</a:t>
            </a:r>
            <a:r>
              <a:rPr lang="en-US" altLang="zh-CN" sz="1800" dirty="0">
                <a:effectLst/>
                <a:ea typeface="Calibri" panose="020F0502020204030204" pitchFamily="34" charset="0"/>
              </a:rPr>
              <a:t> NTP </a:t>
            </a:r>
            <a:r>
              <a:rPr lang="zh-CN" altLang="zh-CN" sz="1800" dirty="0">
                <a:effectLst/>
                <a:ea typeface="Microsoft YaHei" panose="020B0503020204020204" pitchFamily="34" charset="-122"/>
              </a:rPr>
              <a:t>结构简单，但可能包含广播消息，这导致耦合约束较少。</a:t>
            </a:r>
            <a:r>
              <a:rPr lang="en-US" altLang="zh-CN" sz="1800" dirty="0">
                <a:effectLst/>
                <a:ea typeface="Calibri" panose="020F0502020204030204" pitchFamily="34" charset="0"/>
              </a:rPr>
              <a:t>  SMB </a:t>
            </a:r>
            <a:r>
              <a:rPr lang="zh-CN" altLang="zh-CN" sz="1800" dirty="0">
                <a:effectLst/>
                <a:ea typeface="Microsoft YaHei" panose="020B0503020204020204" pitchFamily="34" charset="-122"/>
              </a:rPr>
              <a:t>和</a:t>
            </a:r>
            <a:r>
              <a:rPr lang="en-US" altLang="zh-CN" sz="1800" dirty="0">
                <a:effectLst/>
                <a:ea typeface="Calibri" panose="020F0502020204030204" pitchFamily="34" charset="0"/>
              </a:rPr>
              <a:t> SMB2 </a:t>
            </a:r>
            <a:r>
              <a:rPr lang="zh-CN" altLang="zh-CN" sz="1800" dirty="0">
                <a:effectLst/>
                <a:ea typeface="Microsoft YaHei" panose="020B0503020204020204" pitchFamily="34" charset="-122"/>
              </a:rPr>
              <a:t>是两个不同字段结构的版本，并且都有很多消息类型，如表</a:t>
            </a:r>
            <a:r>
              <a:rPr lang="en-US" altLang="zh-CN" sz="1800" dirty="0">
                <a:effectLst/>
                <a:ea typeface="Calibri" panose="020F0502020204030204" pitchFamily="34" charset="0"/>
              </a:rPr>
              <a:t> III </a:t>
            </a:r>
            <a:r>
              <a:rPr lang="zh-CN" altLang="zh-CN" sz="1800" dirty="0">
                <a:effectLst/>
                <a:ea typeface="Microsoft YaHei" panose="020B0503020204020204" pitchFamily="34" charset="-122"/>
              </a:rPr>
              <a:t>所示。</a:t>
            </a:r>
            <a:r>
              <a:rPr lang="en-US" altLang="zh-CN" sz="1800" dirty="0">
                <a:effectLst/>
                <a:ea typeface="Calibri" panose="020F0502020204030204" pitchFamily="34" charset="0"/>
              </a:rPr>
              <a:t>  TFTP </a:t>
            </a:r>
            <a:r>
              <a:rPr lang="zh-CN" altLang="zh-CN" sz="1800" dirty="0">
                <a:effectLst/>
                <a:ea typeface="Microsoft YaHei" panose="020B0503020204020204" pitchFamily="34" charset="-122"/>
              </a:rPr>
              <a:t>用于文件传输，其消息的长度可能会有很大差异。</a:t>
            </a:r>
            <a:r>
              <a:rPr lang="en-US" altLang="zh-CN" sz="1800" dirty="0">
                <a:effectLst/>
                <a:ea typeface="Calibri" panose="020F0502020204030204" pitchFamily="34" charset="0"/>
              </a:rPr>
              <a:t>  </a:t>
            </a:r>
            <a:r>
              <a:rPr lang="en-US" altLang="zh-CN" sz="1800" dirty="0" err="1">
                <a:effectLst/>
                <a:ea typeface="Calibri" panose="020F0502020204030204" pitchFamily="34" charset="0"/>
              </a:rPr>
              <a:t>ZeroAccess</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是一种</a:t>
            </a:r>
            <a:r>
              <a:rPr lang="en-US" altLang="zh-CN" sz="1800" dirty="0">
                <a:effectLst/>
                <a:ea typeface="Calibri" panose="020F0502020204030204" pitchFamily="34" charset="0"/>
              </a:rPr>
              <a:t> P2P </a:t>
            </a:r>
            <a:r>
              <a:rPr lang="zh-CN" altLang="zh-CN" sz="1800" dirty="0">
                <a:effectLst/>
                <a:ea typeface="Microsoft YaHei" panose="020B0503020204020204" pitchFamily="34" charset="-122"/>
              </a:rPr>
              <a:t>僵尸网络协议，是命令和控制协议的代表。</a:t>
            </a:r>
            <a:r>
              <a:rPr lang="en-US" altLang="zh-CN" sz="1800" dirty="0">
                <a:effectLst/>
                <a:ea typeface="Calibri" panose="020F0502020204030204" pitchFamily="34" charset="0"/>
              </a:rPr>
              <a:t>  DNP3</a:t>
            </a:r>
            <a:r>
              <a:rPr lang="zh-CN" altLang="zh-CN" sz="1800" dirty="0">
                <a:effectLst/>
                <a:ea typeface="Microsoft YaHei" panose="020B0503020204020204" pitchFamily="34" charset="-122"/>
              </a:rPr>
              <a:t>和</a:t>
            </a:r>
            <a:r>
              <a:rPr lang="en-US" altLang="zh-CN" sz="1800" dirty="0">
                <a:effectLst/>
                <a:ea typeface="Calibri" panose="020F0502020204030204" pitchFamily="34" charset="0"/>
              </a:rPr>
              <a:t>Modbus</a:t>
            </a:r>
            <a:r>
              <a:rPr lang="zh-CN" altLang="zh-CN" sz="1800" dirty="0">
                <a:effectLst/>
                <a:ea typeface="Microsoft YaHei" panose="020B0503020204020204" pitchFamily="34" charset="-122"/>
              </a:rPr>
              <a:t>是工业控制系统中常用的两种协议。</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这些协议的多样性显示了我们方法的普遍性。</a:t>
            </a:r>
            <a:endPar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040608"/>
                </a:solidFill>
                <a:latin typeface="Times New Roman" panose="02020603050405020304" pitchFamily="18" charset="0"/>
                <a:cs typeface="Times New Roman" panose="02020603050405020304" pitchFamily="18" charset="0"/>
              </a:rPr>
              <a:t>普渡大学计算机科学系 第四年的博士 ，研究兴趣主要在于软件工程和程序分析，尤其是无源代码的原生代码。</a:t>
            </a:r>
            <a:endParaRPr lang="en-US" altLang="zh-CN" sz="1200" dirty="0">
              <a:solidFill>
                <a:srgbClr val="040608"/>
              </a:solidFill>
              <a:latin typeface="Times New Roman" panose="02020603050405020304" pitchFamily="18" charset="0"/>
              <a:cs typeface="Times New Roman" panose="02020603050405020304" pitchFamily="18" charset="0"/>
            </a:endParaRPr>
          </a:p>
          <a:p>
            <a:r>
              <a:rPr lang="zh-CN" altLang="en-US" sz="1200" b="1" dirty="0">
                <a:solidFill>
                  <a:srgbClr val="040608"/>
                </a:solidFill>
                <a:latin typeface="Times New Roman" panose="02020603050405020304" pitchFamily="18" charset="0"/>
                <a:cs typeface="Times New Roman" panose="02020603050405020304" pitchFamily="18" charset="0"/>
              </a:rPr>
              <a:t>发表的文章里面，挺多都是跟概率学相关的知识</a:t>
            </a:r>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1571985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zh-CN" sz="1800" dirty="0">
                <a:effectLst/>
                <a:highlight>
                  <a:srgbClr val="FFFF00"/>
                </a:highlight>
                <a:ea typeface="Microsoft YaHei" panose="020B0503020204020204" pitchFamily="34" charset="-122"/>
              </a:rPr>
              <a:t>评估的重点是聚类结果而不是关键字识别</a:t>
            </a:r>
            <a:endParaRPr lang="en-US" altLang="zh-CN" sz="1800" dirty="0">
              <a:effectLst/>
              <a:highlight>
                <a:srgbClr val="FFFF00"/>
              </a:highlight>
              <a:ea typeface="Microsoft YaHei" panose="020B0503020204020204" pitchFamily="34" charset="-122"/>
            </a:endParaRPr>
          </a:p>
          <a:p>
            <a:pPr>
              <a:lnSpc>
                <a:spcPct val="150000"/>
              </a:lnSpc>
            </a:pPr>
            <a:endParaRPr lang="en-US" altLang="zh-CN" sz="1800" dirty="0">
              <a:effectLst/>
              <a:highlight>
                <a:srgbClr val="FFFF00"/>
              </a:highlight>
              <a:ea typeface="Microsoft YaHei" panose="020B0503020204020204" pitchFamily="34" charset="-122"/>
            </a:endParaRPr>
          </a:p>
          <a:p>
            <a:pPr>
              <a:lnSpc>
                <a:spcPct val="150000"/>
              </a:lnSpc>
            </a:pPr>
            <a:r>
              <a:rPr lang="zh-CN" altLang="zh-CN" sz="1800" dirty="0">
                <a:effectLst/>
                <a:highlight>
                  <a:srgbClr val="FFFF00"/>
                </a:highlight>
                <a:ea typeface="Microsoft YaHei" panose="020B0503020204020204" pitchFamily="34" charset="-122"/>
              </a:rPr>
              <a:t>同质性意味着每个集群只包含单一消息类型的消息，而完整性意味着给定类型的所有消息都分配给同一个集群</a:t>
            </a:r>
            <a:endParaRPr lang="en-US" altLang="zh-CN" sz="1800" dirty="0">
              <a:effectLst/>
              <a:highlight>
                <a:srgbClr val="FFFF00"/>
              </a:highlight>
              <a:ea typeface="Microsoft YaHei" panose="020B0503020204020204" pitchFamily="34" charset="-122"/>
            </a:endParaRPr>
          </a:p>
          <a:p>
            <a:pPr>
              <a:lnSpc>
                <a:spcPct val="150000"/>
              </a:lnSpc>
            </a:pPr>
            <a:endParaRPr lang="en-US" altLang="zh-CN" sz="1800" dirty="0">
              <a:effectLst/>
              <a:highlight>
                <a:srgbClr val="FFFF00"/>
              </a:highlight>
              <a:ea typeface="Microsoft YaHei" panose="020B0503020204020204" pitchFamily="34" charset="-122"/>
            </a:endParaRPr>
          </a:p>
          <a:p>
            <a:pPr>
              <a:lnSpc>
                <a:spcPct val="150000"/>
              </a:lnSpc>
            </a:pPr>
            <a:r>
              <a:rPr lang="zh-CN" altLang="zh-CN" sz="1800" dirty="0">
                <a:effectLst/>
                <a:ea typeface="Microsoft YaHei" panose="020B0503020204020204" pitchFamily="34" charset="-122"/>
              </a:rPr>
              <a:t>由于</a:t>
            </a:r>
            <a:r>
              <a:rPr lang="en-US" altLang="zh-CN" sz="1800" dirty="0">
                <a:effectLst/>
                <a:ea typeface="Calibri" panose="020F0502020204030204" pitchFamily="34" charset="0"/>
              </a:rPr>
              <a:t> </a:t>
            </a:r>
            <a:r>
              <a:rPr lang="en-US" altLang="zh-CN" sz="1800" dirty="0" err="1">
                <a:effectLst/>
                <a:ea typeface="Calibri" panose="020F0502020204030204" pitchFamily="34" charset="0"/>
              </a:rPr>
              <a:t>Netzob</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和</a:t>
            </a:r>
            <a:r>
              <a:rPr lang="en-US" altLang="zh-CN" sz="1800" dirty="0">
                <a:effectLst/>
                <a:ea typeface="Calibri" panose="020F0502020204030204" pitchFamily="34" charset="0"/>
              </a:rPr>
              <a:t> Discoverer </a:t>
            </a:r>
            <a:r>
              <a:rPr lang="zh-CN" altLang="zh-CN" sz="1800" dirty="0">
                <a:effectLst/>
                <a:ea typeface="Microsoft YaHei" panose="020B0503020204020204" pitchFamily="34" charset="-122"/>
              </a:rPr>
              <a:t>只考虑来自一侧的消息，我们使用它们分别对客户端和服务器端的消息进行聚类，然后对所有聚类计算度量，而</a:t>
            </a:r>
            <a:r>
              <a:rPr lang="en-US" altLang="zh-CN" sz="1800" dirty="0">
                <a:effectLst/>
                <a:ea typeface="Calibri" panose="020F0502020204030204" pitchFamily="34" charset="0"/>
              </a:rPr>
              <a:t> NETPLIER </a:t>
            </a:r>
            <a:r>
              <a:rPr lang="zh-CN" altLang="zh-CN" sz="1800" dirty="0">
                <a:effectLst/>
                <a:ea typeface="Microsoft YaHei" panose="020B0503020204020204" pitchFamily="34" charset="-122"/>
              </a:rPr>
              <a:t>同时推断双方的关键字，</a:t>
            </a:r>
            <a:r>
              <a:rPr lang="zh-CN" altLang="zh-CN" sz="1800" dirty="0">
                <a:effectLst/>
                <a:ea typeface="微软雅黑" panose="020B0503020204020204" pitchFamily="34" charset="-122"/>
              </a:rPr>
              <a:t>其结果已经考虑了所有消息</a:t>
            </a:r>
            <a:endParaRPr lang="en-US" altLang="zh-CN" sz="1800" dirty="0">
              <a:effectLst/>
              <a:ea typeface="微软雅黑" panose="020B0503020204020204" pitchFamily="34" charset="-122"/>
            </a:endParaRPr>
          </a:p>
          <a:p>
            <a:pPr>
              <a:lnSpc>
                <a:spcPct val="150000"/>
              </a:lnSpc>
            </a:pPr>
            <a:endParaRPr lang="en-US" altLang="zh-CN" sz="1800" dirty="0">
              <a:effectLst/>
              <a:highlight>
                <a:srgbClr val="FFFF00"/>
              </a:highlight>
              <a:ea typeface="微软雅黑" panose="020B0503020204020204" pitchFamily="34" charset="-122"/>
            </a:endParaRPr>
          </a:p>
          <a:p>
            <a:pPr>
              <a:lnSpc>
                <a:spcPct val="150000"/>
              </a:lnSpc>
            </a:pPr>
            <a:r>
              <a:rPr lang="zh-CN" altLang="zh-CN" sz="1800" dirty="0">
                <a:effectLst/>
                <a:highlight>
                  <a:srgbClr val="FFFF00"/>
                </a:highlight>
                <a:ea typeface="Microsoft YaHei" panose="020B0503020204020204" pitchFamily="34" charset="-122"/>
              </a:rPr>
              <a:t>唯一的例外是</a:t>
            </a:r>
            <a:r>
              <a:rPr lang="en-US" altLang="zh-CN" sz="1800" dirty="0">
                <a:effectLst/>
                <a:highlight>
                  <a:srgbClr val="FFFF00"/>
                </a:highlight>
                <a:ea typeface="Calibri" panose="020F0502020204030204" pitchFamily="34" charset="0"/>
              </a:rPr>
              <a:t> NTP</a:t>
            </a:r>
            <a:r>
              <a:rPr lang="zh-CN" altLang="zh-CN" sz="1800" dirty="0">
                <a:effectLst/>
                <a:highlight>
                  <a:srgbClr val="FFFF00"/>
                </a:highlight>
                <a:ea typeface="Microsoft YaHei" panose="020B0503020204020204" pitchFamily="34" charset="-122"/>
              </a:rPr>
              <a:t>，</a:t>
            </a:r>
            <a:r>
              <a:rPr lang="en-US" altLang="zh-CN" sz="1800" dirty="0">
                <a:effectLst/>
                <a:highlight>
                  <a:srgbClr val="FFFF00"/>
                </a:highlight>
                <a:ea typeface="Calibri" panose="020F0502020204030204" pitchFamily="34" charset="0"/>
              </a:rPr>
              <a:t>NETPLIER </a:t>
            </a:r>
            <a:r>
              <a:rPr lang="zh-CN" altLang="zh-CN" sz="1800" dirty="0">
                <a:effectLst/>
                <a:highlight>
                  <a:srgbClr val="FFFF00"/>
                </a:highlight>
                <a:ea typeface="Microsoft YaHei" panose="020B0503020204020204" pitchFamily="34" charset="-122"/>
              </a:rPr>
              <a:t>为其生成了更多的集群并获得了</a:t>
            </a:r>
            <a:r>
              <a:rPr lang="en-US" altLang="zh-CN" sz="1800" dirty="0">
                <a:effectLst/>
                <a:highlight>
                  <a:srgbClr val="FFFF00"/>
                </a:highlight>
                <a:ea typeface="Calibri" panose="020F0502020204030204" pitchFamily="34" charset="0"/>
              </a:rPr>
              <a:t> 0.788 </a:t>
            </a:r>
            <a:r>
              <a:rPr lang="zh-CN" altLang="zh-CN" sz="1800" dirty="0">
                <a:effectLst/>
                <a:highlight>
                  <a:srgbClr val="FFFF00"/>
                </a:highlight>
                <a:ea typeface="Microsoft YaHei" panose="020B0503020204020204" pitchFamily="34" charset="-122"/>
              </a:rPr>
              <a:t>的完整性分数。</a:t>
            </a:r>
            <a:r>
              <a:rPr lang="en-US" altLang="zh-CN" sz="1800" dirty="0">
                <a:effectLst/>
                <a:highlight>
                  <a:srgbClr val="FFFF00"/>
                </a:highlight>
                <a:ea typeface="Calibri" panose="020F0502020204030204" pitchFamily="34" charset="0"/>
              </a:rPr>
              <a:t> </a:t>
            </a:r>
            <a:r>
              <a:rPr lang="zh-CN" altLang="zh-CN" sz="1800" dirty="0">
                <a:effectLst/>
                <a:highlight>
                  <a:srgbClr val="FFFF00"/>
                </a:highlight>
                <a:ea typeface="Microsoft YaHei" panose="020B0503020204020204" pitchFamily="34" charset="-122"/>
              </a:rPr>
              <a:t>这是因为</a:t>
            </a:r>
            <a:r>
              <a:rPr lang="en-US" altLang="zh-CN" sz="1800" dirty="0">
                <a:effectLst/>
                <a:highlight>
                  <a:srgbClr val="FFFF00"/>
                </a:highlight>
                <a:ea typeface="Calibri" panose="020F0502020204030204" pitchFamily="34" charset="0"/>
              </a:rPr>
              <a:t> NTP </a:t>
            </a:r>
            <a:r>
              <a:rPr lang="zh-CN" altLang="zh-CN" sz="1800" dirty="0">
                <a:effectLst/>
                <a:highlight>
                  <a:srgbClr val="FFFF00"/>
                </a:highlight>
                <a:ea typeface="Microsoft YaHei" panose="020B0503020204020204" pitchFamily="34" charset="-122"/>
              </a:rPr>
              <a:t>使用几个位来表示其关键字，而在</a:t>
            </a:r>
            <a:r>
              <a:rPr lang="en-US" altLang="zh-CN" sz="1800" dirty="0">
                <a:effectLst/>
                <a:highlight>
                  <a:srgbClr val="FFFF00"/>
                </a:highlight>
                <a:ea typeface="Calibri" panose="020F0502020204030204" pitchFamily="34" charset="0"/>
              </a:rPr>
              <a:t> NETPLIER </a:t>
            </a:r>
            <a:r>
              <a:rPr lang="zh-CN" altLang="zh-CN" sz="1800" dirty="0">
                <a:effectLst/>
                <a:highlight>
                  <a:srgbClr val="FFFF00"/>
                </a:highlight>
                <a:ea typeface="Microsoft YaHei" panose="020B0503020204020204" pitchFamily="34" charset="-122"/>
              </a:rPr>
              <a:t>中生成的最小关键字候选是一个字节</a:t>
            </a:r>
            <a:endParaRPr lang="en-US" altLang="zh-CN" sz="1800" dirty="0">
              <a:effectLst/>
              <a:highlight>
                <a:srgbClr val="FFFF00"/>
              </a:highlight>
              <a:ea typeface="Microsoft YaHei" panose="020B0503020204020204" pitchFamily="34" charset="-122"/>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30</a:t>
            </a:fld>
            <a:endParaRPr lang="zh-CN" altLang="en-US"/>
          </a:p>
        </p:txBody>
      </p:sp>
    </p:spTree>
    <p:extLst>
      <p:ext uri="{BB962C8B-B14F-4D97-AF65-F5344CB8AC3E}">
        <p14:creationId xmlns:p14="http://schemas.microsoft.com/office/powerpoint/2010/main" val="36594858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观察到某些二进制文</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件中包含的子程序数量少于相应源代码中的 F/FB 数量。 我们</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的仔细检查表明，这是基本编译器优化的结果，编译器会剥离</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程序从未调用过的代码</a:t>
            </a:r>
          </a:p>
        </p:txBody>
      </p:sp>
      <p:sp>
        <p:nvSpPr>
          <p:cNvPr id="4" name="灯片编号占位符 3"/>
          <p:cNvSpPr>
            <a:spLocks noGrp="1"/>
          </p:cNvSpPr>
          <p:nvPr>
            <p:ph type="sldNum" sz="quarter" idx="5"/>
          </p:nvPr>
        </p:nvSpPr>
        <p:spPr/>
        <p:txBody>
          <a:bodyPr/>
          <a:lstStyle/>
          <a:p>
            <a:fld id="{7D6CE8A3-6E88-4043-A1FA-B2CB20BAFD6F}" type="slidenum">
              <a:rPr lang="zh-CN" altLang="en-US" smtClean="0"/>
              <a:t>31</a:t>
            </a:fld>
            <a:endParaRPr lang="zh-CN" altLang="en-US"/>
          </a:p>
        </p:txBody>
      </p:sp>
    </p:spTree>
    <p:extLst>
      <p:ext uri="{BB962C8B-B14F-4D97-AF65-F5344CB8AC3E}">
        <p14:creationId xmlns:p14="http://schemas.microsoft.com/office/powerpoint/2010/main" val="3762929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zh-CN" sz="1800" dirty="0">
                <a:effectLst/>
                <a:ea typeface="Microsoft YaHei" panose="020B0503020204020204" pitchFamily="34" charset="-122"/>
              </a:rPr>
              <a:t>它的格式推断可以处理比聚类阶段更少的消息。 我们利用</a:t>
            </a:r>
            <a:r>
              <a:rPr lang="zh-CN" altLang="zh-CN" sz="1800" dirty="0">
                <a:effectLst/>
                <a:ea typeface="Calibri" panose="020F0502020204030204" pitchFamily="34" charset="0"/>
              </a:rPr>
              <a:t> tshark [12] </a:t>
            </a:r>
            <a:r>
              <a:rPr lang="zh-CN" altLang="zh-CN" sz="1800" dirty="0">
                <a:effectLst/>
                <a:ea typeface="Microsoft YaHei" panose="020B0503020204020204" pitchFamily="34" charset="-122"/>
              </a:rPr>
              <a:t>来获得基本事实，即真实领域的信息。 然后对于每个推断的字段，我们将其边界和值与真实字段进行比较。 </a:t>
            </a:r>
            <a:r>
              <a:rPr lang="zh-CN" altLang="zh-CN" sz="1800" dirty="0">
                <a:effectLst/>
                <a:highlight>
                  <a:srgbClr val="FFFF00"/>
                </a:highlight>
                <a:ea typeface="Microsoft YaHei" panose="020B0503020204020204" pitchFamily="34" charset="-122"/>
              </a:rPr>
              <a:t>如果推断的字段是单个真实字段的一部分或结合了几个连续的真实字段，我们认为推断字段是正确的</a:t>
            </a:r>
            <a:endParaRPr lang="en-US" altLang="zh-CN" sz="1800" dirty="0">
              <a:effectLst/>
              <a:highlight>
                <a:srgbClr val="FFFF00"/>
              </a:highlight>
              <a:ea typeface="Microsoft YaHei" panose="020B0503020204020204" pitchFamily="34" charset="-122"/>
            </a:endParaRPr>
          </a:p>
          <a:p>
            <a:pPr>
              <a:lnSpc>
                <a:spcPct val="150000"/>
              </a:lnSpc>
            </a:pPr>
            <a:r>
              <a:rPr lang="zh-CN" altLang="zh-CN" sz="1800" dirty="0">
                <a:effectLst/>
                <a:ea typeface="Microsoft YaHei" panose="020B0503020204020204" pitchFamily="34" charset="-122"/>
              </a:rPr>
              <a:t>但是，如果推断的字段包含多个不完整的真实字段，则认为它是不正确的</a:t>
            </a:r>
            <a:endParaRPr lang="en-US" altLang="zh-CN" sz="1800" dirty="0">
              <a:effectLst/>
              <a:highlight>
                <a:srgbClr val="FFFF00"/>
              </a:highlight>
              <a:ea typeface="Microsoft YaHei" panose="020B0503020204020204" pitchFamily="34" charset="-122"/>
            </a:endParaRPr>
          </a:p>
          <a:p>
            <a:pPr>
              <a:lnSpc>
                <a:spcPct val="150000"/>
              </a:lnSpc>
            </a:pPr>
            <a:r>
              <a:rPr lang="zh-CN" altLang="zh-CN" sz="1800" dirty="0">
                <a:effectLst/>
                <a:ea typeface="Microsoft YaHei" panose="020B0503020204020204" pitchFamily="34" charset="-122"/>
              </a:rPr>
              <a:t>如果动态字段被误认为是静态的，这也是不正确的</a:t>
            </a:r>
            <a:endPar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32</a:t>
            </a:fld>
            <a:endParaRPr lang="zh-CN" altLang="en-US"/>
          </a:p>
        </p:txBody>
      </p:sp>
    </p:spTree>
    <p:extLst>
      <p:ext uri="{BB962C8B-B14F-4D97-AF65-F5344CB8AC3E}">
        <p14:creationId xmlns:p14="http://schemas.microsoft.com/office/powerpoint/2010/main" val="3674880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观察到某些二进制文</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件中包含的子程序数量少于相应源代码中的 F/FB 数量。 我们</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的仔细检查表明，这是基本编译器优化的结果，编译器会剥离</a:t>
            </a:r>
          </a:p>
          <a:p>
            <a:pPr>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rPr>
              <a:t>程序从未调用过的代码</a:t>
            </a:r>
          </a:p>
        </p:txBody>
      </p:sp>
      <p:sp>
        <p:nvSpPr>
          <p:cNvPr id="4" name="灯片编号占位符 3"/>
          <p:cNvSpPr>
            <a:spLocks noGrp="1"/>
          </p:cNvSpPr>
          <p:nvPr>
            <p:ph type="sldNum" sz="quarter" idx="5"/>
          </p:nvPr>
        </p:nvSpPr>
        <p:spPr/>
        <p:txBody>
          <a:bodyPr/>
          <a:lstStyle/>
          <a:p>
            <a:fld id="{7D6CE8A3-6E88-4043-A1FA-B2CB20BAFD6F}" type="slidenum">
              <a:rPr lang="zh-CN" altLang="en-US" smtClean="0"/>
              <a:t>33</a:t>
            </a:fld>
            <a:endParaRPr lang="zh-CN" altLang="en-US"/>
          </a:p>
        </p:txBody>
      </p:sp>
    </p:spTree>
    <p:extLst>
      <p:ext uri="{BB962C8B-B14F-4D97-AF65-F5344CB8AC3E}">
        <p14:creationId xmlns:p14="http://schemas.microsoft.com/office/powerpoint/2010/main" val="1084842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zh-CN" sz="1800" dirty="0">
                <a:effectLst/>
                <a:ea typeface="Microsoft YaHei" panose="020B0503020204020204" pitchFamily="34" charset="-122"/>
              </a:rPr>
              <a:t>如前所述，现有的协议逆向工程工作通常侧重于应用层协议。</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然而，在无线通信中，也可以专有地设计物理层协议，因为物理层协议是二进制的，因此现有的工作无法应用。</a:t>
            </a:r>
            <a:r>
              <a:rPr lang="en-US" altLang="zh-CN" sz="1800" dirty="0">
                <a:effectLst/>
                <a:ea typeface="Calibri" panose="020F0502020204030204" pitchFamily="34" charset="0"/>
              </a:rPr>
              <a:t>  AW</a:t>
            </a:r>
            <a:r>
              <a:rPr lang="en-US" altLang="zh-CN" sz="1800" dirty="0">
                <a:effectLst/>
                <a:highlight>
                  <a:srgbClr val="FFFF00"/>
                </a:highlight>
                <a:ea typeface="Calibri" panose="020F0502020204030204" pitchFamily="34" charset="0"/>
              </a:rPr>
              <a:t>RE [69] </a:t>
            </a:r>
            <a:r>
              <a:rPr lang="zh-CN" altLang="zh-CN" sz="1800" dirty="0">
                <a:effectLst/>
                <a:highlight>
                  <a:srgbClr val="FFFF00"/>
                </a:highlight>
                <a:ea typeface="Microsoft YaHei" panose="020B0503020204020204" pitchFamily="34" charset="-122"/>
              </a:rPr>
              <a:t>是为物理层协议的场推断而设计的。</a:t>
            </a:r>
            <a:r>
              <a:rPr lang="en-US" altLang="zh-CN" sz="1800" dirty="0">
                <a:effectLst/>
                <a:highlight>
                  <a:srgbClr val="FFFF00"/>
                </a:highlight>
                <a:ea typeface="Calibri" panose="020F0502020204030204" pitchFamily="34" charset="0"/>
              </a:rPr>
              <a:t> </a:t>
            </a:r>
            <a:r>
              <a:rPr lang="zh-CN" altLang="zh-CN" sz="1800" dirty="0">
                <a:effectLst/>
                <a:highlight>
                  <a:srgbClr val="FFFF00"/>
                </a:highlight>
                <a:ea typeface="Microsoft YaHei" panose="020B0503020204020204" pitchFamily="34" charset="-122"/>
              </a:rPr>
              <a:t>它使用先验语义知识作为启发式方法来识别物理层中的公共字段，包括前导字段、同步字段、长度字段、地址字段、序列号字段和校验和字段</a:t>
            </a:r>
            <a:r>
              <a:rPr lang="zh-CN" altLang="zh-CN" sz="1800" dirty="0">
                <a:effectLst/>
                <a:ea typeface="Microsoft YaHei" panose="020B0503020204020204" pitchFamily="34" charset="-122"/>
              </a:rPr>
              <a:t>。</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我们在论文中使用的八个物理层协议上将我们的方法与</a:t>
            </a:r>
            <a:r>
              <a:rPr lang="en-US" altLang="zh-CN" sz="1800" dirty="0">
                <a:effectLst/>
                <a:ea typeface="Calibri" panose="020F0502020204030204" pitchFamily="34" charset="0"/>
              </a:rPr>
              <a:t> AWRE </a:t>
            </a:r>
            <a:r>
              <a:rPr lang="zh-CN" altLang="zh-CN" sz="1800" dirty="0">
                <a:effectLst/>
                <a:ea typeface="Microsoft YaHei" panose="020B0503020204020204" pitchFamily="34" charset="-122"/>
              </a:rPr>
              <a:t>进行了比较。</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这些协议的字段结构差异很大，我们在表</a:t>
            </a:r>
            <a:r>
              <a:rPr lang="en-US" altLang="zh-CN" sz="1800" dirty="0">
                <a:effectLst/>
                <a:ea typeface="Calibri" panose="020F0502020204030204" pitchFamily="34" charset="0"/>
              </a:rPr>
              <a:t> VII </a:t>
            </a:r>
            <a:r>
              <a:rPr lang="zh-CN" altLang="zh-CN" sz="1800" dirty="0">
                <a:effectLst/>
                <a:ea typeface="Microsoft YaHei" panose="020B0503020204020204" pitchFamily="34" charset="-122"/>
              </a:rPr>
              <a:t>的第二列中列出了它们的特性</a:t>
            </a:r>
            <a:endParaRPr lang="en-US" altLang="zh-CN" sz="1800" dirty="0">
              <a:effectLst/>
              <a:ea typeface="Microsoft YaHei" panose="020B0503020204020204" pitchFamily="34" charset="-122"/>
            </a:endParaRPr>
          </a:p>
          <a:p>
            <a:pPr>
              <a:lnSpc>
                <a:spcPct val="150000"/>
              </a:lnSpc>
            </a:pPr>
            <a:endParaRPr lang="en-US" altLang="zh-CN" sz="1800" dirty="0">
              <a:effectLst/>
              <a:latin typeface="Microsoft YaHei" panose="020B0503020204020204" pitchFamily="34" charset="-122"/>
              <a:ea typeface="Microsoft YaHei" panose="020B0503020204020204" pitchFamily="34" charset="-122"/>
              <a:cs typeface="Times New Roman" panose="02020603050405020304" pitchFamily="18" charset="0"/>
              <a:sym typeface="+mn-ea"/>
            </a:endParaRPr>
          </a:p>
          <a:p>
            <a:pPr>
              <a:lnSpc>
                <a:spcPct val="150000"/>
              </a:lnSpc>
            </a:pPr>
            <a:r>
              <a:rPr lang="zh-CN" altLang="zh-CN" sz="1800" dirty="0">
                <a:effectLst/>
                <a:highlight>
                  <a:srgbClr val="FFFF00"/>
                </a:highlight>
                <a:ea typeface="Calibri" panose="020F0502020204030204" pitchFamily="34" charset="0"/>
              </a:rPr>
              <a:t>AWRE </a:t>
            </a:r>
            <a:r>
              <a:rPr lang="zh-CN" altLang="zh-CN" sz="1800" dirty="0">
                <a:effectLst/>
                <a:highlight>
                  <a:srgbClr val="FFFF00"/>
                </a:highlight>
                <a:ea typeface="Microsoft YaHei" panose="020B0503020204020204" pitchFamily="34" charset="-122"/>
              </a:rPr>
              <a:t>的推断格式与真实格式完美匹配，因为</a:t>
            </a:r>
            <a:r>
              <a:rPr lang="zh-CN" altLang="zh-CN" sz="1800" dirty="0">
                <a:effectLst/>
                <a:highlight>
                  <a:srgbClr val="FFFF00"/>
                </a:highlight>
                <a:ea typeface="Calibri" panose="020F0502020204030204" pitchFamily="34" charset="0"/>
              </a:rPr>
              <a:t> AWRE </a:t>
            </a:r>
            <a:r>
              <a:rPr lang="zh-CN" altLang="zh-CN" sz="1800" dirty="0">
                <a:effectLst/>
                <a:highlight>
                  <a:srgbClr val="FFFF00"/>
                </a:highlight>
                <a:ea typeface="Microsoft YaHei" panose="020B0503020204020204" pitchFamily="34" charset="-122"/>
              </a:rPr>
              <a:t>假设所有字段的类型都是已知的，并且它们的语义可以用于推断</a:t>
            </a:r>
            <a:r>
              <a:rPr lang="zh-CN" altLang="zh-CN" sz="1800" dirty="0">
                <a:effectLst/>
                <a:ea typeface="Microsoft YaHei" panose="020B0503020204020204" pitchFamily="34" charset="-122"/>
              </a:rPr>
              <a:t>。 但是，</a:t>
            </a:r>
            <a:r>
              <a:rPr lang="zh-CN" altLang="zh-CN" sz="1800" dirty="0">
                <a:effectLst/>
                <a:ea typeface="Calibri" panose="020F0502020204030204" pitchFamily="34" charset="0"/>
              </a:rPr>
              <a:t>NETPLIER </a:t>
            </a:r>
            <a:r>
              <a:rPr lang="zh-CN" altLang="zh-CN" sz="1800" dirty="0">
                <a:effectLst/>
                <a:ea typeface="Microsoft YaHei" panose="020B0503020204020204" pitchFamily="34" charset="-122"/>
              </a:rPr>
              <a:t>是所有协议的通用工具，没有这样的先验知识</a:t>
            </a:r>
            <a:endPar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34</a:t>
            </a:fld>
            <a:endParaRPr lang="zh-CN" altLang="en-US"/>
          </a:p>
        </p:txBody>
      </p:sp>
    </p:spTree>
    <p:extLst>
      <p:ext uri="{BB962C8B-B14F-4D97-AF65-F5344CB8AC3E}">
        <p14:creationId xmlns:p14="http://schemas.microsoft.com/office/powerpoint/2010/main" val="2981975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a:spcBef>
                <a:spcPts val="0"/>
              </a:spcBef>
              <a:spcAft>
                <a:spcPts val="0"/>
              </a:spcAft>
            </a:pPr>
            <a:r>
              <a:rPr lang="en-US" altLang="zh-CN" sz="1800" dirty="0">
                <a:effectLst/>
                <a:ea typeface="Calibri" panose="020F0502020204030204" pitchFamily="34" charset="0"/>
              </a:rPr>
              <a:t> NETPLIER </a:t>
            </a:r>
            <a:r>
              <a:rPr lang="zh-CN" altLang="zh-CN" sz="1800" dirty="0">
                <a:effectLst/>
                <a:ea typeface="Microsoft YaHei" panose="020B0503020204020204" pitchFamily="34" charset="-122"/>
              </a:rPr>
              <a:t>应用于真实的物联网设备以评估其有效性。有几部作品通过</a:t>
            </a:r>
            <a:r>
              <a:rPr lang="en-US" altLang="zh-CN" sz="1800" dirty="0">
                <a:effectLst/>
                <a:ea typeface="微软雅黑" panose="020B0503020204020204" pitchFamily="34" charset="-122"/>
              </a:rPr>
              <a:t>public traces</a:t>
            </a:r>
            <a:r>
              <a:rPr lang="zh-CN" altLang="zh-CN" sz="1800" dirty="0">
                <a:effectLst/>
                <a:ea typeface="Microsoft YaHei" panose="020B0503020204020204" pitchFamily="34" charset="-122"/>
              </a:rPr>
              <a:t>研究物联网设备的安全问题</a:t>
            </a:r>
            <a:r>
              <a:rPr lang="zh-CN" altLang="zh-CN" sz="1800" dirty="0">
                <a:effectLst/>
                <a:ea typeface="Calibri" panose="020F0502020204030204" pitchFamily="34" charset="0"/>
              </a:rPr>
              <a:t>[70]</a:t>
            </a:r>
            <a:r>
              <a:rPr lang="zh-CN" altLang="zh-CN" sz="1800" dirty="0">
                <a:effectLst/>
                <a:ea typeface="Microsoft YaHei" panose="020B0503020204020204" pitchFamily="34" charset="-122"/>
              </a:rPr>
              <a:t>、</a:t>
            </a:r>
            <a:r>
              <a:rPr lang="zh-CN" altLang="zh-CN" sz="1800" dirty="0">
                <a:effectLst/>
                <a:ea typeface="Calibri" panose="020F0502020204030204" pitchFamily="34" charset="0"/>
              </a:rPr>
              <a:t>[78]</a:t>
            </a:r>
            <a:r>
              <a:rPr lang="zh-CN" altLang="zh-CN" sz="1800" dirty="0">
                <a:effectLst/>
                <a:ea typeface="Microsoft YaHei" panose="020B0503020204020204" pitchFamily="34" charset="-122"/>
              </a:rPr>
              <a:t>。 然而，由于未知协议的基本事实通常不存在，因此很难像我们在第</a:t>
            </a:r>
            <a:r>
              <a:rPr lang="zh-CN" altLang="zh-CN" sz="1800" dirty="0">
                <a:effectLst/>
                <a:ea typeface="Calibri" panose="020F0502020204030204" pitchFamily="34" charset="0"/>
              </a:rPr>
              <a:t> V-B </a:t>
            </a:r>
            <a:r>
              <a:rPr lang="zh-CN" altLang="zh-CN" sz="1800" dirty="0">
                <a:effectLst/>
                <a:ea typeface="Microsoft YaHei" panose="020B0503020204020204" pitchFamily="34" charset="-122"/>
              </a:rPr>
              <a:t>节中所做的那样使用公共数据集和评估聚类结果。 相反，我们必须通过与实时设备通信来进行主动评估。</a:t>
            </a:r>
            <a:endParaRPr lang="zh-CN" altLang="zh-CN" sz="1800" dirty="0">
              <a:effectLst/>
              <a:ea typeface="Calibri" panose="020F0502020204030204" pitchFamily="34" charset="0"/>
            </a:endParaRPr>
          </a:p>
          <a:p>
            <a:pPr marL="342900" marR="0">
              <a:spcBef>
                <a:spcPts val="0"/>
              </a:spcBef>
              <a:spcAft>
                <a:spcPts val="0"/>
              </a:spcAft>
            </a:pPr>
            <a:r>
              <a:rPr lang="zh-CN" altLang="zh-CN" sz="1800" dirty="0">
                <a:effectLst/>
                <a:ea typeface="Microsoft YaHei" panose="020B0503020204020204" pitchFamily="34" charset="-122"/>
              </a:rPr>
              <a:t>我们建立了一个测试平台，其中包含</a:t>
            </a:r>
            <a:r>
              <a:rPr lang="en-US" altLang="zh-CN" sz="1800" dirty="0">
                <a:effectLst/>
                <a:ea typeface="Calibri" panose="020F0502020204030204" pitchFamily="34" charset="0"/>
              </a:rPr>
              <a:t> 6 </a:t>
            </a:r>
            <a:r>
              <a:rPr lang="zh-CN" altLang="zh-CN" sz="1800" dirty="0">
                <a:effectLst/>
                <a:ea typeface="Microsoft YaHei" panose="020B0503020204020204" pitchFamily="34" charset="-122"/>
              </a:rPr>
              <a:t>个具有不同功能的流行物联网设备，包括一个集线器（带灯）、三个控制器（一个恒温器、一个</a:t>
            </a:r>
            <a:r>
              <a:rPr lang="en-US" altLang="zh-CN" sz="1800" dirty="0">
                <a:effectLst/>
                <a:ea typeface="Calibri" panose="020F0502020204030204" pitchFamily="34" charset="0"/>
              </a:rPr>
              <a:t> Nest Protect </a:t>
            </a:r>
            <a:r>
              <a:rPr lang="zh-CN" altLang="zh-CN" sz="1800" dirty="0">
                <a:effectLst/>
                <a:ea typeface="Microsoft YaHei" panose="020B0503020204020204" pitchFamily="34" charset="-122"/>
              </a:rPr>
              <a:t>烟雾探测器和一个智能插头）和两个传感器（一个接触传感器和一个</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运动传感器）。</a:t>
            </a:r>
            <a:endParaRPr lang="zh-CN" altLang="zh-CN" sz="1800" dirty="0">
              <a:effectLst/>
              <a:ea typeface="Calibri" panose="020F0502020204030204" pitchFamily="34"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35</a:t>
            </a:fld>
            <a:endParaRPr lang="zh-CN" altLang="en-US"/>
          </a:p>
        </p:txBody>
      </p:sp>
    </p:spTree>
    <p:extLst>
      <p:ext uri="{BB962C8B-B14F-4D97-AF65-F5344CB8AC3E}">
        <p14:creationId xmlns:p14="http://schemas.microsoft.com/office/powerpoint/2010/main" val="29024465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zh-CN" sz="1800" dirty="0">
                <a:effectLst/>
                <a:ea typeface="Microsoft YaHei" panose="020B0503020204020204" pitchFamily="34" charset="-122"/>
              </a:rPr>
              <a:t>于每种事件类型，我们都会考虑请求和响应消息的格式。 具体来说，</a:t>
            </a:r>
            <a:r>
              <a:rPr lang="zh-CN" altLang="zh-CN" sz="1800" dirty="0">
                <a:effectLst/>
                <a:ea typeface="Calibri" panose="020F0502020204030204" pitchFamily="34" charset="0"/>
              </a:rPr>
              <a:t>Nest Thermostat </a:t>
            </a:r>
            <a:r>
              <a:rPr lang="zh-CN" altLang="zh-CN" sz="1800" dirty="0">
                <a:effectLst/>
                <a:ea typeface="Microsoft YaHei" panose="020B0503020204020204" pitchFamily="34" charset="-122"/>
              </a:rPr>
              <a:t>有两个请求消息，分别用于打开和关闭风扇。 在这里，</a:t>
            </a:r>
            <a:r>
              <a:rPr lang="zh-CN" altLang="zh-CN" sz="1800" dirty="0">
                <a:effectLst/>
                <a:highlight>
                  <a:srgbClr val="FFFF00"/>
                </a:highlight>
                <a:ea typeface="Microsoft YaHei" panose="020B0503020204020204" pitchFamily="34" charset="-122"/>
              </a:rPr>
              <a:t>我们只显示每个字段的类型（</a:t>
            </a:r>
            <a:r>
              <a:rPr lang="zh-CN" altLang="zh-CN" sz="1800" dirty="0">
                <a:effectLst/>
                <a:highlight>
                  <a:srgbClr val="FFFF00"/>
                </a:highlight>
                <a:ea typeface="Calibri" panose="020F0502020204030204" pitchFamily="34" charset="0"/>
              </a:rPr>
              <a:t>'S' </a:t>
            </a:r>
            <a:r>
              <a:rPr lang="zh-CN" altLang="zh-CN" sz="1800" dirty="0">
                <a:effectLst/>
                <a:highlight>
                  <a:srgbClr val="FFFF00"/>
                </a:highlight>
                <a:ea typeface="Microsoft YaHei" panose="020B0503020204020204" pitchFamily="34" charset="-122"/>
              </a:rPr>
              <a:t>表示静态字段，</a:t>
            </a:r>
            <a:r>
              <a:rPr lang="zh-CN" altLang="zh-CN" sz="1800" dirty="0">
                <a:effectLst/>
                <a:highlight>
                  <a:srgbClr val="FFFF00"/>
                </a:highlight>
                <a:ea typeface="Calibri" panose="020F0502020204030204" pitchFamily="34" charset="0"/>
              </a:rPr>
              <a:t>'D' </a:t>
            </a:r>
            <a:r>
              <a:rPr lang="zh-CN" altLang="zh-CN" sz="1800" dirty="0">
                <a:effectLst/>
                <a:highlight>
                  <a:srgbClr val="FFFF00"/>
                </a:highlight>
                <a:ea typeface="Microsoft YaHei" panose="020B0503020204020204" pitchFamily="34" charset="-122"/>
              </a:rPr>
              <a:t>表示动态字段）和长度，表示为</a:t>
            </a:r>
            <a:r>
              <a:rPr lang="zh-CN" altLang="zh-CN" sz="1800" dirty="0">
                <a:effectLst/>
                <a:highlight>
                  <a:srgbClr val="FFFF00"/>
                </a:highlight>
                <a:ea typeface="Calibri" panose="020F0502020204030204" pitchFamily="34" charset="0"/>
              </a:rPr>
              <a:t> T ype(Length)</a:t>
            </a:r>
            <a:r>
              <a:rPr lang="zh-CN" altLang="zh-CN" sz="1800" dirty="0">
                <a:effectLst/>
                <a:ea typeface="Microsoft YaHei" panose="020B0503020204020204" pitchFamily="34" charset="-122"/>
              </a:rPr>
              <a:t>。 然后我们使用推断的格式来生成消息。 对于静态字段，它们的值已经固定。 挑战在于确定动态字段的值。 我们同时考虑现有值（在轨迹中）和随机值。 例如在图</a:t>
            </a:r>
            <a:r>
              <a:rPr lang="zh-CN" altLang="zh-CN" sz="1800" dirty="0">
                <a:effectLst/>
                <a:ea typeface="Calibri" panose="020F0502020204030204" pitchFamily="34" charset="0"/>
              </a:rPr>
              <a:t> 13 </a:t>
            </a:r>
            <a:r>
              <a:rPr lang="zh-CN" altLang="zh-CN" sz="1800" dirty="0">
                <a:effectLst/>
                <a:ea typeface="Microsoft YaHei" panose="020B0503020204020204" pitchFamily="34" charset="-122"/>
              </a:rPr>
              <a:t>中，我们打开和关闭灯并收集四个消息。 经过格式推断，我们在一组请求消息中找到了三个字段，包括两个静态字段和一个动态字段。 动态字段只有两个现有值，即</a:t>
            </a:r>
            <a:r>
              <a:rPr lang="zh-CN" altLang="zh-CN" sz="1800" dirty="0">
                <a:effectLst/>
                <a:ea typeface="Calibri" panose="020F0502020204030204" pitchFamily="34" charset="0"/>
              </a:rPr>
              <a:t>“30”</a:t>
            </a:r>
            <a:r>
              <a:rPr lang="zh-CN" altLang="zh-CN" sz="1800" dirty="0">
                <a:effectLst/>
                <a:ea typeface="Microsoft YaHei" panose="020B0503020204020204" pitchFamily="34" charset="-122"/>
              </a:rPr>
              <a:t>和</a:t>
            </a:r>
            <a:r>
              <a:rPr lang="zh-CN" altLang="zh-CN" sz="1800" dirty="0">
                <a:effectLst/>
                <a:ea typeface="Calibri" panose="020F0502020204030204" pitchFamily="34" charset="0"/>
              </a:rPr>
              <a:t>“31”</a:t>
            </a:r>
            <a:r>
              <a:rPr lang="zh-CN" altLang="zh-CN" sz="1800" dirty="0">
                <a:effectLst/>
                <a:ea typeface="Microsoft YaHei" panose="020B0503020204020204" pitchFamily="34" charset="-122"/>
              </a:rPr>
              <a:t>，这很可能表示开</a:t>
            </a:r>
            <a:r>
              <a:rPr lang="zh-CN" altLang="zh-CN" sz="1800" dirty="0">
                <a:effectLst/>
                <a:ea typeface="Calibri" panose="020F0502020204030204" pitchFamily="34" charset="0"/>
              </a:rPr>
              <a:t>/</a:t>
            </a:r>
            <a:r>
              <a:rPr lang="zh-CN" altLang="zh-CN" sz="1800" dirty="0">
                <a:effectLst/>
                <a:ea typeface="Microsoft YaHei" panose="020B0503020204020204" pitchFamily="34" charset="-122"/>
              </a:rPr>
              <a:t>关状态，可用于直接生成消息。 在实际跟踪中，动态字段可能有许多不同的值，例如序列</a:t>
            </a:r>
            <a:r>
              <a:rPr lang="zh-CN" altLang="zh-CN" sz="1800" dirty="0">
                <a:effectLst/>
                <a:ea typeface="Calibri" panose="020F0502020204030204" pitchFamily="34" charset="0"/>
              </a:rPr>
              <a:t> ID</a:t>
            </a:r>
            <a:r>
              <a:rPr lang="zh-CN" altLang="zh-CN" sz="1800" dirty="0">
                <a:effectLst/>
                <a:ea typeface="Microsoft YaHei" panose="020B0503020204020204" pitchFamily="34" charset="-122"/>
              </a:rPr>
              <a:t>。 我们为这些字段生成随机值。 最后，我们通过检查生成的（请求）消息是否可以成功触发相同的事件来验证结果，即，在本例中，我们是否可以通过生成的消息打开或关闭灯。 如表</a:t>
            </a:r>
            <a:r>
              <a:rPr lang="zh-CN" altLang="zh-CN" sz="1800" dirty="0">
                <a:effectLst/>
                <a:ea typeface="Calibri" panose="020F0502020204030204" pitchFamily="34" charset="0"/>
              </a:rPr>
              <a:t> VIII </a:t>
            </a:r>
            <a:r>
              <a:rPr lang="zh-CN" altLang="zh-CN" sz="1800" dirty="0">
                <a:effectLst/>
                <a:ea typeface="Microsoft YaHei" panose="020B0503020204020204" pitchFamily="34" charset="-122"/>
              </a:rPr>
              <a:t>的最后一列所示，所有事件都可以成功触发，这验证了</a:t>
            </a:r>
            <a:r>
              <a:rPr lang="zh-CN" altLang="zh-CN" sz="1800" dirty="0">
                <a:effectLst/>
                <a:ea typeface="Calibri" panose="020F0502020204030204" pitchFamily="34" charset="0"/>
              </a:rPr>
              <a:t> NETPLIER </a:t>
            </a:r>
            <a:r>
              <a:rPr lang="zh-CN" altLang="zh-CN" sz="1800" dirty="0">
                <a:effectLst/>
                <a:ea typeface="Microsoft YaHei" panose="020B0503020204020204" pitchFamily="34" charset="-122"/>
              </a:rPr>
              <a:t>推断的格式。 在第</a:t>
            </a:r>
            <a:r>
              <a:rPr lang="zh-CN" altLang="zh-CN" sz="1800" dirty="0">
                <a:effectLst/>
                <a:ea typeface="Calibri" panose="020F0502020204030204" pitchFamily="34" charset="0"/>
              </a:rPr>
              <a:t> VI-A </a:t>
            </a:r>
            <a:r>
              <a:rPr lang="zh-CN" altLang="zh-CN" sz="1800" dirty="0">
                <a:effectLst/>
                <a:ea typeface="Microsoft YaHei" panose="020B0503020204020204" pitchFamily="34" charset="-122"/>
              </a:rPr>
              <a:t>节中，我们展示了有关</a:t>
            </a:r>
            <a:r>
              <a:rPr lang="zh-CN" altLang="zh-CN" sz="1800" dirty="0">
                <a:effectLst/>
                <a:ea typeface="Calibri" panose="020F0502020204030204" pitchFamily="34" charset="0"/>
              </a:rPr>
              <a:t> Nest Thermostat </a:t>
            </a:r>
            <a:r>
              <a:rPr lang="zh-CN" altLang="zh-CN" sz="1800" dirty="0">
                <a:effectLst/>
                <a:ea typeface="Microsoft YaHei" panose="020B0503020204020204" pitchFamily="34" charset="-122"/>
              </a:rPr>
              <a:t>的详细案例研究</a:t>
            </a:r>
            <a:endParaRPr lang="en-US" altLang="zh-CN" sz="1800" dirty="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36</a:t>
            </a:fld>
            <a:endParaRPr lang="zh-CN" altLang="en-US"/>
          </a:p>
        </p:txBody>
      </p:sp>
    </p:spTree>
    <p:extLst>
      <p:ext uri="{BB962C8B-B14F-4D97-AF65-F5344CB8AC3E}">
        <p14:creationId xmlns:p14="http://schemas.microsoft.com/office/powerpoint/2010/main" val="27503398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37</a:t>
            </a:fld>
            <a:endParaRPr lang="zh-CN" altLang="en-US"/>
          </a:p>
        </p:txBody>
      </p:sp>
    </p:spTree>
    <p:extLst>
      <p:ext uri="{BB962C8B-B14F-4D97-AF65-F5344CB8AC3E}">
        <p14:creationId xmlns:p14="http://schemas.microsoft.com/office/powerpoint/2010/main" val="35088651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85800" marR="0">
              <a:spcBef>
                <a:spcPts val="0"/>
              </a:spcBef>
              <a:spcAft>
                <a:spcPts val="0"/>
              </a:spcAft>
            </a:pPr>
            <a:r>
              <a:rPr lang="zh-CN" altLang="zh-CN" sz="1800" dirty="0">
                <a:effectLst/>
                <a:ea typeface="Microsoft YaHei" panose="020B0503020204020204" pitchFamily="34" charset="-122"/>
              </a:rPr>
              <a:t>物联网协议分析对于物联网安全变得越来越重要。 然而，由于缺乏规范和对源代码的访问受限，分析物联网协议具有挑战性。 在本案例研究中，我们使用</a:t>
            </a:r>
            <a:r>
              <a:rPr lang="zh-CN" altLang="zh-CN" sz="1800" dirty="0">
                <a:effectLst/>
                <a:ea typeface="Calibri" panose="020F0502020204030204" pitchFamily="34" charset="0"/>
              </a:rPr>
              <a:t> NETPLIER </a:t>
            </a:r>
            <a:r>
              <a:rPr lang="zh-CN" altLang="zh-CN" sz="1800" dirty="0">
                <a:effectLst/>
                <a:ea typeface="Microsoft YaHei" panose="020B0503020204020204" pitchFamily="34" charset="-122"/>
              </a:rPr>
              <a:t>来分析</a:t>
            </a:r>
            <a:r>
              <a:rPr lang="zh-CN" altLang="zh-CN" sz="1800" dirty="0">
                <a:effectLst/>
                <a:ea typeface="Calibri" panose="020F0502020204030204" pitchFamily="34" charset="0"/>
              </a:rPr>
              <a:t> Google Nest Thermostat E [4]</a:t>
            </a:r>
            <a:r>
              <a:rPr lang="zh-CN" altLang="zh-CN" sz="1800" dirty="0">
                <a:effectLst/>
                <a:ea typeface="Microsoft YaHei" panose="020B0503020204020204" pitchFamily="34" charset="-122"/>
              </a:rPr>
              <a:t>（一种商业智能恒温器）使用的协议。 特别是，</a:t>
            </a:r>
            <a:r>
              <a:rPr lang="zh-CN" altLang="zh-CN" sz="1800" dirty="0">
                <a:effectLst/>
                <a:highlight>
                  <a:srgbClr val="FFFF00"/>
                </a:highlight>
                <a:ea typeface="Microsoft YaHei" panose="020B0503020204020204" pitchFamily="34" charset="-122"/>
              </a:rPr>
              <a:t>我们伪造了一个</a:t>
            </a:r>
            <a:r>
              <a:rPr lang="zh-CN" altLang="zh-CN" sz="1800" dirty="0">
                <a:effectLst/>
                <a:highlight>
                  <a:srgbClr val="FFFF00"/>
                </a:highlight>
                <a:ea typeface="Calibri" panose="020F0502020204030204" pitchFamily="34" charset="0"/>
              </a:rPr>
              <a:t> SSL </a:t>
            </a:r>
            <a:r>
              <a:rPr lang="zh-CN" altLang="zh-CN" sz="1800" dirty="0">
                <a:effectLst/>
                <a:highlight>
                  <a:srgbClr val="FFFF00"/>
                </a:highlight>
                <a:ea typeface="Microsoft YaHei" panose="020B0503020204020204" pitchFamily="34" charset="-122"/>
              </a:rPr>
              <a:t>证书颁发机构</a:t>
            </a:r>
            <a:r>
              <a:rPr lang="zh-CN" altLang="zh-CN" sz="1800" dirty="0">
                <a:effectLst/>
                <a:highlight>
                  <a:srgbClr val="FFFF00"/>
                </a:highlight>
                <a:ea typeface="Calibri" panose="020F0502020204030204" pitchFamily="34" charset="0"/>
              </a:rPr>
              <a:t> (CA) </a:t>
            </a:r>
            <a:r>
              <a:rPr lang="zh-CN" altLang="zh-CN" sz="1800" dirty="0">
                <a:effectLst/>
                <a:highlight>
                  <a:srgbClr val="FFFF00"/>
                </a:highlight>
                <a:ea typeface="Microsoft YaHei" panose="020B0503020204020204" pitchFamily="34" charset="-122"/>
              </a:rPr>
              <a:t>并转储了所有</a:t>
            </a:r>
            <a:r>
              <a:rPr lang="zh-CN" altLang="zh-CN" sz="1800" dirty="0">
                <a:effectLst/>
                <a:highlight>
                  <a:srgbClr val="FFFF00"/>
                </a:highlight>
                <a:ea typeface="Calibri" panose="020F0502020204030204" pitchFamily="34" charset="0"/>
              </a:rPr>
              <a:t> Google Nest </a:t>
            </a:r>
            <a:r>
              <a:rPr lang="zh-CN" altLang="zh-CN" sz="1800" dirty="0">
                <a:effectLst/>
                <a:highlight>
                  <a:srgbClr val="FFFF00"/>
                </a:highlight>
                <a:ea typeface="Microsoft YaHei" panose="020B0503020204020204" pitchFamily="34" charset="-122"/>
              </a:rPr>
              <a:t>的痕迹</a:t>
            </a:r>
            <a:r>
              <a:rPr lang="zh-CN" altLang="zh-CN" sz="1800" dirty="0">
                <a:effectLst/>
                <a:ea typeface="Microsoft YaHei" panose="020B0503020204020204" pitchFamily="34" charset="-122"/>
              </a:rPr>
              <a:t>。</a:t>
            </a:r>
            <a:endParaRPr lang="zh-CN" altLang="zh-CN" sz="1800" dirty="0">
              <a:effectLst/>
              <a:ea typeface="Calibri" panose="020F0502020204030204" pitchFamily="34" charset="0"/>
            </a:endParaRPr>
          </a:p>
          <a:p>
            <a:pPr marL="685800" marR="0">
              <a:spcBef>
                <a:spcPts val="0"/>
              </a:spcBef>
              <a:spcAft>
                <a:spcPts val="0"/>
              </a:spcAft>
            </a:pPr>
            <a:r>
              <a:rPr lang="zh-CN" altLang="zh-CN" sz="1800" dirty="0">
                <a:effectLst/>
                <a:ea typeface="Microsoft YaHei" panose="020B0503020204020204" pitchFamily="34" charset="-122"/>
              </a:rPr>
              <a:t>解密后使用</a:t>
            </a:r>
            <a:r>
              <a:rPr lang="zh-CN" altLang="zh-CN" sz="1800" dirty="0">
                <a:effectLst/>
                <a:ea typeface="Calibri" panose="020F0502020204030204" pitchFamily="34" charset="0"/>
              </a:rPr>
              <a:t>NETPLIER</a:t>
            </a:r>
            <a:r>
              <a:rPr lang="zh-CN" altLang="zh-CN" sz="1800" dirty="0">
                <a:effectLst/>
                <a:ea typeface="Microsoft YaHei" panose="020B0503020204020204" pitchFamily="34" charset="-122"/>
              </a:rPr>
              <a:t>分析协议格式。 通过</a:t>
            </a:r>
            <a:r>
              <a:rPr lang="zh-CN" altLang="zh-CN" sz="1800" dirty="0">
                <a:effectLst/>
                <a:ea typeface="微软雅黑" panose="020B0503020204020204" pitchFamily="34" charset="-122"/>
              </a:rPr>
              <a:t>逆向</a:t>
            </a:r>
            <a:r>
              <a:rPr lang="zh-CN" altLang="zh-CN" sz="1800" dirty="0">
                <a:effectLst/>
                <a:ea typeface="Microsoft YaHei" panose="020B0503020204020204" pitchFamily="34" charset="-122"/>
              </a:rPr>
              <a:t>工程协议，我们成功劫持了</a:t>
            </a:r>
            <a:r>
              <a:rPr lang="zh-CN" altLang="zh-CN" sz="1800" dirty="0">
                <a:effectLst/>
                <a:ea typeface="Calibri" panose="020F0502020204030204" pitchFamily="34" charset="0"/>
              </a:rPr>
              <a:t> Google Nest</a:t>
            </a:r>
            <a:r>
              <a:rPr lang="zh-CN" altLang="zh-CN" sz="1800" dirty="0">
                <a:effectLst/>
                <a:ea typeface="Microsoft YaHei" panose="020B0503020204020204" pitchFamily="34" charset="-122"/>
              </a:rPr>
              <a:t>，通过发送精心制作的消息执行恶意行为（例如，设置特定的室内温度），这表明恢复的协议格式是正确的。 请注意，我们使用假</a:t>
            </a:r>
            <a:r>
              <a:rPr lang="zh-CN" altLang="zh-CN" sz="1800" dirty="0">
                <a:effectLst/>
                <a:ea typeface="Calibri" panose="020F0502020204030204" pitchFamily="34" charset="0"/>
              </a:rPr>
              <a:t> CA </a:t>
            </a:r>
            <a:r>
              <a:rPr lang="zh-CN" altLang="zh-CN" sz="1800" dirty="0">
                <a:effectLst/>
                <a:ea typeface="Microsoft YaHei" panose="020B0503020204020204" pitchFamily="34" charset="-122"/>
              </a:rPr>
              <a:t>来解密</a:t>
            </a:r>
            <a:r>
              <a:rPr lang="zh-CN" altLang="zh-CN" sz="1800" dirty="0">
                <a:effectLst/>
                <a:ea typeface="Calibri" panose="020F0502020204030204" pitchFamily="34" charset="0"/>
              </a:rPr>
              <a:t> TLS </a:t>
            </a:r>
            <a:r>
              <a:rPr lang="zh-CN" altLang="zh-CN" sz="1800" dirty="0">
                <a:effectLst/>
                <a:ea typeface="Microsoft YaHei" panose="020B0503020204020204" pitchFamily="34" charset="-122"/>
              </a:rPr>
              <a:t>数据，以将我们的研究重点放在协议逆向工程上。</a:t>
            </a:r>
            <a:endParaRPr lang="zh-CN" altLang="zh-CN" sz="1800" dirty="0">
              <a:effectLst/>
              <a:ea typeface="Calibri" panose="020F0502020204030204" pitchFamily="34" charset="0"/>
            </a:endParaRPr>
          </a:p>
          <a:p>
            <a:pPr marL="685800" marR="0">
              <a:spcBef>
                <a:spcPts val="0"/>
              </a:spcBef>
              <a:spcAft>
                <a:spcPts val="0"/>
              </a:spcAft>
            </a:pPr>
            <a:r>
              <a:rPr lang="zh-CN" altLang="zh-CN" sz="1800" dirty="0">
                <a:effectLst/>
                <a:ea typeface="Microsoft YaHei" panose="020B0503020204020204" pitchFamily="34" charset="-122"/>
              </a:rPr>
              <a:t>用其他方式获取纯文本消息超出了本文的范围。</a:t>
            </a:r>
            <a:endParaRPr lang="en-US" altLang="zh-CN" sz="1800" dirty="0">
              <a:effectLst/>
              <a:ea typeface="Microsoft YaHei" panose="020B0503020204020204" pitchFamily="34" charset="-122"/>
            </a:endParaRPr>
          </a:p>
          <a:p>
            <a:pPr marL="685800" marR="0">
              <a:spcBef>
                <a:spcPts val="0"/>
              </a:spcBef>
              <a:spcAft>
                <a:spcPts val="0"/>
              </a:spcAft>
            </a:pPr>
            <a:r>
              <a:rPr lang="zh-CN" altLang="zh-CN" sz="1800" dirty="0">
                <a:effectLst/>
                <a:ea typeface="Microsoft YaHei" panose="020B0503020204020204" pitchFamily="34" charset="-122"/>
              </a:rPr>
              <a:t>只展示其中的一部分并突出显示有趣的领域。 关键字位于绿色字段中，具有可变长度，</a:t>
            </a:r>
          </a:p>
        </p:txBody>
      </p:sp>
      <p:sp>
        <p:nvSpPr>
          <p:cNvPr id="4" name="灯片编号占位符 3"/>
          <p:cNvSpPr>
            <a:spLocks noGrp="1"/>
          </p:cNvSpPr>
          <p:nvPr>
            <p:ph type="sldNum" sz="quarter" idx="5"/>
          </p:nvPr>
        </p:nvSpPr>
        <p:spPr/>
        <p:txBody>
          <a:bodyPr/>
          <a:lstStyle/>
          <a:p>
            <a:fld id="{7D6CE8A3-6E88-4043-A1FA-B2CB20BAFD6F}"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85800" marR="0">
              <a:spcBef>
                <a:spcPts val="0"/>
              </a:spcBef>
              <a:spcAft>
                <a:spcPts val="0"/>
              </a:spcAft>
            </a:pPr>
            <a:r>
              <a:rPr lang="zh-CN" altLang="en-US" sz="2800" dirty="0">
                <a:latin typeface="宋体" panose="02010600030101010101" pitchFamily="2" charset="-122"/>
                <a:ea typeface="宋体" panose="02010600030101010101" pitchFamily="2" charset="-122"/>
                <a:cs typeface="Times New Roman" panose="02020603050405020304" pitchFamily="18" charset="0"/>
              </a:rPr>
              <a:t>请注意，恶意软件是经过打包和混淆的，因此很难通过静态方法分析其行为。</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marL="685800" marR="0">
              <a:spcBef>
                <a:spcPts val="0"/>
              </a:spcBef>
              <a:spcAft>
                <a:spcPts val="0"/>
              </a:spcAft>
            </a:pPr>
            <a:r>
              <a:rPr lang="zh-CN" altLang="zh-CN" sz="1800" dirty="0">
                <a:effectLst/>
                <a:ea typeface="Microsoft YaHei" panose="020B0503020204020204" pitchFamily="34" charset="-122"/>
              </a:rPr>
              <a:t>基于恢复的状态机，我们模拟了一个客户端与远程服务器进行通信。</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该过程是迭代的，因为客户端和服务器之间触发的通信越多，</a:t>
            </a:r>
            <a:r>
              <a:rPr lang="en-US" altLang="zh-CN" sz="1800" dirty="0">
                <a:effectLst/>
                <a:ea typeface="Calibri" panose="020F0502020204030204" pitchFamily="34" charset="0"/>
              </a:rPr>
              <a:t>NETPLIER </a:t>
            </a:r>
            <a:r>
              <a:rPr lang="zh-CN" altLang="zh-CN" sz="1800" dirty="0">
                <a:effectLst/>
                <a:ea typeface="Microsoft YaHei" panose="020B0503020204020204" pitchFamily="34" charset="-122"/>
              </a:rPr>
              <a:t>可以发现的协议就越多，这反过来又允许我们触发更多</a:t>
            </a:r>
            <a:endParaRPr lang="en-US" altLang="zh-CN" sz="1800" dirty="0">
              <a:effectLst/>
              <a:ea typeface="Microsoft YaHei" panose="020B0503020204020204" pitchFamily="34" charset="-122"/>
            </a:endParaRPr>
          </a:p>
          <a:p>
            <a:pPr marL="685800" marR="0">
              <a:spcBef>
                <a:spcPts val="0"/>
              </a:spcBef>
              <a:spcAft>
                <a:spcPts val="0"/>
              </a:spcAft>
            </a:pPr>
            <a:r>
              <a:rPr lang="zh-CN" altLang="zh-CN" sz="1800" dirty="0">
                <a:effectLst/>
                <a:ea typeface="Microsoft YaHei" panose="020B0503020204020204" pitchFamily="34" charset="-122"/>
              </a:rPr>
              <a:t>每个圆圈表示一个状态，每个直接边表示两个状态之间的转换。 转换用</a:t>
            </a:r>
            <a:r>
              <a:rPr lang="zh-CN" altLang="zh-CN" sz="1800" dirty="0">
                <a:effectLst/>
                <a:ea typeface="Calibri" panose="020F0502020204030204" pitchFamily="34" charset="0"/>
              </a:rPr>
              <a:t> i</a:t>
            </a:r>
            <a:r>
              <a:rPr lang="en-US" altLang="zh-CN" sz="1800" dirty="0">
                <a:effectLst/>
                <a:ea typeface="Calibri" panose="020F0502020204030204" pitchFamily="34" charset="0"/>
              </a:rPr>
              <a:t>/</a:t>
            </a:r>
            <a:r>
              <a:rPr lang="zh-CN" altLang="zh-CN" sz="1800" dirty="0">
                <a:effectLst/>
                <a:ea typeface="Calibri" panose="020F0502020204030204" pitchFamily="34" charset="0"/>
              </a:rPr>
              <a:t>j </a:t>
            </a:r>
            <a:r>
              <a:rPr lang="zh-CN" altLang="zh-CN" sz="1800" dirty="0">
                <a:effectLst/>
                <a:ea typeface="Microsoft YaHei" panose="020B0503020204020204" pitchFamily="34" charset="-122"/>
              </a:rPr>
              <a:t>标记，其中</a:t>
            </a:r>
            <a:r>
              <a:rPr lang="zh-CN" altLang="zh-CN" sz="1800" dirty="0">
                <a:effectLst/>
                <a:ea typeface="Calibri" panose="020F0502020204030204" pitchFamily="34" charset="0"/>
              </a:rPr>
              <a:t> i </a:t>
            </a:r>
            <a:r>
              <a:rPr lang="zh-CN" altLang="zh-CN" sz="1800" dirty="0">
                <a:effectLst/>
                <a:ea typeface="Microsoft YaHei" panose="020B0503020204020204" pitchFamily="34" charset="-122"/>
              </a:rPr>
              <a:t>是转换的前提条件，</a:t>
            </a:r>
            <a:r>
              <a:rPr lang="zh-CN" altLang="zh-CN" sz="1800" dirty="0">
                <a:effectLst/>
                <a:ea typeface="Calibri" panose="020F0502020204030204" pitchFamily="34" charset="0"/>
              </a:rPr>
              <a:t>j </a:t>
            </a:r>
            <a:r>
              <a:rPr lang="zh-CN" altLang="zh-CN" sz="1800" dirty="0">
                <a:effectLst/>
                <a:ea typeface="Microsoft YaHei" panose="020B0503020204020204" pitchFamily="34" charset="-122"/>
              </a:rPr>
              <a:t>是客户端发送的消息。 请注意，为了便于理解，我们在分析每个状态中收集的系统调用后手动注释状态。 绿色状态是不直接造成损害的状态，红色状态是包含危险系统调用的状态，黄色状态属于过渡期。</a:t>
            </a:r>
            <a:endParaRPr lang="zh-CN" altLang="zh-CN" sz="1800" dirty="0">
              <a:effectLst/>
              <a:ea typeface="Calibri" panose="020F0502020204030204" pitchFamily="34" charset="0"/>
            </a:endParaRPr>
          </a:p>
          <a:p>
            <a:pPr marL="685800" marR="0">
              <a:spcBef>
                <a:spcPts val="0"/>
              </a:spcBef>
              <a:spcAft>
                <a:spcPts val="0"/>
              </a:spcAft>
            </a:pPr>
            <a:r>
              <a:rPr lang="zh-CN" altLang="zh-CN" sz="1800" dirty="0">
                <a:effectLst/>
                <a:ea typeface="Microsoft YaHei" panose="020B0503020204020204" pitchFamily="34" charset="-122"/>
              </a:rPr>
              <a:t>如图</a:t>
            </a:r>
            <a:r>
              <a:rPr lang="zh-CN" altLang="zh-CN" sz="1800" dirty="0">
                <a:effectLst/>
                <a:ea typeface="Calibri" panose="020F0502020204030204" pitchFamily="34" charset="0"/>
              </a:rPr>
              <a:t> 15 </a:t>
            </a:r>
            <a:r>
              <a:rPr lang="zh-CN" altLang="zh-CN" sz="1800" dirty="0">
                <a:effectLst/>
                <a:ea typeface="Microsoft YaHei" panose="020B0503020204020204" pitchFamily="34" charset="-122"/>
              </a:rPr>
              <a:t>所示，当僵尸网络恶意软件启动时，它会将其唯一的</a:t>
            </a:r>
            <a:r>
              <a:rPr lang="zh-CN" altLang="zh-CN" sz="1800" dirty="0">
                <a:effectLst/>
                <a:ea typeface="Calibri" panose="020F0502020204030204" pitchFamily="34" charset="0"/>
              </a:rPr>
              <a:t> id </a:t>
            </a:r>
            <a:r>
              <a:rPr lang="zh-CN" altLang="zh-CN" sz="1800" dirty="0">
                <a:effectLst/>
                <a:ea typeface="Microsoft YaHei" panose="020B0503020204020204" pitchFamily="34" charset="-122"/>
              </a:rPr>
              <a:t>发送到远程服务器并过渡到等待阶段。 服务器验证</a:t>
            </a:r>
            <a:r>
              <a:rPr lang="zh-CN" altLang="zh-CN" sz="1800" dirty="0">
                <a:effectLst/>
                <a:ea typeface="Calibri" panose="020F0502020204030204" pitchFamily="34" charset="0"/>
              </a:rPr>
              <a:t>id</a:t>
            </a:r>
            <a:r>
              <a:rPr lang="zh-CN" altLang="zh-CN" sz="1800" dirty="0">
                <a:effectLst/>
                <a:ea typeface="Microsoft YaHei" panose="020B0503020204020204" pitchFamily="34" charset="-122"/>
              </a:rPr>
              <a:t>后，</a:t>
            </a:r>
            <a:r>
              <a:rPr lang="zh-CN" altLang="zh-CN" sz="1800" dirty="0">
                <a:effectLst/>
                <a:highlight>
                  <a:srgbClr val="FFFF00"/>
                </a:highlight>
                <a:ea typeface="Microsoft YaHei" panose="020B0503020204020204" pitchFamily="34" charset="-122"/>
              </a:rPr>
              <a:t>建立</a:t>
            </a:r>
            <a:r>
              <a:rPr lang="zh-CN" altLang="zh-CN" sz="1800" dirty="0">
                <a:effectLst/>
                <a:highlight>
                  <a:srgbClr val="FFFF00"/>
                </a:highlight>
                <a:ea typeface="Calibri" panose="020F0502020204030204" pitchFamily="34" charset="0"/>
              </a:rPr>
              <a:t>ping-pong</a:t>
            </a:r>
            <a:r>
              <a:rPr lang="zh-CN" altLang="zh-CN" sz="1800" dirty="0">
                <a:effectLst/>
                <a:highlight>
                  <a:srgbClr val="FFFF00"/>
                </a:highlight>
                <a:ea typeface="Microsoft YaHei" panose="020B0503020204020204" pitchFamily="34" charset="-122"/>
              </a:rPr>
              <a:t>握手检查连接</a:t>
            </a:r>
            <a:r>
              <a:rPr lang="zh-CN" altLang="zh-CN" sz="1800" dirty="0">
                <a:effectLst/>
                <a:ea typeface="Microsoft YaHei" panose="020B0503020204020204" pitchFamily="34" charset="-122"/>
              </a:rPr>
              <a:t>，然后客户端进入操作阶段。 之后，可以根据来自服务器的指令执行各种功能。 一些说明不会损坏并用于设置环境。 他们的细节被省略了。 带有关键字</a:t>
            </a:r>
            <a:r>
              <a:rPr lang="zh-CN" altLang="zh-CN" sz="1800" dirty="0">
                <a:effectLst/>
                <a:ea typeface="Calibri" panose="020F0502020204030204" pitchFamily="34" charset="0"/>
              </a:rPr>
              <a:t> PRIVMSG </a:t>
            </a:r>
            <a:r>
              <a:rPr lang="zh-CN" altLang="zh-CN" sz="1800" dirty="0">
                <a:effectLst/>
                <a:ea typeface="Microsoft YaHei" panose="020B0503020204020204" pitchFamily="34" charset="-122"/>
              </a:rPr>
              <a:t>的特殊消息可以触发僵尸网络进入恶意阶段。 客户端处于此状态后，观察到一些恶意行为，如远程代码执行和内网</a:t>
            </a:r>
            <a:r>
              <a:rPr lang="zh-CN" altLang="zh-CN" sz="1800" dirty="0">
                <a:effectLst/>
                <a:ea typeface="Calibri" panose="020F0502020204030204" pitchFamily="34" charset="0"/>
              </a:rPr>
              <a:t> DDoS</a:t>
            </a:r>
          </a:p>
        </p:txBody>
      </p:sp>
      <p:sp>
        <p:nvSpPr>
          <p:cNvPr id="4" name="灯片编号占位符 3"/>
          <p:cNvSpPr>
            <a:spLocks noGrp="1"/>
          </p:cNvSpPr>
          <p:nvPr>
            <p:ph type="sldNum" sz="quarter" idx="5"/>
          </p:nvPr>
        </p:nvSpPr>
        <p:spPr/>
        <p:txBody>
          <a:bodyPr/>
          <a:lstStyle/>
          <a:p>
            <a:fld id="{7D6CE8A3-6E88-4043-A1FA-B2CB20BAFD6F}" type="slidenum">
              <a:rPr lang="zh-CN" altLang="en-US" smtClean="0"/>
              <a:t>39</a:t>
            </a:fld>
            <a:endParaRPr lang="zh-CN" altLang="en-US"/>
          </a:p>
        </p:txBody>
      </p:sp>
    </p:spTree>
    <p:extLst>
      <p:ext uri="{BB962C8B-B14F-4D97-AF65-F5344CB8AC3E}">
        <p14:creationId xmlns:p14="http://schemas.microsoft.com/office/powerpoint/2010/main" val="3134409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040608"/>
                </a:solidFill>
                <a:latin typeface="Times New Roman" panose="02020603050405020304" pitchFamily="18" charset="0"/>
                <a:cs typeface="Times New Roman" panose="02020603050405020304" pitchFamily="18" charset="0"/>
              </a:rPr>
              <a:t>普渡大学计算机科学系 博士 </a:t>
            </a:r>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16164947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40</a:t>
            </a:fld>
            <a:endParaRPr lang="zh-CN" altLang="en-US"/>
          </a:p>
        </p:txBody>
      </p:sp>
    </p:spTree>
    <p:extLst>
      <p:ext uri="{BB962C8B-B14F-4D97-AF65-F5344CB8AC3E}">
        <p14:creationId xmlns:p14="http://schemas.microsoft.com/office/powerpoint/2010/main" val="38323437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41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040608"/>
                </a:solidFill>
                <a:latin typeface="Times New Roman" panose="02020603050405020304" pitchFamily="18" charset="0"/>
                <a:cs typeface="Times New Roman" panose="02020603050405020304" pitchFamily="18" charset="0"/>
              </a:rPr>
              <a:t>博士：</a:t>
            </a:r>
            <a:r>
              <a:rPr lang="en-US" altLang="zh-CN" sz="1200" dirty="0">
                <a:solidFill>
                  <a:srgbClr val="040608"/>
                </a:solidFill>
                <a:latin typeface="Times New Roman" panose="02020603050405020304" pitchFamily="18" charset="0"/>
                <a:cs typeface="Times New Roman" panose="02020603050405020304" pitchFamily="18" charset="0"/>
              </a:rPr>
              <a:t>9/2006 </a:t>
            </a:r>
            <a:r>
              <a:rPr lang="zh-CN" altLang="en-US" sz="1200" dirty="0">
                <a:solidFill>
                  <a:srgbClr val="040608"/>
                </a:solidFill>
                <a:latin typeface="Times New Roman" panose="02020603050405020304" pitchFamily="18" charset="0"/>
                <a:cs typeface="Times New Roman" panose="02020603050405020304" pitchFamily="18" charset="0"/>
              </a:rPr>
              <a:t>美国亚利桑那大学计算机系 </a:t>
            </a:r>
            <a:r>
              <a:rPr lang="en-US" altLang="zh-CN" sz="1200" dirty="0">
                <a:solidFill>
                  <a:srgbClr val="040608"/>
                </a:solidFill>
                <a:latin typeface="Times New Roman" panose="02020603050405020304" pitchFamily="18" charset="0"/>
                <a:cs typeface="Times New Roman" panose="02020603050405020304" pitchFamily="18" charset="0"/>
              </a:rPr>
              <a:t>MS</a:t>
            </a:r>
            <a:r>
              <a:rPr lang="zh-CN" altLang="en-US" sz="1200" dirty="0">
                <a:solidFill>
                  <a:srgbClr val="040608"/>
                </a:solidFill>
                <a:latin typeface="Times New Roman" panose="02020603050405020304" pitchFamily="18" charset="0"/>
                <a:cs typeface="Times New Roman" panose="02020603050405020304" pitchFamily="18" charset="0"/>
              </a:rPr>
              <a:t>：</a:t>
            </a:r>
            <a:r>
              <a:rPr lang="en-US" altLang="zh-CN" sz="1200" dirty="0">
                <a:solidFill>
                  <a:srgbClr val="040608"/>
                </a:solidFill>
                <a:latin typeface="Times New Roman" panose="02020603050405020304" pitchFamily="18" charset="0"/>
                <a:cs typeface="Times New Roman" panose="02020603050405020304" pitchFamily="18" charset="0"/>
              </a:rPr>
              <a:t>6/2001 </a:t>
            </a:r>
            <a:r>
              <a:rPr lang="zh-CN" altLang="en-US" sz="1200" dirty="0">
                <a:solidFill>
                  <a:srgbClr val="040608"/>
                </a:solidFill>
                <a:latin typeface="Times New Roman" panose="02020603050405020304" pitchFamily="18" charset="0"/>
                <a:cs typeface="Times New Roman" panose="02020603050405020304" pitchFamily="18" charset="0"/>
              </a:rPr>
              <a:t>中国科技大学计算机系 </a:t>
            </a:r>
            <a:r>
              <a:rPr lang="en-US" altLang="zh-CN" sz="1200" dirty="0">
                <a:solidFill>
                  <a:srgbClr val="040608"/>
                </a:solidFill>
                <a:latin typeface="Times New Roman" panose="02020603050405020304" pitchFamily="18" charset="0"/>
                <a:cs typeface="Times New Roman" panose="02020603050405020304" pitchFamily="18" charset="0"/>
              </a:rPr>
              <a:t>BS</a:t>
            </a:r>
            <a:r>
              <a:rPr lang="zh-CN" altLang="en-US" sz="1200" dirty="0">
                <a:solidFill>
                  <a:srgbClr val="040608"/>
                </a:solidFill>
                <a:latin typeface="Times New Roman" panose="02020603050405020304" pitchFamily="18" charset="0"/>
                <a:cs typeface="Times New Roman" panose="02020603050405020304" pitchFamily="18" charset="0"/>
              </a:rPr>
              <a:t>：</a:t>
            </a:r>
            <a:r>
              <a:rPr lang="en-US" altLang="zh-CN" sz="1200" dirty="0">
                <a:solidFill>
                  <a:srgbClr val="040608"/>
                </a:solidFill>
                <a:latin typeface="Times New Roman" panose="02020603050405020304" pitchFamily="18" charset="0"/>
                <a:cs typeface="Times New Roman" panose="02020603050405020304" pitchFamily="18" charset="0"/>
              </a:rPr>
              <a:t>6/1998 </a:t>
            </a:r>
            <a:r>
              <a:rPr lang="zh-CN" altLang="en-US" sz="1200" dirty="0">
                <a:solidFill>
                  <a:srgbClr val="040608"/>
                </a:solidFill>
                <a:latin typeface="Times New Roman" panose="02020603050405020304" pitchFamily="18" charset="0"/>
                <a:cs typeface="Times New Roman" panose="02020603050405020304" pitchFamily="18" charset="0"/>
              </a:rPr>
              <a:t>中国科技大学计算机系</a:t>
            </a:r>
            <a:endParaRPr lang="en-US" altLang="zh-CN" sz="1200" dirty="0">
              <a:solidFill>
                <a:srgbClr val="040608"/>
              </a:solidFill>
              <a:latin typeface="Times New Roman" panose="02020603050405020304" pitchFamily="18" charset="0"/>
              <a:cs typeface="Times New Roman" panose="02020603050405020304" pitchFamily="18" charset="0"/>
            </a:endParaRPr>
          </a:p>
          <a:p>
            <a:endParaRPr lang="en-US" altLang="zh-CN" sz="1200" b="1" dirty="0">
              <a:solidFill>
                <a:srgbClr val="040608"/>
              </a:solidFill>
              <a:latin typeface="Times New Roman" panose="02020603050405020304" pitchFamily="18" charset="0"/>
              <a:cs typeface="Times New Roman" panose="02020603050405020304" pitchFamily="18" charset="0"/>
            </a:endParaRPr>
          </a:p>
          <a:p>
            <a:r>
              <a:rPr lang="zh-CN" altLang="en-US" sz="1200" b="1" dirty="0">
                <a:solidFill>
                  <a:srgbClr val="040608"/>
                </a:solidFill>
                <a:latin typeface="Times New Roman" panose="02020603050405020304" pitchFamily="18" charset="0"/>
                <a:cs typeface="Times New Roman" panose="02020603050405020304" pitchFamily="18" charset="0"/>
              </a:rPr>
              <a:t>我目前的研究兴趣在于人工智能安全、软件安全、程序分析和软件工程。 我的团队中有一半人正在研究各种 </a:t>
            </a:r>
            <a:r>
              <a:rPr lang="en-US" altLang="zh-CN" sz="1200" b="1" dirty="0">
                <a:solidFill>
                  <a:srgbClr val="040608"/>
                </a:solidFill>
                <a:latin typeface="Times New Roman" panose="02020603050405020304" pitchFamily="18" charset="0"/>
                <a:cs typeface="Times New Roman" panose="02020603050405020304" pitchFamily="18" charset="0"/>
              </a:rPr>
              <a:t>AI </a:t>
            </a:r>
            <a:r>
              <a:rPr lang="zh-CN" altLang="en-US" sz="1200" b="1" dirty="0">
                <a:solidFill>
                  <a:srgbClr val="040608"/>
                </a:solidFill>
                <a:latin typeface="Times New Roman" panose="02020603050405020304" pitchFamily="18" charset="0"/>
                <a:cs typeface="Times New Roman" panose="02020603050405020304" pitchFamily="18" charset="0"/>
              </a:rPr>
              <a:t>模型安全问题，例如后门扫描、对抗性攻击、模型反转以及这些模型在机器人车辆中的安全应用。 在 </a:t>
            </a:r>
            <a:r>
              <a:rPr lang="en-US" altLang="zh-CN" sz="1200" b="1" dirty="0">
                <a:solidFill>
                  <a:srgbClr val="040608"/>
                </a:solidFill>
                <a:latin typeface="Times New Roman" panose="02020603050405020304" pitchFamily="18" charset="0"/>
                <a:cs typeface="Times New Roman" panose="02020603050405020304" pitchFamily="18" charset="0"/>
              </a:rPr>
              <a:t>IARPA </a:t>
            </a:r>
            <a:r>
              <a:rPr lang="en-US" altLang="zh-CN" sz="1200" b="1" dirty="0" err="1">
                <a:solidFill>
                  <a:srgbClr val="040608"/>
                </a:solidFill>
                <a:latin typeface="Times New Roman" panose="02020603050405020304" pitchFamily="18" charset="0"/>
                <a:cs typeface="Times New Roman" panose="02020603050405020304" pitchFamily="18" charset="0"/>
              </a:rPr>
              <a:t>TrojAI</a:t>
            </a:r>
            <a:r>
              <a:rPr lang="en-US" altLang="zh-CN" sz="1200" b="1" dirty="0">
                <a:solidFill>
                  <a:srgbClr val="040608"/>
                </a:solidFill>
                <a:latin typeface="Times New Roman" panose="02020603050405020304" pitchFamily="18" charset="0"/>
                <a:cs typeface="Times New Roman" panose="02020603050405020304" pitchFamily="18" charset="0"/>
              </a:rPr>
              <a:t> AI </a:t>
            </a:r>
            <a:r>
              <a:rPr lang="zh-CN" altLang="en-US" sz="1200" b="1" dirty="0">
                <a:solidFill>
                  <a:srgbClr val="040608"/>
                </a:solidFill>
                <a:latin typeface="Times New Roman" panose="02020603050405020304" pitchFamily="18" charset="0"/>
                <a:cs typeface="Times New Roman" panose="02020603050405020304" pitchFamily="18" charset="0"/>
              </a:rPr>
              <a:t>后门扫描大赛（</a:t>
            </a:r>
            <a:r>
              <a:rPr lang="en-US" altLang="zh-CN" sz="1200" b="1" dirty="0">
                <a:solidFill>
                  <a:srgbClr val="040608"/>
                </a:solidFill>
                <a:latin typeface="Times New Roman" panose="02020603050405020304" pitchFamily="18" charset="0"/>
                <a:cs typeface="Times New Roman" panose="02020603050405020304" pitchFamily="18" charset="0"/>
              </a:rPr>
              <a:t>2020-</a:t>
            </a:r>
            <a:r>
              <a:rPr lang="zh-CN" altLang="en-US" sz="1200" b="1" dirty="0">
                <a:solidFill>
                  <a:srgbClr val="040608"/>
                </a:solidFill>
                <a:latin typeface="Times New Roman" panose="02020603050405020304" pitchFamily="18" charset="0"/>
                <a:cs typeface="Times New Roman" panose="02020603050405020304" pitchFamily="18" charset="0"/>
              </a:rPr>
              <a:t>至今）中，我和我以前的学生马世清（团队名称 </a:t>
            </a:r>
            <a:r>
              <a:rPr lang="en-US" altLang="zh-CN" sz="1200" b="1" dirty="0" err="1">
                <a:solidFill>
                  <a:srgbClr val="040608"/>
                </a:solidFill>
                <a:latin typeface="Times New Roman" panose="02020603050405020304" pitchFamily="18" charset="0"/>
                <a:cs typeface="Times New Roman" panose="02020603050405020304" pitchFamily="18" charset="0"/>
              </a:rPr>
              <a:t>Perspecta-PurdueRutgers</a:t>
            </a:r>
            <a:r>
              <a:rPr lang="zh-CN" altLang="en-US" sz="1200" b="1" dirty="0">
                <a:solidFill>
                  <a:srgbClr val="040608"/>
                </a:solidFill>
                <a:latin typeface="Times New Roman" panose="02020603050405020304" pitchFamily="18" charset="0"/>
                <a:cs typeface="Times New Roman" panose="02020603050405020304" pitchFamily="18" charset="0"/>
              </a:rPr>
              <a:t>）带领的团队连续多轮在排行榜上名列前茅。 我小组的另一半致力于软件安全、分析和软件工程挑战，例如漏洞识别、逆向工程、恶意软件分析、攻击取证以及在安全</a:t>
            </a:r>
            <a:r>
              <a:rPr lang="en-US" altLang="zh-CN" sz="1200" b="1" dirty="0">
                <a:solidFill>
                  <a:srgbClr val="040608"/>
                </a:solidFill>
                <a:latin typeface="Times New Roman" panose="02020603050405020304" pitchFamily="18" charset="0"/>
                <a:cs typeface="Times New Roman" panose="02020603050405020304" pitchFamily="18" charset="0"/>
              </a:rPr>
              <a:t>/</a:t>
            </a:r>
            <a:r>
              <a:rPr lang="zh-CN" altLang="en-US" sz="1200" b="1" dirty="0">
                <a:solidFill>
                  <a:srgbClr val="040608"/>
                </a:solidFill>
                <a:latin typeface="Times New Roman" panose="02020603050405020304" pitchFamily="18" charset="0"/>
                <a:cs typeface="Times New Roman" panose="02020603050405020304" pitchFamily="18" charset="0"/>
              </a:rPr>
              <a:t>软件工程中使用人工智能。</a:t>
            </a:r>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2279204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40608"/>
                </a:solidFill>
                <a:latin typeface="Times New Roman" panose="02020603050405020304" pitchFamily="18" charset="0"/>
                <a:cs typeface="Times New Roman" panose="02020603050405020304" pitchFamily="18" charset="0"/>
              </a:rPr>
              <a:t>普渡大学计算机科学系 博士 </a:t>
            </a:r>
            <a:r>
              <a:rPr lang="en-US" altLang="zh-CN" sz="1200" dirty="0">
                <a:solidFill>
                  <a:srgbClr val="040608"/>
                </a:solidFill>
                <a:latin typeface="Times New Roman" panose="02020603050405020304" pitchFamily="18" charset="0"/>
                <a:cs typeface="Times New Roman" panose="02020603050405020304" pitchFamily="18" charset="0"/>
              </a:rPr>
              <a:t>,</a:t>
            </a:r>
            <a:r>
              <a:rPr lang="zh-CN" altLang="en-US" b="0" i="0" dirty="0">
                <a:solidFill>
                  <a:srgbClr val="121B21"/>
                </a:solidFill>
                <a:effectLst/>
                <a:latin typeface="Source Sans Pro" panose="020B0503030403020204" pitchFamily="34" charset="0"/>
              </a:rPr>
              <a:t> </a:t>
            </a:r>
            <a:r>
              <a:rPr lang="en-US" altLang="zh-CN" b="0" i="0" dirty="0">
                <a:solidFill>
                  <a:srgbClr val="121B21"/>
                </a:solidFill>
                <a:effectLst/>
                <a:latin typeface="Source Sans Pro" panose="020B0503030403020204" pitchFamily="34" charset="0"/>
              </a:rPr>
              <a:t>2022 </a:t>
            </a:r>
            <a:r>
              <a:rPr lang="zh-CN" altLang="en-US" b="0" i="0" dirty="0">
                <a:solidFill>
                  <a:srgbClr val="121B21"/>
                </a:solidFill>
                <a:effectLst/>
                <a:latin typeface="Source Sans Pro" panose="020B0503030403020204" pitchFamily="34" charset="0"/>
              </a:rPr>
              <a:t>美国国家工程院院士</a:t>
            </a:r>
          </a:p>
          <a:p>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2430112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7</a:t>
            </a:fld>
            <a:endParaRPr lang="zh-CN" altLang="en-US"/>
          </a:p>
        </p:txBody>
      </p:sp>
    </p:spTree>
    <p:extLst>
      <p:ext uri="{BB962C8B-B14F-4D97-AF65-F5344CB8AC3E}">
        <p14:creationId xmlns:p14="http://schemas.microsoft.com/office/powerpoint/2010/main" val="621198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dirty="0">
                <a:effectLst/>
                <a:ea typeface="Microsoft YaHei" panose="020B0503020204020204" pitchFamily="34" charset="-122"/>
              </a:rPr>
              <a:t>聚类结果对这个阈值很敏感，不同的协议应该使用不同的阈值</a:t>
            </a:r>
            <a:endParaRPr lang="en-US" altLang="zh-CN" sz="1800" dirty="0">
              <a:effectLst/>
              <a:ea typeface="Microsoft YaHei" panose="020B0503020204020204" pitchFamily="34" charset="-122"/>
            </a:endParaRPr>
          </a:p>
          <a:p>
            <a:pPr algn="just"/>
            <a:r>
              <a:rPr lang="zh-CN" altLang="en-US" sz="2800" b="0" i="0" dirty="0">
                <a:effectLst/>
                <a:latin typeface="Microsoft YaHei" panose="020B0503020204020204" pitchFamily="34" charset="-122"/>
                <a:ea typeface="Microsoft YaHei" panose="020B0503020204020204" pitchFamily="34" charset="-122"/>
              </a:rPr>
              <a:t>尽管一些基于令牌的聚类方法使用代表性令牌进行聚类</a:t>
            </a:r>
            <a:r>
              <a:rPr lang="en-US" altLang="zh-CN" sz="2800" b="0" i="0" dirty="0">
                <a:effectLst/>
                <a:latin typeface="Microsoft YaHei" panose="020B0503020204020204" pitchFamily="34" charset="-122"/>
                <a:ea typeface="Microsoft YaHei" panose="020B0503020204020204" pitchFamily="34" charset="-122"/>
              </a:rPr>
              <a:t>[35]</a:t>
            </a:r>
            <a:r>
              <a:rPr lang="zh-CN" altLang="en-US" sz="2800" b="0" i="0" dirty="0">
                <a:effectLst/>
                <a:latin typeface="Microsoft YaHei" panose="020B0503020204020204" pitchFamily="34" charset="-122"/>
                <a:ea typeface="Microsoft YaHei" panose="020B0503020204020204" pitchFamily="34" charset="-122"/>
              </a:rPr>
              <a:t>、</a:t>
            </a:r>
            <a:r>
              <a:rPr lang="en-US" altLang="zh-CN" sz="2800" b="0" i="0" dirty="0">
                <a:effectLst/>
                <a:latin typeface="Microsoft YaHei" panose="020B0503020204020204" pitchFamily="34" charset="-122"/>
                <a:ea typeface="Microsoft YaHei" panose="020B0503020204020204" pitchFamily="34" charset="-122"/>
              </a:rPr>
              <a:t>[80]</a:t>
            </a:r>
            <a:r>
              <a:rPr lang="zh-CN" altLang="en-US" sz="2800" b="0" i="0" dirty="0">
                <a:effectLst/>
                <a:latin typeface="Microsoft YaHei" panose="020B0503020204020204" pitchFamily="34" charset="-122"/>
                <a:ea typeface="Microsoft YaHei" panose="020B0503020204020204" pitchFamily="34" charset="-122"/>
              </a:rPr>
              <a:t>，但它们仅通过频率等统计信息搜索此类令牌，​​这通常会生成多个代表性令牌，然后导致冗余聚类。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dirty="0">
                <a:effectLst/>
                <a:ea typeface="Microsoft YaHei" panose="020B0503020204020204" pitchFamily="34" charset="-122"/>
              </a:rPr>
              <a:t>提出一种</a:t>
            </a:r>
            <a:r>
              <a:rPr lang="zh-CN" altLang="zh-CN" sz="1800" dirty="0">
                <a:effectLst/>
                <a:ea typeface="Microsoft YaHei" panose="020B0503020204020204" pitchFamily="34" charset="-122"/>
              </a:rPr>
              <a:t>基于概率网络</a:t>
            </a:r>
            <a:r>
              <a:rPr lang="zh-CN" altLang="zh-CN" sz="1800" dirty="0">
                <a:effectLst/>
                <a:ea typeface="Calibri" panose="020F0502020204030204" pitchFamily="34" charset="0"/>
              </a:rPr>
              <a:t>trace</a:t>
            </a:r>
            <a:r>
              <a:rPr lang="zh-CN" altLang="zh-CN" sz="1800" dirty="0">
                <a:effectLst/>
                <a:ea typeface="Microsoft YaHei" panose="020B0503020204020204" pitchFamily="34" charset="-122"/>
              </a:rPr>
              <a:t>的协议逆向工程技术。</a:t>
            </a:r>
            <a:r>
              <a:rPr lang="en-US" altLang="zh-CN" sz="1800" dirty="0">
                <a:effectLst/>
                <a:ea typeface="Calibri" panose="020F0502020204030204" pitchFamily="34" charset="0"/>
              </a:rPr>
              <a:t> </a:t>
            </a:r>
            <a:r>
              <a:rPr lang="zh-CN" altLang="zh-CN" sz="1800" dirty="0">
                <a:effectLst/>
                <a:highlight>
                  <a:srgbClr val="FFFF00"/>
                </a:highlight>
                <a:ea typeface="Microsoft YaHei" panose="020B0503020204020204" pitchFamily="34" charset="-122"/>
              </a:rPr>
              <a:t>它通过引入随机变量来模拟问题的固有不确定性，以表示表示消息类型的各个字段的可能性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6"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3" name="直接连接符 2"/>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0"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7"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8"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内页">
    <p:bg>
      <p:bgPr>
        <a:solidFill>
          <a:srgbClr val="F2F2F2"/>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1" cstate="email">
            <a:duotone>
              <a:schemeClr val="bg2">
                <a:shade val="45000"/>
                <a:satMod val="135000"/>
              </a:schemeClr>
              <a:prstClr val="white"/>
            </a:duotone>
          </a:blip>
          <a:srcRect/>
          <a:stretch>
            <a:fillRect/>
          </a:stretch>
        </p:blipFill>
        <p:spPr>
          <a:xfrm>
            <a:off x="-1" y="5442444"/>
            <a:ext cx="12186319" cy="1415557"/>
          </a:xfrm>
          <a:prstGeom prst="rect">
            <a:avLst/>
          </a:prstGeom>
        </p:spPr>
      </p:pic>
      <p:sp>
        <p:nvSpPr>
          <p:cNvPr id="8" name="标题占位符 1"/>
          <p:cNvSpPr>
            <a:spLocks noGrp="1"/>
          </p:cNvSpPr>
          <p:nvPr>
            <p:ph type="title"/>
          </p:nvPr>
        </p:nvSpPr>
        <p:spPr>
          <a:xfrm>
            <a:off x="719668" y="116637"/>
            <a:ext cx="10755197" cy="912067"/>
          </a:xfrm>
          <a:prstGeom prst="rect">
            <a:avLst/>
          </a:prstGeom>
        </p:spPr>
        <p:txBody>
          <a:bodyPr vert="horz" lIns="121917" tIns="60958" rIns="121917" bIns="60958" rtlCol="0" anchor="b">
            <a:noAutofit/>
          </a:bodyPr>
          <a:lstStyle/>
          <a:p>
            <a:pPr lvl="0" defTabSz="685800"/>
            <a:r>
              <a:rPr lang="zh-CN" altLang="en-US" dirty="0"/>
              <a:t>单击此处编辑母版标题样式</a:t>
            </a:r>
          </a:p>
        </p:txBody>
      </p:sp>
      <p:sp>
        <p:nvSpPr>
          <p:cNvPr id="19" name="文本占位符 3"/>
          <p:cNvSpPr>
            <a:spLocks noGrp="1"/>
          </p:cNvSpPr>
          <p:nvPr>
            <p:ph type="body" idx="1"/>
          </p:nvPr>
        </p:nvSpPr>
        <p:spPr>
          <a:xfrm>
            <a:off x="719667" y="1149201"/>
            <a:ext cx="10749461" cy="4952511"/>
          </a:xfrm>
          <a:prstGeom prst="rect">
            <a:avLst/>
          </a:prstGeom>
        </p:spPr>
        <p:txBody>
          <a:bodyPr vert="horz" lIns="91440" tIns="45720" rIns="91440" bIns="45720" rtlCol="0">
            <a:normAutofit/>
          </a:bodyPr>
          <a:lstStyle/>
          <a:p>
            <a:pPr marL="160655" marR="0" lvl="0" indent="-160655" defTabSz="685800" fontAlgn="auto">
              <a:lnSpc>
                <a:spcPct val="120000"/>
              </a:lnSpc>
              <a:spcBef>
                <a:spcPts val="0"/>
              </a:spcBef>
              <a:spcAft>
                <a:spcPts val="0"/>
              </a:spcAft>
              <a:buClr>
                <a:srgbClr val="717171"/>
              </a:buClr>
              <a:buSzPct val="80000"/>
              <a:buFont typeface="Wingdings" panose="05000000000000000000" pitchFamily="2" charset="2"/>
              <a:buChar char="l"/>
            </a:pPr>
            <a:r>
              <a:rPr lang="zh-CN" altLang="en-US" dirty="0"/>
              <a:t>单击此处编辑母版文本样式</a:t>
            </a:r>
          </a:p>
          <a:p>
            <a:pPr marL="349250" marR="0" lvl="1" indent="-160655" defTabSz="685800" fontAlgn="auto">
              <a:lnSpc>
                <a:spcPct val="120000"/>
              </a:lnSpc>
              <a:spcBef>
                <a:spcPts val="0"/>
              </a:spcBef>
              <a:spcAft>
                <a:spcPts val="0"/>
              </a:spcAft>
              <a:buClr>
                <a:srgbClr val="717171"/>
              </a:buClr>
              <a:buSzTx/>
            </a:pPr>
            <a:r>
              <a:rPr lang="zh-CN" altLang="en-US" dirty="0"/>
              <a:t>第二级</a:t>
            </a:r>
          </a:p>
          <a:p>
            <a:pPr marL="503555" marR="0" lvl="2" indent="-160655" defTabSz="685800" fontAlgn="auto">
              <a:lnSpc>
                <a:spcPct val="120000"/>
              </a:lnSpc>
              <a:spcBef>
                <a:spcPts val="0"/>
              </a:spcBef>
              <a:spcAft>
                <a:spcPts val="0"/>
              </a:spcAft>
              <a:buClr>
                <a:srgbClr val="717171"/>
              </a:buClr>
              <a:buSzTx/>
            </a:pPr>
            <a:r>
              <a:rPr lang="zh-CN" altLang="en-US" dirty="0"/>
              <a:t>第三级</a:t>
            </a:r>
          </a:p>
          <a:p>
            <a:pPr marL="654685" marR="0" lvl="3" indent="-160655" defTabSz="685800" fontAlgn="auto">
              <a:lnSpc>
                <a:spcPct val="120000"/>
              </a:lnSpc>
              <a:spcBef>
                <a:spcPts val="0"/>
              </a:spcBef>
              <a:spcAft>
                <a:spcPts val="0"/>
              </a:spcAft>
              <a:buClr>
                <a:srgbClr val="717171"/>
              </a:buClr>
              <a:buSzTx/>
            </a:pPr>
            <a:r>
              <a:rPr lang="zh-CN" altLang="en-US" dirty="0"/>
              <a:t>第四级</a:t>
            </a:r>
          </a:p>
          <a:p>
            <a:pPr marL="808990" marR="0" lvl="4" indent="-160655" defTabSz="685800" fontAlgn="auto">
              <a:lnSpc>
                <a:spcPct val="120000"/>
              </a:lnSpc>
              <a:spcBef>
                <a:spcPts val="0"/>
              </a:spcBef>
              <a:spcAft>
                <a:spcPts val="0"/>
              </a:spcAft>
              <a:buClr>
                <a:srgbClr val="717171"/>
              </a:buClr>
              <a:buSzTx/>
            </a:pPr>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lang="zh-CN" altLang="en-US" sz="2100" b="1" kern="1200" dirty="0">
          <a:solidFill>
            <a:schemeClr val="tx1"/>
          </a:solidFill>
          <a:latin typeface="+mj-lt"/>
          <a:ea typeface="微软雅黑" panose="020B0503020204020204" pitchFamily="34"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arizona.edu/" TargetMode="External"/><Relationship Id="rId7"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www.ustc.edu.c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NETPLIER:</a:t>
            </a:r>
            <a:r>
              <a:rPr lang="zh-CN" altLang="en-US" sz="3600" dirty="0"/>
              <a:t> </a:t>
            </a:r>
            <a:r>
              <a:rPr lang="en-US" altLang="zh-CN" sz="3600" dirty="0"/>
              <a:t>Probabilistic Network Protocol Reverse Engineering from Message Traces</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grpSp>
        <p:nvGrpSpPr>
          <p:cNvPr id="132" name="组合 131"/>
          <p:cNvGrpSpPr/>
          <p:nvPr/>
        </p:nvGrpSpPr>
        <p:grpSpPr>
          <a:xfrm>
            <a:off x="5874824" y="5124450"/>
            <a:ext cx="442352" cy="442352"/>
            <a:chOff x="3954830" y="5669476"/>
            <a:chExt cx="552450" cy="552450"/>
          </a:xfrm>
        </p:grpSpPr>
        <p:sp>
          <p:nvSpPr>
            <p:cNvPr id="130" name="椭圆 129"/>
            <p:cNvSpPr/>
            <p:nvPr/>
          </p:nvSpPr>
          <p:spPr>
            <a:xfrm>
              <a:off x="3954830"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1" name="组合 120"/>
            <p:cNvGrpSpPr/>
            <p:nvPr/>
          </p:nvGrpSpPr>
          <p:grpSpPr>
            <a:xfrm>
              <a:off x="4081088" y="5784382"/>
              <a:ext cx="299934" cy="322638"/>
              <a:chOff x="1574801" y="1125538"/>
              <a:chExt cx="2894012" cy="3113087"/>
            </a:xfrm>
            <a:solidFill>
              <a:schemeClr val="bg1"/>
            </a:solidFill>
          </p:grpSpPr>
          <p:sp>
            <p:nvSpPr>
              <p:cNvPr id="122" name="Freeform 5"/>
              <p:cNvSpPr>
                <a:spLocks noEditPoints="1"/>
              </p:cNvSpPr>
              <p:nvPr/>
            </p:nvSpPr>
            <p:spPr bwMode="auto">
              <a:xfrm>
                <a:off x="2524125" y="3284538"/>
                <a:ext cx="288925" cy="287337"/>
              </a:xfrm>
              <a:custGeom>
                <a:avLst/>
                <a:gdLst>
                  <a:gd name="T0" fmla="*/ 0 w 264"/>
                  <a:gd name="T1" fmla="*/ 132 h 264"/>
                  <a:gd name="T2" fmla="*/ 39 w 264"/>
                  <a:gd name="T3" fmla="*/ 226 h 264"/>
                  <a:gd name="T4" fmla="*/ 132 w 264"/>
                  <a:gd name="T5" fmla="*/ 264 h 264"/>
                  <a:gd name="T6" fmla="*/ 226 w 264"/>
                  <a:gd name="T7" fmla="*/ 226 h 264"/>
                  <a:gd name="T8" fmla="*/ 264 w 264"/>
                  <a:gd name="T9" fmla="*/ 132 h 264"/>
                  <a:gd name="T10" fmla="*/ 226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8" y="264"/>
                      <a:pt x="132" y="264"/>
                    </a:cubicBezTo>
                    <a:cubicBezTo>
                      <a:pt x="167" y="264"/>
                      <a:pt x="201" y="250"/>
                      <a:pt x="226" y="226"/>
                    </a:cubicBezTo>
                    <a:cubicBezTo>
                      <a:pt x="250" y="201"/>
                      <a:pt x="264" y="167"/>
                      <a:pt x="264" y="132"/>
                    </a:cubicBezTo>
                    <a:cubicBezTo>
                      <a:pt x="264" y="98"/>
                      <a:pt x="250" y="63"/>
                      <a:pt x="226" y="39"/>
                    </a:cubicBezTo>
                    <a:cubicBezTo>
                      <a:pt x="201" y="14"/>
                      <a:pt x="167" y="0"/>
                      <a:pt x="132" y="0"/>
                    </a:cubicBezTo>
                    <a:cubicBezTo>
                      <a:pt x="98"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6"/>
              <p:cNvSpPr>
                <a:spLocks noEditPoints="1"/>
              </p:cNvSpPr>
              <p:nvPr/>
            </p:nvSpPr>
            <p:spPr bwMode="auto">
              <a:xfrm>
                <a:off x="3230563" y="3284538"/>
                <a:ext cx="288925" cy="287337"/>
              </a:xfrm>
              <a:custGeom>
                <a:avLst/>
                <a:gdLst>
                  <a:gd name="T0" fmla="*/ 0 w 264"/>
                  <a:gd name="T1" fmla="*/ 132 h 264"/>
                  <a:gd name="T2" fmla="*/ 39 w 264"/>
                  <a:gd name="T3" fmla="*/ 226 h 264"/>
                  <a:gd name="T4" fmla="*/ 132 w 264"/>
                  <a:gd name="T5" fmla="*/ 264 h 264"/>
                  <a:gd name="T6" fmla="*/ 225 w 264"/>
                  <a:gd name="T7" fmla="*/ 226 h 264"/>
                  <a:gd name="T8" fmla="*/ 264 w 264"/>
                  <a:gd name="T9" fmla="*/ 132 h 264"/>
                  <a:gd name="T10" fmla="*/ 225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7" y="264"/>
                      <a:pt x="132" y="264"/>
                    </a:cubicBezTo>
                    <a:cubicBezTo>
                      <a:pt x="167" y="264"/>
                      <a:pt x="201" y="250"/>
                      <a:pt x="225" y="226"/>
                    </a:cubicBezTo>
                    <a:cubicBezTo>
                      <a:pt x="250" y="201"/>
                      <a:pt x="264" y="167"/>
                      <a:pt x="264" y="132"/>
                    </a:cubicBezTo>
                    <a:cubicBezTo>
                      <a:pt x="264" y="98"/>
                      <a:pt x="250" y="63"/>
                      <a:pt x="225" y="39"/>
                    </a:cubicBezTo>
                    <a:cubicBezTo>
                      <a:pt x="201" y="14"/>
                      <a:pt x="167" y="0"/>
                      <a:pt x="132" y="0"/>
                    </a:cubicBezTo>
                    <a:cubicBezTo>
                      <a:pt x="97"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7"/>
              <p:cNvSpPr>
                <a:spLocks noEditPoints="1"/>
              </p:cNvSpPr>
              <p:nvPr/>
            </p:nvSpPr>
            <p:spPr bwMode="auto">
              <a:xfrm>
                <a:off x="1574801" y="1125538"/>
                <a:ext cx="2894012" cy="1349375"/>
              </a:xfrm>
              <a:custGeom>
                <a:avLst/>
                <a:gdLst>
                  <a:gd name="T0" fmla="*/ 2649 w 2649"/>
                  <a:gd name="T1" fmla="*/ 599 h 1236"/>
                  <a:gd name="T2" fmla="*/ 1324 w 2649"/>
                  <a:gd name="T3" fmla="*/ 0 h 1236"/>
                  <a:gd name="T4" fmla="*/ 0 w 2649"/>
                  <a:gd name="T5" fmla="*/ 599 h 1236"/>
                  <a:gd name="T6" fmla="*/ 1324 w 2649"/>
                  <a:gd name="T7" fmla="*/ 1199 h 1236"/>
                  <a:gd name="T8" fmla="*/ 2495 w 2649"/>
                  <a:gd name="T9" fmla="*/ 667 h 1236"/>
                  <a:gd name="T10" fmla="*/ 2436 w 2649"/>
                  <a:gd name="T11" fmla="*/ 1236 h 1236"/>
                  <a:gd name="T12" fmla="*/ 2519 w 2649"/>
                  <a:gd name="T13" fmla="*/ 1236 h 1236"/>
                  <a:gd name="T14" fmla="*/ 2603 w 2649"/>
                  <a:gd name="T15" fmla="*/ 1236 h 1236"/>
                  <a:gd name="T16" fmla="*/ 2543 w 2649"/>
                  <a:gd name="T17" fmla="*/ 645 h 1236"/>
                  <a:gd name="T18" fmla="*/ 2649 w 2649"/>
                  <a:gd name="T19" fmla="*/ 599 h 1236"/>
                  <a:gd name="T20" fmla="*/ 2649 w 2649"/>
                  <a:gd name="T21" fmla="*/ 599 h 1236"/>
                  <a:gd name="T22" fmla="*/ 2649 w 2649"/>
                  <a:gd name="T23" fmla="*/ 599 h 1236"/>
                  <a:gd name="T24" fmla="*/ 2649 w 2649"/>
                  <a:gd name="T25" fmla="*/ 59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9" h="1236">
                    <a:moveTo>
                      <a:pt x="2649" y="599"/>
                    </a:moveTo>
                    <a:cubicBezTo>
                      <a:pt x="1324" y="0"/>
                      <a:pt x="1324" y="0"/>
                      <a:pt x="1324" y="0"/>
                    </a:cubicBezTo>
                    <a:cubicBezTo>
                      <a:pt x="0" y="599"/>
                      <a:pt x="0" y="599"/>
                      <a:pt x="0" y="599"/>
                    </a:cubicBezTo>
                    <a:cubicBezTo>
                      <a:pt x="1324" y="1199"/>
                      <a:pt x="1324" y="1199"/>
                      <a:pt x="1324" y="1199"/>
                    </a:cubicBezTo>
                    <a:cubicBezTo>
                      <a:pt x="2495" y="667"/>
                      <a:pt x="2495" y="667"/>
                      <a:pt x="2495" y="667"/>
                    </a:cubicBezTo>
                    <a:cubicBezTo>
                      <a:pt x="2490" y="924"/>
                      <a:pt x="2456" y="1209"/>
                      <a:pt x="2436" y="1236"/>
                    </a:cubicBezTo>
                    <a:cubicBezTo>
                      <a:pt x="2519" y="1236"/>
                      <a:pt x="2519" y="1236"/>
                      <a:pt x="2519" y="1236"/>
                    </a:cubicBezTo>
                    <a:cubicBezTo>
                      <a:pt x="2603" y="1236"/>
                      <a:pt x="2603" y="1236"/>
                      <a:pt x="2603" y="1236"/>
                    </a:cubicBezTo>
                    <a:cubicBezTo>
                      <a:pt x="2582" y="1209"/>
                      <a:pt x="2547" y="908"/>
                      <a:pt x="2543" y="645"/>
                    </a:cubicBezTo>
                    <a:cubicBezTo>
                      <a:pt x="2649" y="599"/>
                      <a:pt x="2649" y="599"/>
                      <a:pt x="2649" y="599"/>
                    </a:cubicBezTo>
                    <a:cubicBezTo>
                      <a:pt x="2649" y="599"/>
                      <a:pt x="2649" y="599"/>
                      <a:pt x="2649" y="599"/>
                    </a:cubicBezTo>
                    <a:moveTo>
                      <a:pt x="2649" y="599"/>
                    </a:moveTo>
                    <a:cubicBezTo>
                      <a:pt x="2649" y="599"/>
                      <a:pt x="2649" y="599"/>
                      <a:pt x="2649" y="59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8"/>
              <p:cNvSpPr>
                <a:spLocks noEditPoints="1"/>
              </p:cNvSpPr>
              <p:nvPr/>
            </p:nvSpPr>
            <p:spPr bwMode="auto">
              <a:xfrm>
                <a:off x="1787525" y="2146300"/>
                <a:ext cx="2470150" cy="2092325"/>
              </a:xfrm>
              <a:custGeom>
                <a:avLst/>
                <a:gdLst>
                  <a:gd name="T0" fmla="*/ 1130 w 2261"/>
                  <a:gd name="T1" fmla="*/ 392 h 1918"/>
                  <a:gd name="T2" fmla="*/ 313 w 2261"/>
                  <a:gd name="T3" fmla="*/ 9 h 1918"/>
                  <a:gd name="T4" fmla="*/ 0 w 2261"/>
                  <a:gd name="T5" fmla="*/ 788 h 1918"/>
                  <a:gd name="T6" fmla="*/ 1130 w 2261"/>
                  <a:gd name="T7" fmla="*/ 1918 h 1918"/>
                  <a:gd name="T8" fmla="*/ 2261 w 2261"/>
                  <a:gd name="T9" fmla="*/ 788 h 1918"/>
                  <a:gd name="T10" fmla="*/ 1939 w 2261"/>
                  <a:gd name="T11" fmla="*/ 0 h 1918"/>
                  <a:gd name="T12" fmla="*/ 1130 w 2261"/>
                  <a:gd name="T13" fmla="*/ 392 h 1918"/>
                  <a:gd name="T14" fmla="*/ 1130 w 2261"/>
                  <a:gd name="T15" fmla="*/ 392 h 1918"/>
                  <a:gd name="T16" fmla="*/ 2084 w 2261"/>
                  <a:gd name="T17" fmla="*/ 782 h 1918"/>
                  <a:gd name="T18" fmla="*/ 2084 w 2261"/>
                  <a:gd name="T19" fmla="*/ 788 h 1918"/>
                  <a:gd name="T20" fmla="*/ 1130 w 2261"/>
                  <a:gd name="T21" fmla="*/ 1742 h 1918"/>
                  <a:gd name="T22" fmla="*/ 177 w 2261"/>
                  <a:gd name="T23" fmla="*/ 821 h 1918"/>
                  <a:gd name="T24" fmla="*/ 189 w 2261"/>
                  <a:gd name="T25" fmla="*/ 837 h 1918"/>
                  <a:gd name="T26" fmla="*/ 1115 w 2261"/>
                  <a:gd name="T27" fmla="*/ 767 h 1918"/>
                  <a:gd name="T28" fmla="*/ 1247 w 2261"/>
                  <a:gd name="T29" fmla="*/ 649 h 1918"/>
                  <a:gd name="T30" fmla="*/ 1094 w 2261"/>
                  <a:gd name="T31" fmla="*/ 1043 h 1918"/>
                  <a:gd name="T32" fmla="*/ 1398 w 2261"/>
                  <a:gd name="T33" fmla="*/ 695 h 1918"/>
                  <a:gd name="T34" fmla="*/ 2060 w 2261"/>
                  <a:gd name="T35" fmla="*/ 811 h 1918"/>
                  <a:gd name="T36" fmla="*/ 2084 w 2261"/>
                  <a:gd name="T37" fmla="*/ 782 h 1918"/>
                  <a:gd name="T38" fmla="*/ 2084 w 2261"/>
                  <a:gd name="T39" fmla="*/ 782 h 1918"/>
                  <a:gd name="T40" fmla="*/ 2084 w 2261"/>
                  <a:gd name="T41" fmla="*/ 782 h 1918"/>
                  <a:gd name="T42" fmla="*/ 2084 w 2261"/>
                  <a:gd name="T43" fmla="*/ 782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1" h="1918">
                    <a:moveTo>
                      <a:pt x="1130" y="392"/>
                    </a:moveTo>
                    <a:cubicBezTo>
                      <a:pt x="313" y="9"/>
                      <a:pt x="313" y="9"/>
                      <a:pt x="313" y="9"/>
                    </a:cubicBezTo>
                    <a:cubicBezTo>
                      <a:pt x="120" y="212"/>
                      <a:pt x="0" y="486"/>
                      <a:pt x="0" y="788"/>
                    </a:cubicBezTo>
                    <a:cubicBezTo>
                      <a:pt x="0" y="1411"/>
                      <a:pt x="507" y="1918"/>
                      <a:pt x="1130" y="1918"/>
                    </a:cubicBezTo>
                    <a:cubicBezTo>
                      <a:pt x="1754" y="1918"/>
                      <a:pt x="2261" y="1411"/>
                      <a:pt x="2261" y="788"/>
                    </a:cubicBezTo>
                    <a:cubicBezTo>
                      <a:pt x="2261" y="482"/>
                      <a:pt x="2137" y="204"/>
                      <a:pt x="1939" y="0"/>
                    </a:cubicBezTo>
                    <a:cubicBezTo>
                      <a:pt x="1130" y="392"/>
                      <a:pt x="1130" y="392"/>
                      <a:pt x="1130" y="392"/>
                    </a:cubicBezTo>
                    <a:cubicBezTo>
                      <a:pt x="1130" y="392"/>
                      <a:pt x="1130" y="392"/>
                      <a:pt x="1130" y="392"/>
                    </a:cubicBezTo>
                    <a:moveTo>
                      <a:pt x="2084" y="782"/>
                    </a:moveTo>
                    <a:cubicBezTo>
                      <a:pt x="2084" y="784"/>
                      <a:pt x="2084" y="786"/>
                      <a:pt x="2084" y="788"/>
                    </a:cubicBezTo>
                    <a:cubicBezTo>
                      <a:pt x="2084" y="1314"/>
                      <a:pt x="1656" y="1742"/>
                      <a:pt x="1130" y="1742"/>
                    </a:cubicBezTo>
                    <a:cubicBezTo>
                      <a:pt x="616" y="1742"/>
                      <a:pt x="195" y="1332"/>
                      <a:pt x="177" y="821"/>
                    </a:cubicBezTo>
                    <a:cubicBezTo>
                      <a:pt x="181" y="826"/>
                      <a:pt x="185" y="832"/>
                      <a:pt x="189" y="837"/>
                    </a:cubicBezTo>
                    <a:cubicBezTo>
                      <a:pt x="358" y="1059"/>
                      <a:pt x="773" y="1028"/>
                      <a:pt x="1115" y="767"/>
                    </a:cubicBezTo>
                    <a:cubicBezTo>
                      <a:pt x="1163" y="730"/>
                      <a:pt x="1207" y="690"/>
                      <a:pt x="1247" y="649"/>
                    </a:cubicBezTo>
                    <a:cubicBezTo>
                      <a:pt x="1242" y="834"/>
                      <a:pt x="1210" y="951"/>
                      <a:pt x="1094" y="1043"/>
                    </a:cubicBezTo>
                    <a:cubicBezTo>
                      <a:pt x="1251" y="974"/>
                      <a:pt x="1343" y="834"/>
                      <a:pt x="1398" y="695"/>
                    </a:cubicBezTo>
                    <a:cubicBezTo>
                      <a:pt x="1626" y="902"/>
                      <a:pt x="1917" y="956"/>
                      <a:pt x="2060" y="811"/>
                    </a:cubicBezTo>
                    <a:cubicBezTo>
                      <a:pt x="2069" y="802"/>
                      <a:pt x="2077" y="792"/>
                      <a:pt x="2084" y="782"/>
                    </a:cubicBezTo>
                    <a:cubicBezTo>
                      <a:pt x="2084" y="782"/>
                      <a:pt x="2084" y="782"/>
                      <a:pt x="2084" y="782"/>
                    </a:cubicBezTo>
                    <a:moveTo>
                      <a:pt x="2084" y="782"/>
                    </a:moveTo>
                    <a:cubicBezTo>
                      <a:pt x="2084" y="782"/>
                      <a:pt x="2084" y="782"/>
                      <a:pt x="2084" y="7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2" name="文本框 11">
            <a:extLst>
              <a:ext uri="{FF2B5EF4-FFF2-40B4-BE49-F238E27FC236}">
                <a16:creationId xmlns:a16="http://schemas.microsoft.com/office/drawing/2014/main" id="{C62491C2-1206-47FA-B484-FE230D71C3EE}"/>
              </a:ext>
            </a:extLst>
          </p:cNvPr>
          <p:cNvSpPr txBox="1"/>
          <p:nvPr/>
        </p:nvSpPr>
        <p:spPr>
          <a:xfrm>
            <a:off x="8865110" y="3944231"/>
            <a:ext cx="2428532" cy="369332"/>
          </a:xfrm>
          <a:prstGeom prst="rect">
            <a:avLst/>
          </a:prstGeom>
          <a:noFill/>
        </p:spPr>
        <p:txBody>
          <a:bodyPr wrap="square">
            <a:spAutoFit/>
          </a:bodyPr>
          <a:lstStyle/>
          <a:p>
            <a:pPr algn="l"/>
            <a:r>
              <a:rPr lang="en-US" altLang="zh-CN" sz="1800" b="0" i="0" dirty="0">
                <a:solidFill>
                  <a:schemeClr val="bg1"/>
                </a:solidFill>
                <a:effectLst/>
                <a:latin typeface="Arial" panose="020B0604020202020204" pitchFamily="34" charset="0"/>
              </a:rPr>
              <a:t>NDSS 2021</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Method</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0933104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pic>
        <p:nvPicPr>
          <p:cNvPr id="2050" name="Picture 2" descr="Trac es &#10;Messages &#10;Prep rocessing &#10;babilistic Kevword &#10;Identification &#10;Fields &#10;Kevword Field &#10;Candidate Generation &#10;c &#10;Clustering &#10;Format &#10;Inference &#10;State-machine &#10;Inference &#10;Iterative Alignment and Clustering &#10;Fig. 5: System design ">
            <a:extLst>
              <a:ext uri="{FF2B5EF4-FFF2-40B4-BE49-F238E27FC236}">
                <a16:creationId xmlns:a16="http://schemas.microsoft.com/office/drawing/2014/main" id="{139416F5-08EB-4A5F-B076-AD38CDBED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225" y="1695450"/>
            <a:ext cx="6886575" cy="3467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38752" y="1266473"/>
            <a:ext cx="6094428" cy="3528851"/>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A </a:t>
            </a:r>
            <a:r>
              <a:rPr lang="zh-CN" altLang="en-US" sz="2400" dirty="0">
                <a:latin typeface="宋体" panose="02010600030101010101" pitchFamily="2" charset="-122"/>
                <a:ea typeface="宋体" panose="02010600030101010101" pitchFamily="2" charset="-122"/>
                <a:cs typeface="Times New Roman" panose="02020603050405020304" pitchFamily="18" charset="0"/>
              </a:rPr>
              <a:t>预处理 </a:t>
            </a:r>
            <a:r>
              <a:rPr lang="en-US" altLang="zh-CN" sz="2400" dirty="0">
                <a:latin typeface="宋体" panose="02010600030101010101" pitchFamily="2" charset="-122"/>
                <a:ea typeface="宋体" panose="02010600030101010101" pitchFamily="2" charset="-122"/>
                <a:cs typeface="Times New Roman" panose="02020603050405020304" pitchFamily="18" charset="0"/>
              </a:rPr>
              <a:t>preprocessing:</a:t>
            </a: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图中的</a:t>
            </a:r>
            <a:r>
              <a:rPr lang="en-US" altLang="zh-CN" dirty="0">
                <a:latin typeface="宋体" panose="02010600030101010101" pitchFamily="2" charset="-122"/>
                <a:ea typeface="宋体" panose="02010600030101010101" pitchFamily="2" charset="-122"/>
                <a:cs typeface="Times New Roman" panose="02020603050405020304" pitchFamily="18" charset="0"/>
              </a:rPr>
              <a:t>Traces</a:t>
            </a:r>
            <a:r>
              <a:rPr lang="zh-CN" altLang="en-US" dirty="0">
                <a:latin typeface="宋体" panose="02010600030101010101" pitchFamily="2" charset="-122"/>
                <a:ea typeface="宋体" panose="02010600030101010101" pitchFamily="2" charset="-122"/>
                <a:cs typeface="Times New Roman" panose="02020603050405020304" pitchFamily="18" charset="0"/>
              </a:rPr>
              <a:t>中的数据包遵循网络层模型，在逆向工程的未知协议通常位于应用层，然后再标准化信息，包含以下信息：时间戳、</a:t>
            </a:r>
            <a:r>
              <a:rPr lang="en-US" altLang="zh-CN" dirty="0">
                <a:latin typeface="宋体" panose="02010600030101010101" pitchFamily="2" charset="-122"/>
                <a:ea typeface="宋体" panose="02010600030101010101" pitchFamily="2" charset="-122"/>
                <a:cs typeface="Times New Roman" panose="02020603050405020304" pitchFamily="18" charset="0"/>
              </a:rPr>
              <a:t>IP </a:t>
            </a:r>
            <a:r>
              <a:rPr lang="zh-CN" altLang="en-US" dirty="0">
                <a:latin typeface="宋体" panose="02010600030101010101" pitchFamily="2" charset="-122"/>
                <a:ea typeface="宋体" panose="02010600030101010101" pitchFamily="2" charset="-122"/>
                <a:cs typeface="Times New Roman" panose="02020603050405020304" pitchFamily="18" charset="0"/>
              </a:rPr>
              <a:t>地址、端口号和目标协议的数据</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pic>
        <p:nvPicPr>
          <p:cNvPr id="5" name="Picture 2">
            <a:extLst>
              <a:ext uri="{FF2B5EF4-FFF2-40B4-BE49-F238E27FC236}">
                <a16:creationId xmlns:a16="http://schemas.microsoft.com/office/drawing/2014/main" id="{53530C12-1850-4741-A6E4-EDCBDFB37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7389" y="2151169"/>
            <a:ext cx="3908256" cy="1967642"/>
          </a:xfrm>
          <a:prstGeom prst="rect">
            <a:avLst/>
          </a:prstGeom>
          <a:noFill/>
          <a:extLst>
            <a:ext uri="{909E8E84-426E-40DD-AFC4-6F175D3DCCD1}">
              <a14:hiddenFill xmlns:a14="http://schemas.microsoft.com/office/drawing/2010/main">
                <a:solidFill>
                  <a:srgbClr val="FFFFFF"/>
                </a:solidFill>
              </a14:hiddenFill>
            </a:ext>
          </a:extLst>
        </p:spPr>
      </p:pic>
      <p:pic>
        <p:nvPicPr>
          <p:cNvPr id="27649" name="Picture 1" descr="ID &#10;mss &#10;mss &#10;Time (s) &#10;0.00 &#10;3.04 &#10;3.04 &#10;3.06 &#10;2256.60 &#10;225666 &#10;2258.06 &#10;2258.07 &#10;584138 &#10;5850.02 &#10;5850.57 &#10;5850.66 &#10;5850.91 &#10;5850.98 &#10;5851.20 &#10;5851.29 &#10;SRC IP Port &#10;10.0.0.8:2789 &#10;10.0.0.8:2828 &#10;10.0.0.8:2828 &#10;10 &#10;10.0.0.8:1086 &#10;10.0.0.8:1086 &#10;DST IP : Port &#10;10.0.0.3:20000 &#10;10.0.0.3:20000 &#10;10.0.0.3:20000 &#10;10.0.0.3:20000 &#10;10.0.0.3:20000 &#10;10.0.0.3:20000 &#10;Data &#10;F7 82 10 OO 4F BD &#10;05 64 12 u 04 00 03 00 IE 7c &#10;28 01 &#10;05 64 08 04 00 03 00 B4 B8 &#10;CO DO &#10;05 64 12 u 04 00 03 00 IE 7c &#10;5B IEB4 87 FF 67 &#10;05 64 14 u 04 00 03 ooc7 17 &#10;05 64 OA 44 03 &#10;05 64 44 03 &#10;05 64 4C 44 03 &#10;05 64 47 44 03 &#10;04 OO 7C AE E6 &#10;05 64 08 CA 04 00 03 OOB4 B8 CO m 00 7ACE &#10;05 64 04 00 03 OOB4 B8 C3 D3 00 78 D3 &#10;04 oo 54 62 &#10;00 &#10;00 &#10;00 &#10;00 &#10;Cl 02 32 01 07 01 &#10;04 00 7CAE El 81 00 00 3B DB &#10;EBE4 5A 87 FF 00 &#10;04 OOD86B CC F3 82 OO OO 33 &#10;05 64 OEC4 04 00 03 006DD3 C6 C6 02 50 01 00 07 07 00 34 61 &#10;CD F4 82 00 00 33 &#10;01 &#10;01 &#10;07 01 E2 43 87 &#10;07 01 D547 87 &#10;FF OO 02 &#10;oo &#10;02 &#10;49 &#10;05 64 00 03 OOB4 B8 C4 31 18 &#10;05 64 OA 44 03 &#10;05 64 OA 44 03 &#10;05 64 OA 44 03 &#10;00 &#10;00 &#10;00 &#10;04 OO 7C AE CO &#10;(H) &#10;04 oo 7CAE ca 81 so oo 80 A3 &#10;04 OO AE C6 C6 81 OO 00 OA 36 &#10;FO 82 90 OO 43 A2 &#10;1B 49 &#10;C4 C4 02 32 01 07 01 &#10;05 644E 44 03 00 04 00 6F 41) C7 C7 81 00 00 01 &#10;C7 C7 01 06 3C 03 06 3C04 06 3C 01 &#10;01 &#10;000005 190A02 &#10;00 &#10;066B AE &#10;00 05 C3 &#10;C3 &#10;47 &#10;Type &#10;Unsolicited Response &#10;Confirm &#10;Write &#10;Response &#10;Unsolicited Response &#10;Confirm &#10;Unsolicited Response &#10;Confirm &#10;Unsolicited Response &#10;Confirm &#10;Write &#10;Response &#10;Write &#10;Response &#10;Response &#10;Fig. 1. &#10;• Motivation example: establishing multiple DNP3 (an industrial &#10;control protocol) connections and performing some data &#10;transfer; plain and shaded messages originate from the client and server side, respectively. ">
            <a:extLst>
              <a:ext uri="{FF2B5EF4-FFF2-40B4-BE49-F238E27FC236}">
                <a16:creationId xmlns:a16="http://schemas.microsoft.com/office/drawing/2014/main" id="{72C0503A-7322-4790-A499-0AFBC605BC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534" y="3308684"/>
            <a:ext cx="7365745" cy="28284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38752" y="1266473"/>
            <a:ext cx="6094428" cy="4175182"/>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B </a:t>
            </a:r>
            <a:r>
              <a:rPr lang="zh-CN" altLang="en-US" sz="2400" dirty="0">
                <a:latin typeface="宋体" panose="02010600030101010101" pitchFamily="2" charset="-122"/>
                <a:ea typeface="宋体" panose="02010600030101010101" pitchFamily="2" charset="-122"/>
                <a:cs typeface="Times New Roman" panose="02020603050405020304" pitchFamily="18" charset="0"/>
              </a:rPr>
              <a:t>关键字段候选集生成</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1600" dirty="0">
                <a:latin typeface="宋体" panose="02010600030101010101" pitchFamily="2" charset="-122"/>
                <a:ea typeface="宋体" panose="02010600030101010101" pitchFamily="2" charset="-122"/>
                <a:cs typeface="Times New Roman" panose="02020603050405020304" pitchFamily="18" charset="0"/>
              </a:rPr>
              <a:t>基于初始对齐结果，将消息数据划分为多个字段，并设置静态字段和动态字段，</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1600" dirty="0">
                <a:latin typeface="宋体" panose="02010600030101010101" pitchFamily="2" charset="-122"/>
                <a:ea typeface="宋体" panose="02010600030101010101" pitchFamily="2" charset="-122"/>
                <a:cs typeface="Times New Roman" panose="02020603050405020304" pitchFamily="18" charset="0"/>
              </a:rPr>
              <a:t>	</a:t>
            </a:r>
            <a:r>
              <a:rPr lang="zh-CN" altLang="en-US" sz="1600" dirty="0">
                <a:latin typeface="宋体" panose="02010600030101010101" pitchFamily="2" charset="-122"/>
                <a:ea typeface="宋体" panose="02010600030101010101" pitchFamily="2" charset="-122"/>
                <a:cs typeface="Times New Roman" panose="02020603050405020304" pitchFamily="18" charset="0"/>
              </a:rPr>
              <a:t>对于文本数据，我们可以使用预定义的分隔符（例如空格字符）将消息数据划分为字段。 </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1600" dirty="0">
                <a:latin typeface="宋体" panose="02010600030101010101" pitchFamily="2" charset="-122"/>
                <a:ea typeface="宋体" panose="02010600030101010101" pitchFamily="2" charset="-122"/>
                <a:cs typeface="Times New Roman" panose="02020603050405020304" pitchFamily="18" charset="0"/>
              </a:rPr>
              <a:t>	</a:t>
            </a:r>
            <a:r>
              <a:rPr lang="zh-CN" altLang="en-US" sz="1600" dirty="0">
                <a:latin typeface="宋体" panose="02010600030101010101" pitchFamily="2" charset="-122"/>
                <a:ea typeface="宋体" panose="02010600030101010101" pitchFamily="2" charset="-122"/>
                <a:cs typeface="Times New Roman" panose="02020603050405020304" pitchFamily="18" charset="0"/>
              </a:rPr>
              <a:t>首先，我们将每个（对齐的）字节视为一个单元字段。 如果所有消息数据具有相同的字段值，则将单元字段标记为静态，否则标记为动态。 然后将连续的静态单元域合并到一个更大的单元域中</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pic>
        <p:nvPicPr>
          <p:cNvPr id="5" name="Picture 2">
            <a:extLst>
              <a:ext uri="{FF2B5EF4-FFF2-40B4-BE49-F238E27FC236}">
                <a16:creationId xmlns:a16="http://schemas.microsoft.com/office/drawing/2014/main" id="{A7000197-8305-41AA-9607-2689E1C43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4992" y="1461358"/>
            <a:ext cx="3908256" cy="1967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40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38752" y="1266473"/>
            <a:ext cx="6094428" cy="5052345"/>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C </a:t>
            </a:r>
            <a:r>
              <a:rPr lang="zh-CN" altLang="en-US" sz="2400" dirty="0">
                <a:latin typeface="宋体" panose="02010600030101010101" pitchFamily="2" charset="-122"/>
                <a:ea typeface="宋体" panose="02010600030101010101" pitchFamily="2" charset="-122"/>
                <a:cs typeface="Times New Roman" panose="02020603050405020304" pitchFamily="18" charset="0"/>
              </a:rPr>
              <a:t>概率关键字段识别</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如果为关键字段，会有以下特点</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en-US" altLang="zh-CN" dirty="0">
                <a:latin typeface="宋体" panose="02010600030101010101" pitchFamily="2" charset="-122"/>
                <a:ea typeface="宋体" panose="02010600030101010101" pitchFamily="2" charset="-122"/>
                <a:cs typeface="Times New Roman" panose="02020603050405020304" pitchFamily="18" charset="0"/>
              </a:rPr>
              <a:t>1</a:t>
            </a:r>
            <a:r>
              <a:rPr lang="zh-CN" altLang="en-US" dirty="0">
                <a:latin typeface="宋体" panose="02010600030101010101" pitchFamily="2" charset="-122"/>
                <a:ea typeface="宋体" panose="02010600030101010101" pitchFamily="2" charset="-122"/>
                <a:cs typeface="Times New Roman" panose="02020603050405020304" pitchFamily="18" charset="0"/>
              </a:rPr>
              <a:t>、同簇的相似度比不同簇的相似度大</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en-US" altLang="zh-CN" dirty="0">
                <a:latin typeface="宋体" panose="02010600030101010101" pitchFamily="2" charset="-122"/>
                <a:ea typeface="宋体" panose="02010600030101010101" pitchFamily="2" charset="-122"/>
                <a:cs typeface="Times New Roman" panose="02020603050405020304" pitchFamily="18" charset="0"/>
              </a:rPr>
              <a:t>2</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client</a:t>
            </a:r>
            <a:r>
              <a:rPr lang="zh-CN" altLang="en-US" dirty="0">
                <a:latin typeface="宋体" panose="02010600030101010101" pitchFamily="2" charset="-122"/>
                <a:ea typeface="宋体" panose="02010600030101010101" pitchFamily="2" charset="-122"/>
                <a:cs typeface="Times New Roman" panose="02020603050405020304" pitchFamily="18" charset="0"/>
              </a:rPr>
              <a:t>端的簇和</a:t>
            </a:r>
            <a:r>
              <a:rPr lang="en-US" altLang="zh-CN" dirty="0">
                <a:latin typeface="宋体" panose="02010600030101010101" pitchFamily="2" charset="-122"/>
                <a:ea typeface="宋体" panose="02010600030101010101" pitchFamily="2" charset="-122"/>
                <a:cs typeface="Times New Roman" panose="02020603050405020304" pitchFamily="18" charset="0"/>
              </a:rPr>
              <a:t>server</a:t>
            </a:r>
            <a:r>
              <a:rPr lang="zh-CN" altLang="en-US" dirty="0">
                <a:latin typeface="宋体" panose="02010600030101010101" pitchFamily="2" charset="-122"/>
                <a:ea typeface="宋体" panose="02010600030101010101" pitchFamily="2" charset="-122"/>
                <a:cs typeface="Times New Roman" panose="02020603050405020304" pitchFamily="18" charset="0"/>
              </a:rPr>
              <a:t>端的簇有对应关系，属于一侧簇的消息（例如，来自客户端的请求）很可能在簇的另一侧也有其对应的消息（例如，来自服务器端的相应响应）</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en-US" altLang="zh-CN" dirty="0">
                <a:latin typeface="宋体" panose="02010600030101010101" pitchFamily="2" charset="-122"/>
                <a:ea typeface="宋体" panose="02010600030101010101" pitchFamily="2" charset="-122"/>
                <a:cs typeface="Times New Roman" panose="02020603050405020304" pitchFamily="18" charset="0"/>
              </a:rPr>
              <a:t>3</a:t>
            </a:r>
            <a:r>
              <a:rPr lang="zh-CN" altLang="en-US" dirty="0">
                <a:latin typeface="宋体" panose="02010600030101010101" pitchFamily="2" charset="-122"/>
                <a:ea typeface="宋体" panose="02010600030101010101" pitchFamily="2" charset="-122"/>
                <a:cs typeface="Times New Roman" panose="02020603050405020304" pitchFamily="18" charset="0"/>
              </a:rPr>
              <a:t>、相同簇的遵循相同的消息结构</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en-US" altLang="zh-CN" dirty="0">
                <a:latin typeface="宋体" panose="02010600030101010101" pitchFamily="2" charset="-122"/>
                <a:ea typeface="宋体" panose="02010600030101010101" pitchFamily="2" charset="-122"/>
                <a:cs typeface="Times New Roman" panose="02020603050405020304" pitchFamily="18" charset="0"/>
              </a:rPr>
              <a:t>4</a:t>
            </a:r>
            <a:r>
              <a:rPr lang="zh-CN" altLang="en-US" dirty="0">
                <a:latin typeface="宋体" panose="02010600030101010101" pitchFamily="2" charset="-122"/>
                <a:ea typeface="宋体" panose="02010600030101010101" pitchFamily="2" charset="-122"/>
                <a:cs typeface="Times New Roman" panose="02020603050405020304" pitchFamily="18" charset="0"/>
              </a:rPr>
              <a:t>、簇的数量不应太多</a:t>
            </a: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pic>
        <p:nvPicPr>
          <p:cNvPr id="5" name="Picture 2">
            <a:extLst>
              <a:ext uri="{FF2B5EF4-FFF2-40B4-BE49-F238E27FC236}">
                <a16:creationId xmlns:a16="http://schemas.microsoft.com/office/drawing/2014/main" id="{72A52D7C-F2B6-4A73-A623-5C0A36A92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4992" y="1557611"/>
            <a:ext cx="3908256" cy="1967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57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38752" y="1266473"/>
            <a:ext cx="6094428" cy="3251852"/>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C </a:t>
            </a:r>
            <a:r>
              <a:rPr lang="zh-CN" altLang="en-US" sz="2400" dirty="0">
                <a:latin typeface="宋体" panose="02010600030101010101" pitchFamily="2" charset="-122"/>
                <a:ea typeface="宋体" panose="02010600030101010101" pitchFamily="2" charset="-122"/>
                <a:cs typeface="Times New Roman" panose="02020603050405020304" pitchFamily="18" charset="0"/>
              </a:rPr>
              <a:t>关键字段识别概率</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用随机变量来表示关键字段的概率，概率和观察都来自于联合概率分布</a:t>
            </a: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建模：将关键字段发现抽象为概率推理问题，计算给定观察结果的关键字随机变量的边际后验概率</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pic>
        <p:nvPicPr>
          <p:cNvPr id="5" name="Picture 2">
            <a:extLst>
              <a:ext uri="{FF2B5EF4-FFF2-40B4-BE49-F238E27FC236}">
                <a16:creationId xmlns:a16="http://schemas.microsoft.com/office/drawing/2014/main" id="{72A52D7C-F2B6-4A73-A623-5C0A36A92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4992" y="1557611"/>
            <a:ext cx="3908256" cy="1967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28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30730" y="1322621"/>
            <a:ext cx="8950679" cy="3251852"/>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D </a:t>
            </a:r>
            <a:r>
              <a:rPr lang="zh-CN" altLang="en-US" sz="2400" dirty="0">
                <a:latin typeface="宋体" panose="02010600030101010101" pitchFamily="2" charset="-122"/>
                <a:ea typeface="宋体" panose="02010600030101010101" pitchFamily="2" charset="-122"/>
                <a:cs typeface="Times New Roman" panose="02020603050405020304" pitchFamily="18" charset="0"/>
              </a:rPr>
              <a:t>迭代比对聚类</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对于每个簇，迭代执行 </a:t>
            </a:r>
            <a:r>
              <a:rPr lang="en-US" altLang="zh-CN" dirty="0">
                <a:latin typeface="宋体" panose="02010600030101010101" pitchFamily="2" charset="-122"/>
                <a:ea typeface="宋体" panose="02010600030101010101" pitchFamily="2" charset="-122"/>
                <a:cs typeface="Times New Roman" panose="02020603050405020304" pitchFamily="18" charset="0"/>
              </a:rPr>
              <a:t>MSA </a:t>
            </a:r>
            <a:r>
              <a:rPr lang="zh-CN" altLang="en-US" dirty="0">
                <a:latin typeface="宋体" panose="02010600030101010101" pitchFamily="2" charset="-122"/>
                <a:ea typeface="宋体" panose="02010600030101010101" pitchFamily="2" charset="-122"/>
                <a:cs typeface="Times New Roman" panose="02020603050405020304" pitchFamily="18" charset="0"/>
              </a:rPr>
              <a:t>（多序列对比算法）和概率关键字识别。 然后，本文将结果关键字与原始关键字进行比较。 如果新关键字可以更好地对所有消息进行全局划分（通过上述四个观察得出的指标进行评估），我们用新关键字替换原来的关键字。 重复该过程，直到无法识别出更好的关键字。</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146548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Method</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38752" y="1178242"/>
            <a:ext cx="6094428" cy="3944350"/>
          </a:xfrm>
          <a:prstGeom prst="rect">
            <a:avLst/>
          </a:prstGeom>
          <a:noFill/>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E </a:t>
            </a:r>
            <a:r>
              <a:rPr lang="zh-CN" altLang="en-US" sz="2400" dirty="0">
                <a:latin typeface="宋体" panose="02010600030101010101" pitchFamily="2" charset="-122"/>
                <a:ea typeface="宋体" panose="02010600030101010101" pitchFamily="2" charset="-122"/>
                <a:cs typeface="Times New Roman" panose="02020603050405020304" pitchFamily="18" charset="0"/>
              </a:rPr>
              <a:t>格式和状态机推测</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定义参数：</a:t>
            </a:r>
            <a:r>
              <a:rPr lang="en-US" altLang="zh-CN" dirty="0">
                <a:latin typeface="宋体" panose="02010600030101010101" pitchFamily="2" charset="-122"/>
                <a:ea typeface="宋体" panose="02010600030101010101" pitchFamily="2" charset="-122"/>
                <a:cs typeface="Times New Roman" panose="02020603050405020304" pitchFamily="18" charset="0"/>
              </a:rPr>
              <a:t>L</a:t>
            </a:r>
            <a:r>
              <a:rPr lang="zh-CN" altLang="en-US" dirty="0">
                <a:latin typeface="宋体" panose="02010600030101010101" pitchFamily="2" charset="-122"/>
                <a:ea typeface="宋体" panose="02010600030101010101" pitchFamily="2" charset="-122"/>
                <a:cs typeface="Times New Roman" panose="02020603050405020304" pitchFamily="18" charset="0"/>
              </a:rPr>
              <a:t>长度，</a:t>
            </a:r>
            <a:r>
              <a:rPr lang="en-US" altLang="zh-CN" dirty="0">
                <a:latin typeface="宋体" panose="02010600030101010101" pitchFamily="2" charset="-122"/>
                <a:ea typeface="宋体" panose="02010600030101010101" pitchFamily="2" charset="-122"/>
                <a:cs typeface="Times New Roman" panose="02020603050405020304" pitchFamily="18" charset="0"/>
              </a:rPr>
              <a:t>V</a:t>
            </a:r>
            <a:r>
              <a:rPr lang="zh-CN" altLang="en-US" dirty="0">
                <a:latin typeface="宋体" panose="02010600030101010101" pitchFamily="2" charset="-122"/>
                <a:ea typeface="宋体" panose="02010600030101010101" pitchFamily="2" charset="-122"/>
                <a:cs typeface="Times New Roman" panose="02020603050405020304" pitchFamily="18" charset="0"/>
              </a:rPr>
              <a:t>数值，</a:t>
            </a:r>
            <a:r>
              <a:rPr lang="en-US" altLang="zh-CN" dirty="0">
                <a:latin typeface="宋体" panose="02010600030101010101" pitchFamily="2" charset="-122"/>
                <a:ea typeface="宋体" panose="02010600030101010101" pitchFamily="2" charset="-122"/>
                <a:cs typeface="Times New Roman" panose="02020603050405020304" pitchFamily="18" charset="0"/>
              </a:rPr>
              <a:t>S</a:t>
            </a:r>
            <a:r>
              <a:rPr lang="zh-CN" altLang="en-US" dirty="0">
                <a:latin typeface="宋体" panose="02010600030101010101" pitchFamily="2" charset="-122"/>
                <a:ea typeface="宋体" panose="02010600030101010101" pitchFamily="2" charset="-122"/>
                <a:cs typeface="Times New Roman" panose="02020603050405020304" pitchFamily="18" charset="0"/>
              </a:rPr>
              <a:t>静态，</a:t>
            </a:r>
            <a:r>
              <a:rPr lang="en-US" altLang="zh-CN" dirty="0">
                <a:latin typeface="宋体" panose="02010600030101010101" pitchFamily="2" charset="-122"/>
                <a:ea typeface="宋体" panose="02010600030101010101" pitchFamily="2" charset="-122"/>
                <a:cs typeface="Times New Roman" panose="02020603050405020304" pitchFamily="18" charset="0"/>
              </a:rPr>
              <a:t>D</a:t>
            </a:r>
            <a:r>
              <a:rPr lang="zh-CN" altLang="en-US" dirty="0">
                <a:latin typeface="宋体" panose="02010600030101010101" pitchFamily="2" charset="-122"/>
                <a:ea typeface="宋体" panose="02010600030101010101" pitchFamily="2" charset="-122"/>
                <a:cs typeface="Times New Roman" panose="02020603050405020304" pitchFamily="18" charset="0"/>
              </a:rPr>
              <a:t>动态</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示例：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f0</a:t>
            </a:r>
            <a:r>
              <a:rPr lang="zh-CN" altLang="zh-CN" dirty="0">
                <a:latin typeface="Times New Roman" panose="02020603050405020304" pitchFamily="18" charset="0"/>
                <a:ea typeface="宋体" panose="02010600030101010101" pitchFamily="2" charset="-122"/>
                <a:cs typeface="Times New Roman" panose="02020603050405020304" pitchFamily="18" charset="0"/>
              </a:rPr>
              <a:t>字段</a:t>
            </a:r>
            <a:r>
              <a:rPr lang="en-US" altLang="zh-CN" dirty="0">
                <a:latin typeface="Times New Roman" panose="02020603050405020304" pitchFamily="18" charset="0"/>
                <a:ea typeface="宋体" panose="02010600030101010101" pitchFamily="2" charset="-122"/>
                <a:cs typeface="Times New Roman" panose="02020603050405020304" pitchFamily="18" charset="0"/>
              </a:rPr>
              <a:t>S(V=</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0564</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f7</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字段</a:t>
            </a:r>
            <a:r>
              <a:rPr lang="en-US" altLang="zh-CN" dirty="0">
                <a:latin typeface="Times New Roman" panose="02020603050405020304" pitchFamily="18" charset="0"/>
                <a:ea typeface="宋体" panose="02010600030101010101" pitchFamily="2" charset="-122"/>
                <a:cs typeface="Times New Roman" panose="02020603050405020304" pitchFamily="18" charset="0"/>
              </a:rPr>
              <a:t>D(L= 1, V= [</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82</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81</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f12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字段 </a:t>
            </a:r>
            <a:r>
              <a:rPr lang="en-US" altLang="zh-CN" dirty="0">
                <a:latin typeface="Times New Roman" panose="02020603050405020304" pitchFamily="18" charset="0"/>
                <a:ea typeface="宋体" panose="02010600030101010101" pitchFamily="2" charset="-122"/>
                <a:cs typeface="Times New Roman" panose="02020603050405020304" pitchFamily="18" charset="0"/>
              </a:rPr>
              <a:t>D(L= (0,11))</a:t>
            </a: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p:txBody>
      </p:sp>
      <p:pic>
        <p:nvPicPr>
          <p:cNvPr id="3" name="图片 2">
            <a:extLst>
              <a:ext uri="{FF2B5EF4-FFF2-40B4-BE49-F238E27FC236}">
                <a16:creationId xmlns:a16="http://schemas.microsoft.com/office/drawing/2014/main" id="{BDEFE3D9-A461-4880-A547-A78C5FA196DC}"/>
              </a:ext>
            </a:extLst>
          </p:cNvPr>
          <p:cNvPicPr>
            <a:picLocks noChangeAspect="1"/>
          </p:cNvPicPr>
          <p:nvPr/>
        </p:nvPicPr>
        <p:blipFill>
          <a:blip r:embed="rId3"/>
          <a:stretch>
            <a:fillRect/>
          </a:stretch>
        </p:blipFill>
        <p:spPr>
          <a:xfrm>
            <a:off x="529389" y="4415372"/>
            <a:ext cx="7308431" cy="2169912"/>
          </a:xfrm>
          <a:prstGeom prst="rect">
            <a:avLst/>
          </a:prstGeom>
        </p:spPr>
      </p:pic>
    </p:spTree>
    <p:extLst>
      <p:ext uri="{BB962C8B-B14F-4D97-AF65-F5344CB8AC3E}">
        <p14:creationId xmlns:p14="http://schemas.microsoft.com/office/powerpoint/2010/main" val="102188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Detail-</a:t>
            </a:r>
            <a:r>
              <a:rPr lang="en-US" altLang="zh-CN" sz="2400" dirty="0">
                <a:latin typeface="Times New Roman" panose="02020603050405020304" pitchFamily="18" charset="0"/>
                <a:cs typeface="Times New Roman" panose="02020603050405020304" pitchFamily="18" charset="0"/>
              </a:rPr>
              <a:t>PROBABILISTIC KEYWORD IDENTIFICATION</a:t>
            </a:r>
            <a:endParaRPr lang="en-GB" altLang="zh-CN" sz="3600" dirty="0">
              <a:latin typeface="Times New Roman" panose="02020603050405020304" pitchFamily="18" charset="0"/>
              <a:cs typeface="Times New Roman" panose="02020603050405020304" pitchFamily="18" charset="0"/>
            </a:endParaRPr>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4309026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63341" y="1118669"/>
            <a:ext cx="9813290" cy="99687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A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随机变量和概率约束：</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p>
        </p:txBody>
      </p:sp>
      <p:pic>
        <p:nvPicPr>
          <p:cNvPr id="14338" name="Picture 2" descr="TABLE &#10;Predicate &#10;Keyword &#10;I: Predicate/random variable and constraint definition &#10;Related Constraints &#10;K(f) field f is the keyword. &#10;Messages in Cluster c have &#10;M(f, c) higher inner similarity than &#10;Similarity &#10;inter similarity. &#10;messages &#10;R(f, c) of those in cluster c &#10;Coupling &#10;IRIong to a same cluster. &#10;Messages in cluster c have &#10;similar field Structure. &#10;are an excessive nu &#10;Dimension DU) of clusters and each cluster has &#10;number of messages. &#10;K(f) &#10;: K(f) ">
            <a:extLst>
              <a:ext uri="{FF2B5EF4-FFF2-40B4-BE49-F238E27FC236}">
                <a16:creationId xmlns:a16="http://schemas.microsoft.com/office/drawing/2014/main" id="{E56B471D-DFE3-4951-8363-CD241407E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843" y="1849716"/>
            <a:ext cx="6071715" cy="411775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12F5824-28BB-44BB-A30F-CFEE839F8D76}"/>
              </a:ext>
            </a:extLst>
          </p:cNvPr>
          <p:cNvSpPr txBox="1"/>
          <p:nvPr/>
        </p:nvSpPr>
        <p:spPr>
          <a:xfrm>
            <a:off x="-467628" y="2034153"/>
            <a:ext cx="5544954" cy="4247317"/>
          </a:xfrm>
          <a:prstGeom prst="rect">
            <a:avLst/>
          </a:prstGeom>
          <a:noFill/>
        </p:spPr>
        <p:txBody>
          <a:bodyPr wrap="square">
            <a:spAutoFit/>
          </a:bodyPr>
          <a:lstStyle/>
          <a:p>
            <a:pPr marL="1028700" marR="0">
              <a:spcBef>
                <a:spcPts val="0"/>
              </a:spcBef>
              <a:spcAft>
                <a:spcPts val="0"/>
              </a:spcAft>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、第一行</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keyword K</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f</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）用</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bool</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值去描述，表示是否是</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key field</a:t>
            </a:r>
          </a:p>
          <a:p>
            <a:pPr marL="1028700" marR="0">
              <a:spcBef>
                <a:spcPts val="0"/>
              </a:spcBef>
              <a:spcAft>
                <a:spcPts val="0"/>
              </a:spcAft>
            </a:pP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1028700" marR="0">
              <a:spcBef>
                <a:spcPts val="0"/>
              </a:spcBef>
              <a:spcAft>
                <a:spcPts val="0"/>
              </a:spcAft>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M</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f,c</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）消息相似度，代表</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keyword f</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在</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C</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簇具有最高的相似度</a:t>
            </a:r>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1028700" marR="0">
              <a:spcBef>
                <a:spcPts val="0"/>
              </a:spcBef>
              <a:spcAft>
                <a:spcPts val="0"/>
              </a:spcAft>
            </a:pP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1028700" marR="0">
              <a:spcBef>
                <a:spcPts val="0"/>
              </a:spcBef>
              <a:spcAft>
                <a:spcPts val="0"/>
              </a:spcAft>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R</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f,c</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）远程耦合，</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c</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簇的</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f</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字段在其他某一个簇中有对应关系</a:t>
            </a:r>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1028700" marR="0">
              <a:spcBef>
                <a:spcPts val="0"/>
              </a:spcBef>
              <a:spcAft>
                <a:spcPts val="0"/>
              </a:spcAft>
            </a:pP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1028700" marR="0">
              <a:spcBef>
                <a:spcPts val="0"/>
              </a:spcBef>
              <a:spcAft>
                <a:spcPts val="0"/>
              </a:spcAft>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S</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f,c</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）结构连贯性，代表字段</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f</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在</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C</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簇中应该有相似的结构</a:t>
            </a:r>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1028700" marR="0">
              <a:spcBef>
                <a:spcPts val="0"/>
              </a:spcBef>
              <a:spcAft>
                <a:spcPts val="0"/>
              </a:spcAft>
            </a:pP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1028700" marR="0">
              <a:spcBef>
                <a:spcPts val="0"/>
              </a:spcBef>
              <a:spcAft>
                <a:spcPts val="0"/>
              </a:spcAft>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5</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D</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f,c</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）代表字段</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f</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不会产生有效的簇（根据字段</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f</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分成的簇，每个簇的数据量太多）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29" name="文本框 28"/>
          <p:cNvSpPr txBox="1"/>
          <p:nvPr/>
        </p:nvSpPr>
        <p:spPr>
          <a:xfrm>
            <a:off x="669814" y="2321328"/>
            <a:ext cx="8856984" cy="1200329"/>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solidFill>
                  <a:srgbClr val="040608"/>
                </a:solidFill>
                <a:latin typeface="Times New Roman" panose="02020603050405020304" pitchFamily="18" charset="0"/>
                <a:cs typeface="Times New Roman" panose="02020603050405020304" pitchFamily="18" charset="0"/>
              </a:rPr>
              <a:t>Received  M.S. and B.Sc. degree in Computer Science from EECS, Peking University.</a:t>
            </a:r>
          </a:p>
          <a:p>
            <a:pPr algn="l"/>
            <a:endParaRPr lang="en-US" altLang="zh-CN" sz="2400" dirty="0">
              <a:solidFill>
                <a:schemeClr val="tx2"/>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573561" y="980728"/>
            <a:ext cx="10635007" cy="954107"/>
          </a:xfrm>
          <a:prstGeom prst="rect">
            <a:avLst/>
          </a:prstGeom>
          <a:noFill/>
        </p:spPr>
        <p:txBody>
          <a:bodyPr wrap="square">
            <a:spAutoFit/>
          </a:bodyPr>
          <a:lstStyle/>
          <a:p>
            <a:pPr algn="l"/>
            <a:r>
              <a:rPr lang="en-US" altLang="zh-CN" sz="2800" b="0" i="0" dirty="0" err="1">
                <a:effectLst/>
                <a:latin typeface="Open Sans" panose="020B0606030504020204" pitchFamily="34" charset="0"/>
              </a:rPr>
              <a:t>Yapeng</a:t>
            </a:r>
            <a:r>
              <a:rPr lang="en-US" altLang="zh-CN" sz="2800" b="0" i="0" dirty="0">
                <a:effectLst/>
                <a:latin typeface="Open Sans" panose="020B0606030504020204" pitchFamily="34" charset="0"/>
              </a:rPr>
              <a:t> Ye  </a:t>
            </a:r>
            <a:r>
              <a:rPr lang="zh-CN" altLang="en-US" sz="2800" b="0" i="0" dirty="0">
                <a:effectLst/>
                <a:latin typeface="Open Sans" panose="020B0606030504020204" pitchFamily="34" charset="0"/>
              </a:rPr>
              <a:t>叶亚鹏</a:t>
            </a:r>
            <a:endParaRPr lang="en-US" altLang="zh-CN" sz="2800" b="0" i="0" dirty="0">
              <a:effectLst/>
              <a:latin typeface="Open Sans" panose="020B0606030504020204" pitchFamily="34" charset="0"/>
            </a:endParaRPr>
          </a:p>
          <a:p>
            <a:pPr algn="l"/>
            <a:r>
              <a:rPr lang="en-US" altLang="zh-CN" sz="2800" dirty="0">
                <a:latin typeface="Arial" panose="020B0604020202020204" pitchFamily="34" charset="0"/>
                <a:cs typeface="Times New Roman" panose="02020603050405020304" pitchFamily="18" charset="0"/>
              </a:rPr>
              <a:t>	</a:t>
            </a:r>
            <a:r>
              <a:rPr lang="en-US" altLang="zh-CN" sz="2400" dirty="0"/>
              <a:t>Department of Computer Science, Purdue University</a:t>
            </a:r>
            <a:endParaRPr lang="en-US" altLang="zh-CN" sz="2800" b="1" dirty="0">
              <a:latin typeface="Times New Roman" panose="02020603050405020304" pitchFamily="18" charset="0"/>
              <a:cs typeface="Times New Roman" panose="02020603050405020304" pitchFamily="18" charset="0"/>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 name="图片 4">
            <a:extLst>
              <a:ext uri="{FF2B5EF4-FFF2-40B4-BE49-F238E27FC236}">
                <a16:creationId xmlns:a16="http://schemas.microsoft.com/office/drawing/2014/main" id="{4E2A7CF7-A1D0-4E47-B5C6-3404FFDBB005}"/>
              </a:ext>
            </a:extLst>
          </p:cNvPr>
          <p:cNvPicPr>
            <a:picLocks noChangeAspect="1"/>
          </p:cNvPicPr>
          <p:nvPr/>
        </p:nvPicPr>
        <p:blipFill>
          <a:blip r:embed="rId3"/>
          <a:stretch>
            <a:fillRect/>
          </a:stretch>
        </p:blipFill>
        <p:spPr>
          <a:xfrm>
            <a:off x="669814" y="3276600"/>
            <a:ext cx="9124950" cy="2009775"/>
          </a:xfrm>
          <a:prstGeom prst="rect">
            <a:avLst/>
          </a:prstGeom>
        </p:spPr>
      </p:pic>
      <p:pic>
        <p:nvPicPr>
          <p:cNvPr id="8" name="图片 7">
            <a:extLst>
              <a:ext uri="{FF2B5EF4-FFF2-40B4-BE49-F238E27FC236}">
                <a16:creationId xmlns:a16="http://schemas.microsoft.com/office/drawing/2014/main" id="{3BF9FD13-9332-4C7F-AA96-C4F217A263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6798" y="130544"/>
            <a:ext cx="1886290" cy="24751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63341" y="1118669"/>
            <a:ext cx="9813290" cy="99687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A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随机变量和概率约束：</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p>
        </p:txBody>
      </p:sp>
      <p:pic>
        <p:nvPicPr>
          <p:cNvPr id="14338" name="Picture 2" descr="TABLE &#10;Predicate &#10;Keyword &#10;I: Predicate/random variable and constraint definition &#10;Related Constraints &#10;K(f) field f is the keyword. &#10;Messages in Cluster c have &#10;M(f, c) higher inner similarity than &#10;Similarity &#10;inter similarity. &#10;messages &#10;R(f, c) of those in cluster c &#10;Coupling &#10;IRIong to a same cluster. &#10;Messages in cluster c have &#10;similar field Structure. &#10;are an excessive nu &#10;Dimension DU) of clusters and each cluster has &#10;number of messages. &#10;K(f) &#10;: K(f) ">
            <a:extLst>
              <a:ext uri="{FF2B5EF4-FFF2-40B4-BE49-F238E27FC236}">
                <a16:creationId xmlns:a16="http://schemas.microsoft.com/office/drawing/2014/main" id="{E56B471D-DFE3-4951-8363-CD241407E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5207" y="1519643"/>
            <a:ext cx="5630779" cy="38187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4A2EBCCC-BD51-47FF-B4A7-03D7CD4F51B3}"/>
                  </a:ext>
                </a:extLst>
              </p:cNvPr>
              <p:cNvSpPr txBox="1"/>
              <p:nvPr/>
            </p:nvSpPr>
            <p:spPr>
              <a:xfrm>
                <a:off x="-205171" y="1880134"/>
                <a:ext cx="6096000" cy="3139321"/>
              </a:xfrm>
              <a:prstGeom prst="rect">
                <a:avLst/>
              </a:prstGeom>
              <a:noFill/>
            </p:spPr>
            <p:txBody>
              <a:bodyPr wrap="square">
                <a:spAutoFit/>
              </a:bodyPr>
              <a:lstStyle/>
              <a:p>
                <a:pPr marL="1028700" marR="0">
                  <a:spcBef>
                    <a:spcPts val="0"/>
                  </a:spcBef>
                  <a:spcAft>
                    <a:spcPts val="0"/>
                  </a:spcAft>
                </a:pP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每个随机变量有两种约束</a:t>
                </a:r>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1028700" marR="0">
                  <a:spcBef>
                    <a:spcPts val="0"/>
                  </a:spcBef>
                  <a:spcAft>
                    <a:spcPts val="0"/>
                  </a:spcAft>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	1</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、第一种叫做观察约束（</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observation constraint</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）：带有先验概率的</a:t>
                </a:r>
                <a:r>
                  <a:rPr lang="zh-CN" altLang="en-US" dirty="0">
                    <a:latin typeface="宋体" panose="02010600030101010101" pitchFamily="2" charset="-122"/>
                    <a:ea typeface="宋体" panose="02010600030101010101" pitchFamily="2" charset="-122"/>
                    <a:cs typeface="Times New Roman" panose="02020603050405020304" pitchFamily="18" charset="0"/>
                  </a:rPr>
                  <a:t>随机变量</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，它们下标有一个符号，表示相关的随机变量，示例：</a:t>
                </a:r>
                <a14:m>
                  <m:oMath xmlns:m="http://schemas.openxmlformats.org/officeDocument/2006/math">
                    <m:sSub>
                      <m:sSubPr>
                        <m:ctrlPr>
                          <a:rPr lang="en-US" altLang="zh-CN" sz="1800" i="1" dirty="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i="1" dirty="0" smtClean="0">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800" i="1" dirty="0" smtClean="0">
                            <a:effectLst/>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1800" i="1" dirty="0">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代表消息相似度随机变量的观察约束，</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M(f, c) = 1 (pm )</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代表“</a:t>
                </a:r>
                <a:r>
                  <a:rPr lang="zh-CN" altLang="en-US" dirty="0">
                    <a:latin typeface="宋体" panose="02010600030101010101" pitchFamily="2" charset="-122"/>
                    <a:ea typeface="宋体" panose="02010600030101010101" pitchFamily="2" charset="-122"/>
                    <a:cs typeface="Times New Roman" panose="02020603050405020304" pitchFamily="18" charset="0"/>
                  </a:rPr>
                  <a:t>随机变量</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M (f, c) </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具有 </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pm </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为真的先验概率”</a:t>
                </a:r>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1028700" marR="0">
                  <a:spcBef>
                    <a:spcPts val="0"/>
                  </a:spcBef>
                  <a:spcAft>
                    <a:spcPts val="0"/>
                  </a:spcAft>
                </a:pPr>
                <a:endParaRPr lang="zh-CN" altLang="en-US" sz="1800" dirty="0">
                  <a:effectLst/>
                  <a:latin typeface="宋体" panose="02010600030101010101" pitchFamily="2" charset="-122"/>
                  <a:ea typeface="宋体" panose="02010600030101010101" pitchFamily="2" charset="-122"/>
                  <a:cs typeface="Times New Roman" panose="02020603050405020304" pitchFamily="18" charset="0"/>
                </a:endParaRPr>
              </a:p>
              <a:p>
                <a:pPr marL="1028700" marR="0">
                  <a:spcBef>
                    <a:spcPts val="0"/>
                  </a:spcBef>
                  <a:spcAft>
                    <a:spcPts val="0"/>
                  </a:spcAft>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	2</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、第二种叫做推理约束（</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inference constraints</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），它们以隐含关系为下标。第四列第三行含义：如果</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M(</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f,c</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为真，则</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K</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f</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为真</a:t>
                </a:r>
                <a:endParaRPr lang="zh-CN" altLang="en-US" sz="1800" dirty="0">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7" name="文本框 6">
                <a:extLst>
                  <a:ext uri="{FF2B5EF4-FFF2-40B4-BE49-F238E27FC236}">
                    <a16:creationId xmlns:a16="http://schemas.microsoft.com/office/drawing/2014/main" id="{4A2EBCCC-BD51-47FF-B4A7-03D7CD4F51B3}"/>
                  </a:ext>
                </a:extLst>
              </p:cNvPr>
              <p:cNvSpPr txBox="1">
                <a:spLocks noRot="1" noChangeAspect="1" noMove="1" noResize="1" noEditPoints="1" noAdjustHandles="1" noChangeArrowheads="1" noChangeShapeType="1" noTextEdit="1"/>
              </p:cNvSpPr>
              <p:nvPr/>
            </p:nvSpPr>
            <p:spPr>
              <a:xfrm>
                <a:off x="-205171" y="1880134"/>
                <a:ext cx="6096000" cy="3139321"/>
              </a:xfrm>
              <a:prstGeom prst="rect">
                <a:avLst/>
              </a:prstGeom>
              <a:blipFill>
                <a:blip r:embed="rId4"/>
                <a:stretch>
                  <a:fillRect t="-971" b="-2136"/>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5FE43A5-5BFA-4C27-8E90-5DCE7ADBB693}"/>
              </a:ext>
            </a:extLst>
          </p:cNvPr>
          <p:cNvSpPr txBox="1"/>
          <p:nvPr/>
        </p:nvSpPr>
        <p:spPr>
          <a:xfrm>
            <a:off x="589548" y="5739331"/>
            <a:ext cx="6200272" cy="646331"/>
          </a:xfrm>
          <a:prstGeom prst="rect">
            <a:avLst/>
          </a:prstGeom>
          <a:noFill/>
        </p:spPr>
        <p:txBody>
          <a:bodyPr wrap="square">
            <a:spAutoFit/>
          </a:bodyPr>
          <a:lstStyle/>
          <a:p>
            <a:r>
              <a:rPr lang="zh-CN" altLang="en-US" b="1" i="0" dirty="0">
                <a:solidFill>
                  <a:srgbClr val="121212"/>
                </a:solidFill>
                <a:effectLst/>
                <a:latin typeface="-apple-system"/>
              </a:rPr>
              <a:t>先验概率（</a:t>
            </a:r>
            <a:r>
              <a:rPr lang="en-US" altLang="zh-CN" b="1" i="0" dirty="0">
                <a:solidFill>
                  <a:srgbClr val="121212"/>
                </a:solidFill>
                <a:effectLst/>
                <a:latin typeface="-apple-system"/>
              </a:rPr>
              <a:t>prior probability</a:t>
            </a:r>
            <a:r>
              <a:rPr lang="zh-CN" altLang="en-US" b="1" i="0" dirty="0">
                <a:solidFill>
                  <a:srgbClr val="121212"/>
                </a:solidFill>
                <a:effectLst/>
                <a:latin typeface="-apple-system"/>
              </a:rPr>
              <a:t>）：</a:t>
            </a:r>
            <a:r>
              <a:rPr lang="zh-CN" altLang="en-US" b="0" i="0" dirty="0">
                <a:solidFill>
                  <a:srgbClr val="121212"/>
                </a:solidFill>
                <a:effectLst/>
                <a:latin typeface="-apple-system"/>
              </a:rPr>
              <a:t>指根据以往经验和分析。在实验或采样前就可以得到的概率</a:t>
            </a:r>
            <a:endParaRPr lang="zh-CN" altLang="en-US" dirty="0"/>
          </a:p>
        </p:txBody>
      </p:sp>
    </p:spTree>
    <p:extLst>
      <p:ext uri="{BB962C8B-B14F-4D97-AF65-F5344CB8AC3E}">
        <p14:creationId xmlns:p14="http://schemas.microsoft.com/office/powerpoint/2010/main" val="391761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p:cNvSpPr txBox="1"/>
              <p:nvPr/>
            </p:nvSpPr>
            <p:spPr>
              <a:xfrm>
                <a:off x="655320" y="1351280"/>
                <a:ext cx="8408469" cy="362836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B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确定先验观察概率：</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计算上一节出现的</a:t>
                </a:r>
                <a14:m>
                  <m:oMath xmlns:m="http://schemas.openxmlformats.org/officeDocument/2006/math">
                    <m:sSub>
                      <m:sSubPr>
                        <m:ctrlP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 , </m:t>
                    </m:r>
                    <m:sSub>
                      <m:sSubPr>
                        <m:ctrlP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 , </m:t>
                    </m:r>
                    <m:sSub>
                      <m:sSubPr>
                        <m:ctrlP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dirty="0" err="1" smtClean="0">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dirty="0" err="1" smtClean="0">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𝑑</m:t>
                        </m:r>
                      </m:sub>
                    </m:sSub>
                  </m:oMath>
                </a14:m>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消息相似性约束</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Message Similarity Constraints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在得到所有消息对的相似度得分后，构造一个</a:t>
                </a:r>
                <a:r>
                  <a:rPr lang="zh-CN" altLang="en-US" dirty="0">
                    <a:solidFill>
                      <a:srgbClr val="FF0000"/>
                    </a:solidFill>
                    <a:latin typeface="宋体" panose="02010600030101010101" pitchFamily="2" charset="-122"/>
                    <a:ea typeface="宋体" panose="02010600030101010101" pitchFamily="2" charset="-122"/>
                    <a:cs typeface="Times New Roman" panose="02020603050405020304" pitchFamily="18" charset="0"/>
                  </a:rPr>
                  <a:t>相似度得分矩阵</a:t>
                </a:r>
                <a:r>
                  <a:rPr lang="zh-CN" altLang="en-US" dirty="0">
                    <a:latin typeface="宋体" panose="02010600030101010101" pitchFamily="2" charset="-122"/>
                    <a:ea typeface="宋体" panose="02010600030101010101" pitchFamily="2" charset="-122"/>
                    <a:cs typeface="Times New Roman" panose="02020603050405020304" pitchFamily="18" charset="0"/>
                  </a:rPr>
                  <a:t>。 对于每个关键字候选字段 </a:t>
                </a:r>
                <a:r>
                  <a:rPr lang="en-US" altLang="zh-CN" dirty="0">
                    <a:latin typeface="宋体" panose="02010600030101010101" pitchFamily="2" charset="-122"/>
                    <a:ea typeface="宋体" panose="02010600030101010101" pitchFamily="2" charset="-122"/>
                    <a:cs typeface="Times New Roman" panose="02020603050405020304" pitchFamily="18" charset="0"/>
                  </a:rPr>
                  <a:t>f</a:t>
                </a:r>
                <a:r>
                  <a:rPr lang="zh-CN" altLang="en-US" dirty="0">
                    <a:latin typeface="宋体" panose="02010600030101010101" pitchFamily="2" charset="-122"/>
                    <a:ea typeface="宋体" panose="02010600030101010101" pitchFamily="2" charset="-122"/>
                    <a:cs typeface="Times New Roman" panose="02020603050405020304" pitchFamily="18" charset="0"/>
                  </a:rPr>
                  <a:t>，我们可以根据其聚类结果将所有相似度得分分为两类：簇内得分，其中两条消息来自同一个集群，以及簇间得分，其中两条消息来自不同的集群</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55320" y="1351280"/>
                <a:ext cx="8408469" cy="3628366"/>
              </a:xfrm>
              <a:prstGeom prst="rect">
                <a:avLst/>
              </a:prstGeom>
              <a:blipFill>
                <a:blip r:embed="rId3"/>
                <a:stretch>
                  <a:fillRect l="-116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2DC7900-52D6-48C7-94C8-961E79BFFD66}"/>
              </a:ext>
            </a:extLst>
          </p:cNvPr>
          <p:cNvPicPr>
            <a:picLocks noChangeAspect="1"/>
          </p:cNvPicPr>
          <p:nvPr/>
        </p:nvPicPr>
        <p:blipFill>
          <a:blip r:embed="rId4"/>
          <a:stretch>
            <a:fillRect/>
          </a:stretch>
        </p:blipFill>
        <p:spPr>
          <a:xfrm>
            <a:off x="1766636" y="5058464"/>
            <a:ext cx="4866774" cy="896511"/>
          </a:xfrm>
          <a:prstGeom prst="rect">
            <a:avLst/>
          </a:prstGeom>
        </p:spPr>
      </p:pic>
      <p:pic>
        <p:nvPicPr>
          <p:cNvPr id="3" name="图片 2">
            <a:extLst>
              <a:ext uri="{FF2B5EF4-FFF2-40B4-BE49-F238E27FC236}">
                <a16:creationId xmlns:a16="http://schemas.microsoft.com/office/drawing/2014/main" id="{FBF6940B-9FA1-4E17-8003-E705C0F883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1701" y="3027946"/>
            <a:ext cx="5296809" cy="1239253"/>
          </a:xfrm>
          <a:prstGeom prst="rect">
            <a:avLst/>
          </a:prstGeom>
        </p:spPr>
      </p:pic>
    </p:spTree>
    <p:extLst>
      <p:ext uri="{BB962C8B-B14F-4D97-AF65-F5344CB8AC3E}">
        <p14:creationId xmlns:p14="http://schemas.microsoft.com/office/powerpoint/2010/main" val="377327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591152" y="1247006"/>
            <a:ext cx="8280131" cy="3905364"/>
          </a:xfrm>
          <a:prstGeom prst="rect">
            <a:avLst/>
          </a:prstGeom>
          <a:noFill/>
        </p:spPr>
        <p:txBody>
          <a:bodyPr wrap="square">
            <a:spAutoFit/>
          </a:bodyPr>
          <a:lstStyle/>
          <a:p>
            <a:pPr>
              <a:lnSpc>
                <a:spcPct val="150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消息相似性约束</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Message Similarity Constraints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EER</a:t>
            </a:r>
            <a:r>
              <a:rPr lang="zh-CN" altLang="en-US" dirty="0">
                <a:latin typeface="宋体" panose="02010600030101010101" pitchFamily="2" charset="-122"/>
                <a:ea typeface="宋体" panose="02010600030101010101" pitchFamily="2" charset="-122"/>
                <a:cs typeface="Times New Roman" panose="02020603050405020304" pitchFamily="18" charset="0"/>
              </a:rPr>
              <a:t>（平均错误概率）是一种生物识别安全系统算法，用于预先确定其错误接受率及其错误拒绝率的阈值。当速率相等时，公共值称为相等错误率。该值表明错误接受的比例等于错误拒绝的比例。等错误率值越低，生物识别系统的准确度越高。</a:t>
            </a: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FMR(False Match Rate)</a:t>
            </a:r>
            <a:r>
              <a:rPr lang="zh-CN" altLang="en-US" dirty="0">
                <a:latin typeface="宋体" panose="02010600030101010101" pitchFamily="2" charset="-122"/>
                <a:ea typeface="宋体" panose="02010600030101010101" pitchFamily="2" charset="-122"/>
                <a:cs typeface="Times New Roman" panose="02020603050405020304" pitchFamily="18" charset="0"/>
              </a:rPr>
              <a:t>：错误匹配率，就是识别错了，但是系统判定为正确的比例</a:t>
            </a: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FNMR(False Non-Match Rate)</a:t>
            </a:r>
            <a:r>
              <a:rPr lang="zh-CN" altLang="en-US" dirty="0">
                <a:latin typeface="宋体" panose="02010600030101010101" pitchFamily="2" charset="-122"/>
                <a:ea typeface="宋体" panose="02010600030101010101" pitchFamily="2" charset="-122"/>
                <a:cs typeface="Times New Roman" panose="02020603050405020304" pitchFamily="18" charset="0"/>
              </a:rPr>
              <a:t>：错误不匹配率，识别对了，但是系统判定为错误的比例</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2530" name="Picture 2" descr="EER &#10;Threshold &#10;Fig. 8: Example of EER ">
            <a:extLst>
              <a:ext uri="{FF2B5EF4-FFF2-40B4-BE49-F238E27FC236}">
                <a16:creationId xmlns:a16="http://schemas.microsoft.com/office/drawing/2014/main" id="{443220E1-58D2-4C4A-8EFA-BF613BA5F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1073" y="2436646"/>
            <a:ext cx="2949830" cy="216743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EDDD2B27-5767-4136-A410-F931B1DF0359}"/>
              </a:ext>
            </a:extLst>
          </p:cNvPr>
          <p:cNvPicPr>
            <a:picLocks noChangeAspect="1"/>
          </p:cNvPicPr>
          <p:nvPr/>
        </p:nvPicPr>
        <p:blipFill>
          <a:blip r:embed="rId4"/>
          <a:stretch>
            <a:fillRect/>
          </a:stretch>
        </p:blipFill>
        <p:spPr>
          <a:xfrm>
            <a:off x="1022037" y="5554847"/>
            <a:ext cx="3089246" cy="761732"/>
          </a:xfrm>
          <a:prstGeom prst="rect">
            <a:avLst/>
          </a:prstGeom>
        </p:spPr>
      </p:pic>
    </p:spTree>
    <p:extLst>
      <p:ext uri="{BB962C8B-B14F-4D97-AF65-F5344CB8AC3E}">
        <p14:creationId xmlns:p14="http://schemas.microsoft.com/office/powerpoint/2010/main" val="3548643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5320" y="1351280"/>
            <a:ext cx="9813290" cy="1477328"/>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远程耦合约束（</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remote coupling constraints</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在预处理步骤中，我们将原始跟踪拆分为会话，在会话中，我们可以根据时间戳、</a:t>
            </a:r>
            <a:r>
              <a:rPr lang="en-US" altLang="zh-CN" dirty="0">
                <a:latin typeface="宋体" panose="02010600030101010101" pitchFamily="2" charset="-122"/>
                <a:ea typeface="宋体" panose="02010600030101010101" pitchFamily="2" charset="-122"/>
                <a:cs typeface="Times New Roman" panose="02020603050405020304" pitchFamily="18" charset="0"/>
              </a:rPr>
              <a:t>IP </a:t>
            </a:r>
            <a:r>
              <a:rPr lang="zh-CN" altLang="en-US" dirty="0">
                <a:latin typeface="宋体" panose="02010600030101010101" pitchFamily="2" charset="-122"/>
                <a:ea typeface="宋体" panose="02010600030101010101" pitchFamily="2" charset="-122"/>
                <a:cs typeface="Times New Roman" panose="02020603050405020304" pitchFamily="18" charset="0"/>
              </a:rPr>
              <a:t>和端口号将来自客户端和服务器端的消息分组。</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对于数量为 </a:t>
            </a:r>
            <a:r>
              <a:rPr lang="en-US" altLang="zh-CN" dirty="0">
                <a:latin typeface="宋体" panose="02010600030101010101" pitchFamily="2" charset="-122"/>
                <a:ea typeface="宋体" panose="02010600030101010101" pitchFamily="2" charset="-122"/>
                <a:cs typeface="Times New Roman" panose="02020603050405020304" pitchFamily="18" charset="0"/>
              </a:rPr>
              <a:t>N </a:t>
            </a:r>
            <a:r>
              <a:rPr lang="zh-CN" altLang="en-US" dirty="0">
                <a:latin typeface="宋体" panose="02010600030101010101" pitchFamily="2" charset="-122"/>
                <a:ea typeface="宋体" panose="02010600030101010101" pitchFamily="2" charset="-122"/>
                <a:cs typeface="Times New Roman" panose="02020603050405020304" pitchFamily="18" charset="0"/>
              </a:rPr>
              <a:t>的一侧的集群，我们计算另一侧属于同一集群的最大对应消息数，用 </a:t>
            </a:r>
            <a:r>
              <a:rPr lang="en-US" altLang="zh-CN" dirty="0">
                <a:latin typeface="宋体" panose="02010600030101010101" pitchFamily="2" charset="-122"/>
                <a:ea typeface="宋体" panose="02010600030101010101" pitchFamily="2" charset="-122"/>
                <a:cs typeface="Times New Roman" panose="02020603050405020304" pitchFamily="18" charset="0"/>
              </a:rPr>
              <a:t>M </a:t>
            </a:r>
            <a:r>
              <a:rPr lang="zh-CN" altLang="en-US" dirty="0">
                <a:latin typeface="宋体" panose="02010600030101010101" pitchFamily="2" charset="-122"/>
                <a:ea typeface="宋体" panose="02010600030101010101" pitchFamily="2" charset="-122"/>
                <a:cs typeface="Times New Roman" panose="02020603050405020304" pitchFamily="18" charset="0"/>
              </a:rPr>
              <a:t>表示</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6386" name="Picture 2" descr="TABLE 11: Example &#10;of remote coupling constraints. The &#10;arrows 'ss ' and denote from client &#10;to server and server &#10;to client, respectively &#10;Message pairs &#10;Message tyB &#10;pairs J 1 &#10;Message type &#10;pairs Of 17 &#10;82 ">
            <a:extLst>
              <a:ext uri="{FF2B5EF4-FFF2-40B4-BE49-F238E27FC236}">
                <a16:creationId xmlns:a16="http://schemas.microsoft.com/office/drawing/2014/main" id="{9B925168-CC35-4787-B670-72B6BD5DD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57" y="2995857"/>
            <a:ext cx="44196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6387" name="Picture 3" descr="ID &#10;mss &#10;mss &#10;Time (s) &#10;0.00 &#10;3.04 &#10;3.04 &#10;3.06 &#10;2256.60 &#10;225666 &#10;2258.06 &#10;2258.07 &#10;584138 &#10;5850.02 &#10;5850.57 &#10;5850.66 &#10;5850.91 &#10;5850.98 &#10;5851.20 &#10;5851.29 &#10;SRC IP Port &#10;10.0.0.8:2789 &#10;10.0.0.8:2828 &#10;10.0.0.8:2828 &#10;10 &#10;10.0.0.8:1086 &#10;10.0.0.8:1086 &#10;DST IP : Port &#10;10.0.0.3:20000 &#10;10.0.0.3:20000 &#10;10.0.0.3:20000 &#10;10.0.0.3:20000 &#10;10.0.0.3:20000 &#10;10.0.0.3:20000 &#10;Data &#10;F7 82 10 OO 4F BD &#10;05 64 12 u 04 00 03 00 IE 7c &#10;28 01 &#10;05 64 08 04 00 03 00 B4 B8 &#10;CO DO &#10;05 64 12 u 04 00 03 00 IE 7c &#10;5B IEB4 87 FF 67 &#10;05 64 14 u 04 00 03 ooc7 17 &#10;05 64 OA 44 03 &#10;05 64 44 03 &#10;05 64 4C 44 03 &#10;05 64 47 44 03 &#10;04 OO 7C AE E6 &#10;05 64 08 CA 04 00 03 OOB4 B8 CO m 00 7ACE &#10;05 64 04 00 03 OOB4 B8 C3 D3 00 78 D3 &#10;04 oo 54 62 &#10;00 &#10;00 &#10;00 &#10;00 &#10;Cl 02 32 01 07 01 &#10;04 00 7CAE El 81 00 00 3B DB &#10;EBE4 5A 87 FF 00 &#10;04 OOD86B CC F3 82 OO OO 33 &#10;05 64 OEC4 04 00 03 006DD3 C6 C6 02 50 01 00 07 07 00 34 61 &#10;CD F4 82 00 00 33 &#10;01 &#10;01 &#10;07 01 E2 43 87 &#10;07 01 D547 87 &#10;FF OO 02 &#10;oo &#10;02 &#10;49 &#10;05 64 00 03 OOB4 B8 C4 31 18 &#10;05 64 OA 44 03 &#10;05 64 OA 44 03 &#10;05 64 OA 44 03 &#10;00 &#10;00 &#10;00 &#10;04 OO 7C AE CO &#10;(H) &#10;04 oo 7CAE ca 81 so oo 80 A3 &#10;04 OO AE C6 C6 81 OO 00 OA 36 &#10;FO 82 90 OO 43 A2 &#10;1B 49 &#10;C4 C4 02 32 01 07 01 &#10;05 644E 44 03 00 04 00 6F 41) C7 C7 81 00 00 01 &#10;C7 C7 01 06 3C 03 06 3C04 06 3C 01 &#10;01 &#10;000005 190A02 &#10;00 &#10;066B AE &#10;00 05 C3 &#10;C3 &#10;47 &#10;Type &#10;Unsolicited Response &#10;Confirm &#10;Write &#10;Response &#10;Unsolicited Response &#10;Confirm &#10;Unsolicited Response &#10;Confirm &#10;Unsolicited Response &#10;Confirm &#10;Write &#10;Response &#10;Write &#10;Response &#10;Response &#10;Fig. 1. &#10;• Motivation example: establishing multiple DNP3 (an industrial &#10;control protocol) connections and performing some data &#10;transfer; plain and shaded messages originate from the client and server side, respectively. ">
            <a:extLst>
              <a:ext uri="{FF2B5EF4-FFF2-40B4-BE49-F238E27FC236}">
                <a16:creationId xmlns:a16="http://schemas.microsoft.com/office/drawing/2014/main" id="{362B7444-BB53-4504-B1FD-AAB2A290BD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5475"/>
          <a:stretch/>
        </p:blipFill>
        <p:spPr bwMode="auto">
          <a:xfrm>
            <a:off x="5074920" y="3429000"/>
            <a:ext cx="5938087" cy="305973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81A8C127-1AA1-4CCE-BAEE-6696D0978187}"/>
              </a:ext>
            </a:extLst>
          </p:cNvPr>
          <p:cNvPicPr>
            <a:picLocks noChangeAspect="1"/>
          </p:cNvPicPr>
          <p:nvPr/>
        </p:nvPicPr>
        <p:blipFill>
          <a:blip r:embed="rId5"/>
          <a:stretch>
            <a:fillRect/>
          </a:stretch>
        </p:blipFill>
        <p:spPr>
          <a:xfrm>
            <a:off x="850130" y="4573156"/>
            <a:ext cx="3506303" cy="1094905"/>
          </a:xfrm>
          <a:prstGeom prst="rect">
            <a:avLst/>
          </a:prstGeom>
        </p:spPr>
      </p:pic>
      <p:pic>
        <p:nvPicPr>
          <p:cNvPr id="9" name="图片 8">
            <a:extLst>
              <a:ext uri="{FF2B5EF4-FFF2-40B4-BE49-F238E27FC236}">
                <a16:creationId xmlns:a16="http://schemas.microsoft.com/office/drawing/2014/main" id="{52D1EFDF-FCFF-49C3-BC8A-E435393BD32C}"/>
              </a:ext>
            </a:extLst>
          </p:cNvPr>
          <p:cNvPicPr>
            <a:picLocks noChangeAspect="1"/>
          </p:cNvPicPr>
          <p:nvPr/>
        </p:nvPicPr>
        <p:blipFill>
          <a:blip r:embed="rId6"/>
          <a:stretch>
            <a:fillRect/>
          </a:stretch>
        </p:blipFill>
        <p:spPr>
          <a:xfrm>
            <a:off x="5576296" y="520227"/>
            <a:ext cx="4484905" cy="3139434"/>
          </a:xfrm>
          <a:prstGeom prst="rect">
            <a:avLst/>
          </a:prstGeom>
        </p:spPr>
      </p:pic>
      <p:pic>
        <p:nvPicPr>
          <p:cNvPr id="13" name="Picture 8" descr="64 44 &#10;05 &#10;05 &#10;64 0 44 &#10;05 &#10;64 4C 44 &#10;05 &#10;64i47i44 &#10;mc, 05 640 • 44 &#10;mc, 05 640 44 &#10;05 &#10;64 4E 44 &#10;f9 f10 f11 &#10;04 oo:7C AEiE6F7 &#10;04 007CAE ET Cl 81 00 OO SB DB &#10;f3 f4 &#10;03 &#10;03 &#10;mc, 05640 44030004007CAE &#10;03 &#10;f2 &#10;OO &#10;OO &#10;03 0004 &#10;OO &#10;f5 f6 &#10;f, f8 &#10;f12 &#10;03 0004 OO DS 6B CCF3 syoo 00 33 01 07 01 E2 43 TD 87 FF 00 02 FS CS &#10;03 00 04 00i54 62 iCIYF4isxOOiOOi33i01 07 01 D5 47 7D 87 FF 00 02 49 5C &#10;co 82 90 &#10;00 43 A2 &#10;ooi7C AEiC4 81 &#10;03 0004 00 AE:C6 8foo OO:OA 36 &#10;04006F 4D C7 C7 81,00 00 01 &#10;01 00 00 05 190A02 00 00 05 Cs 47 ">
            <a:extLst>
              <a:ext uri="{FF2B5EF4-FFF2-40B4-BE49-F238E27FC236}">
                <a16:creationId xmlns:a16="http://schemas.microsoft.com/office/drawing/2014/main" id="{C16E9C1E-5840-4BEC-B751-A088EF86AF2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36765"/>
          <a:stretch/>
        </p:blipFill>
        <p:spPr bwMode="auto">
          <a:xfrm>
            <a:off x="5574481" y="3739197"/>
            <a:ext cx="4938963"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08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5320" y="1351280"/>
            <a:ext cx="9813290" cy="996876"/>
          </a:xfrm>
          <a:prstGeom prst="rect">
            <a:avLst/>
          </a:prstGeom>
          <a:noFill/>
        </p:spPr>
        <p:txBody>
          <a:bodyPr wrap="square">
            <a:spAutoFit/>
          </a:bodyPr>
          <a:lstStyle/>
          <a:p>
            <a:pPr>
              <a:lnSpc>
                <a:spcPct val="150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结构一致性约束：</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结构一致性约束表明相同类型的消息共享相似的字段结构</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7410" name="Picture 2" descr="ml fieldl &#10;fieldl &#10;Fig. 9: Example of Structure Coherence Constraints. ml and &#10;m.2 belong to different message types with different field &#10;structure. ">
            <a:extLst>
              <a:ext uri="{FF2B5EF4-FFF2-40B4-BE49-F238E27FC236}">
                <a16:creationId xmlns:a16="http://schemas.microsoft.com/office/drawing/2014/main" id="{324304FE-0AD4-4DC7-96F5-2E9560F55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847" y="2695347"/>
            <a:ext cx="434340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Average number of gaps in a message &#10;Total length of an (aligned) message ">
            <a:extLst>
              <a:ext uri="{FF2B5EF4-FFF2-40B4-BE49-F238E27FC236}">
                <a16:creationId xmlns:a16="http://schemas.microsoft.com/office/drawing/2014/main" id="{27593B93-0BA5-42D3-BFB5-DA443E691C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847" y="4853246"/>
            <a:ext cx="3552825" cy="495300"/>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client messages &#10;m co, m Q , mcg, m c, &#10;server messages &#10;m , m , mss, ms, &#10;ms 1 , mss, ms 6 &#10;(b) Clustering results of 17 &#10;Fig. 7: Clustering results Of different fields ">
            <a:extLst>
              <a:ext uri="{FF2B5EF4-FFF2-40B4-BE49-F238E27FC236}">
                <a16:creationId xmlns:a16="http://schemas.microsoft.com/office/drawing/2014/main" id="{A944DE11-484E-4287-B99A-75EB59ED66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8217" y="4662731"/>
            <a:ext cx="434340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descr="64 44 &#10;05 &#10;05 &#10;64 0 44 &#10;05 &#10;64 4C 44 &#10;05 &#10;64i47i44 &#10;mc, 05 640 • 44 &#10;mc, 05 640 44 &#10;05 &#10;64 4E 44 &#10;f9 f10 f11 &#10;04 oo:7C AEiE6F7 &#10;04 007CAE ET Cl 81 00 OO SB DB &#10;f3 f4 &#10;03 &#10;03 &#10;mc, 05640 44030004007CAE &#10;03 &#10;f2 &#10;OO &#10;OO &#10;03 0004 &#10;OO &#10;f5 f6 &#10;f, f8 &#10;f12 &#10;03 0004 OO DS 6B CCF3 syoo 00 33 01 07 01 E2 43 TD 87 FF 00 02 FS CS &#10;03 00 04 00i54 62 iCIYF4isxOOiOOi33i01 07 01 D5 47 7D 87 FF 00 02 49 5C &#10;co 82 90 &#10;00 43 A2 &#10;ooi7C AEiC4 81 &#10;03 0004 00 AE:C6 8foo OO:OA 36 &#10;04006F 4D C7 C7 81,00 00 01 &#10;01 00 00 05 190A02 00 00 05 Cs 47 ">
            <a:extLst>
              <a:ext uri="{FF2B5EF4-FFF2-40B4-BE49-F238E27FC236}">
                <a16:creationId xmlns:a16="http://schemas.microsoft.com/office/drawing/2014/main" id="{439632BE-FBCE-4C95-A85E-3DC511E06F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1500" y="2348156"/>
            <a:ext cx="7810500" cy="23145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43F4AA83-F4A7-4CA9-9030-5FF07B12D948}"/>
                  </a:ext>
                </a:extLst>
              </p:cNvPr>
              <p:cNvSpPr txBox="1"/>
              <p:nvPr/>
            </p:nvSpPr>
            <p:spPr>
              <a:xfrm>
                <a:off x="398847" y="5757896"/>
                <a:ext cx="5544753" cy="923330"/>
              </a:xfrm>
              <a:prstGeom prst="rect">
                <a:avLst/>
              </a:prstGeom>
              <a:noFill/>
            </p:spPr>
            <p:txBody>
              <a:bodyPr wrap="square">
                <a:spAutoFit/>
              </a:bodyPr>
              <a:lstStyle/>
              <a:p>
                <a:r>
                  <a:rPr lang="en-US" altLang="zh-CN" sz="1800" dirty="0">
                    <a:effectLst/>
                    <a:ea typeface="Calibri" panose="020F0502020204030204" pitchFamily="34" charset="0"/>
                  </a:rPr>
                  <a:t>mc0 c2 c3 c4</a:t>
                </a:r>
                <a:r>
                  <a:rPr lang="zh-CN" altLang="zh-CN" sz="1800" dirty="0">
                    <a:effectLst/>
                    <a:ea typeface="Microsoft YaHei" panose="020B0503020204020204" pitchFamily="34" charset="-122"/>
                  </a:rPr>
                  <a:t>属于同一簇，</a:t>
                </a:r>
                <a:r>
                  <a:rPr lang="en-US" altLang="zh-CN" sz="1800" dirty="0">
                    <a:effectLst/>
                    <a:ea typeface="Calibri" panose="020F0502020204030204" pitchFamily="34" charset="0"/>
                  </a:rPr>
                  <a:t>c0 c4</a:t>
                </a:r>
                <a:r>
                  <a:rPr lang="zh-CN" altLang="en-US" dirty="0">
                    <a:ea typeface="Microsoft YaHei" panose="020B0503020204020204" pitchFamily="34" charset="-122"/>
                  </a:rPr>
                  <a:t>的</a:t>
                </a:r>
                <a:r>
                  <a:rPr lang="en-US" altLang="zh-CN" sz="1800" dirty="0">
                    <a:effectLst/>
                    <a:ea typeface="Microsoft YaHei" panose="020B0503020204020204" pitchFamily="34" charset="-122"/>
                  </a:rPr>
                  <a:t>f12</a:t>
                </a:r>
                <a:r>
                  <a:rPr lang="zh-CN" altLang="zh-CN" sz="1800" dirty="0">
                    <a:effectLst/>
                    <a:ea typeface="Microsoft YaHei" panose="020B0503020204020204" pitchFamily="34" charset="-122"/>
                  </a:rPr>
                  <a:t>字段有</a:t>
                </a:r>
                <a:r>
                  <a:rPr lang="en-US" altLang="zh-CN" sz="1800" dirty="0">
                    <a:effectLst/>
                    <a:ea typeface="Microsoft YaHei" panose="020B0503020204020204" pitchFamily="34" charset="-122"/>
                  </a:rPr>
                  <a:t>11</a:t>
                </a:r>
                <a:r>
                  <a:rPr lang="zh-CN" altLang="zh-CN" sz="1800" dirty="0">
                    <a:effectLst/>
                    <a:ea typeface="Microsoft YaHei" panose="020B0503020204020204" pitchFamily="34" charset="-122"/>
                  </a:rPr>
                  <a:t>个</a:t>
                </a:r>
                <a:r>
                  <a:rPr lang="en-US" altLang="zh-CN" sz="1800" dirty="0">
                    <a:effectLst/>
                    <a:ea typeface="Microsoft YaHei" panose="020B0503020204020204" pitchFamily="34" charset="-122"/>
                  </a:rPr>
                  <a:t>gap</a:t>
                </a:r>
                <a:r>
                  <a:rPr lang="zh-CN" altLang="zh-CN" sz="1800" dirty="0">
                    <a:effectLst/>
                    <a:ea typeface="Microsoft YaHei" panose="020B0503020204020204" pitchFamily="34" charset="-122"/>
                  </a:rPr>
                  <a:t>，总的字段长度为</a:t>
                </a:r>
                <a:r>
                  <a:rPr lang="en-US" altLang="zh-CN" sz="1800" dirty="0">
                    <a:effectLst/>
                    <a:ea typeface="Microsoft YaHei" panose="020B0503020204020204" pitchFamily="34" charset="-122"/>
                  </a:rPr>
                  <a:t>28</a:t>
                </a:r>
                <a:r>
                  <a:rPr lang="zh-CN" altLang="en-US" sz="1800" dirty="0">
                    <a:effectLst/>
                    <a:ea typeface="Microsoft YaHei" panose="020B0503020204020204" pitchFamily="34" charset="-122"/>
                  </a:rPr>
                  <a:t>，所以对</a:t>
                </a:r>
                <a14:m>
                  <m:oMath xmlns:m="http://schemas.openxmlformats.org/officeDocument/2006/math">
                    <m:sSub>
                      <m:sSubPr>
                        <m:ctrlPr>
                          <a:rPr lang="en-US" altLang="zh-CN" sz="1800" b="0" i="1" dirty="0" smtClean="0">
                            <a:effectLst/>
                            <a:latin typeface="Cambria Math" panose="02040503050406030204" pitchFamily="18" charset="0"/>
                            <a:ea typeface="Microsoft YaHei" panose="020B0503020204020204" pitchFamily="34" charset="-122"/>
                          </a:rPr>
                        </m:ctrlPr>
                      </m:sSubPr>
                      <m:e>
                        <m:r>
                          <a:rPr lang="en-US" altLang="zh-CN" sz="1800" i="1" dirty="0" smtClean="0">
                            <a:effectLst/>
                            <a:latin typeface="Cambria Math" panose="02040503050406030204" pitchFamily="18" charset="0"/>
                            <a:ea typeface="Microsoft YaHei" panose="020B0503020204020204" pitchFamily="34" charset="-122"/>
                          </a:rPr>
                          <m:t>𝑡</m:t>
                        </m:r>
                      </m:e>
                      <m:sub>
                        <m:r>
                          <a:rPr lang="en-US" altLang="zh-CN" sz="1800" i="1" dirty="0" smtClean="0">
                            <a:effectLst/>
                            <a:latin typeface="Cambria Math" panose="02040503050406030204" pitchFamily="18" charset="0"/>
                            <a:ea typeface="Microsoft YaHei" panose="020B0503020204020204" pitchFamily="34" charset="-122"/>
                          </a:rPr>
                          <m:t>𝑐</m:t>
                        </m:r>
                        <m:r>
                          <a:rPr lang="en-US" altLang="zh-CN" sz="1800" i="1" dirty="0" smtClean="0">
                            <a:effectLst/>
                            <a:latin typeface="Cambria Math" panose="02040503050406030204" pitchFamily="18" charset="0"/>
                            <a:ea typeface="Microsoft YaHei" panose="020B0503020204020204" pitchFamily="34" charset="-122"/>
                          </a:rPr>
                          <m:t>1</m:t>
                        </m:r>
                      </m:sub>
                    </m:sSub>
                  </m:oMath>
                </a14:m>
                <a:r>
                  <a:rPr lang="zh-CN" altLang="en-US" sz="1800" dirty="0">
                    <a:effectLst/>
                    <a:ea typeface="Microsoft YaHei" panose="020B0503020204020204" pitchFamily="34" charset="-122"/>
                  </a:rPr>
                  <a:t>来说</a:t>
                </a:r>
                <a:r>
                  <a:rPr lang="en-US" altLang="zh-CN" sz="1800" dirty="0">
                    <a:effectLst/>
                    <a:ea typeface="Microsoft YaHei" panose="020B0503020204020204" pitchFamily="34" charset="-122"/>
                  </a:rPr>
                  <a:t>,</a:t>
                </a:r>
                <a:r>
                  <a:rPr lang="zh-CN" altLang="en-US" dirty="0">
                    <a:ea typeface="Microsoft YaHei" panose="020B0503020204020204" pitchFamily="34" charset="-122"/>
                  </a:rPr>
                  <a:t>平均的</a:t>
                </a:r>
                <a:r>
                  <a:rPr lang="en-US" altLang="zh-CN" dirty="0">
                    <a:ea typeface="Microsoft YaHei" panose="020B0503020204020204" pitchFamily="34" charset="-122"/>
                  </a:rPr>
                  <a:t>gap</a:t>
                </a:r>
                <a:r>
                  <a:rPr lang="zh-CN" altLang="en-US" dirty="0">
                    <a:ea typeface="Microsoft YaHei" panose="020B0503020204020204" pitchFamily="34" charset="-122"/>
                  </a:rPr>
                  <a:t>数量为（</a:t>
                </a:r>
                <a:r>
                  <a:rPr lang="en-US" altLang="zh-CN" dirty="0">
                    <a:ea typeface="Microsoft YaHei" panose="020B0503020204020204" pitchFamily="34" charset="-122"/>
                  </a:rPr>
                  <a:t>11+11</a:t>
                </a:r>
                <a:r>
                  <a:rPr lang="zh-CN" altLang="en-US" dirty="0">
                    <a:ea typeface="Microsoft YaHei" panose="020B0503020204020204" pitchFamily="34" charset="-122"/>
                  </a:rPr>
                  <a:t>）</a:t>
                </a:r>
                <a:r>
                  <a:rPr lang="en-US" altLang="zh-CN" dirty="0">
                    <a:ea typeface="Microsoft YaHei" panose="020B0503020204020204" pitchFamily="34" charset="-122"/>
                  </a:rPr>
                  <a:t>/4=5.5</a:t>
                </a:r>
                <a:r>
                  <a:rPr lang="zh-CN" altLang="en-US" dirty="0">
                    <a:ea typeface="Microsoft YaHei" panose="020B0503020204020204" pitchFamily="34" charset="-122"/>
                  </a:rPr>
                  <a:t>个，</a:t>
                </a:r>
                <a14:m>
                  <m:oMath xmlns:m="http://schemas.openxmlformats.org/officeDocument/2006/math">
                    <m:sSub>
                      <m:sSubPr>
                        <m:ctrlPr>
                          <a:rPr lang="en-US" altLang="zh-CN" b="0" i="1" dirty="0" smtClean="0">
                            <a:latin typeface="Cambria Math" panose="02040503050406030204" pitchFamily="18" charset="0"/>
                            <a:ea typeface="Microsoft YaHei" panose="020B0503020204020204" pitchFamily="34" charset="-122"/>
                          </a:rPr>
                        </m:ctrlPr>
                      </m:sSubPr>
                      <m:e>
                        <m:r>
                          <a:rPr lang="en-US" altLang="zh-CN" i="1" dirty="0" smtClean="0">
                            <a:latin typeface="Cambria Math" panose="02040503050406030204" pitchFamily="18" charset="0"/>
                            <a:ea typeface="Microsoft YaHei" panose="020B0503020204020204" pitchFamily="34" charset="-122"/>
                          </a:rPr>
                          <m:t>𝑝</m:t>
                        </m:r>
                      </m:e>
                      <m:sub>
                        <m:r>
                          <a:rPr lang="en-US" altLang="zh-CN" i="1" dirty="0" smtClean="0">
                            <a:latin typeface="Cambria Math" panose="02040503050406030204" pitchFamily="18" charset="0"/>
                            <a:ea typeface="Microsoft YaHei" panose="020B0503020204020204" pitchFamily="34" charset="-122"/>
                          </a:rPr>
                          <m:t>𝑠</m:t>
                        </m:r>
                      </m:sub>
                    </m:sSub>
                  </m:oMath>
                </a14:m>
                <a:r>
                  <a:rPr lang="en-US" altLang="zh-CN" dirty="0">
                    <a:ea typeface="Microsoft YaHei" panose="020B0503020204020204" pitchFamily="34" charset="-122"/>
                  </a:rPr>
                  <a:t>=1-5.5/28</a:t>
                </a:r>
                <a:endParaRPr lang="zh-CN" altLang="en-US" dirty="0"/>
              </a:p>
            </p:txBody>
          </p:sp>
        </mc:Choice>
        <mc:Fallback>
          <p:sp>
            <p:nvSpPr>
              <p:cNvPr id="9" name="文本框 8">
                <a:extLst>
                  <a:ext uri="{FF2B5EF4-FFF2-40B4-BE49-F238E27FC236}">
                    <a16:creationId xmlns:a16="http://schemas.microsoft.com/office/drawing/2014/main" id="{43F4AA83-F4A7-4CA9-9030-5FF07B12D948}"/>
                  </a:ext>
                </a:extLst>
              </p:cNvPr>
              <p:cNvSpPr txBox="1">
                <a:spLocks noRot="1" noChangeAspect="1" noMove="1" noResize="1" noEditPoints="1" noAdjustHandles="1" noChangeArrowheads="1" noChangeShapeType="1" noTextEdit="1"/>
              </p:cNvSpPr>
              <p:nvPr/>
            </p:nvSpPr>
            <p:spPr>
              <a:xfrm>
                <a:off x="398847" y="5757896"/>
                <a:ext cx="5544753" cy="923330"/>
              </a:xfrm>
              <a:prstGeom prst="rect">
                <a:avLst/>
              </a:prstGeom>
              <a:blipFill>
                <a:blip r:embed="rId7"/>
                <a:stretch>
                  <a:fillRect l="-879" t="-3974" r="-4725"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615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6"/>
                                        </p:tgtEl>
                                        <p:attrNameLst>
                                          <p:attrName>style.visibility</p:attrName>
                                        </p:attrNameLst>
                                      </p:cBhvr>
                                      <p:to>
                                        <p:strVal val="visible"/>
                                      </p:to>
                                    </p:set>
                                    <p:animEffect transition="in" filter="fade">
                                      <p:cBhvr>
                                        <p:cTn id="7" dur="500"/>
                                        <p:tgtEl>
                                          <p:spTgt spid="174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5320" y="1351280"/>
            <a:ext cx="9813290" cy="996876"/>
          </a:xfrm>
          <a:prstGeom prst="rect">
            <a:avLst/>
          </a:prstGeom>
          <a:noFill/>
        </p:spPr>
        <p:txBody>
          <a:bodyPr wrap="square">
            <a:spAutoFit/>
          </a:bodyPr>
          <a:lstStyle/>
          <a:p>
            <a:pPr>
              <a:lnSpc>
                <a:spcPct val="150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大小约束</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(Dimension Constraints)</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考虑两个指标：集群总数和只有一条消息集群的数量</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9458" name="Picture 2" descr="Number of distinct field values &#10;r distinct_value = &#10;Number of messages ">
            <a:extLst>
              <a:ext uri="{FF2B5EF4-FFF2-40B4-BE49-F238E27FC236}">
                <a16:creationId xmlns:a16="http://schemas.microsoft.com/office/drawing/2014/main" id="{CA908F41-D878-4036-B752-4EFB526FB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76" y="2809874"/>
            <a:ext cx="4314825" cy="571501"/>
          </a:xfrm>
          <a:prstGeom prst="rect">
            <a:avLst/>
          </a:prstGeom>
          <a:noFill/>
          <a:extLst>
            <a:ext uri="{909E8E84-426E-40DD-AFC4-6F175D3DCCD1}">
              <a14:hiddenFill xmlns:a14="http://schemas.microsoft.com/office/drawing/2010/main">
                <a:solidFill>
                  <a:srgbClr val="FFFFFF"/>
                </a:solidFill>
              </a14:hiddenFill>
            </a:ext>
          </a:extLst>
        </p:spPr>
      </p:pic>
      <p:pic>
        <p:nvPicPr>
          <p:cNvPr id="19459" name="Picture 3" descr="Number of single-message clusters &#10;single_cluster = &#10;Number of clusters ">
            <a:extLst>
              <a:ext uri="{FF2B5EF4-FFF2-40B4-BE49-F238E27FC236}">
                <a16:creationId xmlns:a16="http://schemas.microsoft.com/office/drawing/2014/main" id="{21152C96-9A9E-417F-932B-E625B5B158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779" y="2833686"/>
            <a:ext cx="4600575" cy="523876"/>
          </a:xfrm>
          <a:prstGeom prst="rect">
            <a:avLst/>
          </a:prstGeom>
          <a:noFill/>
          <a:extLst>
            <a:ext uri="{909E8E84-426E-40DD-AFC4-6F175D3DCCD1}">
              <a14:hiddenFill xmlns:a14="http://schemas.microsoft.com/office/drawing/2010/main">
                <a:solidFill>
                  <a:srgbClr val="FFFFFF"/>
                </a:solidFill>
              </a14:hiddenFill>
            </a:ext>
          </a:extLst>
        </p:spPr>
      </p:pic>
      <p:pic>
        <p:nvPicPr>
          <p:cNvPr id="19461" name="Picture 5" descr="0.95, &#10;0.1, &#10;if r distinct_t.'alue &lt; tvalue &#10;and Tsingle_cluster &lt; t &#10;single &#10;otherwise ">
            <a:extLst>
              <a:ext uri="{FF2B5EF4-FFF2-40B4-BE49-F238E27FC236}">
                <a16:creationId xmlns:a16="http://schemas.microsoft.com/office/drawing/2014/main" id="{5F62F555-4C65-46E0-A311-584B89DCC1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 y="4212556"/>
            <a:ext cx="39052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25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5320" y="1351280"/>
            <a:ext cx="9813290" cy="1412374"/>
          </a:xfrm>
          <a:prstGeom prst="rect">
            <a:avLst/>
          </a:prstGeom>
          <a:noFill/>
        </p:spPr>
        <p:txBody>
          <a:bodyPr wrap="square">
            <a:spAutoFit/>
          </a:bodyPr>
          <a:lstStyle/>
          <a:p>
            <a:pPr>
              <a:lnSpc>
                <a:spcPct val="150000"/>
              </a:lnSpc>
            </a:pPr>
            <a:r>
              <a:rPr lang="it-IT" altLang="zh-CN" sz="2400" b="1" dirty="0">
                <a:latin typeface="宋体" panose="02010600030101010101" pitchFamily="2" charset="-122"/>
                <a:ea typeface="宋体" panose="02010600030101010101" pitchFamily="2" charset="-122"/>
                <a:cs typeface="Times New Roman" panose="02020603050405020304" pitchFamily="18" charset="0"/>
              </a:rPr>
              <a:t>C </a:t>
            </a:r>
            <a:r>
              <a:rPr lang="zh-CN" altLang="it-IT" sz="2400" b="1" dirty="0">
                <a:latin typeface="宋体" panose="02010600030101010101" pitchFamily="2" charset="-122"/>
                <a:ea typeface="宋体" panose="02010600030101010101" pitchFamily="2" charset="-122"/>
                <a:cs typeface="Times New Roman" panose="02020603050405020304" pitchFamily="18" charset="0"/>
              </a:rPr>
              <a:t>概率推理（</a:t>
            </a:r>
            <a:r>
              <a:rPr lang="it-IT" altLang="zh-CN" sz="2400" b="1" dirty="0">
                <a:latin typeface="宋体" panose="02010600030101010101" pitchFamily="2" charset="-122"/>
                <a:ea typeface="宋体" panose="02010600030101010101" pitchFamily="2" charset="-122"/>
                <a:cs typeface="Times New Roman" panose="02020603050405020304" pitchFamily="18" charset="0"/>
              </a:rPr>
              <a:t>Probabilistic Inference</a:t>
            </a:r>
            <a:r>
              <a:rPr lang="zh-CN" altLang="it-IT" sz="2400" b="1" dirty="0">
                <a:latin typeface="宋体" panose="02010600030101010101" pitchFamily="2" charset="-122"/>
                <a:ea typeface="宋体" panose="02010600030101010101" pitchFamily="2" charset="-122"/>
                <a:cs typeface="Times New Roman" panose="02020603050405020304" pitchFamily="18" charset="0"/>
              </a:rPr>
              <a: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在这个阶段，所有的约束被考虑在一起形成一个联合分布</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让布尔变量 </a:t>
            </a:r>
            <a:r>
              <a:rPr lang="en-US" altLang="zh-CN" dirty="0">
                <a:latin typeface="宋体" panose="02010600030101010101" pitchFamily="2" charset="-122"/>
                <a:ea typeface="宋体" panose="02010600030101010101" pitchFamily="2" charset="-122"/>
                <a:cs typeface="Times New Roman" panose="02020603050405020304" pitchFamily="18" charset="0"/>
              </a:rPr>
              <a:t>k </a:t>
            </a:r>
            <a:r>
              <a:rPr lang="zh-CN" altLang="en-US" dirty="0">
                <a:latin typeface="宋体" panose="02010600030101010101" pitchFamily="2" charset="-122"/>
                <a:ea typeface="宋体" panose="02010600030101010101" pitchFamily="2" charset="-122"/>
                <a:cs typeface="Times New Roman" panose="02020603050405020304" pitchFamily="18" charset="0"/>
              </a:rPr>
              <a:t>表示关键字随机变量，</a:t>
            </a:r>
            <a:r>
              <a:rPr lang="en-US" altLang="zh-CN" dirty="0">
                <a:latin typeface="宋体" panose="02010600030101010101" pitchFamily="2" charset="-122"/>
                <a:ea typeface="宋体" panose="02010600030101010101" pitchFamily="2" charset="-122"/>
                <a:cs typeface="Times New Roman" panose="02020603050405020304" pitchFamily="18" charset="0"/>
              </a:rPr>
              <a:t>xi </a:t>
            </a:r>
            <a:r>
              <a:rPr lang="zh-CN" altLang="en-US" dirty="0">
                <a:latin typeface="宋体" panose="02010600030101010101" pitchFamily="2" charset="-122"/>
                <a:ea typeface="宋体" panose="02010600030101010101" pitchFamily="2" charset="-122"/>
                <a:cs typeface="Times New Roman" panose="02020603050405020304" pitchFamily="18" charset="0"/>
              </a:rPr>
              <a:t>表示表 </a:t>
            </a:r>
            <a:r>
              <a:rPr lang="en-US" altLang="zh-CN" dirty="0">
                <a:latin typeface="宋体" panose="02010600030101010101" pitchFamily="2" charset="-122"/>
                <a:ea typeface="宋体" panose="02010600030101010101" pitchFamily="2" charset="-122"/>
                <a:cs typeface="Times New Roman" panose="02020603050405020304" pitchFamily="18" charset="0"/>
              </a:rPr>
              <a:t>I </a:t>
            </a:r>
            <a:r>
              <a:rPr lang="zh-CN" altLang="en-US" dirty="0">
                <a:latin typeface="宋体" panose="02010600030101010101" pitchFamily="2" charset="-122"/>
                <a:ea typeface="宋体" panose="02010600030101010101" pitchFamily="2" charset="-122"/>
                <a:cs typeface="Times New Roman" panose="02020603050405020304" pitchFamily="18" charset="0"/>
              </a:rPr>
              <a:t>中的观察随机变量</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0482" name="Picture 2" descr="P, &#10;if is true &#10;1 — p, otherwise ">
            <a:extLst>
              <a:ext uri="{FF2B5EF4-FFF2-40B4-BE49-F238E27FC236}">
                <a16:creationId xmlns:a16="http://schemas.microsoft.com/office/drawing/2014/main" id="{CA97AB3F-D121-49BE-BC95-5489F41DF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6277" y="3097028"/>
            <a:ext cx="2886075" cy="666750"/>
          </a:xfrm>
          <a:prstGeom prst="rect">
            <a:avLst/>
          </a:prstGeom>
          <a:noFill/>
          <a:extLst>
            <a:ext uri="{909E8E84-426E-40DD-AFC4-6F175D3DCCD1}">
              <a14:hiddenFill xmlns:a14="http://schemas.microsoft.com/office/drawing/2010/main">
                <a:solidFill>
                  <a:srgbClr val="FFFFFF"/>
                </a:solidFill>
              </a14:hiddenFill>
            </a:ext>
          </a:extLst>
        </p:spPr>
      </p:pic>
      <p:pic>
        <p:nvPicPr>
          <p:cNvPr id="20483" name="Picture 3" descr="if k —S is true &#10;1 — p. , otherwise ">
            <a:extLst>
              <a:ext uri="{FF2B5EF4-FFF2-40B4-BE49-F238E27FC236}">
                <a16:creationId xmlns:a16="http://schemas.microsoft.com/office/drawing/2014/main" id="{837F79FC-05F2-424F-8DCB-C703C7695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7778" y="3095625"/>
            <a:ext cx="3657600" cy="66675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0CDD2D4F-EAD9-4FCD-9C99-2E9475A37348}"/>
              </a:ext>
            </a:extLst>
          </p:cNvPr>
          <p:cNvPicPr>
            <a:picLocks noChangeAspect="1"/>
          </p:cNvPicPr>
          <p:nvPr/>
        </p:nvPicPr>
        <p:blipFill>
          <a:blip r:embed="rId5"/>
          <a:stretch>
            <a:fillRect/>
          </a:stretch>
        </p:blipFill>
        <p:spPr>
          <a:xfrm>
            <a:off x="1170489" y="4521735"/>
            <a:ext cx="4057650" cy="361950"/>
          </a:xfrm>
          <a:prstGeom prst="rect">
            <a:avLst/>
          </a:prstGeom>
        </p:spPr>
      </p:pic>
      <p:pic>
        <p:nvPicPr>
          <p:cNvPr id="20485" name="Picture 5" descr="р(К, &#10;.xfm) ">
            <a:extLst>
              <a:ext uri="{FF2B5EF4-FFF2-40B4-BE49-F238E27FC236}">
                <a16:creationId xmlns:a16="http://schemas.microsoft.com/office/drawing/2014/main" id="{94F7F5F0-8D0E-4694-A590-8EFCC1474B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6535" y="4397910"/>
            <a:ext cx="517207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26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a:latin typeface="Times New Roman" panose="02020603050405020304" pitchFamily="18" charset="0"/>
                <a:cs typeface="Times New Roman" panose="02020603050405020304" pitchFamily="18" charset="0"/>
                <a:sym typeface="+mn-ea"/>
              </a:rPr>
              <a:t>Detail</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55320" y="1351280"/>
            <a:ext cx="9813290" cy="2658869"/>
          </a:xfrm>
          <a:prstGeom prst="rect">
            <a:avLst/>
          </a:prstGeom>
          <a:noFill/>
        </p:spPr>
        <p:txBody>
          <a:bodyPr wrap="square">
            <a:spAutoFit/>
          </a:bodyPr>
          <a:lstStyle/>
          <a:p>
            <a:pPr>
              <a:lnSpc>
                <a:spcPct val="150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因子图</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(Factor Graph)</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由于大量的约束，边际概率的计算非常复杂。本文使用图形模型（因子图）来表示所有概率函数并进行高效计算。</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因子图是具有两种节点的二分图，即因子节点和变量节点。 因子节点代表概率函数。 变量节点表示概率函数中使用的变量，其边连接到相应的因子节点。 然后使用和积置信传播算法通过以有效方式迭代消息传递来计算节点的边际概率。</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52121C14-2683-4447-8638-4577FDAD0967}"/>
              </a:ext>
            </a:extLst>
          </p:cNvPr>
          <p:cNvPicPr>
            <a:picLocks noChangeAspect="1"/>
          </p:cNvPicPr>
          <p:nvPr/>
        </p:nvPicPr>
        <p:blipFill>
          <a:blip r:embed="rId3"/>
          <a:stretch>
            <a:fillRect/>
          </a:stretch>
        </p:blipFill>
        <p:spPr>
          <a:xfrm>
            <a:off x="2141622" y="4097250"/>
            <a:ext cx="6244255" cy="2626434"/>
          </a:xfrm>
          <a:prstGeom prst="rect">
            <a:avLst/>
          </a:prstGeom>
        </p:spPr>
      </p:pic>
    </p:spTree>
    <p:extLst>
      <p:ext uri="{BB962C8B-B14F-4D97-AF65-F5344CB8AC3E}">
        <p14:creationId xmlns:p14="http://schemas.microsoft.com/office/powerpoint/2010/main" val="206400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Evaluation</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7932753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sp>
        <p:nvSpPr>
          <p:cNvPr id="4" name="文本框 3"/>
          <p:cNvSpPr txBox="1"/>
          <p:nvPr/>
        </p:nvSpPr>
        <p:spPr>
          <a:xfrm>
            <a:off x="615215" y="1520916"/>
            <a:ext cx="4277627" cy="1827873"/>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A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实验设置</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1)</a:t>
            </a:r>
            <a:r>
              <a:rPr lang="zh-CN" altLang="en-US" dirty="0">
                <a:latin typeface="宋体" panose="02010600030101010101" pitchFamily="2" charset="-122"/>
                <a:ea typeface="宋体" panose="02010600030101010101" pitchFamily="2" charset="-122"/>
                <a:cs typeface="Times New Roman" panose="02020603050405020304" pitchFamily="18" charset="0"/>
              </a:rPr>
              <a:t>数据集设置，从</a:t>
            </a:r>
            <a:r>
              <a:rPr lang="en-US" altLang="zh-CN" dirty="0">
                <a:latin typeface="宋体" panose="02010600030101010101" pitchFamily="2" charset="-122"/>
                <a:ea typeface="宋体" panose="02010600030101010101" pitchFamily="2" charset="-122"/>
                <a:cs typeface="Times New Roman" panose="02020603050405020304" pitchFamily="18" charset="0"/>
              </a:rPr>
              <a:t>trace</a:t>
            </a:r>
            <a:r>
              <a:rPr lang="zh-CN" altLang="en-US" dirty="0">
                <a:latin typeface="宋体" panose="02010600030101010101" pitchFamily="2" charset="-122"/>
                <a:ea typeface="宋体" panose="02010600030101010101" pitchFamily="2" charset="-122"/>
                <a:cs typeface="Times New Roman" panose="02020603050405020304" pitchFamily="18" charset="0"/>
              </a:rPr>
              <a:t>中过滤出 </a:t>
            </a:r>
            <a:r>
              <a:rPr lang="en-US" altLang="zh-CN" dirty="0">
                <a:latin typeface="宋体" panose="02010600030101010101" pitchFamily="2" charset="-122"/>
                <a:ea typeface="宋体" panose="02010600030101010101" pitchFamily="2" charset="-122"/>
                <a:cs typeface="Times New Roman" panose="02020603050405020304" pitchFamily="18" charset="0"/>
              </a:rPr>
              <a:t>10 </a:t>
            </a:r>
            <a:r>
              <a:rPr lang="zh-CN" altLang="en-US" dirty="0">
                <a:latin typeface="宋体" panose="02010600030101010101" pitchFamily="2" charset="-122"/>
                <a:ea typeface="宋体" panose="02010600030101010101" pitchFamily="2" charset="-122"/>
                <a:cs typeface="Times New Roman" panose="02020603050405020304" pitchFamily="18" charset="0"/>
              </a:rPr>
              <a:t>种常见协议的消息</a:t>
            </a:r>
          </a:p>
          <a:p>
            <a:pPr>
              <a:lnSpc>
                <a:spcPct val="150000"/>
              </a:lnSpc>
            </a:pP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074" name="Picture 2" descr="TABLE 111: Dataset information &#10;# Message &#10;# Message Types &#10;Protocol &#10;DHCP &#10;ICMP &#10;Modbus &#10;NTP &#10;SMB &#10;SMB2 &#10;TFTP &#10;ZeroAccess &#10;Client I Server I Total &#10;Client I Server &#10;523 &#10;460 &#10;458 &#10;492 &#10;494 &#10;678 &#10;454 &#10;510 &#10;225 &#10;577 &#10;477 &#10;540 &#10;542 &#10;508 &#10;506 &#10;322 &#10;546 &#10;490 &#10;228 &#10;433 &#10;1000 &#10;1000 &#10;1000 &#10;1000 &#10;1000 &#10;1000 &#10;1000 &#10;1000 &#10;453 &#10;1000 &#10;3 &#10;3 &#10;14 &#10;4 &#10;3 &#10;9 &#10;14 &#10;4 &#10;2 &#10;3 &#10;15 &#10;2 &#10;4 &#10;10 &#10;15 &#10;# Session &#10;100 &#10;40 &#10;30 &#10;73 &#10;13 &#10;83 &#10;89 &#10;242 &#10;34 &#10;278 ">
            <a:extLst>
              <a:ext uri="{FF2B5EF4-FFF2-40B4-BE49-F238E27FC236}">
                <a16:creationId xmlns:a16="http://schemas.microsoft.com/office/drawing/2014/main" id="{C5475D87-48CD-49CA-8476-3EA1A6475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2192" y="1581651"/>
            <a:ext cx="5305425" cy="318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29" name="文本框 28"/>
          <p:cNvSpPr txBox="1"/>
          <p:nvPr/>
        </p:nvSpPr>
        <p:spPr>
          <a:xfrm>
            <a:off x="669814" y="2321328"/>
            <a:ext cx="8856984" cy="1569660"/>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solidFill>
                  <a:srgbClr val="040608"/>
                </a:solidFill>
                <a:latin typeface="Times New Roman" panose="02020603050405020304" pitchFamily="18" charset="0"/>
                <a:cs typeface="Times New Roman" panose="02020603050405020304" pitchFamily="18" charset="0"/>
              </a:rPr>
              <a:t>Previously obtained my B.Sc. degree with </a:t>
            </a:r>
            <a:r>
              <a:rPr lang="en-US" altLang="zh-CN" sz="2400" dirty="0" err="1">
                <a:solidFill>
                  <a:srgbClr val="040608"/>
                </a:solidFill>
                <a:latin typeface="Times New Roman" panose="02020603050405020304" pitchFamily="18" charset="0"/>
                <a:cs typeface="Times New Roman" panose="02020603050405020304" pitchFamily="18" charset="0"/>
              </a:rPr>
              <a:t>Zhiyuan</a:t>
            </a:r>
            <a:r>
              <a:rPr lang="en-US" altLang="zh-CN" sz="2400" dirty="0">
                <a:solidFill>
                  <a:srgbClr val="040608"/>
                </a:solidFill>
                <a:latin typeface="Times New Roman" panose="02020603050405020304" pitchFamily="18" charset="0"/>
                <a:cs typeface="Times New Roman" panose="02020603050405020304" pitchFamily="18" charset="0"/>
              </a:rPr>
              <a:t> </a:t>
            </a:r>
            <a:r>
              <a:rPr lang="en-US" altLang="zh-CN" sz="2400" dirty="0" err="1">
                <a:solidFill>
                  <a:srgbClr val="040608"/>
                </a:solidFill>
                <a:latin typeface="Times New Roman" panose="02020603050405020304" pitchFamily="18" charset="0"/>
                <a:cs typeface="Times New Roman" panose="02020603050405020304" pitchFamily="18" charset="0"/>
              </a:rPr>
              <a:t>Honours</a:t>
            </a:r>
            <a:r>
              <a:rPr lang="en-US" altLang="zh-CN" sz="2400" dirty="0">
                <a:solidFill>
                  <a:srgbClr val="040608"/>
                </a:solidFill>
                <a:latin typeface="Times New Roman" panose="02020603050405020304" pitchFamily="18" charset="0"/>
                <a:cs typeface="Times New Roman" panose="02020603050405020304" pitchFamily="18" charset="0"/>
              </a:rPr>
              <a:t> from Shanghai Jiao Tong Un</a:t>
            </a:r>
            <a:r>
              <a:rPr lang="en-US" altLang="zh-CN" sz="2400" dirty="0">
                <a:latin typeface="Times New Roman" panose="02020603050405020304" pitchFamily="18" charset="0"/>
                <a:cs typeface="Times New Roman" panose="02020603050405020304" pitchFamily="18" charset="0"/>
              </a:rPr>
              <a:t>iversi</a:t>
            </a:r>
            <a:r>
              <a:rPr lang="en-US" altLang="zh-CN" sz="2400" dirty="0">
                <a:solidFill>
                  <a:srgbClr val="040608"/>
                </a:solidFill>
                <a:latin typeface="Times New Roman" panose="02020603050405020304" pitchFamily="18" charset="0"/>
                <a:cs typeface="Times New Roman" panose="02020603050405020304" pitchFamily="18" charset="0"/>
              </a:rPr>
              <a:t>ty (SJTU) in 2018</a:t>
            </a:r>
          </a:p>
          <a:p>
            <a:pPr marL="285750" indent="-285750">
              <a:buFont typeface="Wingdings" panose="05000000000000000000" pitchFamily="2" charset="2"/>
              <a:buChar char="Ø"/>
            </a:pPr>
            <a:endParaRPr lang="en-US" altLang="zh-CN" sz="2400" dirty="0">
              <a:solidFill>
                <a:srgbClr val="040608"/>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Core member of the CTF team 0ops </a:t>
            </a:r>
          </a:p>
        </p:txBody>
      </p:sp>
      <p:sp>
        <p:nvSpPr>
          <p:cNvPr id="4" name="文本框 3"/>
          <p:cNvSpPr txBox="1"/>
          <p:nvPr/>
        </p:nvSpPr>
        <p:spPr>
          <a:xfrm>
            <a:off x="573561" y="980728"/>
            <a:ext cx="10635007" cy="954107"/>
          </a:xfrm>
          <a:prstGeom prst="rect">
            <a:avLst/>
          </a:prstGeom>
          <a:noFill/>
        </p:spPr>
        <p:txBody>
          <a:bodyPr wrap="square">
            <a:spAutoFit/>
          </a:bodyPr>
          <a:lstStyle/>
          <a:p>
            <a:pPr algn="l"/>
            <a:r>
              <a:rPr lang="en-US" altLang="zh-CN" sz="2800" b="0" i="0" dirty="0" err="1">
                <a:effectLst/>
                <a:latin typeface="Open Sans" panose="020B0606030504020204" pitchFamily="34" charset="0"/>
              </a:rPr>
              <a:t>Zhuo</a:t>
            </a:r>
            <a:r>
              <a:rPr lang="en-US" altLang="zh-CN" sz="2800" b="0" i="0" dirty="0">
                <a:effectLst/>
                <a:latin typeface="Open Sans" panose="020B0606030504020204" pitchFamily="34" charset="0"/>
              </a:rPr>
              <a:t> Zhang  </a:t>
            </a:r>
            <a:r>
              <a:rPr lang="zh-CN" altLang="en-US" sz="2800" b="0" i="0" dirty="0">
                <a:effectLst/>
                <a:latin typeface="Open Sans" panose="020B0606030504020204" pitchFamily="34" charset="0"/>
              </a:rPr>
              <a:t>张倬</a:t>
            </a:r>
            <a:endParaRPr lang="en-US" altLang="zh-CN" sz="2800" b="0" i="0" dirty="0">
              <a:effectLst/>
              <a:latin typeface="Open Sans" panose="020B0606030504020204" pitchFamily="34" charset="0"/>
            </a:endParaRPr>
          </a:p>
          <a:p>
            <a:pPr algn="l"/>
            <a:r>
              <a:rPr lang="en-US" altLang="zh-CN" sz="2800" dirty="0">
                <a:latin typeface="Arial" panose="020B0604020202020204" pitchFamily="34" charset="0"/>
                <a:cs typeface="Times New Roman" panose="02020603050405020304" pitchFamily="18" charset="0"/>
              </a:rPr>
              <a:t>	</a:t>
            </a:r>
            <a:r>
              <a:rPr lang="en-US" altLang="zh-CN" sz="2400" dirty="0"/>
              <a:t>Department of Computer Science, Purdue University</a:t>
            </a:r>
            <a:endParaRPr lang="en-US" altLang="zh-CN" sz="2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2E144613-2CBB-461F-80C9-58654B27B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5607" y="196015"/>
            <a:ext cx="1175586" cy="1175586"/>
          </a:xfrm>
          <a:prstGeom prst="rect">
            <a:avLst/>
          </a:prstGeom>
        </p:spPr>
      </p:pic>
      <p:pic>
        <p:nvPicPr>
          <p:cNvPr id="9" name="图片 8">
            <a:extLst>
              <a:ext uri="{FF2B5EF4-FFF2-40B4-BE49-F238E27FC236}">
                <a16:creationId xmlns:a16="http://schemas.microsoft.com/office/drawing/2014/main" id="{D9FCD01A-6A1B-454B-BCB7-D0DDDDEE550E}"/>
              </a:ext>
            </a:extLst>
          </p:cNvPr>
          <p:cNvPicPr>
            <a:picLocks noChangeAspect="1"/>
          </p:cNvPicPr>
          <p:nvPr/>
        </p:nvPicPr>
        <p:blipFill>
          <a:blip r:embed="rId4"/>
          <a:stretch>
            <a:fillRect/>
          </a:stretch>
        </p:blipFill>
        <p:spPr>
          <a:xfrm>
            <a:off x="2236510" y="0"/>
            <a:ext cx="6008914" cy="6858000"/>
          </a:xfrm>
          <a:prstGeom prst="rect">
            <a:avLst/>
          </a:prstGeom>
        </p:spPr>
      </p:pic>
    </p:spTree>
    <p:extLst>
      <p:ext uri="{BB962C8B-B14F-4D97-AF65-F5344CB8AC3E}">
        <p14:creationId xmlns:p14="http://schemas.microsoft.com/office/powerpoint/2010/main" val="111274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sp>
        <p:nvSpPr>
          <p:cNvPr id="4" name="文本框 3"/>
          <p:cNvSpPr txBox="1"/>
          <p:nvPr/>
        </p:nvSpPr>
        <p:spPr>
          <a:xfrm>
            <a:off x="655320" y="1351280"/>
            <a:ext cx="10132996" cy="1827873"/>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B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聚类评估</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1)</a:t>
            </a:r>
            <a:r>
              <a:rPr lang="zh-CN" altLang="en-US" dirty="0">
                <a:latin typeface="宋体" panose="02010600030101010101" pitchFamily="2" charset="-122"/>
                <a:ea typeface="宋体" panose="02010600030101010101" pitchFamily="2" charset="-122"/>
                <a:cs typeface="Times New Roman" panose="02020603050405020304" pitchFamily="18" charset="0"/>
              </a:rPr>
              <a:t>不同协议聚类的结果</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在本文中，我们使用共同的目标进行聚类性能评估，称为同质性（</a:t>
            </a:r>
            <a:r>
              <a:rPr lang="en-US" altLang="zh-CN" dirty="0">
                <a:latin typeface="宋体" panose="02010600030101010101" pitchFamily="2" charset="-122"/>
                <a:ea typeface="宋体" panose="02010600030101010101" pitchFamily="2" charset="-122"/>
                <a:cs typeface="Times New Roman" panose="02020603050405020304" pitchFamily="18" charset="0"/>
              </a:rPr>
              <a:t>homogeneity</a:t>
            </a:r>
            <a:r>
              <a:rPr lang="zh-CN" altLang="en-US" dirty="0">
                <a:latin typeface="宋体" panose="02010600030101010101" pitchFamily="2" charset="-122"/>
                <a:ea typeface="宋体" panose="02010600030101010101" pitchFamily="2" charset="-122"/>
                <a:cs typeface="Times New Roman" panose="02020603050405020304" pitchFamily="18" charset="0"/>
              </a:rPr>
              <a:t>）和完整性（</a:t>
            </a:r>
            <a:r>
              <a:rPr lang="en-US" altLang="zh-CN" dirty="0">
                <a:latin typeface="宋体" panose="02010600030101010101" pitchFamily="2" charset="-122"/>
                <a:ea typeface="宋体" panose="02010600030101010101" pitchFamily="2" charset="-122"/>
                <a:cs typeface="Times New Roman" panose="02020603050405020304" pitchFamily="18" charset="0"/>
              </a:rPr>
              <a:t>completeness</a:t>
            </a:r>
            <a:r>
              <a:rPr lang="zh-CN" altLang="en-US" dirty="0">
                <a:latin typeface="宋体" panose="02010600030101010101" pitchFamily="2" charset="-122"/>
                <a:ea typeface="宋体" panose="02010600030101010101" pitchFamily="2" charset="-122"/>
                <a:cs typeface="Times New Roman" panose="02020603050405020304" pitchFamily="18" charset="0"/>
              </a:rPr>
              <a:t>），为了同时考虑这两个指标，我们还引入了它们的调和平均值，称为 </a:t>
            </a:r>
            <a:r>
              <a:rPr lang="en-US" altLang="zh-CN" dirty="0">
                <a:latin typeface="宋体" panose="02010600030101010101" pitchFamily="2" charset="-122"/>
                <a:ea typeface="宋体" panose="02010600030101010101" pitchFamily="2" charset="-122"/>
                <a:cs typeface="Times New Roman" panose="02020603050405020304" pitchFamily="18" charset="0"/>
              </a:rPr>
              <a:t>V-measure</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pic>
        <p:nvPicPr>
          <p:cNvPr id="4098" name="Picture 2" descr="• Netzob • Discoverer &#10;&quot;Netl•lier &#10;• Netzob &#10;1.00 &#10;• Discoverer &#10;&quot;Netl•lier &#10;1.000 &#10;0.923 &#10;0.917 &#10;0.85 &#10;0.55 &#10;0.25 &#10;0.10 &#10;0.557 &#10;0.55 &#10;0.10 &#10;(a) Clustering results in homogeneity &#10;(b) Clustering results in completeness &#10;• Netzob • Discoverer •NetPIier &#10;0.571 &#10;(c) Clustering results in V-measure ">
            <a:extLst>
              <a:ext uri="{FF2B5EF4-FFF2-40B4-BE49-F238E27FC236}">
                <a16:creationId xmlns:a16="http://schemas.microsoft.com/office/drawing/2014/main" id="{93FF1E83-92E1-4174-B9D3-4A023C297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39" y="3429000"/>
            <a:ext cx="1094422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36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sp>
        <p:nvSpPr>
          <p:cNvPr id="4" name="文本框 3"/>
          <p:cNvSpPr txBox="1"/>
          <p:nvPr/>
        </p:nvSpPr>
        <p:spPr>
          <a:xfrm>
            <a:off x="655320" y="1351280"/>
            <a:ext cx="4012933" cy="99687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B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聚类评估</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r>
              <a:rPr lang="en-US" altLang="zh-CN" dirty="0">
                <a:latin typeface="宋体" panose="02010600030101010101" pitchFamily="2" charset="-122"/>
                <a:ea typeface="宋体" panose="02010600030101010101" pitchFamily="2" charset="-122"/>
                <a:cs typeface="Times New Roman" panose="02020603050405020304" pitchFamily="18" charset="0"/>
              </a:rPr>
              <a:t>2</a:t>
            </a:r>
            <a:r>
              <a:rPr lang="en-US"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不同大小的数据集聚类的结果</a:t>
            </a:r>
          </a:p>
        </p:txBody>
      </p:sp>
      <p:pic>
        <p:nvPicPr>
          <p:cNvPr id="5122" name="Picture 2" descr="1.00 &#10;0.85 &#10;0.70 &#10;0.40 &#10;0.25 &#10;0.10 &#10;Netzob • Discover F NetpUer &#10;1.000 &#10;0.960 &#10;0.562 &#10;1k 10K &#10;DHCP DNP3 1 ICMP lModbus1 SMB &#10;(a) Clustering results in homogeneity &#10;Netmb • Discover Net&quot; aer &#10;1.00 &#10;0.85 &#10;o. 10 &#10;o.ss &#10;0.391 &#10;0.40 &#10;01K 1K 1K 1K &#10;0.10 &#10;10K &#10;DHCP DNP3 ICMP I Modbusl SMB &#10;(b) Clustering results in completeness &#10;1.00 &#10;0.70 &#10;0.55 &#10;0.40 &#10;0.25 &#10;0.10 &#10;• Netzob • Discover &#10;1.000 &#10;0.422 &#10;01K &#10;DHCP DNP3 ICMP IModbusl SMB &#10;(c) Clustering results in V-measure &#10;. 11: Clustering result on datasets of different sizes ">
            <a:extLst>
              <a:ext uri="{FF2B5EF4-FFF2-40B4-BE49-F238E27FC236}">
                <a16:creationId xmlns:a16="http://schemas.microsoft.com/office/drawing/2014/main" id="{342B9ACF-473E-4ED9-9042-B81D2EFD62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 y="2969795"/>
            <a:ext cx="1082992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40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sp>
        <p:nvSpPr>
          <p:cNvPr id="4" name="文本框 3"/>
          <p:cNvSpPr txBox="1"/>
          <p:nvPr/>
        </p:nvSpPr>
        <p:spPr>
          <a:xfrm>
            <a:off x="655320" y="1351280"/>
            <a:ext cx="4012933" cy="99687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C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 格式推导评估</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pic>
        <p:nvPicPr>
          <p:cNvPr id="6146" name="Picture 2" descr="Number of correct fields &#10;correctness = &#10;Number of total inferred fields ">
            <a:extLst>
              <a:ext uri="{FF2B5EF4-FFF2-40B4-BE49-F238E27FC236}">
                <a16:creationId xmlns:a16="http://schemas.microsoft.com/office/drawing/2014/main" id="{D80D9D4E-84BA-4EA3-8D66-9E04ADF7F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194" y="2711136"/>
            <a:ext cx="40576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Number Of accurate fields &#10;pcrfcction &#10;Number of total true fields ">
            <a:extLst>
              <a:ext uri="{FF2B5EF4-FFF2-40B4-BE49-F238E27FC236}">
                <a16:creationId xmlns:a16="http://schemas.microsoft.com/office/drawing/2014/main" id="{5D97CA28-01B0-4DB1-A4A6-2C4D2F3EF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6119" y="2711136"/>
            <a:ext cx="40862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Netzob &#10;Protocol &#10;DHCP &#10;DNP3 &#10;FTP &#10;ICMP &#10;Modbus &#10;NTP &#10;S MB &#10;SMB2 &#10;TFTP &#10;ZeroAccess &#10;TABLE V: Evaluation of format inference &#10;0.980 0000 &#10;Discoverer &#10;NETPLIER &#10;Corr. I &#10;0.089 &#10;0.702 &#10;1.000 &#10;0.571 &#10;0.587 &#10;0.830 &#10;0.349 &#10;().666 &#10;NIA &#10;Perf. &#10;o.ooo &#10;0.099 &#10;1.000 &#10;o. 144 &#10;0.084 &#10;O. 000 &#10;o. 152 &#10;0.003 &#10;0.454 &#10;Corr. I &#10;0.768 &#10;0.486 &#10;1.000 &#10;0.259 &#10;0.344 &#10;0.661 &#10;0.608 &#10;0.793 &#10;0.147 &#10;o. 155 &#10;Perf. &#10;0.016 &#10;0.018 &#10;1.000 &#10;o. 102 &#10;0.049 &#10;0.000 &#10;0.207 &#10;0.041 &#10;o.ooo &#10;o.ooo &#10;Corr. &#10;0.994 &#10;0.752 &#10;1.000 &#10;0.972 &#10;0.698 &#10;0.851 &#10;0.964 &#10;0.923 &#10;0.986 &#10;Perf. &#10;0.014 &#10;0.183 &#10;1.000 &#10;0.090 &#10;0.049 &#10;o.ooo &#10;0.237 &#10;0.069 &#10;0.009 ">
            <a:extLst>
              <a:ext uri="{FF2B5EF4-FFF2-40B4-BE49-F238E27FC236}">
                <a16:creationId xmlns:a16="http://schemas.microsoft.com/office/drawing/2014/main" id="{F7858C44-1AE4-4806-866A-3ED0EF77B1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5912" y="3320736"/>
            <a:ext cx="440055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58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sp>
        <p:nvSpPr>
          <p:cNvPr id="4" name="文本框 3"/>
          <p:cNvSpPr txBox="1"/>
          <p:nvPr/>
        </p:nvSpPr>
        <p:spPr>
          <a:xfrm>
            <a:off x="655320" y="1351280"/>
            <a:ext cx="4012933" cy="99687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D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状态机推导评估</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pic>
        <p:nvPicPr>
          <p:cNvPr id="7170" name="Picture 2" descr="TABLE VI: Number of states &#10;I Groud truth I Netzob Discoverer I NETPLIER &#10;Protocol &#10;DHCP &#10;DNP3 &#10;ICMP &#10;Modbus &#10;NTP &#10;SMB &#10;SMB2 &#10;TFrP &#10;ZeroAccess &#10;11 &#10;11 &#10;10 &#10;42 &#10;16 &#10;111 &#10;77 &#10;11 &#10;20 &#10;12 &#10;42 &#10;152 &#10;89 &#10;327 &#10;12 &#10;56 &#10;11 &#10;11 &#10;20 &#10;90 &#10;179 &#10;58 &#10;126 &#10;97 &#10;11 &#10;11 &#10;10 &#10;42 &#10;137 &#10;16 &#10;111 ">
            <a:extLst>
              <a:ext uri="{FF2B5EF4-FFF2-40B4-BE49-F238E27FC236}">
                <a16:creationId xmlns:a16="http://schemas.microsoft.com/office/drawing/2014/main" id="{93792204-F500-4719-9C11-3C8BE47A7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112" y="2348156"/>
            <a:ext cx="490537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805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sp>
        <p:nvSpPr>
          <p:cNvPr id="4" name="文本框 3"/>
          <p:cNvSpPr txBox="1"/>
          <p:nvPr/>
        </p:nvSpPr>
        <p:spPr>
          <a:xfrm>
            <a:off x="655320" y="1351280"/>
            <a:ext cx="4012933" cy="99687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E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其他层的协议推导</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pic>
        <p:nvPicPr>
          <p:cNvPr id="8194" name="Picture 2" descr="TABLE Ml: Comparison with AWRE &#10;AWRE &#10;# Msg. Clustering Format Inference Clustering &#10;2 &#10;3 &#10;4 &#10;5 &#10;6 &#10;7 &#10;8 &#10;Protocol &#10;Comment &#10;Common protocol &#10;Unusual field sizes &#10;Ack, CRC8 ccrrr &#10;Ack, CRC16 ccrrr &#10;3 participants with ack frame &#10;Short address &#10;4 participants &#10;varying preamble size &amp; sync &#10;Nibble fields, LE &#10;NETPLIER &#10;Format Inference &#10;# Msg. &#10;50 &#10;50 &#10;50 &#10;50 &#10;50 &#10;50 &#10;50 &#10;50 &#10;Types &#10;2 &#10;3 &#10;2 &#10;3 &#10;2 &#10;w/o Assumption &#10;w/ Assumption &#10;h/c/v &#10;1/1/1 &#10;1/1/1 &#10;1/1/1 &#10;1/1/1 &#10;1/1/1 &#10;1/1/1 &#10;1/1/1 &#10;1/1/1 &#10;Corr. &#10;1.000 &#10;1.000 &#10;1.000 &#10;1.000 &#10;1.000 &#10;1.000 &#10;1.000 &#10;1.000 &#10;Perf. &#10;1.000 &#10;1.000 &#10;1.000 &#10;1.000 &#10;1.000 &#10;1.000 &#10;1.000 &#10;1.000 &#10;h/c/v &#10;1/1/1 &#10;1/1/1 &#10;1/1/1 &#10;1/1/1 &#10;1/1/1 &#10;1/1/1 &#10;1/1/1 &#10;1/1/1 &#10;Corr. &#10;1.000 &#10;1.000 &#10;1.000 &#10;1.000 &#10;1 000 &#10;1.000 &#10;0.980 &#10;1.000 &#10;Perf. &#10;0.286 &#10;o. 143 &#10;0.385 &#10;0.167 &#10;0 273 &#10;0.800 &#10;0.190 &#10;0.250 &#10;Corr. I &#10;1.000 &#10;1.000 &#10;1.000 &#10;1.000 &#10;1 000 &#10;1.000 &#10;1.000 &#10;1.000 &#10;Perf. &#10;1.000 &#10;1.000 &#10;1.000 &#10;1.000 &#10;1.000 &#10;1.000 &#10;1.000 &#10;1.000 ">
            <a:extLst>
              <a:ext uri="{FF2B5EF4-FFF2-40B4-BE49-F238E27FC236}">
                <a16:creationId xmlns:a16="http://schemas.microsoft.com/office/drawing/2014/main" id="{D7795FEC-2A1B-4E41-90AB-36C90A5667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84" y="1891129"/>
            <a:ext cx="10107279" cy="307574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AWRE AA 1337 OE DEAD &#10;Preamble Sync Length SRC &#10;BEEF &#10;DST &#10;oo &#10;SEQ &#10;DF929BBSB4136B68 &#10;Payload &#10;AA1337 &#10;NetPlier &#10;OE DE AD BE EF &#10;OO DF 92 9B B4 13 6B 68 &#10;Fig. 12: Example of format &#10;PLIER &#10;inference by AWRE and NET- ">
            <a:extLst>
              <a:ext uri="{FF2B5EF4-FFF2-40B4-BE49-F238E27FC236}">
                <a16:creationId xmlns:a16="http://schemas.microsoft.com/office/drawing/2014/main" id="{A423A37E-2B0F-4EF3-B456-5063230722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7163" y="3085348"/>
            <a:ext cx="5562600"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852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sp>
        <p:nvSpPr>
          <p:cNvPr id="4" name="文本框 3"/>
          <p:cNvSpPr txBox="1"/>
          <p:nvPr/>
        </p:nvSpPr>
        <p:spPr>
          <a:xfrm>
            <a:off x="655320" y="1351280"/>
            <a:ext cx="4012933" cy="99687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F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未知协议的评估</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0242" name="Picture 2" descr="(1)Trigger events &#10;turn on, tum off &#10;(2) Collect traces &#10;22 3A 2231 '22 7m &#10;22 3A 22 3022 7m &#10;22 3A 7m &#10;22 3A 22!30'22 71) &#10;5) Attack &#10;NetPlier &#10;(3) Format inference &#10;3, v = &quot;22 3A22&quot;) &#10;v = &quot;22 ID&quot;) &#10;22 3A 22 30 22 ID &#10;(4) Generate messages &#10;22 3A22 31 22 ID &#10;Fig. &#10;10T &#10;13: Example of reverse engineering unknown protocols of &#10;devices ">
            <a:extLst>
              <a:ext uri="{FF2B5EF4-FFF2-40B4-BE49-F238E27FC236}">
                <a16:creationId xmlns:a16="http://schemas.microsoft.com/office/drawing/2014/main" id="{04DF22E9-2190-4C08-8784-20193B3B6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374" y="2292009"/>
            <a:ext cx="5286375"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37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Evaluation</a:t>
            </a:r>
          </a:p>
        </p:txBody>
      </p:sp>
      <p:sp>
        <p:nvSpPr>
          <p:cNvPr id="4" name="文本框 3"/>
          <p:cNvSpPr txBox="1"/>
          <p:nvPr/>
        </p:nvSpPr>
        <p:spPr>
          <a:xfrm>
            <a:off x="655320" y="1351280"/>
            <a:ext cx="4012933" cy="99687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F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未知协议的评估</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en-US" dirty="0">
                <a:latin typeface="宋体" panose="02010600030101010101" pitchFamily="2" charset="-122"/>
                <a:ea typeface="宋体" panose="02010600030101010101" pitchFamily="2" charset="-122"/>
                <a:cs typeface="Times New Roman" panose="02020603050405020304" pitchFamily="18" charset="0"/>
              </a:rPr>
              <a:t>	</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9698" name="Picture 2" descr="Device &#10;Nest Thermostat &#10;Nest Protect &#10;Aqara Hub &#10;Aqara Smart Plug &#10;Aqara Contact Sensor &#10;Aqara Motion Sensor &#10;Event &#10;Temperature &#10;Up/Down &#10;Fan On/Off &#10;Emergency &#10;Shutoff On/Off &#10;On/Off &#10;On/Off &#10;Open/Closed &#10;Detected/ &#10;Not detected &#10;TABLE Vlll: &#10;Evaluation on unknown 10T protocols &#10;Message Format (Request &amp; Response) &#10;S(32) D(27) S(2) D(36) S(39) D(30) S(9) D(3) S(40) D(4) S(11) &#10;S(86) D(62) S(24) &#10;Off: S(32) D(20) S(2) D(36) S(38) D(23) S(20) &#10;S(77) D(62) S(29) &#10;S(77) D(4, 6) S(91) D(O, 5) S(25) D(4, 5) S(4) &#10;S(16) S(15) &#10;S(21) D(l) S(12) D(l) S(85) &#10;S(26) D(l) S(25) D(3) S(l) S(l) D(17) S(53) &#10;S(19) D(l) S(12) D(l) S(85) &#10;S(24) D(l) S(25) D(3) S(l) D(3) S(l) D(17) S(53) &#10;S(9) D(l) S(40) D(6) S(18) &#10;S(50) D(13) S(IO) D(l) S(351) &#10;S(9) D(l) S(40) S(18) &#10;S(52) D(13) S(IO) D(l) S(53) D(13) S(IO) D(l) S(52) D(13) S(IO) D(l) S(331) &#10;# Triggered &#10;Events &#10;4/4 ">
            <a:extLst>
              <a:ext uri="{FF2B5EF4-FFF2-40B4-BE49-F238E27FC236}">
                <a16:creationId xmlns:a16="http://schemas.microsoft.com/office/drawing/2014/main" id="{E3F79AF8-C8CF-47A2-AEF1-C608B6812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533" y="1849718"/>
            <a:ext cx="105251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1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Case study</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3757148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Case study</a:t>
            </a:r>
          </a:p>
        </p:txBody>
      </p:sp>
      <p:sp>
        <p:nvSpPr>
          <p:cNvPr id="4" name="文本框 3"/>
          <p:cNvSpPr txBox="1"/>
          <p:nvPr/>
        </p:nvSpPr>
        <p:spPr>
          <a:xfrm>
            <a:off x="655320" y="1351280"/>
            <a:ext cx="8191901" cy="559769"/>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A. IoT Protocol Reverse engineering </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2290" name="Picture 2" descr="00100164 101 124 100 Idb183 Id4 &#10;30 139 .43 135 141 .32 172167 &#10;7416516d170165172161 174 175172165 .5f 1 73 165174174 &#10;124135 .38 132 139 137 1641% 139 &#10;41 •01 122 12a• &#10;Target Temperature &#10;Fig. 14: The snippet of a Google Nest's temperature-setting &#10;message ">
            <a:extLst>
              <a:ext uri="{FF2B5EF4-FFF2-40B4-BE49-F238E27FC236}">
                <a16:creationId xmlns:a16="http://schemas.microsoft.com/office/drawing/2014/main" id="{D0B0A3EB-F9B7-4FF9-969E-0B6E08E07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387" y="2481513"/>
            <a:ext cx="5514975" cy="2552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1585"/>
            <a:ext cx="3188423" cy="386715"/>
          </a:xfrm>
        </p:spPr>
        <p:txBody>
          <a:bodyPr/>
          <a:lstStyle/>
          <a:p>
            <a:pPr lvl="0"/>
            <a:r>
              <a:rPr lang="en-US" altLang="zh-CN" sz="2800" dirty="0">
                <a:latin typeface="Times New Roman" panose="02020603050405020304" pitchFamily="18" charset="0"/>
                <a:cs typeface="Times New Roman" panose="02020603050405020304" pitchFamily="18" charset="0"/>
              </a:rPr>
              <a:t>Case study</a:t>
            </a:r>
          </a:p>
        </p:txBody>
      </p:sp>
      <p:sp>
        <p:nvSpPr>
          <p:cNvPr id="4" name="文本框 3"/>
          <p:cNvSpPr txBox="1"/>
          <p:nvPr/>
        </p:nvSpPr>
        <p:spPr>
          <a:xfrm>
            <a:off x="655320" y="1351280"/>
            <a:ext cx="8191901" cy="1846659"/>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B. Malware Analysis</a:t>
            </a:r>
          </a:p>
          <a:p>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进行了一项关于利用 </a:t>
            </a:r>
            <a:r>
              <a:rPr lang="en-US" altLang="zh-CN" dirty="0">
                <a:latin typeface="宋体" panose="02010600030101010101" pitchFamily="2" charset="-122"/>
                <a:ea typeface="宋体" panose="02010600030101010101" pitchFamily="2" charset="-122"/>
                <a:cs typeface="Times New Roman" panose="02020603050405020304" pitchFamily="18" charset="0"/>
              </a:rPr>
              <a:t>NETPLIER </a:t>
            </a:r>
            <a:r>
              <a:rPr lang="zh-CN" altLang="en-US" dirty="0">
                <a:latin typeface="宋体" panose="02010600030101010101" pitchFamily="2" charset="-122"/>
                <a:ea typeface="宋体" panose="02010600030101010101" pitchFamily="2" charset="-122"/>
                <a:cs typeface="Times New Roman" panose="02020603050405020304" pitchFamily="18" charset="0"/>
              </a:rPr>
              <a:t>增强对典型 </a:t>
            </a:r>
            <a:r>
              <a:rPr lang="en-US" altLang="zh-CN" dirty="0">
                <a:latin typeface="宋体" panose="02010600030101010101" pitchFamily="2" charset="-122"/>
                <a:ea typeface="宋体" panose="02010600030101010101" pitchFamily="2" charset="-122"/>
                <a:cs typeface="Times New Roman" panose="02020603050405020304" pitchFamily="18" charset="0"/>
              </a:rPr>
              <a:t>C&amp;C </a:t>
            </a:r>
            <a:r>
              <a:rPr lang="zh-CN" altLang="en-US" dirty="0">
                <a:latin typeface="宋体" panose="02010600030101010101" pitchFamily="2" charset="-122"/>
                <a:ea typeface="宋体" panose="02010600030101010101" pitchFamily="2" charset="-122"/>
                <a:cs typeface="Times New Roman" panose="02020603050405020304" pitchFamily="18" charset="0"/>
              </a:rPr>
              <a:t>僵尸网络客户端 </a:t>
            </a:r>
            <a:r>
              <a:rPr lang="en-US" altLang="zh-CN" dirty="0">
                <a:latin typeface="宋体" panose="02010600030101010101" pitchFamily="2" charset="-122"/>
                <a:ea typeface="宋体" panose="02010600030101010101" pitchFamily="2" charset="-122"/>
                <a:cs typeface="Times New Roman" panose="02020603050405020304" pitchFamily="18" charset="0"/>
              </a:rPr>
              <a:t>(MD5: 03cfe768a8b4ffbe0bb0fdef986389dc) </a:t>
            </a:r>
            <a:r>
              <a:rPr lang="zh-CN" altLang="en-US" dirty="0">
                <a:latin typeface="宋体" panose="02010600030101010101" pitchFamily="2" charset="-122"/>
                <a:ea typeface="宋体" panose="02010600030101010101" pitchFamily="2" charset="-122"/>
                <a:cs typeface="Times New Roman" panose="02020603050405020304" pitchFamily="18" charset="0"/>
              </a:rPr>
              <a:t>的分析的案例研究，该客户端最近被报告给 </a:t>
            </a:r>
            <a:r>
              <a:rPr lang="en-US" altLang="zh-CN" dirty="0" err="1">
                <a:latin typeface="宋体" panose="02010600030101010101" pitchFamily="2" charset="-122"/>
                <a:ea typeface="宋体" panose="02010600030101010101" pitchFamily="2" charset="-122"/>
                <a:cs typeface="Times New Roman" panose="02020603050405020304" pitchFamily="18" charset="0"/>
              </a:rPr>
              <a:t>VirusTotal</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使用 </a:t>
            </a:r>
            <a:r>
              <a:rPr lang="en-US" altLang="zh-CN" dirty="0">
                <a:latin typeface="宋体" panose="02010600030101010101" pitchFamily="2" charset="-122"/>
                <a:ea typeface="宋体" panose="02010600030101010101" pitchFamily="2" charset="-122"/>
                <a:cs typeface="Times New Roman" panose="02020603050405020304" pitchFamily="18" charset="0"/>
              </a:rPr>
              <a:t>NETPLIER </a:t>
            </a:r>
            <a:r>
              <a:rPr lang="zh-CN" altLang="en-US" dirty="0">
                <a:latin typeface="宋体" panose="02010600030101010101" pitchFamily="2" charset="-122"/>
                <a:ea typeface="宋体" panose="02010600030101010101" pitchFamily="2" charset="-122"/>
                <a:cs typeface="Times New Roman" panose="02020603050405020304" pitchFamily="18" charset="0"/>
              </a:rPr>
              <a:t>分析其网络轨迹（</a:t>
            </a:r>
            <a:r>
              <a:rPr lang="en-US" altLang="zh-CN" dirty="0">
                <a:latin typeface="宋体" panose="02010600030101010101" pitchFamily="2" charset="-122"/>
                <a:ea typeface="宋体" panose="02010600030101010101" pitchFamily="2" charset="-122"/>
                <a:cs typeface="Times New Roman" panose="02020603050405020304" pitchFamily="18" charset="0"/>
              </a:rPr>
              <a:t>Tencent </a:t>
            </a:r>
            <a:r>
              <a:rPr lang="en-US" altLang="zh-CN" dirty="0" err="1">
                <a:latin typeface="宋体" panose="02010600030101010101" pitchFamily="2" charset="-122"/>
                <a:ea typeface="宋体" panose="02010600030101010101" pitchFamily="2" charset="-122"/>
                <a:cs typeface="Times New Roman" panose="02020603050405020304" pitchFamily="18" charset="0"/>
              </a:rPr>
              <a:t>habo</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）并恢复其状态机</a:t>
            </a:r>
          </a:p>
        </p:txBody>
      </p:sp>
      <p:pic>
        <p:nvPicPr>
          <p:cNvPr id="13314" name="Picture 2" descr="i PING &#10;PON G &#10;UID &#10;Start &#10;Stage n &#10;PRI VMSG &#10;Tim &#10;76 &#10;422 &#10;Stage I &#10;ve RCECMD &#10;Wa iting &#10;Stage 2 &#10;Fig. &#10;15: &#10;UI D &#10;Recovered state machine of the botnet client ">
            <a:extLst>
              <a:ext uri="{FF2B5EF4-FFF2-40B4-BE49-F238E27FC236}">
                <a16:creationId xmlns:a16="http://schemas.microsoft.com/office/drawing/2014/main" id="{1454E133-1BF4-4F04-8C83-79D2E19A0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511" y="3611239"/>
            <a:ext cx="5019675"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69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557519" y="1422562"/>
            <a:ext cx="10635007" cy="523220"/>
          </a:xfrm>
          <a:prstGeom prst="rect">
            <a:avLst/>
          </a:prstGeom>
          <a:noFill/>
        </p:spPr>
        <p:txBody>
          <a:bodyPr wrap="square">
            <a:spAutoFit/>
          </a:bodyPr>
          <a:lstStyle/>
          <a:p>
            <a:pPr algn="l"/>
            <a:r>
              <a:rPr lang="en-US" altLang="zh-CN" sz="2800" b="0" i="0" dirty="0">
                <a:effectLst/>
                <a:latin typeface="Open Sans" panose="020B0606030504020204" pitchFamily="34" charset="0"/>
              </a:rPr>
              <a:t>Fei Wang  </a:t>
            </a:r>
            <a:r>
              <a:rPr lang="en-US" altLang="zh-CN" sz="2400" dirty="0"/>
              <a:t>Graduate Research Assistant, Purdue University</a:t>
            </a:r>
            <a:endParaRPr lang="en-US" altLang="zh-CN" sz="2800" b="1" dirty="0">
              <a:latin typeface="Times New Roman" panose="02020603050405020304" pitchFamily="18" charset="0"/>
              <a:cs typeface="Times New Roman" panose="02020603050405020304" pitchFamily="18" charset="0"/>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a:extLst>
              <a:ext uri="{FF2B5EF4-FFF2-40B4-BE49-F238E27FC236}">
                <a16:creationId xmlns:a16="http://schemas.microsoft.com/office/drawing/2014/main" id="{9C154616-2E56-4158-BD87-F2DD9F67F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6421" y="0"/>
            <a:ext cx="1408698" cy="1878264"/>
          </a:xfrm>
          <a:prstGeom prst="rect">
            <a:avLst/>
          </a:prstGeom>
        </p:spPr>
      </p:pic>
    </p:spTree>
    <p:extLst>
      <p:ext uri="{BB962C8B-B14F-4D97-AF65-F5344CB8AC3E}">
        <p14:creationId xmlns:p14="http://schemas.microsoft.com/office/powerpoint/2010/main" val="32493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Discussion</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2834974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Discussion</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26179" y="1175264"/>
            <a:ext cx="8148852" cy="3159519"/>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现存的限制</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数据集的质量不够高</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更大数据的多序列比对算法的复杂性和潜在错误不断增加</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本文专注于聚类，只使用简单的策略进行格式推断。 可以引入语义信息的启发式方法来改进格式推断的结果</a:t>
            </a:r>
            <a:endParaRPr lang="en-US" altLang="zh-CN" sz="2000" dirty="0">
              <a:latin typeface="宋体" panose="02010600030101010101" pitchFamily="2" charset="-122"/>
              <a:ea typeface="宋体" panose="02010600030101010101" pitchFamily="2" charset="-122"/>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推断具有概率约束的连续可变长度字段的潜在字段边界</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例如，推断具有概率约束的连续可变长度字段的潜在字段边界</a:t>
            </a:r>
            <a:endParaRPr lang="en-US" altLang="zh-CN"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573561" y="1667248"/>
            <a:ext cx="10635007" cy="523220"/>
          </a:xfrm>
          <a:prstGeom prst="rect">
            <a:avLst/>
          </a:prstGeom>
          <a:noFill/>
        </p:spPr>
        <p:txBody>
          <a:bodyPr wrap="square">
            <a:spAutoFit/>
          </a:bodyPr>
          <a:lstStyle/>
          <a:p>
            <a:pPr algn="l"/>
            <a:r>
              <a:rPr lang="en-US" altLang="zh-CN" sz="2800" b="0" i="0" dirty="0" err="1">
                <a:effectLst/>
                <a:latin typeface="Open Sans" panose="020B0606030504020204" pitchFamily="34" charset="0"/>
              </a:rPr>
              <a:t>Xiangyu</a:t>
            </a:r>
            <a:r>
              <a:rPr lang="en-US" altLang="zh-CN" sz="2800" b="0" i="0" dirty="0">
                <a:effectLst/>
                <a:latin typeface="Open Sans" panose="020B0606030504020204" pitchFamily="34" charset="0"/>
              </a:rPr>
              <a:t> Zhang</a:t>
            </a:r>
            <a:r>
              <a:rPr lang="en-US" altLang="zh-CN" sz="2800" dirty="0">
                <a:latin typeface="Arial" panose="020B0604020202020204" pitchFamily="34" charset="0"/>
                <a:cs typeface="Times New Roman" panose="02020603050405020304" pitchFamily="18" charset="0"/>
              </a:rPr>
              <a:t>	Samuel Conte Professor</a:t>
            </a:r>
            <a:r>
              <a:rPr lang="en-US" altLang="zh-CN" sz="2400" dirty="0"/>
              <a:t>, Purdue University</a:t>
            </a:r>
            <a:endParaRPr lang="en-US" altLang="zh-CN" sz="2800" b="1" dirty="0">
              <a:latin typeface="Times New Roman" panose="02020603050405020304" pitchFamily="18" charset="0"/>
              <a:cs typeface="Times New Roman" panose="02020603050405020304" pitchFamily="18" charset="0"/>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aphicFrame>
        <p:nvGraphicFramePr>
          <p:cNvPr id="10" name="表格 9">
            <a:extLst>
              <a:ext uri="{FF2B5EF4-FFF2-40B4-BE49-F238E27FC236}">
                <a16:creationId xmlns:a16="http://schemas.microsoft.com/office/drawing/2014/main" id="{E627745B-AAB0-41FB-A419-4937F564C48A}"/>
              </a:ext>
            </a:extLst>
          </p:cNvPr>
          <p:cNvGraphicFramePr>
            <a:graphicFrameLocks noGrp="1"/>
          </p:cNvGraphicFramePr>
          <p:nvPr>
            <p:extLst>
              <p:ext uri="{D42A27DB-BD31-4B8C-83A1-F6EECF244321}">
                <p14:modId xmlns:p14="http://schemas.microsoft.com/office/powerpoint/2010/main" val="3637773837"/>
              </p:ext>
            </p:extLst>
          </p:nvPr>
        </p:nvGraphicFramePr>
        <p:xfrm>
          <a:off x="573561" y="3333920"/>
          <a:ext cx="10750550" cy="1747417"/>
        </p:xfrm>
        <a:graphic>
          <a:graphicData uri="http://schemas.openxmlformats.org/drawingml/2006/table">
            <a:tbl>
              <a:tblPr/>
              <a:tblGrid>
                <a:gridCol w="5375275">
                  <a:extLst>
                    <a:ext uri="{9D8B030D-6E8A-4147-A177-3AD203B41FA5}">
                      <a16:colId xmlns:a16="http://schemas.microsoft.com/office/drawing/2014/main" val="2379501827"/>
                    </a:ext>
                  </a:extLst>
                </a:gridCol>
                <a:gridCol w="5375275">
                  <a:extLst>
                    <a:ext uri="{9D8B030D-6E8A-4147-A177-3AD203B41FA5}">
                      <a16:colId xmlns:a16="http://schemas.microsoft.com/office/drawing/2014/main" val="2948904684"/>
                    </a:ext>
                  </a:extLst>
                </a:gridCol>
              </a:tblGrid>
              <a:tr h="467257">
                <a:tc>
                  <a:txBody>
                    <a:bodyPr/>
                    <a:lstStyle/>
                    <a:p>
                      <a:r>
                        <a:rPr lang="en-US" dirty="0">
                          <a:effectLst/>
                        </a:rPr>
                        <a:t>PHD: 9/2006</a:t>
                      </a:r>
                    </a:p>
                  </a:txBody>
                  <a:tcPr anchor="ctr">
                    <a:lnL>
                      <a:noFill/>
                    </a:lnL>
                    <a:lnR>
                      <a:noFill/>
                    </a:lnR>
                    <a:lnT>
                      <a:noFill/>
                    </a:lnT>
                    <a:lnB>
                      <a:noFill/>
                    </a:lnB>
                  </a:tcPr>
                </a:tc>
                <a:tc>
                  <a:txBody>
                    <a:bodyPr/>
                    <a:lstStyle/>
                    <a:p>
                      <a:r>
                        <a:rPr lang="en-US">
                          <a:effectLst/>
                        </a:rPr>
                        <a:t>Computer Science Dept., </a:t>
                      </a:r>
                      <a:r>
                        <a:rPr lang="en-US" u="none" strike="noStrike">
                          <a:effectLst/>
                          <a:hlinkClick r:id="rId3"/>
                        </a:rPr>
                        <a:t>the University of Arizona</a:t>
                      </a:r>
                      <a:endParaRPr lang="en-US">
                        <a:effectLst/>
                      </a:endParaRPr>
                    </a:p>
                  </a:txBody>
                  <a:tcPr anchor="ctr">
                    <a:lnL>
                      <a:noFill/>
                    </a:lnL>
                    <a:lnR>
                      <a:noFill/>
                    </a:lnR>
                    <a:lnT>
                      <a:noFill/>
                    </a:lnT>
                    <a:lnB>
                      <a:noFill/>
                    </a:lnB>
                  </a:tcPr>
                </a:tc>
                <a:extLst>
                  <a:ext uri="{0D108BD9-81ED-4DB2-BD59-A6C34878D82A}">
                    <a16:rowId xmlns:a16="http://schemas.microsoft.com/office/drawing/2014/main" val="3079314867"/>
                  </a:ext>
                </a:extLst>
              </a:tr>
              <a:tr h="0">
                <a:tc>
                  <a:txBody>
                    <a:bodyPr/>
                    <a:lstStyle/>
                    <a:p>
                      <a:r>
                        <a:rPr lang="en-US" dirty="0">
                          <a:effectLst/>
                        </a:rPr>
                        <a:t>MS: 6/2001</a:t>
                      </a:r>
                    </a:p>
                  </a:txBody>
                  <a:tcPr anchor="ctr">
                    <a:lnL>
                      <a:noFill/>
                    </a:lnL>
                    <a:lnR>
                      <a:noFill/>
                    </a:lnR>
                    <a:lnT>
                      <a:noFill/>
                    </a:lnT>
                    <a:lnB>
                      <a:noFill/>
                    </a:lnB>
                  </a:tcPr>
                </a:tc>
                <a:tc>
                  <a:txBody>
                    <a:bodyPr/>
                    <a:lstStyle/>
                    <a:p>
                      <a:r>
                        <a:rPr lang="en-US">
                          <a:effectLst/>
                        </a:rPr>
                        <a:t>Computer Science Dept., </a:t>
                      </a:r>
                      <a:r>
                        <a:rPr lang="en-US" u="none" strike="noStrike">
                          <a:effectLst/>
                          <a:hlinkClick r:id="rId4"/>
                        </a:rPr>
                        <a:t>University of Science &amp; Technology of China</a:t>
                      </a:r>
                      <a:endParaRPr lang="en-US">
                        <a:effectLst/>
                      </a:endParaRPr>
                    </a:p>
                  </a:txBody>
                  <a:tcPr anchor="ctr">
                    <a:lnL>
                      <a:noFill/>
                    </a:lnL>
                    <a:lnR>
                      <a:noFill/>
                    </a:lnR>
                    <a:lnT>
                      <a:noFill/>
                    </a:lnT>
                    <a:lnB>
                      <a:noFill/>
                    </a:lnB>
                  </a:tcPr>
                </a:tc>
                <a:extLst>
                  <a:ext uri="{0D108BD9-81ED-4DB2-BD59-A6C34878D82A}">
                    <a16:rowId xmlns:a16="http://schemas.microsoft.com/office/drawing/2014/main" val="2583153596"/>
                  </a:ext>
                </a:extLst>
              </a:tr>
              <a:tr h="0">
                <a:tc>
                  <a:txBody>
                    <a:bodyPr/>
                    <a:lstStyle/>
                    <a:p>
                      <a:r>
                        <a:rPr lang="en-US" dirty="0">
                          <a:effectLst/>
                        </a:rPr>
                        <a:t>BS: 6/1998</a:t>
                      </a:r>
                    </a:p>
                  </a:txBody>
                  <a:tcPr anchor="ctr">
                    <a:lnL>
                      <a:noFill/>
                    </a:lnL>
                    <a:lnR>
                      <a:noFill/>
                    </a:lnR>
                    <a:lnT>
                      <a:noFill/>
                    </a:lnT>
                    <a:lnB>
                      <a:noFill/>
                    </a:lnB>
                  </a:tcPr>
                </a:tc>
                <a:tc>
                  <a:txBody>
                    <a:bodyPr/>
                    <a:lstStyle/>
                    <a:p>
                      <a:r>
                        <a:rPr lang="en-US" dirty="0">
                          <a:effectLst/>
                        </a:rPr>
                        <a:t>Computer Science Dept., </a:t>
                      </a:r>
                      <a:r>
                        <a:rPr lang="en-US" u="none" strike="noStrike" dirty="0">
                          <a:effectLst/>
                          <a:hlinkClick r:id="rId4"/>
                        </a:rPr>
                        <a:t>University of Science &amp; Technology of China</a:t>
                      </a:r>
                      <a:endParaRPr lang="en-US" dirty="0">
                        <a:effectLst/>
                      </a:endParaRPr>
                    </a:p>
                  </a:txBody>
                  <a:tcPr anchor="ctr">
                    <a:lnL>
                      <a:noFill/>
                    </a:lnL>
                    <a:lnR>
                      <a:noFill/>
                    </a:lnR>
                    <a:lnT>
                      <a:noFill/>
                    </a:lnT>
                    <a:lnB>
                      <a:noFill/>
                    </a:lnB>
                  </a:tcPr>
                </a:tc>
                <a:extLst>
                  <a:ext uri="{0D108BD9-81ED-4DB2-BD59-A6C34878D82A}">
                    <a16:rowId xmlns:a16="http://schemas.microsoft.com/office/drawing/2014/main" val="3696716248"/>
                  </a:ext>
                </a:extLst>
              </a:tr>
            </a:tbl>
          </a:graphicData>
        </a:graphic>
      </p:graphicFrame>
      <p:pic>
        <p:nvPicPr>
          <p:cNvPr id="13" name="图片 12">
            <a:extLst>
              <a:ext uri="{FF2B5EF4-FFF2-40B4-BE49-F238E27FC236}">
                <a16:creationId xmlns:a16="http://schemas.microsoft.com/office/drawing/2014/main" id="{11A07903-8369-413B-A01A-9870AC1068A6}"/>
              </a:ext>
            </a:extLst>
          </p:cNvPr>
          <p:cNvPicPr>
            <a:picLocks noChangeAspect="1"/>
          </p:cNvPicPr>
          <p:nvPr/>
        </p:nvPicPr>
        <p:blipFill>
          <a:blip r:embed="rId5"/>
          <a:stretch>
            <a:fillRect/>
          </a:stretch>
        </p:blipFill>
        <p:spPr>
          <a:xfrm>
            <a:off x="573561" y="1176588"/>
            <a:ext cx="7153275" cy="3333750"/>
          </a:xfrm>
          <a:prstGeom prst="rect">
            <a:avLst/>
          </a:prstGeom>
        </p:spPr>
      </p:pic>
      <p:pic>
        <p:nvPicPr>
          <p:cNvPr id="15" name="图片 14">
            <a:extLst>
              <a:ext uri="{FF2B5EF4-FFF2-40B4-BE49-F238E27FC236}">
                <a16:creationId xmlns:a16="http://schemas.microsoft.com/office/drawing/2014/main" id="{AED99AE1-3E4D-4794-956E-9CB8EA0EA1B1}"/>
              </a:ext>
            </a:extLst>
          </p:cNvPr>
          <p:cNvPicPr>
            <a:picLocks noChangeAspect="1"/>
          </p:cNvPicPr>
          <p:nvPr/>
        </p:nvPicPr>
        <p:blipFill>
          <a:blip r:embed="rId6"/>
          <a:stretch>
            <a:fillRect/>
          </a:stretch>
        </p:blipFill>
        <p:spPr>
          <a:xfrm>
            <a:off x="1952625" y="647327"/>
            <a:ext cx="4143375" cy="4543425"/>
          </a:xfrm>
          <a:prstGeom prst="rect">
            <a:avLst/>
          </a:prstGeom>
        </p:spPr>
      </p:pic>
      <p:pic>
        <p:nvPicPr>
          <p:cNvPr id="17" name="图片 16">
            <a:extLst>
              <a:ext uri="{FF2B5EF4-FFF2-40B4-BE49-F238E27FC236}">
                <a16:creationId xmlns:a16="http://schemas.microsoft.com/office/drawing/2014/main" id="{E04BA094-818D-48D6-964A-2385DAC8AD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98742" y="94960"/>
            <a:ext cx="1853365" cy="2471153"/>
          </a:xfrm>
          <a:prstGeom prst="rect">
            <a:avLst/>
          </a:prstGeom>
        </p:spPr>
      </p:pic>
    </p:spTree>
    <p:extLst>
      <p:ext uri="{BB962C8B-B14F-4D97-AF65-F5344CB8AC3E}">
        <p14:creationId xmlns:p14="http://schemas.microsoft.com/office/powerpoint/2010/main" val="3440854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29" name="文本框 28"/>
          <p:cNvSpPr txBox="1"/>
          <p:nvPr/>
        </p:nvSpPr>
        <p:spPr>
          <a:xfrm>
            <a:off x="573561" y="1756271"/>
            <a:ext cx="8856984" cy="3785652"/>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solidFill>
                  <a:srgbClr val="040608"/>
                </a:solidFill>
                <a:latin typeface="Times New Roman" panose="02020603050405020304" pitchFamily="18" charset="0"/>
                <a:cs typeface="Times New Roman" panose="02020603050405020304" pitchFamily="18" charset="0"/>
              </a:rPr>
              <a:t>2001 as an assistant professor at Purdue University.</a:t>
            </a:r>
          </a:p>
          <a:p>
            <a:pPr marL="285750" indent="-285750">
              <a:buFont typeface="Wingdings" panose="05000000000000000000" pitchFamily="2" charset="2"/>
              <a:buChar char="Ø"/>
            </a:pPr>
            <a:endParaRPr lang="en-US" altLang="zh-CN" sz="2400" dirty="0">
              <a:solidFill>
                <a:srgbClr val="040608"/>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2400" dirty="0">
                <a:solidFill>
                  <a:srgbClr val="040608"/>
                </a:solidFill>
                <a:latin typeface="Times New Roman" panose="02020603050405020304" pitchFamily="18" charset="0"/>
                <a:cs typeface="Times New Roman" panose="02020603050405020304" pitchFamily="18" charset="0"/>
              </a:rPr>
              <a:t>Received  Ph.D. in Computer Science from the University of Illinois at Urbana-Champaign, under the direction of Professor Klara </a:t>
            </a:r>
            <a:r>
              <a:rPr lang="en-US" altLang="zh-CN" sz="2400" dirty="0" err="1">
                <a:solidFill>
                  <a:srgbClr val="040608"/>
                </a:solidFill>
                <a:latin typeface="Times New Roman" panose="02020603050405020304" pitchFamily="18" charset="0"/>
                <a:cs typeface="Times New Roman" panose="02020603050405020304" pitchFamily="18" charset="0"/>
              </a:rPr>
              <a:t>Nahrstedt</a:t>
            </a:r>
            <a:endParaRPr lang="en-US" altLang="zh-CN" sz="2400" dirty="0">
              <a:solidFill>
                <a:srgbClr val="040608"/>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sz="2400" dirty="0">
              <a:solidFill>
                <a:srgbClr val="040608"/>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en-US" sz="2400" dirty="0">
                <a:solidFill>
                  <a:srgbClr val="040608"/>
                </a:solidFill>
                <a:latin typeface="Times New Roman" panose="02020603050405020304" pitchFamily="18" charset="0"/>
                <a:cs typeface="Times New Roman" panose="02020603050405020304" pitchFamily="18" charset="0"/>
              </a:rPr>
              <a:t>获得普渡大学的六项成功种子奖、</a:t>
            </a:r>
            <a:r>
              <a:rPr lang="en-US" altLang="zh-CN" sz="2400" dirty="0">
                <a:solidFill>
                  <a:srgbClr val="040608"/>
                </a:solidFill>
                <a:latin typeface="Times New Roman" panose="02020603050405020304" pitchFamily="18" charset="0"/>
                <a:cs typeface="Times New Roman" panose="02020603050405020304" pitchFamily="18" charset="0"/>
              </a:rPr>
              <a:t> RAID'08, SOCC'11, ASE'13, USENIX Security'14, CCS'15, NDSS'16, USENIX Security'17, and WOOT’20</a:t>
            </a:r>
            <a:r>
              <a:rPr lang="zh-CN" altLang="en-US" sz="2400" dirty="0">
                <a:solidFill>
                  <a:srgbClr val="040608"/>
                </a:solidFill>
                <a:latin typeface="Times New Roman" panose="02020603050405020304" pitchFamily="18" charset="0"/>
                <a:cs typeface="Times New Roman" panose="02020603050405020304" pitchFamily="18" charset="0"/>
              </a:rPr>
              <a:t>最佳论文</a:t>
            </a:r>
            <a:r>
              <a:rPr lang="en-US" altLang="zh-CN" sz="2400" dirty="0">
                <a:solidFill>
                  <a:srgbClr val="040608"/>
                </a:solidFill>
                <a:latin typeface="Times New Roman" panose="02020603050405020304" pitchFamily="18" charset="0"/>
                <a:cs typeface="Times New Roman" panose="02020603050405020304" pitchFamily="18" charset="0"/>
              </a:rPr>
              <a:t>/</a:t>
            </a:r>
            <a:r>
              <a:rPr lang="zh-CN" altLang="en-US" sz="2400" dirty="0">
                <a:solidFill>
                  <a:srgbClr val="040608"/>
                </a:solidFill>
                <a:latin typeface="Times New Roman" panose="02020603050405020304" pitchFamily="18" charset="0"/>
                <a:cs typeface="Times New Roman" panose="02020603050405020304" pitchFamily="18" charset="0"/>
              </a:rPr>
              <a:t>学生论文奖</a:t>
            </a:r>
            <a:endParaRPr lang="en-US" altLang="zh-CN" sz="2400" dirty="0">
              <a:solidFill>
                <a:srgbClr val="040608"/>
              </a:solidFill>
              <a:latin typeface="Times New Roman" panose="02020603050405020304" pitchFamily="18" charset="0"/>
              <a:cs typeface="Times New Roman" panose="02020603050405020304" pitchFamily="18" charset="0"/>
            </a:endParaRPr>
          </a:p>
          <a:p>
            <a:pPr algn="l"/>
            <a:endParaRPr lang="en-US" altLang="zh-CN" sz="2400" dirty="0">
              <a:solidFill>
                <a:schemeClr val="tx2"/>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573561" y="980728"/>
            <a:ext cx="10635007" cy="523220"/>
          </a:xfrm>
          <a:prstGeom prst="rect">
            <a:avLst/>
          </a:prstGeom>
          <a:noFill/>
        </p:spPr>
        <p:txBody>
          <a:bodyPr wrap="square">
            <a:spAutoFit/>
          </a:bodyPr>
          <a:lstStyle/>
          <a:p>
            <a:pPr algn="l"/>
            <a:r>
              <a:rPr lang="en-US" altLang="zh-CN" sz="2800" b="0" i="0" dirty="0" err="1">
                <a:effectLst/>
                <a:latin typeface="Times New Roman" panose="02020603050405020304" pitchFamily="18" charset="0"/>
                <a:cs typeface="Times New Roman" panose="02020603050405020304" pitchFamily="18" charset="0"/>
              </a:rPr>
              <a:t>Dongyan</a:t>
            </a:r>
            <a:r>
              <a:rPr lang="en-US" altLang="zh-CN" sz="2800" b="0" i="0" dirty="0">
                <a:effectLst/>
                <a:latin typeface="Times New Roman" panose="02020603050405020304" pitchFamily="18" charset="0"/>
                <a:cs typeface="Times New Roman" panose="02020603050405020304" pitchFamily="18" charset="0"/>
              </a:rPr>
              <a:t> Xu</a:t>
            </a:r>
            <a:r>
              <a:rPr lang="zh-CN" altLang="en-US" sz="28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Samuel Conte Professor, Purdue University</a:t>
            </a:r>
            <a:endParaRPr lang="en-US" altLang="zh-CN" sz="2800" b="1" dirty="0">
              <a:latin typeface="Times New Roman" panose="02020603050405020304" pitchFamily="18" charset="0"/>
              <a:cs typeface="Times New Roman" panose="02020603050405020304" pitchFamily="18" charset="0"/>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a:extLst>
              <a:ext uri="{FF2B5EF4-FFF2-40B4-BE49-F238E27FC236}">
                <a16:creationId xmlns:a16="http://schemas.microsoft.com/office/drawing/2014/main" id="{51B5133D-28D4-4D7F-BB48-32B326B3FCC6}"/>
              </a:ext>
            </a:extLst>
          </p:cNvPr>
          <p:cNvPicPr>
            <a:picLocks noChangeAspect="1"/>
          </p:cNvPicPr>
          <p:nvPr/>
        </p:nvPicPr>
        <p:blipFill>
          <a:blip r:embed="rId3"/>
          <a:stretch>
            <a:fillRect/>
          </a:stretch>
        </p:blipFill>
        <p:spPr>
          <a:xfrm>
            <a:off x="858678" y="495647"/>
            <a:ext cx="8286750" cy="5381625"/>
          </a:xfrm>
          <a:prstGeom prst="rect">
            <a:avLst/>
          </a:prstGeom>
        </p:spPr>
      </p:pic>
    </p:spTree>
    <p:extLst>
      <p:ext uri="{BB962C8B-B14F-4D97-AF65-F5344CB8AC3E}">
        <p14:creationId xmlns:p14="http://schemas.microsoft.com/office/powerpoint/2010/main" val="400710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Motivation</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5286705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Motivation</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717189" y="1222330"/>
            <a:ext cx="8861271" cy="552939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现有协议逆向工程分为以下几类</a:t>
            </a:r>
            <a:r>
              <a:rPr lang="zh-CN" altLang="en-US" sz="28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、基于语义的分析</a:t>
            </a:r>
          </a:p>
          <a:p>
            <a:pPr lvl="1">
              <a:lnSpc>
                <a:spcPct val="150000"/>
              </a:lnSpc>
            </a:pPr>
            <a:r>
              <a:rPr lang="zh-CN" altLang="en-US" sz="2000" dirty="0">
                <a:latin typeface="宋体" panose="02010600030101010101" pitchFamily="2" charset="-122"/>
                <a:ea typeface="宋体" panose="02010600030101010101" pitchFamily="2" charset="-122"/>
              </a:rPr>
              <a:t>		优点：精确</a:t>
            </a:r>
          </a:p>
          <a:p>
            <a:pPr lvl="1">
              <a:lnSpc>
                <a:spcPct val="150000"/>
              </a:lnSpc>
            </a:pPr>
            <a:r>
              <a:rPr lang="zh-CN" altLang="en-US" sz="2000" dirty="0">
                <a:latin typeface="宋体" panose="02010600030101010101" pitchFamily="2" charset="-122"/>
                <a:ea typeface="宋体" panose="02010600030101010101" pitchFamily="2" charset="-122"/>
              </a:rPr>
              <a:t>		缺点：需要访问程序的二进制文件，现实中却不可行（</a:t>
            </a:r>
            <a:r>
              <a:rPr lang="en-US" altLang="zh-CN" sz="2000" dirty="0">
                <a:latin typeface="宋体" panose="02010600030101010101" pitchFamily="2" charset="-122"/>
                <a:ea typeface="宋体" panose="02010600030101010101" pitchFamily="2" charset="-122"/>
              </a:rPr>
              <a:t>IOT</a:t>
            </a:r>
            <a:r>
              <a:rPr lang="zh-CN" altLang="en-US" sz="2000" dirty="0">
                <a:latin typeface="宋体" panose="02010600030101010101" pitchFamily="2" charset="-122"/>
                <a:ea typeface="宋体" panose="02010600030101010101" pitchFamily="2" charset="-122"/>
              </a:rPr>
              <a:t>设备不允许访问）</a:t>
            </a:r>
          </a:p>
          <a:p>
            <a:pPr marL="800100" lvl="1"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、基于追踪网络数据流</a:t>
            </a:r>
          </a:p>
          <a:p>
            <a:pPr lvl="1">
              <a:lnSpc>
                <a:spcPct val="150000"/>
              </a:lnSpc>
            </a:pPr>
            <a:r>
              <a:rPr lang="zh-CN" altLang="en-US" sz="2000" dirty="0">
                <a:latin typeface="宋体" panose="02010600030101010101" pitchFamily="2" charset="-122"/>
                <a:ea typeface="宋体" panose="02010600030101010101" pitchFamily="2" charset="-122"/>
              </a:rPr>
              <a:t>		主要是两种技术：基于对齐的方式或者基于</a:t>
            </a:r>
            <a:r>
              <a:rPr lang="en-US" altLang="zh-CN" sz="2000" dirty="0">
                <a:latin typeface="宋体" panose="02010600030101010101" pitchFamily="2" charset="-122"/>
                <a:ea typeface="宋体" panose="02010600030101010101" pitchFamily="2" charset="-122"/>
              </a:rPr>
              <a:t>token</a:t>
            </a:r>
            <a:r>
              <a:rPr lang="zh-CN" altLang="en-US" sz="2000" dirty="0">
                <a:latin typeface="宋体" panose="02010600030101010101" pitchFamily="2" charset="-122"/>
                <a:ea typeface="宋体" panose="02010600030101010101" pitchFamily="2" charset="-122"/>
              </a:rPr>
              <a:t>的方式</a:t>
            </a:r>
            <a:endParaRPr lang="en-US" altLang="zh-CN" sz="2000" dirty="0">
              <a:latin typeface="宋体" panose="02010600030101010101" pitchFamily="2" charset="-122"/>
              <a:ea typeface="宋体" panose="02010600030101010101" pitchFamily="2" charset="-122"/>
            </a:endParaRPr>
          </a:p>
          <a:p>
            <a:pPr lvl="1">
              <a:lnSpc>
                <a:spcPct val="150000"/>
              </a:lnSpc>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缺点：</a:t>
            </a:r>
            <a:endParaRPr lang="en-US" altLang="zh-CN" sz="2000" dirty="0">
              <a:latin typeface="宋体" panose="02010600030101010101" pitchFamily="2" charset="-122"/>
              <a:ea typeface="宋体" panose="02010600030101010101" pitchFamily="2" charset="-122"/>
            </a:endParaRPr>
          </a:p>
          <a:p>
            <a:pPr lvl="1">
              <a:lnSpc>
                <a:spcPct val="150000"/>
              </a:lnSpc>
            </a:pPr>
            <a:r>
              <a:rPr lang="en-US" altLang="zh-CN" sz="2000" dirty="0">
                <a:latin typeface="宋体" panose="02010600030101010101" pitchFamily="2" charset="-122"/>
                <a:ea typeface="宋体" panose="02010600030101010101" pitchFamily="2" charset="-122"/>
              </a:rPr>
              <a:t>		   1</a:t>
            </a:r>
            <a:r>
              <a:rPr lang="zh-CN" altLang="en-US" sz="2000" dirty="0">
                <a:latin typeface="宋体" panose="02010600030101010101" pitchFamily="2" charset="-122"/>
                <a:ea typeface="宋体" panose="02010600030101010101" pitchFamily="2" charset="-122"/>
              </a:rPr>
              <a:t>）聚类错误，则会进一步导致状态机错误</a:t>
            </a:r>
            <a:endParaRPr lang="en-US" altLang="zh-CN" sz="2000" dirty="0">
              <a:latin typeface="宋体" panose="02010600030101010101" pitchFamily="2" charset="-122"/>
              <a:ea typeface="宋体" panose="02010600030101010101" pitchFamily="2" charset="-122"/>
            </a:endParaRPr>
          </a:p>
          <a:p>
            <a:pPr lvl="1">
              <a:lnSpc>
                <a:spcPct val="150000"/>
              </a:lnSpc>
            </a:pPr>
            <a:r>
              <a:rPr lang="en-US" altLang="zh-CN" sz="2000" dirty="0">
                <a:latin typeface="宋体" panose="02010600030101010101" pitchFamily="2" charset="-122"/>
                <a:ea typeface="宋体" panose="02010600030101010101" pitchFamily="2" charset="-122"/>
              </a:rPr>
              <a:t>			2</a:t>
            </a:r>
            <a:r>
              <a:rPr lang="zh-CN" altLang="en-US" sz="2000" dirty="0">
                <a:latin typeface="宋体" panose="02010600030101010101" pitchFamily="2" charset="-122"/>
                <a:ea typeface="宋体" panose="02010600030101010101" pitchFamily="2" charset="-122"/>
              </a:rPr>
              <a:t>）对协议聚类时需要一个阈值，对未知协议进行逆向工程时，无法确定阈值</a:t>
            </a:r>
          </a:p>
          <a:p>
            <a:pPr marL="342900" indent="-342900">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Motivation</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933757" y="1575257"/>
            <a:ext cx="9012348" cy="4031873"/>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pitchFamily="18" charset="0"/>
              </a:rPr>
              <a:t>为什么困难</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Key Challenge </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Keyword </a:t>
            </a:r>
            <a:r>
              <a:rPr lang="en-US" altLang="zh-CN" sz="2000" dirty="0" err="1">
                <a:latin typeface="宋体" panose="02010600030101010101" pitchFamily="2" charset="-122"/>
                <a:ea typeface="宋体" panose="02010600030101010101" pitchFamily="2" charset="-122"/>
              </a:rPr>
              <a:t>Indentification</a:t>
            </a:r>
            <a:endParaRPr lang="en-US" altLang="zh-CN" sz="2000" dirty="0">
              <a:latin typeface="宋体" panose="02010600030101010101" pitchFamily="2" charset="-122"/>
              <a:ea typeface="宋体" panose="02010600030101010101" pitchFamily="2" charset="-122"/>
            </a:endParaRPr>
          </a:p>
          <a:p>
            <a:endParaRPr lang="en-US" altLang="zh-CN" sz="2800" dirty="0">
              <a:latin typeface="Times New Roman" panose="02020603050405020304" pitchFamily="18" charset="0"/>
              <a:cs typeface="Times New Roman" panose="02020603050405020304" pitchFamily="18" charset="0"/>
            </a:endParaRPr>
          </a:p>
          <a:p>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dirty="0">
                <a:latin typeface="宋体" panose="02010600030101010101" pitchFamily="2" charset="-122"/>
                <a:ea typeface="宋体" panose="02010600030101010101" pitchFamily="2" charset="-122"/>
                <a:cs typeface="Times New Roman" panose="02020603050405020304" pitchFamily="18" charset="0"/>
              </a:rPr>
              <a:t>创新点</a:t>
            </a:r>
            <a:r>
              <a:rPr lang="zh-CN" altLang="en-US" sz="28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cs typeface="Times New Roman" panose="02020603050405020304" pitchFamily="18" charset="0"/>
              </a:rPr>
              <a:t>将</a:t>
            </a:r>
            <a:r>
              <a:rPr lang="en-US" altLang="zh-CN" sz="2000" dirty="0">
                <a:latin typeface="宋体" panose="02010600030101010101" pitchFamily="2" charset="-122"/>
                <a:ea typeface="宋体" panose="02010600030101010101" pitchFamily="2" charset="-122"/>
                <a:cs typeface="Times New Roman" panose="02020603050405020304" pitchFamily="18" charset="0"/>
              </a:rPr>
              <a:t>key challenge </a:t>
            </a:r>
            <a:r>
              <a:rPr lang="zh-CN" altLang="en-US" sz="2000" dirty="0">
                <a:latin typeface="宋体" panose="02010600030101010101" pitchFamily="2" charset="-122"/>
                <a:ea typeface="宋体" panose="02010600030101010101" pitchFamily="2" charset="-122"/>
                <a:cs typeface="Times New Roman" panose="02020603050405020304" pitchFamily="18" charset="0"/>
              </a:rPr>
              <a:t>抽象为概率推理问题</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cs typeface="Times New Roman" panose="02020603050405020304" pitchFamily="18" charset="0"/>
              </a:rPr>
              <a:t>为每个候选项分配一个先验概率来表示其不确定性，而不是进行简单的确定性调用。 概率推理聚合这些候选集并计算后验分布，从中得出最可能的关键字和聚类结果</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p>
          <a:p>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theme/theme1.xml><?xml version="1.0" encoding="utf-8"?>
<a:theme xmlns:a="http://schemas.openxmlformats.org/drawingml/2006/main" name="第一PPT，www.1ppt.com">
  <a:themeElements>
    <a:clrScheme name="交大蓝">
      <a:dk1>
        <a:sysClr val="windowText" lastClr="000000"/>
      </a:dk1>
      <a:lt1>
        <a:sysClr val="window" lastClr="FFFFFF"/>
      </a:lt1>
      <a:dk2>
        <a:srgbClr val="44546A"/>
      </a:dk2>
      <a:lt2>
        <a:srgbClr val="E7E6E6"/>
      </a:lt2>
      <a:accent1>
        <a:srgbClr val="025483"/>
      </a:accent1>
      <a:accent2>
        <a:srgbClr val="025483"/>
      </a:accent2>
      <a:accent3>
        <a:srgbClr val="025483"/>
      </a:accent3>
      <a:accent4>
        <a:srgbClr val="025483"/>
      </a:accent4>
      <a:accent5>
        <a:srgbClr val="025483"/>
      </a:accent5>
      <a:accent6>
        <a:srgbClr val="025483"/>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1403</TotalTime>
  <Words>4202</Words>
  <Application>Microsoft Office PowerPoint</Application>
  <PresentationFormat>宽屏</PresentationFormat>
  <Paragraphs>292</Paragraphs>
  <Slides>41</Slides>
  <Notes>41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-apple-system</vt:lpstr>
      <vt:lpstr>等线</vt:lpstr>
      <vt:lpstr>宋体</vt:lpstr>
      <vt:lpstr>微软雅黑</vt:lpstr>
      <vt:lpstr>Arial</vt:lpstr>
      <vt:lpstr>Calibri</vt:lpstr>
      <vt:lpstr>Cambria Math</vt:lpstr>
      <vt:lpstr>Open Sans</vt:lpstr>
      <vt:lpstr>Source Sans Pro</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dc:title>
  <dc:creator>第一PPT</dc:creator>
  <cp:keywords>www.1ppt.com</cp:keywords>
  <cp:lastModifiedBy>dale min</cp:lastModifiedBy>
  <cp:revision>853</cp:revision>
  <dcterms:created xsi:type="dcterms:W3CDTF">2016-10-21T05:28:00Z</dcterms:created>
  <dcterms:modified xsi:type="dcterms:W3CDTF">2022-05-27T23:57:44Z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51668ADEE6EE4481B8DE70445DE646FB</vt:lpwstr>
  </property>
  <property fmtid="{D5CDD505-2E9C-101B-9397-08002B2CF9AE}" pid="3" name="KSOProductBuildVer">
    <vt:lpwstr>2052-11.1.0.11365</vt:lpwstr>
  </property>
</Properties>
</file>