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1F5AEC7-8D38-40E1-AF2B-331BC3D7983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3BF753-1E87-45CE-98CA-31DF6745258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write a literature review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4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132856"/>
            <a:ext cx="6400800" cy="417646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/>
              <a:t>The aim of a literature review is to show your reader (your tutor) that you have read, and have a good grasp of, the main published work concerning a particular topic or question in your field.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review will be guided by your research objective or by the issue or thesis you are arguing and will provide the framework for your further work.</a:t>
            </a:r>
            <a:endParaRPr lang="en-US" sz="2400" dirty="0" smtClean="0"/>
          </a:p>
          <a:p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dirty="0" smtClean="0"/>
              <a:t>What is a literature review?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literature review?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your review should not be simply a description of what others have published in the form of a set of </a:t>
            </a:r>
            <a:r>
              <a:rPr lang="en-US" sz="2400" dirty="0" smtClean="0"/>
              <a:t>summaries</a:t>
            </a:r>
          </a:p>
          <a:p>
            <a:r>
              <a:rPr lang="en-US" sz="2400" dirty="0" smtClean="0"/>
              <a:t>It should </a:t>
            </a:r>
            <a:r>
              <a:rPr lang="en-US" sz="2400" dirty="0"/>
              <a:t>take the form of a critical discussion, showing insight and an awareness of differing arguments, theories and </a:t>
            </a:r>
            <a:r>
              <a:rPr lang="en-US" sz="2400" dirty="0" smtClean="0"/>
              <a:t>approaches.</a:t>
            </a:r>
          </a:p>
          <a:p>
            <a:r>
              <a:rPr lang="en-US" sz="2400" dirty="0"/>
              <a:t>It should be a synthesis and analysis of the relevant published work, linked at all times to your own purpose and rationale.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08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 of a literature review?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Compare </a:t>
            </a:r>
            <a:r>
              <a:rPr lang="en-US" sz="2400" dirty="0"/>
              <a:t>and contrast different authors' views on an </a:t>
            </a:r>
            <a:r>
              <a:rPr lang="en-US" sz="2400" dirty="0" smtClean="0"/>
              <a:t>issue</a:t>
            </a:r>
          </a:p>
          <a:p>
            <a:r>
              <a:rPr lang="en-US" sz="2400" dirty="0"/>
              <a:t>group authors who draw similar </a:t>
            </a:r>
            <a:r>
              <a:rPr lang="en-US" sz="2400" dirty="0" smtClean="0"/>
              <a:t>conclusions</a:t>
            </a:r>
          </a:p>
          <a:p>
            <a:r>
              <a:rPr lang="en-GB" sz="2400" dirty="0"/>
              <a:t>criticise aspects of </a:t>
            </a:r>
            <a:r>
              <a:rPr lang="en-GB" sz="2400" dirty="0" smtClean="0"/>
              <a:t>methodology</a:t>
            </a:r>
          </a:p>
          <a:p>
            <a:r>
              <a:rPr lang="en-US" sz="2400" dirty="0"/>
              <a:t>note areas in which authors are in </a:t>
            </a:r>
            <a:r>
              <a:rPr lang="en-US" sz="2400" dirty="0" smtClean="0"/>
              <a:t>disagreement</a:t>
            </a:r>
          </a:p>
          <a:p>
            <a:r>
              <a:rPr lang="en-GB" sz="2400" dirty="0"/>
              <a:t>highlight exemplary </a:t>
            </a:r>
            <a:r>
              <a:rPr lang="en-GB" sz="2400" dirty="0" smtClean="0"/>
              <a:t>studies</a:t>
            </a:r>
          </a:p>
          <a:p>
            <a:r>
              <a:rPr lang="en-GB" sz="2400" dirty="0"/>
              <a:t>highlight gaps in </a:t>
            </a:r>
            <a:r>
              <a:rPr lang="en-GB" sz="2400" dirty="0" smtClean="0"/>
              <a:t>research</a:t>
            </a:r>
          </a:p>
          <a:p>
            <a:r>
              <a:rPr lang="en-US" sz="2400" dirty="0"/>
              <a:t>show how your study relates to previous </a:t>
            </a:r>
            <a:r>
              <a:rPr lang="en-US" sz="2400" dirty="0" smtClean="0"/>
              <a:t>studies</a:t>
            </a:r>
          </a:p>
          <a:p>
            <a:r>
              <a:rPr lang="en-US" sz="2400" dirty="0"/>
              <a:t>show how your study relates to the literature in </a:t>
            </a:r>
            <a:r>
              <a:rPr lang="en-US" sz="2400" dirty="0" smtClean="0"/>
              <a:t>general</a:t>
            </a:r>
          </a:p>
          <a:p>
            <a:r>
              <a:rPr lang="en-US" sz="2400" dirty="0"/>
              <a:t>conclude by </a:t>
            </a:r>
            <a:r>
              <a:rPr lang="en-US" sz="2400" dirty="0" err="1"/>
              <a:t>summarising</a:t>
            </a:r>
            <a:r>
              <a:rPr lang="en-US" sz="2400" dirty="0"/>
              <a:t> what the literature says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8202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purposes of the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define and limit the problem you are working </a:t>
            </a:r>
            <a:r>
              <a:rPr lang="en-US" sz="2400" dirty="0" smtClean="0"/>
              <a:t>on</a:t>
            </a:r>
          </a:p>
          <a:p>
            <a:r>
              <a:rPr lang="en-US" sz="2400" dirty="0"/>
              <a:t>to place your study in an historical </a:t>
            </a:r>
            <a:r>
              <a:rPr lang="en-US" sz="2400" dirty="0" smtClean="0"/>
              <a:t>perspective</a:t>
            </a:r>
          </a:p>
          <a:p>
            <a:r>
              <a:rPr lang="en-GB" sz="2400" dirty="0"/>
              <a:t>to avoid unnecessary </a:t>
            </a:r>
            <a:r>
              <a:rPr lang="en-GB" sz="2400" dirty="0" smtClean="0"/>
              <a:t>duplication</a:t>
            </a:r>
          </a:p>
          <a:p>
            <a:r>
              <a:rPr lang="en-US" sz="2400" dirty="0"/>
              <a:t>to evaluate promising research </a:t>
            </a:r>
            <a:r>
              <a:rPr lang="en-US" sz="2400" dirty="0" smtClean="0"/>
              <a:t>methods</a:t>
            </a:r>
          </a:p>
          <a:p>
            <a:r>
              <a:rPr lang="en-US" sz="2400" dirty="0"/>
              <a:t>to relate your findings to previous knowledge and suggest further </a:t>
            </a:r>
            <a:r>
              <a:rPr lang="en-US" sz="2400" dirty="0" smtClean="0"/>
              <a:t>research</a:t>
            </a:r>
          </a:p>
          <a:p>
            <a:r>
              <a:rPr lang="en-US" sz="2400" dirty="0"/>
              <a:t>A good literature review, therefore, is critical of what has been written, identifies areas of controversy, raises questions and identifies areas which need further research.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3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</TotalTime>
  <Words>266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Georgia</vt:lpstr>
      <vt:lpstr>Wingdings</vt:lpstr>
      <vt:lpstr>Wingdings 2</vt:lpstr>
      <vt:lpstr>Civic</vt:lpstr>
      <vt:lpstr>How to write a literature review </vt:lpstr>
      <vt:lpstr>What is a literature review?</vt:lpstr>
      <vt:lpstr>What is a literature review? </vt:lpstr>
      <vt:lpstr>Contents of a literature review? </vt:lpstr>
      <vt:lpstr>The purposes of the 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literature review</dc:title>
  <dc:creator>Wilding, Terry</dc:creator>
  <cp:lastModifiedBy>Wilding, Terry</cp:lastModifiedBy>
  <cp:revision>3</cp:revision>
  <dcterms:created xsi:type="dcterms:W3CDTF">2015-11-09T14:44:14Z</dcterms:created>
  <dcterms:modified xsi:type="dcterms:W3CDTF">2018-09-21T12:00:40Z</dcterms:modified>
</cp:coreProperties>
</file>