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7312B9-7BC5-4426-B958-735CDB04A218}" v="2380" dt="2019-11-10T18:57:19.574"/>
    <p1510:client id="{CCC11526-6645-E58C-91C5-019329150ADE}" v="2417" dt="2019-11-10T20:00:33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4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8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8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8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3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1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44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3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52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19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84" r:id="rId5"/>
    <p:sldLayoutId id="2147483678" r:id="rId6"/>
    <p:sldLayoutId id="2147483679" r:id="rId7"/>
    <p:sldLayoutId id="2147483680" r:id="rId8"/>
    <p:sldLayoutId id="2147483683" r:id="rId9"/>
    <p:sldLayoutId id="2147483681" r:id="rId10"/>
    <p:sldLayoutId id="2147483682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X6kn9_U8qk" TargetMode="External"/><Relationship Id="rId2" Type="http://schemas.openxmlformats.org/officeDocument/2006/relationships/hyperlink" Target="https://www.youtube.com/watch?v=d1MWxSUO4ts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212220-28C8-4401-8722-4C75D6C889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903" r="-2" b="127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How background noise effects concentration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By Dale Smallwood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F4F79-6368-4ACC-B95F-CDD151B5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86E81B-2B32-4570-BE37-9118C9E67B3E}"/>
              </a:ext>
            </a:extLst>
          </p:cNvPr>
          <p:cNvSpPr txBox="1"/>
          <p:nvPr/>
        </p:nvSpPr>
        <p:spPr>
          <a:xfrm>
            <a:off x="569344" y="2093343"/>
            <a:ext cx="10262558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ea typeface="+mn-lt"/>
                <a:cs typeface="+mn-lt"/>
              </a:rPr>
              <a:t>For my research topic I chose to research how background noises can affect concentration.</a:t>
            </a:r>
          </a:p>
          <a:p>
            <a:endParaRPr lang="en-GB" sz="2000" dirty="0"/>
          </a:p>
          <a:p>
            <a:r>
              <a:rPr lang="en-GB" sz="2000" dirty="0"/>
              <a:t>In day to day life we tend to struggle focusing on tasks. I would like to find out, why we struggle, how to help and find a way to improve our concentration.</a:t>
            </a:r>
          </a:p>
          <a:p>
            <a:endParaRPr lang="en-GB" dirty="0"/>
          </a:p>
          <a:p>
            <a:pPr marL="285750" indent="-285750">
              <a:buFont typeface="Arial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0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498A-2A97-437C-875A-6671A35C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92776"/>
          </a:xfrm>
        </p:spPr>
        <p:txBody>
          <a:bodyPr>
            <a:normAutofit fontScale="90000"/>
          </a:bodyPr>
          <a:lstStyle/>
          <a:p>
            <a:pPr algn="ctr"/>
            <a:br>
              <a:rPr lang="en-GB" dirty="0">
                <a:ea typeface="+mj-lt"/>
                <a:cs typeface="+mj-lt"/>
              </a:rPr>
            </a:br>
            <a:r>
              <a:rPr lang="en-GB" sz="3600" dirty="0">
                <a:ea typeface="+mj-lt"/>
                <a:cs typeface="+mj-lt"/>
              </a:rPr>
              <a:t>Why I find this topic really engaging and why I chose it 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6C6DEE-037A-4198-9889-D0F974747F06}"/>
              </a:ext>
            </a:extLst>
          </p:cNvPr>
          <p:cNvSpPr txBox="1"/>
          <p:nvPr/>
        </p:nvSpPr>
        <p:spPr>
          <a:xfrm>
            <a:off x="572654" y="2924849"/>
            <a:ext cx="11915422" cy="27699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2000" dirty="0">
                <a:ea typeface="+mn-lt"/>
                <a:cs typeface="+mn-lt"/>
              </a:rPr>
              <a:t>It could help others with further work or projects with the results I gathered.</a:t>
            </a:r>
          </a:p>
          <a:p>
            <a:endParaRPr lang="en-GB" sz="2000" dirty="0"/>
          </a:p>
          <a:p>
            <a:pPr marL="285750" indent="-285750">
              <a:buFont typeface="Arial,Sans-Serif"/>
              <a:buChar char="•"/>
            </a:pPr>
            <a:r>
              <a:rPr lang="en-GB" sz="2000" dirty="0"/>
              <a:t>Showed the participant taking part if noise could or not could assist them with focusing on tasks.</a:t>
            </a:r>
          </a:p>
          <a:p>
            <a:pPr marL="285750" indent="-285750">
              <a:buFont typeface="Arial,Sans-Serif"/>
              <a:buChar char="•"/>
            </a:pPr>
            <a:endParaRPr lang="en-GB" sz="2000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2000" dirty="0">
                <a:ea typeface="+mn-lt"/>
                <a:cs typeface="+mn-lt"/>
              </a:rPr>
              <a:t>It could personally help me find out what helps me focus on future topics.</a:t>
            </a:r>
          </a:p>
          <a:p>
            <a:pPr marL="285750" indent="-285750">
              <a:buFont typeface="Arial,Sans-Serif"/>
              <a:buChar char="•"/>
            </a:pPr>
            <a:endParaRPr lang="en-GB" sz="2000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839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BAD6-6F5D-4A0F-927C-F3DB6E82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How I gathered my research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20D82-04FE-4B86-A04F-6322F66968CB}"/>
              </a:ext>
            </a:extLst>
          </p:cNvPr>
          <p:cNvSpPr txBox="1"/>
          <p:nvPr/>
        </p:nvSpPr>
        <p:spPr>
          <a:xfrm>
            <a:off x="1094508" y="1995054"/>
            <a:ext cx="1181792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/>
              <a:t>I created a table with different shapes as shown below and asked a set of questions which were.</a:t>
            </a:r>
          </a:p>
        </p:txBody>
      </p:sp>
      <p:pic>
        <p:nvPicPr>
          <p:cNvPr id="4" name="Picture 4" descr="A picture containing outdoor, light, background, sitting&#10;&#10;Description generated with very high confidence">
            <a:extLst>
              <a:ext uri="{FF2B5EF4-FFF2-40B4-BE49-F238E27FC236}">
                <a16:creationId xmlns:a16="http://schemas.microsoft.com/office/drawing/2014/main" id="{D88BEC75-3B96-4A46-9E51-9E9B37BE3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73" y="2401286"/>
            <a:ext cx="6774871" cy="420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7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43CC4F-1255-4F61-95B7-ED16368B7D07}"/>
              </a:ext>
            </a:extLst>
          </p:cNvPr>
          <p:cNvSpPr txBox="1"/>
          <p:nvPr/>
        </p:nvSpPr>
        <p:spPr>
          <a:xfrm>
            <a:off x="498764" y="900546"/>
            <a:ext cx="11333017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dirty="0"/>
              <a:t>The questions as followed</a:t>
            </a:r>
            <a:endParaRPr lang="en-US"/>
          </a:p>
          <a:p>
            <a:pPr algn="ctr"/>
            <a:endParaRPr lang="en-GB" sz="2000" dirty="0"/>
          </a:p>
          <a:p>
            <a:pPr algn="ctr"/>
            <a:r>
              <a:rPr lang="en-GB" sz="2000" dirty="0"/>
              <a:t>How many boxes contain :</a:t>
            </a:r>
          </a:p>
          <a:p>
            <a:pPr algn="ctr"/>
            <a:endParaRPr lang="en-GB" sz="2000" dirty="0"/>
          </a:p>
          <a:p>
            <a:pPr algn="ctr"/>
            <a:r>
              <a:rPr lang="en-GB" sz="2000" dirty="0"/>
              <a:t>(test one)</a:t>
            </a:r>
          </a:p>
          <a:p>
            <a:pPr marL="285750" indent="-285750" algn="ctr">
              <a:buFont typeface="Arial"/>
              <a:buChar char="•"/>
            </a:pPr>
            <a:r>
              <a:rPr lang="en-GB" sz="2000" dirty="0"/>
              <a:t>Three stars</a:t>
            </a:r>
          </a:p>
          <a:p>
            <a:pPr marL="285750" indent="-285750" algn="ctr">
              <a:buFont typeface="Arial"/>
              <a:buChar char="•"/>
            </a:pPr>
            <a:r>
              <a:rPr lang="en-GB" sz="2000" dirty="0"/>
              <a:t>Three triangles</a:t>
            </a:r>
          </a:p>
          <a:p>
            <a:pPr marL="285750" indent="-285750" algn="ctr">
              <a:buFont typeface="Arial"/>
              <a:buChar char="•"/>
            </a:pPr>
            <a:r>
              <a:rPr lang="en-GB" sz="2000" dirty="0"/>
              <a:t>Three circles </a:t>
            </a:r>
          </a:p>
          <a:p>
            <a:pPr marL="285750" indent="-285750" algn="ctr">
              <a:buFont typeface="Arial"/>
              <a:buChar char="•"/>
            </a:pPr>
            <a:endParaRPr lang="en-GB" sz="2000" dirty="0"/>
          </a:p>
          <a:p>
            <a:pPr algn="ctr"/>
            <a:r>
              <a:rPr lang="en-GB" sz="2000" dirty="0"/>
              <a:t>(test two)</a:t>
            </a:r>
          </a:p>
          <a:p>
            <a:pPr marL="285750" indent="-285750" algn="ctr">
              <a:buFont typeface="Arial"/>
              <a:buChar char="•"/>
            </a:pPr>
            <a:r>
              <a:rPr lang="en-GB" sz="2000" dirty="0"/>
              <a:t>Four stars</a:t>
            </a:r>
          </a:p>
          <a:p>
            <a:pPr marL="285750" indent="-285750" algn="ctr">
              <a:buFont typeface="Arial"/>
              <a:buChar char="•"/>
            </a:pPr>
            <a:r>
              <a:rPr lang="en-GB" sz="2000" dirty="0"/>
              <a:t>Three circles</a:t>
            </a:r>
          </a:p>
          <a:p>
            <a:pPr marL="285750" indent="-285750" algn="ctr">
              <a:buFont typeface="Arial"/>
              <a:buChar char="•"/>
            </a:pPr>
            <a:r>
              <a:rPr lang="en-GB" sz="2000" dirty="0"/>
              <a:t>Two triangles</a:t>
            </a:r>
          </a:p>
          <a:p>
            <a:pPr marL="285750" indent="-285750" algn="ctr">
              <a:buFont typeface="Arial"/>
              <a:buChar char="•"/>
            </a:pPr>
            <a:endParaRPr lang="en-GB" sz="2000" dirty="0"/>
          </a:p>
          <a:p>
            <a:pPr algn="ctr"/>
            <a:r>
              <a:rPr lang="en-GB" sz="2000" dirty="0"/>
              <a:t>(test three)</a:t>
            </a:r>
          </a:p>
          <a:p>
            <a:pPr marL="285750" indent="-285750" algn="ctr">
              <a:buFont typeface="Arial"/>
              <a:buChar char="•"/>
            </a:pPr>
            <a:r>
              <a:rPr lang="en-GB" sz="2000" dirty="0"/>
              <a:t>One star</a:t>
            </a:r>
          </a:p>
          <a:p>
            <a:pPr marL="285750" indent="-285750" algn="ctr">
              <a:buFont typeface="Arial"/>
              <a:buChar char="•"/>
            </a:pPr>
            <a:r>
              <a:rPr lang="en-GB" sz="2000" dirty="0"/>
              <a:t>One circle </a:t>
            </a:r>
          </a:p>
          <a:p>
            <a:pPr marL="285750" indent="-285750" algn="ctr">
              <a:buFont typeface="Arial"/>
              <a:buChar char="•"/>
            </a:pPr>
            <a:r>
              <a:rPr lang="en-GB" sz="2000" dirty="0"/>
              <a:t>One triangle 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82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DFDE-84AB-41FE-9967-06265F8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Research gathered and how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8FEBC-AF3B-44F1-ABBD-C4299F07D8CF}"/>
              </a:ext>
            </a:extLst>
          </p:cNvPr>
          <p:cNvSpPr txBox="1"/>
          <p:nvPr/>
        </p:nvSpPr>
        <p:spPr>
          <a:xfrm>
            <a:off x="637310" y="2133600"/>
            <a:ext cx="105433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364A05-BA49-4275-9F4D-17C56E873241}"/>
              </a:ext>
            </a:extLst>
          </p:cNvPr>
          <p:cNvSpPr txBox="1"/>
          <p:nvPr/>
        </p:nvSpPr>
        <p:spPr>
          <a:xfrm>
            <a:off x="346365" y="1842655"/>
            <a:ext cx="11125198" cy="60631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dirty="0"/>
              <a:t>During asking each task provided, I had timed the participant, how long it took them to answer each question. I played a different range of sounds to see how it would affect the test.</a:t>
            </a:r>
            <a:endParaRPr lang="en-US" dirty="0"/>
          </a:p>
          <a:p>
            <a:pPr algn="ctr"/>
            <a:endParaRPr lang="en-GB" sz="2000" dirty="0"/>
          </a:p>
          <a:p>
            <a:pPr algn="ctr"/>
            <a:r>
              <a:rPr lang="en-GB" sz="2000" dirty="0"/>
              <a:t>For the star questions</a:t>
            </a:r>
          </a:p>
          <a:p>
            <a:pPr algn="ctr"/>
            <a:r>
              <a:rPr lang="en-GB" sz="2000" dirty="0"/>
              <a:t>I played a </a:t>
            </a:r>
            <a:r>
              <a:rPr lang="en-GB" sz="2000" dirty="0" err="1"/>
              <a:t>Youtube</a:t>
            </a:r>
            <a:r>
              <a:rPr lang="en-GB" sz="2000" dirty="0"/>
              <a:t> video of a baby crying to see how a bad / annoying sound would cause a loss or gain of concentration. </a:t>
            </a:r>
          </a:p>
          <a:p>
            <a:pPr algn="ctr"/>
            <a:r>
              <a:rPr lang="en-GB" dirty="0">
                <a:ea typeface="+mn-lt"/>
                <a:cs typeface="+mn-lt"/>
                <a:hlinkClick r:id="rId2"/>
              </a:rPr>
              <a:t>https://www.youtube.com/watch?v=d1MWxSUO4ts</a:t>
            </a:r>
            <a:endParaRPr lang="en-GB" dirty="0"/>
          </a:p>
          <a:p>
            <a:pPr algn="ctr"/>
            <a:endParaRPr lang="en-GB" sz="2000" dirty="0"/>
          </a:p>
          <a:p>
            <a:pPr algn="ctr"/>
            <a:r>
              <a:rPr lang="en-GB" sz="2000" dirty="0"/>
              <a:t>For the circle questions </a:t>
            </a:r>
          </a:p>
          <a:p>
            <a:pPr algn="ctr"/>
            <a:r>
              <a:rPr lang="en-GB" sz="2000" dirty="0"/>
              <a:t>I played a </a:t>
            </a:r>
            <a:r>
              <a:rPr lang="en-GB" sz="2000" dirty="0" err="1"/>
              <a:t>Youtube</a:t>
            </a:r>
            <a:r>
              <a:rPr lang="en-GB" sz="2000" dirty="0"/>
              <a:t> of rain falling to see how a calming sound would effect concentration. </a:t>
            </a:r>
          </a:p>
          <a:p>
            <a:pPr algn="ctr"/>
            <a:r>
              <a:rPr lang="en-GB" sz="2000" dirty="0">
                <a:ea typeface="+mn-lt"/>
                <a:cs typeface="+mn-lt"/>
                <a:hlinkClick r:id="rId3"/>
              </a:rPr>
              <a:t>https://www.youtube.com/watch?v=jX6kn9_U8qk</a:t>
            </a:r>
            <a:endParaRPr lang="en-GB" dirty="0"/>
          </a:p>
          <a:p>
            <a:pPr algn="ctr"/>
            <a:endParaRPr lang="en-GB" sz="2000" dirty="0"/>
          </a:p>
          <a:p>
            <a:pPr algn="ctr"/>
            <a:r>
              <a:rPr lang="en-GB" sz="2000" dirty="0"/>
              <a:t>For the triangle questions </a:t>
            </a:r>
          </a:p>
          <a:p>
            <a:pPr algn="ctr"/>
            <a:r>
              <a:rPr lang="en-GB" sz="2000" dirty="0"/>
              <a:t>I did not play any audio from a </a:t>
            </a:r>
            <a:r>
              <a:rPr lang="en-GB" sz="2000" dirty="0" err="1"/>
              <a:t>Youtube</a:t>
            </a:r>
            <a:r>
              <a:rPr lang="en-GB" sz="2000" dirty="0"/>
              <a:t> video as I needed a controlled answer. </a:t>
            </a:r>
          </a:p>
          <a:p>
            <a:pPr algn="ctr"/>
            <a:endParaRPr lang="en-GB" sz="20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8684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3A91-9004-4ECF-863E-CB750B93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The results and there meaning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12A659-B37B-4FFB-8948-44AE76B0B631}"/>
              </a:ext>
            </a:extLst>
          </p:cNvPr>
          <p:cNvSpPr txBox="1"/>
          <p:nvPr/>
        </p:nvSpPr>
        <p:spPr>
          <a:xfrm>
            <a:off x="138546" y="1939637"/>
            <a:ext cx="7065818" cy="46782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ea typeface="+mn-lt"/>
                <a:cs typeface="+mn-lt"/>
              </a:rPr>
              <a:t>(test one)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2000" dirty="0">
                <a:ea typeface="+mn-lt"/>
                <a:cs typeface="+mn-lt"/>
              </a:rPr>
              <a:t>Three stars – 19.2 seconds  (most incorrect answers)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2000" dirty="0">
                <a:ea typeface="+mn-lt"/>
                <a:cs typeface="+mn-lt"/>
              </a:rPr>
              <a:t>Three circles -17.4 seconds (fastest time)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2000" dirty="0">
                <a:ea typeface="+mn-lt"/>
                <a:cs typeface="+mn-lt"/>
              </a:rPr>
              <a:t>Three triangles - 24.2 seconds </a:t>
            </a:r>
          </a:p>
          <a:p>
            <a:pPr marL="285750" indent="-285750">
              <a:buFont typeface="Arial,Sans-Serif"/>
              <a:buChar char="•"/>
            </a:pPr>
            <a:endParaRPr lang="en-GB" sz="2000" dirty="0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(test two)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2000" dirty="0">
                <a:ea typeface="+mn-lt"/>
                <a:cs typeface="+mn-lt"/>
              </a:rPr>
              <a:t>Four stars – 18.2 seconds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2000" dirty="0">
                <a:ea typeface="+mn-lt"/>
                <a:cs typeface="+mn-lt"/>
              </a:rPr>
              <a:t>Three circles – 15.7 seconds (fastest time)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2000" dirty="0">
                <a:ea typeface="+mn-lt"/>
                <a:cs typeface="+mn-lt"/>
              </a:rPr>
              <a:t>Two triangles – 33 seconds  (most incorrect answers)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GB" sz="2000" dirty="0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(test three)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2000" dirty="0">
                <a:ea typeface="+mn-lt"/>
                <a:cs typeface="+mn-lt"/>
              </a:rPr>
              <a:t>One star - 18.6 seconds  (most incorrect answers)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2000" dirty="0">
                <a:ea typeface="+mn-lt"/>
                <a:cs typeface="+mn-lt"/>
              </a:rPr>
              <a:t>One circle  - 16.2 seconds (fastest time)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2000" dirty="0">
                <a:ea typeface="+mn-lt"/>
                <a:cs typeface="+mn-lt"/>
              </a:rPr>
              <a:t>One triangle  18 seconds (most incorrect answers)</a:t>
            </a:r>
            <a:endParaRPr lang="en-US" sz="2000">
              <a:ea typeface="+mn-lt"/>
              <a:cs typeface="+mn-lt"/>
            </a:endParaRPr>
          </a:p>
          <a:p>
            <a:pPr algn="l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4ED9E-C537-4759-AFA9-9DFD0716891F}"/>
              </a:ext>
            </a:extLst>
          </p:cNvPr>
          <p:cNvSpPr txBox="1"/>
          <p:nvPr/>
        </p:nvSpPr>
        <p:spPr>
          <a:xfrm>
            <a:off x="6242172" y="1717990"/>
            <a:ext cx="5721927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From these results, the circles / good sound questions, were the fastest time and had no incorrect answers. Therefore a relaxing sound may improve your concentration.</a:t>
            </a:r>
          </a:p>
          <a:p>
            <a:endParaRPr lang="en-GB" dirty="0"/>
          </a:p>
          <a:p>
            <a:r>
              <a:rPr lang="en-GB" dirty="0"/>
              <a:t>Other than test three, the triangle questions / no sound control test, had the longest average time. Some participants also explained to me, they had issues focusing without any background noises. There was also, a couple of incorrect answers, which also supports, they lost concentration during the test. </a:t>
            </a:r>
          </a:p>
          <a:p>
            <a:endParaRPr lang="en-GB" dirty="0"/>
          </a:p>
          <a:p>
            <a:r>
              <a:rPr lang="en-GB" dirty="0"/>
              <a:t>Even though the star / bad sound questions were not the fastest, they still were faster than the control no sound, but there was also some incorrect answers.</a:t>
            </a:r>
          </a:p>
          <a:p>
            <a:endParaRPr lang="en-GB" dirty="0"/>
          </a:p>
          <a:p>
            <a:r>
              <a:rPr lang="en-GB" dirty="0"/>
              <a:t>These results show, that some participants, work better with sound.</a:t>
            </a:r>
          </a:p>
        </p:txBody>
      </p:sp>
    </p:spTree>
    <p:extLst>
      <p:ext uri="{BB962C8B-B14F-4D97-AF65-F5344CB8AC3E}">
        <p14:creationId xmlns:p14="http://schemas.microsoft.com/office/powerpoint/2010/main" val="18730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E3036E-960C-42EB-9EC9-3F35D1CEAA51}"/>
              </a:ext>
            </a:extLst>
          </p:cNvPr>
          <p:cNvSpPr txBox="1"/>
          <p:nvPr/>
        </p:nvSpPr>
        <p:spPr>
          <a:xfrm>
            <a:off x="1634838" y="2105891"/>
            <a:ext cx="10848107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dirty="0"/>
              <a:t>Thank you for listening to my presentation.</a:t>
            </a:r>
            <a:endParaRPr lang="en-US" sz="4000"/>
          </a:p>
          <a:p>
            <a:endParaRPr lang="en-GB" sz="4000" dirty="0"/>
          </a:p>
          <a:p>
            <a:r>
              <a:rPr lang="en-GB" sz="4000" dirty="0"/>
              <a:t>I hope that my research helped you.</a:t>
            </a:r>
          </a:p>
          <a:p>
            <a:endParaRPr lang="en-GB" sz="4000" dirty="0"/>
          </a:p>
          <a:p>
            <a:r>
              <a:rPr lang="en-GB" sz="4000" dirty="0"/>
              <a:t>Do you have any questions?</a:t>
            </a:r>
            <a:endParaRPr lang="en-GB" dirty="0"/>
          </a:p>
          <a:p>
            <a:endParaRPr lang="en-GB" sz="4000" dirty="0"/>
          </a:p>
          <a:p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4691319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F3C22"/>
      </a:dk2>
      <a:lt2>
        <a:srgbClr val="E2E8E7"/>
      </a:lt2>
      <a:accent1>
        <a:srgbClr val="C6969D"/>
      </a:accent1>
      <a:accent2>
        <a:srgbClr val="BA8F7F"/>
      </a:accent2>
      <a:accent3>
        <a:srgbClr val="B0A282"/>
      </a:accent3>
      <a:accent4>
        <a:srgbClr val="A2A873"/>
      </a:accent4>
      <a:accent5>
        <a:srgbClr val="94AA81"/>
      </a:accent5>
      <a:accent6>
        <a:srgbClr val="7BAF78"/>
      </a:accent6>
      <a:hlink>
        <a:srgbClr val="568E86"/>
      </a:hlink>
      <a:folHlink>
        <a:srgbClr val="828282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155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Nova Light</vt:lpstr>
      <vt:lpstr>Arial,Sans-Serif</vt:lpstr>
      <vt:lpstr>Wingdings 2</vt:lpstr>
      <vt:lpstr>DividendVTI</vt:lpstr>
      <vt:lpstr>How background noise effects concentration</vt:lpstr>
      <vt:lpstr>Introduction</vt:lpstr>
      <vt:lpstr> Why I find this topic really engaging and why I chose it </vt:lpstr>
      <vt:lpstr>How I gathered my research </vt:lpstr>
      <vt:lpstr>PowerPoint Presentation</vt:lpstr>
      <vt:lpstr>Research gathered and how </vt:lpstr>
      <vt:lpstr>The results and there meaning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Dale Smallwood</dc:creator>
  <cp:lastModifiedBy>Dale Smallwood</cp:lastModifiedBy>
  <cp:revision>742</cp:revision>
  <dcterms:created xsi:type="dcterms:W3CDTF">2019-11-10T17:59:22Z</dcterms:created>
  <dcterms:modified xsi:type="dcterms:W3CDTF">2019-11-11T14:01:13Z</dcterms:modified>
</cp:coreProperties>
</file>