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sldIdLst>
    <p:sldId id="256" r:id="rId2"/>
    <p:sldId id="264" r:id="rId3"/>
    <p:sldId id="258" r:id="rId4"/>
    <p:sldId id="271" r:id="rId5"/>
    <p:sldId id="270" r:id="rId6"/>
    <p:sldId id="269" r:id="rId7"/>
    <p:sldId id="257" r:id="rId8"/>
    <p:sldId id="259" r:id="rId9"/>
    <p:sldId id="261" r:id="rId10"/>
    <p:sldId id="268" r:id="rId11"/>
    <p:sldId id="262" r:id="rId12"/>
    <p:sldId id="263" r:id="rId13"/>
    <p:sldId id="266" r:id="rId14"/>
    <p:sldId id="267" r:id="rId15"/>
    <p:sldId id="272" r:id="rId16"/>
    <p:sldId id="274" r:id="rId17"/>
    <p:sldId id="276" r:id="rId18"/>
    <p:sldId id="280" r:id="rId19"/>
    <p:sldId id="275" r:id="rId20"/>
    <p:sldId id="278" r:id="rId21"/>
    <p:sldId id="277" r:id="rId22"/>
    <p:sldId id="285" r:id="rId23"/>
    <p:sldId id="273" r:id="rId24"/>
    <p:sldId id="281" r:id="rId25"/>
    <p:sldId id="282" r:id="rId26"/>
    <p:sldId id="284" r:id="rId27"/>
    <p:sldId id="283" r:id="rId28"/>
    <p:sldId id="286" r:id="rId29"/>
    <p:sldId id="288" r:id="rId30"/>
    <p:sldId id="287" r:id="rId31"/>
    <p:sldId id="289" r:id="rId32"/>
    <p:sldId id="291" r:id="rId33"/>
    <p:sldId id="290" r:id="rId34"/>
    <p:sldId id="292" r:id="rId35"/>
    <p:sldId id="293" r:id="rId36"/>
    <p:sldId id="294" r:id="rId37"/>
    <p:sldId id="295" r:id="rId38"/>
    <p:sldId id="298" r:id="rId39"/>
    <p:sldId id="296" r:id="rId40"/>
    <p:sldId id="299" r:id="rId41"/>
    <p:sldId id="29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011DFD-45AC-48EE-A243-890066E0C345}">
          <p14:sldIdLst>
            <p14:sldId id="256"/>
            <p14:sldId id="264"/>
            <p14:sldId id="258"/>
            <p14:sldId id="271"/>
            <p14:sldId id="270"/>
            <p14:sldId id="269"/>
            <p14:sldId id="257"/>
            <p14:sldId id="259"/>
            <p14:sldId id="261"/>
            <p14:sldId id="268"/>
            <p14:sldId id="262"/>
            <p14:sldId id="263"/>
            <p14:sldId id="266"/>
            <p14:sldId id="267"/>
            <p14:sldId id="272"/>
            <p14:sldId id="274"/>
            <p14:sldId id="276"/>
            <p14:sldId id="280"/>
            <p14:sldId id="275"/>
            <p14:sldId id="278"/>
            <p14:sldId id="277"/>
            <p14:sldId id="285"/>
            <p14:sldId id="273"/>
            <p14:sldId id="281"/>
            <p14:sldId id="282"/>
            <p14:sldId id="284"/>
            <p14:sldId id="283"/>
            <p14:sldId id="286"/>
            <p14:sldId id="288"/>
            <p14:sldId id="287"/>
            <p14:sldId id="289"/>
            <p14:sldId id="291"/>
            <p14:sldId id="290"/>
            <p14:sldId id="292"/>
            <p14:sldId id="293"/>
            <p14:sldId id="294"/>
            <p14:sldId id="295"/>
            <p14:sldId id="298"/>
            <p14:sldId id="296"/>
            <p14:sldId id="299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ardi, Dominick" initials="AD" lastIdx="1" clrIdx="0">
    <p:extLst>
      <p:ext uri="{19B8F6BF-5375-455C-9EA6-DF929625EA0E}">
        <p15:presenceInfo xmlns:p15="http://schemas.microsoft.com/office/powerpoint/2012/main" userId="S-1-5-21-1935655697-1788223648-725345543-1176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2164" autoAdjust="0"/>
  </p:normalViewPr>
  <p:slideViewPr>
    <p:cSldViewPr snapToGrid="0">
      <p:cViewPr varScale="1">
        <p:scale>
          <a:sx n="74" d="100"/>
          <a:sy n="74" d="100"/>
        </p:scale>
        <p:origin x="9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E9864-FF97-476A-BE0F-FCE81E235674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144E2-9EBE-4751-96F2-3D756279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4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r>
              <a:rPr lang="en-US" baseline="0" dirty="0" smtClean="0"/>
              <a:t> of this talk is to have a more deterministic control flow. How do we fail gracefully.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16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Disclaimer: this is also way two specific but don’t worry about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28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give you one guess what we are going to use?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5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why the term</a:t>
            </a:r>
            <a:r>
              <a:rPr lang="en-US" baseline="0" dirty="0" smtClean="0"/>
              <a:t> Railway Oriented Programming.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00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27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22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see our Railroad begin to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42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04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28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8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different concepts that at first glance seem quite similar. What's the difference?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01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of this presentation is to get you to go to his blog!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63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 we do for functions that don’t throw errors?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53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95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852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 great if your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09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621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0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600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66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82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Funtional</a:t>
            </a:r>
            <a:r>
              <a:rPr lang="en-US" baseline="0" dirty="0" smtClean="0"/>
              <a:t>: bad because the compiler does not force you to handle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53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Golden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93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Hopefully by the end of this</a:t>
            </a:r>
            <a:r>
              <a:rPr lang="en-US" baseline="0" dirty="0" smtClean="0"/>
              <a:t> you will agree…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08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Dirty Words:</a:t>
            </a:r>
          </a:p>
          <a:p>
            <a:pPr marL="228600" indent="-228600">
              <a:buAutoNum type="arabicPeriod"/>
            </a:pPr>
            <a:r>
              <a:rPr lang="en-US" dirty="0" smtClean="0"/>
              <a:t>Monoid</a:t>
            </a:r>
          </a:p>
          <a:p>
            <a:pPr marL="228600" indent="-228600">
              <a:buAutoNum type="arabicPeriod"/>
            </a:pPr>
            <a:r>
              <a:rPr lang="en-US" dirty="0" smtClean="0"/>
              <a:t>Monad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11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why people hate the word monoid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Disclaimer: This is</a:t>
            </a:r>
            <a:r>
              <a:rPr lang="en-US" baseline="0" dirty="0" smtClean="0"/>
              <a:t> set theory. Really we are talking about category theory, but this is easier to understand.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12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Anyone think of a Monoid?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3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concatenating strings,</a:t>
            </a:r>
            <a:r>
              <a:rPr lang="en-US" baseline="0" dirty="0" smtClean="0"/>
              <a:t> </a:t>
            </a:r>
            <a:r>
              <a:rPr lang="en-US" sz="1600" b="1" baseline="0" dirty="0" smtClean="0"/>
              <a:t>concatenating lists</a:t>
            </a:r>
            <a:r>
              <a:rPr lang="en-US" baseline="0" dirty="0" smtClean="0"/>
              <a:t>, multiplication, maximum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 anyone think of an operation that is not a Monoid? Subtraction, division, list subtraction,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6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forfunandprofi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mailto:Daleardi@Gmail.com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Railway Oriented </a:t>
            </a:r>
            <a:r>
              <a:rPr lang="en-US" dirty="0" smtClean="0"/>
              <a:t>Programming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(Monadic Error Handling)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Err is Human; To Forgive Divine</a:t>
            </a:r>
          </a:p>
        </p:txBody>
      </p:sp>
    </p:spTree>
    <p:extLst>
      <p:ext uri="{BB962C8B-B14F-4D97-AF65-F5344CB8AC3E}">
        <p14:creationId xmlns:p14="http://schemas.microsoft.com/office/powerpoint/2010/main" val="273089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Monoids </a:t>
            </a:r>
            <a:r>
              <a:rPr lang="en-US" dirty="0" smtClean="0"/>
              <a:t>in real life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3241965" y="2097087"/>
            <a:ext cx="6213704" cy="823912"/>
          </a:xfrm>
        </p:spPr>
        <p:txBody>
          <a:bodyPr/>
          <a:lstStyle/>
          <a:p>
            <a:pPr algn="ctr"/>
            <a:r>
              <a:rPr lang="en-US" dirty="0"/>
              <a:t>Integers and Addition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2894753" y="2920999"/>
            <a:ext cx="6519412" cy="2717801"/>
          </a:xfrm>
        </p:spPr>
        <p:txBody>
          <a:bodyPr/>
          <a:lstStyle/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US" sz="2200" dirty="0"/>
              <a:t> If I “ADD” two “INTEGERS” I get another “INTEGER”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US" sz="2200" dirty="0"/>
              <a:t> (X + Y) + Z = X + (Y + Z)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US" sz="2200" dirty="0">
                <a:sym typeface="Wingdings" panose="05000000000000000000" pitchFamily="2" charset="2"/>
              </a:rPr>
              <a:t> X + 0 = X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88720" y="686796"/>
            <a:ext cx="9489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MONADS</a:t>
            </a:r>
            <a:endParaRPr lang="en-US"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05" y="3074645"/>
            <a:ext cx="117633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6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MoNADS</a:t>
            </a:r>
            <a:r>
              <a:rPr lang="en-US" dirty="0" smtClean="0"/>
              <a:t> in real life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627182" y="2097087"/>
            <a:ext cx="5083864" cy="420978"/>
          </a:xfrm>
        </p:spPr>
        <p:txBody>
          <a:bodyPr/>
          <a:lstStyle/>
          <a:p>
            <a:pPr algn="ctr"/>
            <a:r>
              <a:rPr lang="en-US" dirty="0" smtClean="0"/>
              <a:t>Monad Type and operation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33924" y="2518065"/>
            <a:ext cx="10070380" cy="312073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If I combine two </a:t>
            </a:r>
            <a:r>
              <a:rPr lang="en-US" dirty="0" smtClean="0"/>
              <a:t>functions ‘a→ m ‘b and ‘b→ </a:t>
            </a:r>
            <a:r>
              <a:rPr lang="en-US" dirty="0"/>
              <a:t>m </a:t>
            </a:r>
            <a:r>
              <a:rPr lang="en-US" dirty="0" smtClean="0"/>
              <a:t>‘c I </a:t>
            </a:r>
            <a:r>
              <a:rPr lang="en-US" dirty="0"/>
              <a:t>get </a:t>
            </a:r>
            <a:r>
              <a:rPr lang="en-US" dirty="0" smtClean="0"/>
              <a:t>‘a→ </a:t>
            </a:r>
            <a:r>
              <a:rPr lang="en-US" dirty="0"/>
              <a:t>m </a:t>
            </a:r>
            <a:r>
              <a:rPr lang="en-US" dirty="0" smtClean="0"/>
              <a:t>‘c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 can perform combinations in any order and get the same result 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There is something that when combined with anything gives me the same thing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Option Monad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7"/>
            <a:ext cx="10050503" cy="413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76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Option </a:t>
            </a:r>
            <a:r>
              <a:rPr lang="en-US" dirty="0" err="1" smtClean="0"/>
              <a:t>MoNAD</a:t>
            </a:r>
            <a:r>
              <a:rPr lang="en-US" dirty="0" smtClean="0"/>
              <a:t> in real life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1141411" y="2259876"/>
            <a:ext cx="9764927" cy="420979"/>
          </a:xfrm>
        </p:spPr>
        <p:txBody>
          <a:bodyPr/>
          <a:lstStyle/>
          <a:p>
            <a:pPr algn="ctr"/>
            <a:r>
              <a:rPr lang="en-US" dirty="0" smtClean="0"/>
              <a:t>A’ </a:t>
            </a:r>
            <a:r>
              <a:rPr lang="en-US" dirty="0"/>
              <a:t>→</a:t>
            </a:r>
            <a:r>
              <a:rPr lang="en-US" dirty="0" smtClean="0"/>
              <a:t> Option A’ </a:t>
            </a:r>
            <a:r>
              <a:rPr lang="en-US" dirty="0"/>
              <a:t>and </a:t>
            </a:r>
            <a:r>
              <a:rPr lang="en-US" dirty="0" smtClean="0"/>
              <a:t>Bind (&gt;&gt;=)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1141411" y="2670464"/>
            <a:ext cx="9905999" cy="3803071"/>
          </a:xfrm>
        </p:spPr>
        <p:txBody>
          <a:bodyPr>
            <a:normAutofit/>
          </a:bodyPr>
          <a:lstStyle/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US" sz="2400" dirty="0"/>
              <a:t> If I </a:t>
            </a:r>
            <a:r>
              <a:rPr lang="en-US" sz="2400" dirty="0" smtClean="0"/>
              <a:t>“Bind” </a:t>
            </a:r>
            <a:r>
              <a:rPr lang="en-US" sz="2400" dirty="0"/>
              <a:t>two </a:t>
            </a:r>
            <a:r>
              <a:rPr lang="en-US" sz="2400" dirty="0" smtClean="0"/>
              <a:t>“functions into option” </a:t>
            </a:r>
            <a:r>
              <a:rPr lang="en-US" sz="2400" dirty="0"/>
              <a:t>I get another </a:t>
            </a:r>
            <a:r>
              <a:rPr lang="en-US" sz="2400" dirty="0" smtClean="0"/>
              <a:t>“function into option”</a:t>
            </a:r>
            <a:endParaRPr lang="en-US" sz="2400" dirty="0"/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US" sz="2400" dirty="0" smtClean="0"/>
              <a:t>These are the same: a’ </a:t>
            </a:r>
            <a:r>
              <a:rPr lang="en-US" sz="2400" dirty="0"/>
              <a:t>→ </a:t>
            </a:r>
            <a:r>
              <a:rPr lang="en-US" sz="2400" dirty="0" smtClean="0"/>
              <a:t>option ‘d</a:t>
            </a:r>
          </a:p>
          <a:p>
            <a:pPr marL="914400" lvl="2" indent="-457200">
              <a:spcBef>
                <a:spcPts val="1000"/>
              </a:spcBef>
            </a:pPr>
            <a:r>
              <a:rPr lang="en-US" sz="2400" dirty="0" smtClean="0"/>
              <a:t>(‘a→ option ‘b =&gt;&gt; ‘b→ option ‘c ) =&gt;&gt; ‘c→ option ‘d  </a:t>
            </a:r>
          </a:p>
          <a:p>
            <a:pPr marL="914400" lvl="2" indent="-457200">
              <a:spcBef>
                <a:spcPts val="1000"/>
              </a:spcBef>
            </a:pPr>
            <a:r>
              <a:rPr lang="en-US" sz="2400" dirty="0" smtClean="0"/>
              <a:t>‘a→ </a:t>
            </a:r>
            <a:r>
              <a:rPr lang="en-US" sz="2400" dirty="0"/>
              <a:t>option </a:t>
            </a:r>
            <a:r>
              <a:rPr lang="en-US" sz="2400" dirty="0" smtClean="0"/>
              <a:t>‘b </a:t>
            </a:r>
            <a:r>
              <a:rPr lang="en-US" sz="2400" dirty="0"/>
              <a:t>=&gt;&gt; </a:t>
            </a:r>
            <a:r>
              <a:rPr lang="en-US" sz="2400" dirty="0" smtClean="0"/>
              <a:t>(‘b→ </a:t>
            </a:r>
            <a:r>
              <a:rPr lang="en-US" sz="2400" dirty="0"/>
              <a:t>option </a:t>
            </a:r>
            <a:r>
              <a:rPr lang="en-US" sz="2400" dirty="0" smtClean="0"/>
              <a:t>‘c  </a:t>
            </a:r>
            <a:r>
              <a:rPr lang="en-US" sz="2400" dirty="0"/>
              <a:t>=&gt;&gt; </a:t>
            </a:r>
            <a:r>
              <a:rPr lang="en-US" sz="2400" dirty="0" smtClean="0"/>
              <a:t>‘c→ </a:t>
            </a:r>
            <a:r>
              <a:rPr lang="en-US" sz="2400" dirty="0"/>
              <a:t>option </a:t>
            </a:r>
            <a:r>
              <a:rPr lang="en-US" sz="2400" dirty="0" smtClean="0"/>
              <a:t>‘d )</a:t>
            </a:r>
            <a:endParaRPr lang="en-US" sz="2400" dirty="0"/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US" sz="2400" dirty="0" smtClean="0">
                <a:sym typeface="Wingdings" panose="05000000000000000000" pitchFamily="2" charset="2"/>
              </a:rPr>
              <a:t>Bind(Return ‘a) = option </a:t>
            </a:r>
            <a:r>
              <a:rPr lang="en-US" sz="2400" dirty="0" smtClean="0"/>
              <a:t>‘a → </a:t>
            </a:r>
            <a:r>
              <a:rPr lang="en-US" sz="2400" dirty="0"/>
              <a:t>option </a:t>
            </a:r>
            <a:r>
              <a:rPr lang="en-US" sz="2400" dirty="0" smtClean="0"/>
              <a:t>‘a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6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begin!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ROP we need:</a:t>
            </a:r>
          </a:p>
          <a:p>
            <a:r>
              <a:rPr lang="en-US" dirty="0"/>
              <a:t>S</a:t>
            </a:r>
            <a:r>
              <a:rPr lang="en-US" dirty="0" smtClean="0"/>
              <a:t>omething that will allow us to wrap our output into strongly typed ‘Result’ that can be either a success or a failure</a:t>
            </a:r>
          </a:p>
          <a:p>
            <a:r>
              <a:rPr lang="en-US" dirty="0" smtClean="0"/>
              <a:t>Something that will allow us to combine our functions that return this ‘Result’ type</a:t>
            </a:r>
          </a:p>
          <a:p>
            <a:r>
              <a:rPr lang="en-US" dirty="0" smtClean="0"/>
              <a:t>Something that allow to take any value and create this new result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55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Monadic Type: two Track Result</a:t>
            </a:r>
            <a:endParaRPr lang="en-US" dirty="0"/>
          </a:p>
        </p:txBody>
      </p:sp>
      <p:pic>
        <p:nvPicPr>
          <p:cNvPr id="2052" name="Picture 4" descr="The validation function with a success/failure outpu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51"/>
          <a:stretch/>
        </p:blipFill>
        <p:spPr bwMode="auto">
          <a:xfrm>
            <a:off x="1141412" y="2097088"/>
            <a:ext cx="6175792" cy="129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A railway swit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3676507"/>
            <a:ext cx="6174196" cy="193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7450283" y="3676507"/>
            <a:ext cx="613062" cy="8229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450283" y="2742263"/>
            <a:ext cx="613062" cy="7906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8196424" y="2937222"/>
            <a:ext cx="3638822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Switch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43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Monadic Type: Two Track Result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689"/>
          <a:stretch/>
        </p:blipFill>
        <p:spPr>
          <a:xfrm>
            <a:off x="1141412" y="3801340"/>
            <a:ext cx="5946342" cy="1790700"/>
          </a:xfrm>
          <a:prstGeom prst="rect">
            <a:avLst/>
          </a:prstGeom>
        </p:spPr>
      </p:pic>
      <p:pic>
        <p:nvPicPr>
          <p:cNvPr id="5122" name="Picture 2" descr="A railway swit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97088"/>
            <a:ext cx="4482457" cy="140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865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Bind: building on the Railroad</a:t>
            </a:r>
            <a:endParaRPr lang="en-US" dirty="0"/>
          </a:p>
        </p:txBody>
      </p:sp>
      <p:pic>
        <p:nvPicPr>
          <p:cNvPr id="4100" name="Picture 4" descr="2 railway switches disconnec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1968138"/>
            <a:ext cx="6240569" cy="146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2 railway switches connec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3705080"/>
            <a:ext cx="7332983" cy="160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587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Bind: building on the Railroad</a:t>
            </a:r>
            <a:endParaRPr lang="en-US" dirty="0"/>
          </a:p>
        </p:txBody>
      </p:sp>
      <p:pic>
        <p:nvPicPr>
          <p:cNvPr id="4102" name="Picture 6" descr="3 railway switches connec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88" y="4914900"/>
            <a:ext cx="9421093" cy="141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3256"/>
          <a:stretch/>
        </p:blipFill>
        <p:spPr>
          <a:xfrm>
            <a:off x="1240988" y="2097088"/>
            <a:ext cx="9306933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9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427" y="618518"/>
            <a:ext cx="8563984" cy="147857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427" y="2249487"/>
            <a:ext cx="8563984" cy="3541714"/>
          </a:xfrm>
        </p:spPr>
        <p:txBody>
          <a:bodyPr/>
          <a:lstStyle/>
          <a:p>
            <a:r>
              <a:rPr lang="en-US" dirty="0" smtClean="0"/>
              <a:t>What is ROP</a:t>
            </a:r>
          </a:p>
          <a:p>
            <a:r>
              <a:rPr lang="en-US" dirty="0" smtClean="0"/>
              <a:t>Why use ROP</a:t>
            </a:r>
          </a:p>
          <a:p>
            <a:r>
              <a:rPr lang="en-US" dirty="0" smtClean="0"/>
              <a:t>What is a monad?</a:t>
            </a:r>
          </a:p>
          <a:p>
            <a:r>
              <a:rPr lang="en-US" dirty="0" smtClean="0"/>
              <a:t>Create ROP Module</a:t>
            </a:r>
          </a:p>
          <a:p>
            <a:r>
              <a:rPr lang="en-US" dirty="0" smtClean="0"/>
              <a:t>Apply it to Rest API (if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10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Bind: building on the Railroad</a:t>
            </a:r>
            <a:endParaRPr lang="en-US" dirty="0"/>
          </a:p>
        </p:txBody>
      </p:sp>
      <p:pic>
        <p:nvPicPr>
          <p:cNvPr id="7170" name="Picture 2" descr="Transparent func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4123315"/>
            <a:ext cx="10576573" cy="188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 imperative data 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681807"/>
            <a:ext cx="47625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 function with many outpu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681806"/>
            <a:ext cx="5563663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984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Identity: succeed and Fail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575"/>
          <a:stretch/>
        </p:blipFill>
        <p:spPr>
          <a:xfrm>
            <a:off x="1141413" y="2012373"/>
            <a:ext cx="9569808" cy="329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48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Lets play around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Code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92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043" y="3409261"/>
            <a:ext cx="10849696" cy="1478570"/>
          </a:xfrm>
        </p:spPr>
        <p:txBody>
          <a:bodyPr/>
          <a:lstStyle/>
          <a:p>
            <a:pPr algn="ctr"/>
            <a:r>
              <a:rPr lang="en-US" dirty="0" smtClean="0"/>
              <a:t>You now know 80% of ROP and 2% of Monads</a:t>
            </a:r>
            <a:br>
              <a:rPr lang="en-US" dirty="0" smtClean="0"/>
            </a:br>
            <a:r>
              <a:rPr lang="en-US" dirty="0"/>
              <a:t>Lets make this more Robust</a:t>
            </a:r>
          </a:p>
        </p:txBody>
      </p:sp>
      <p:sp>
        <p:nvSpPr>
          <p:cNvPr id="4" name="Rectangle 3"/>
          <p:cNvSpPr/>
          <p:nvPr/>
        </p:nvSpPr>
        <p:spPr>
          <a:xfrm rot="21157551">
            <a:off x="112159" y="1138956"/>
            <a:ext cx="1092993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Congratulations!!!</a:t>
            </a:r>
            <a:endParaRPr lang="en-US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1585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Operator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789"/>
          <a:stretch/>
        </p:blipFill>
        <p:spPr>
          <a:xfrm>
            <a:off x="1141413" y="2097088"/>
            <a:ext cx="6900574" cy="1514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464"/>
          <a:stretch/>
        </p:blipFill>
        <p:spPr>
          <a:xfrm>
            <a:off x="1194955" y="4292744"/>
            <a:ext cx="3604058" cy="12858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164282" y="4935681"/>
            <a:ext cx="103909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2027"/>
          <a:stretch/>
        </p:blipFill>
        <p:spPr>
          <a:xfrm>
            <a:off x="6442364" y="4292743"/>
            <a:ext cx="3789437" cy="128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59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164282" y="4935681"/>
            <a:ext cx="103909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097088"/>
            <a:ext cx="5276850" cy="171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292744"/>
            <a:ext cx="3727035" cy="14326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990" y="4292743"/>
            <a:ext cx="3539481" cy="143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08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Bind vs. switch </a:t>
            </a:r>
            <a:r>
              <a:rPr lang="en-US" b="1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Bind</a:t>
            </a:r>
            <a:r>
              <a:rPr lang="en-US" dirty="0"/>
              <a:t> has </a:t>
            </a:r>
            <a:r>
              <a:rPr lang="en-US" i="1" dirty="0"/>
              <a:t>one</a:t>
            </a:r>
            <a:r>
              <a:rPr lang="en-US" dirty="0"/>
              <a:t> switch function parameter. It is an adapter that converts the switch function into a fully two-track function (with two-track input and two-track output).</a:t>
            </a:r>
          </a:p>
          <a:p>
            <a:r>
              <a:rPr lang="en-US" b="1" dirty="0"/>
              <a:t>Switch composition</a:t>
            </a:r>
            <a:r>
              <a:rPr lang="en-US" dirty="0"/>
              <a:t> has </a:t>
            </a:r>
            <a:r>
              <a:rPr lang="en-US" i="1" dirty="0"/>
              <a:t>two</a:t>
            </a:r>
            <a:r>
              <a:rPr lang="en-US" dirty="0"/>
              <a:t> switch function parameters. It combines them in series to make another switch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43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Lift: Handling One Track Functions</a:t>
            </a:r>
            <a:endParaRPr lang="en-US" dirty="0"/>
          </a:p>
        </p:txBody>
      </p:sp>
      <p:pic>
        <p:nvPicPr>
          <p:cNvPr id="11266" name="Picture 2" descr="lifting a simple fun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097088"/>
            <a:ext cx="6942714" cy="206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3935"/>
          <a:stretch/>
        </p:blipFill>
        <p:spPr>
          <a:xfrm>
            <a:off x="1141413" y="4496666"/>
            <a:ext cx="7649586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07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Tee: Handling One Track Functions</a:t>
            </a:r>
            <a:endParaRPr lang="en-US" dirty="0"/>
          </a:p>
        </p:txBody>
      </p:sp>
      <p:pic>
        <p:nvPicPr>
          <p:cNvPr id="14338" name="Picture 2" descr="tee for a dead end fun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097088"/>
            <a:ext cx="9880740" cy="197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893"/>
          <a:stretch/>
        </p:blipFill>
        <p:spPr>
          <a:xfrm>
            <a:off x="1141413" y="4237326"/>
            <a:ext cx="3850410" cy="156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89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trycatch</a:t>
            </a:r>
            <a:r>
              <a:rPr lang="en-US" dirty="0" smtClean="0"/>
              <a:t>: Handling exceptions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097088"/>
            <a:ext cx="6593018" cy="258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86485" y="308126"/>
            <a:ext cx="8563984" cy="1478570"/>
          </a:xfrm>
        </p:spPr>
        <p:txBody>
          <a:bodyPr/>
          <a:lstStyle/>
          <a:p>
            <a:r>
              <a:rPr lang="en-US" dirty="0" smtClean="0"/>
              <a:t>What is ROP?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0036" y="2535382"/>
            <a:ext cx="7460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Programming style to handle errors in a functional way. 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 of this stolen from Scott W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He has 2 videos and several blog posts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://fsharpforfunandprofit.com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161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Lets play around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second Code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88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I want to do these in parallel?</a:t>
            </a:r>
            <a:endParaRPr lang="en-US" dirty="0"/>
          </a:p>
        </p:txBody>
      </p:sp>
      <p:pic>
        <p:nvPicPr>
          <p:cNvPr id="15362" name="Picture 2" descr="switches in parall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97088"/>
            <a:ext cx="9218323" cy="433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230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I want to do these in parallel?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 best if you have monoids for your result types ‘</a:t>
            </a:r>
            <a:r>
              <a:rPr lang="en-US" dirty="0" err="1" smtClean="0"/>
              <a:t>TSuccess</a:t>
            </a:r>
            <a:r>
              <a:rPr lang="en-US" dirty="0" smtClean="0"/>
              <a:t> ‘</a:t>
            </a:r>
            <a:r>
              <a:rPr lang="en-US" dirty="0" err="1" smtClean="0"/>
              <a:t>Tfailure</a:t>
            </a:r>
            <a:endParaRPr lang="en-US" dirty="0" smtClean="0"/>
          </a:p>
          <a:p>
            <a:r>
              <a:rPr lang="en-US" dirty="0" smtClean="0"/>
              <a:t>You can usually massage a non-monoid into a monoid</a:t>
            </a:r>
          </a:p>
        </p:txBody>
      </p:sp>
    </p:spTree>
    <p:extLst>
      <p:ext uri="{BB962C8B-B14F-4D97-AF65-F5344CB8AC3E}">
        <p14:creationId xmlns:p14="http://schemas.microsoft.com/office/powerpoint/2010/main" val="3946704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Combine: Add together multiple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84"/>
          <a:stretch/>
        </p:blipFill>
        <p:spPr>
          <a:xfrm>
            <a:off x="1141413" y="2097088"/>
            <a:ext cx="7318664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76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monoid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Closure</a:t>
            </a:r>
          </a:p>
          <a:p>
            <a:pPr lvl="1"/>
            <a:r>
              <a:rPr lang="en-US" dirty="0" smtClean="0"/>
              <a:t>Replace single items with a list</a:t>
            </a:r>
          </a:p>
          <a:p>
            <a:pPr lvl="1"/>
            <a:r>
              <a:rPr lang="en-US" dirty="0" smtClean="0"/>
              <a:t>You can also use some sort of key value storage if you need named reference</a:t>
            </a:r>
          </a:p>
        </p:txBody>
      </p:sp>
    </p:spTree>
    <p:extLst>
      <p:ext uri="{BB962C8B-B14F-4D97-AF65-F5344CB8AC3E}">
        <p14:creationId xmlns:p14="http://schemas.microsoft.com/office/powerpoint/2010/main" val="3213915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monoid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Associativity</a:t>
            </a:r>
          </a:p>
          <a:p>
            <a:pPr lvl="1"/>
            <a:r>
              <a:rPr lang="en-US" dirty="0" smtClean="0"/>
              <a:t>To get associativity for an operation, try to move the operation into the object.</a:t>
            </a:r>
          </a:p>
          <a:p>
            <a:pPr lvl="2"/>
            <a:r>
              <a:rPr lang="en-US" dirty="0" smtClean="0"/>
              <a:t>2-3-4 =&gt; 2 + -3 + -4</a:t>
            </a:r>
          </a:p>
          <a:p>
            <a:pPr lvl="2"/>
            <a:r>
              <a:rPr lang="en-US" dirty="0" smtClean="0"/>
              <a:t>5/3/6 =&gt; 5 * 1/3 * 1/6</a:t>
            </a:r>
          </a:p>
          <a:p>
            <a:pPr lvl="1"/>
            <a:r>
              <a:rPr lang="en-US" dirty="0" smtClean="0"/>
              <a:t>This can be complicated depending on the operation, but usually possible to do.</a:t>
            </a:r>
          </a:p>
        </p:txBody>
      </p:sp>
    </p:spTree>
    <p:extLst>
      <p:ext uri="{BB962C8B-B14F-4D97-AF65-F5344CB8AC3E}">
        <p14:creationId xmlns:p14="http://schemas.microsoft.com/office/powerpoint/2010/main" val="28687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monoid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1410" y="1833851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Identity</a:t>
            </a:r>
          </a:p>
          <a:p>
            <a:pPr lvl="1"/>
            <a:r>
              <a:rPr lang="en-US" dirty="0" smtClean="0"/>
              <a:t>Trivial</a:t>
            </a:r>
          </a:p>
          <a:p>
            <a:pPr lvl="1"/>
            <a:r>
              <a:rPr lang="en-US" dirty="0" smtClean="0"/>
              <a:t>If it doesn’t exist you can just make it up </a:t>
            </a:r>
          </a:p>
          <a:p>
            <a:pPr lvl="2"/>
            <a:r>
              <a:rPr lang="en-US" dirty="0"/>
              <a:t>To get identity for an operation, create a special case in a discriminated union, or, even simpler, just use Option.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79"/>
          <a:stretch/>
        </p:blipFill>
        <p:spPr>
          <a:xfrm>
            <a:off x="2691314" y="4059382"/>
            <a:ext cx="6806189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450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Combine: Add together multiple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84"/>
          <a:stretch/>
        </p:blipFill>
        <p:spPr>
          <a:xfrm>
            <a:off x="1141413" y="2097088"/>
            <a:ext cx="7318664" cy="2143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81"/>
          <a:stretch/>
        </p:blipFill>
        <p:spPr>
          <a:xfrm>
            <a:off x="1141413" y="4516148"/>
            <a:ext cx="7376824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63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Error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want to use DUs instead of strings for your error messages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703" y="3234531"/>
            <a:ext cx="32861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52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Lets play around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Third Code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6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imperative data 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26" y="3648162"/>
            <a:ext cx="47625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function with many outpu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256" y="3648161"/>
            <a:ext cx="5563663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23455" y="1786696"/>
            <a:ext cx="4540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Non Functional </a:t>
            </a:r>
          </a:p>
          <a:p>
            <a:r>
              <a:rPr lang="en-US" sz="2400" dirty="0" smtClean="0"/>
              <a:t>Returns early through null checks and exceptions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28326" y="1786696"/>
            <a:ext cx="454057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Functional </a:t>
            </a:r>
          </a:p>
          <a:p>
            <a:r>
              <a:rPr lang="en-US" sz="2400" dirty="0" smtClean="0"/>
              <a:t>Build a single function that returns strongly typed response of either a success or error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86485" y="308126"/>
            <a:ext cx="8563984" cy="959565"/>
          </a:xfrm>
        </p:spPr>
        <p:txBody>
          <a:bodyPr/>
          <a:lstStyle/>
          <a:p>
            <a:r>
              <a:rPr lang="en-US" dirty="0" smtClean="0"/>
              <a:t>What is ROP?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Dominick </a:t>
            </a:r>
            <a:r>
              <a:rPr lang="en-US" dirty="0" err="1" smtClean="0"/>
              <a:t>Aleardi</a:t>
            </a:r>
            <a:r>
              <a:rPr lang="en-US" dirty="0" smtClean="0"/>
              <a:t> </a:t>
            </a:r>
          </a:p>
          <a:p>
            <a:r>
              <a:rPr lang="en-US" dirty="0" smtClean="0"/>
              <a:t>Software Engineer @ Quicken Loans</a:t>
            </a:r>
          </a:p>
          <a:p>
            <a:r>
              <a:rPr lang="en-US" smtClean="0">
                <a:hlinkClick r:id="rId2"/>
              </a:rPr>
              <a:t>Daleardi@Gmail.com</a:t>
            </a:r>
            <a:r>
              <a:rPr lang="en-US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093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Injecting functions into flow based on application inputs/configuration</a:t>
            </a:r>
          </a:p>
          <a:p>
            <a:r>
              <a:rPr lang="en-US" dirty="0" smtClean="0"/>
              <a:t>Adding Warning Messages to your success type</a:t>
            </a:r>
          </a:p>
          <a:p>
            <a:r>
              <a:rPr lang="en-US" dirty="0" smtClean="0"/>
              <a:t>Adding Warning Type: Three track model</a:t>
            </a:r>
          </a:p>
          <a:p>
            <a:r>
              <a:rPr lang="en-US" dirty="0" smtClean="0"/>
              <a:t>Doing this asynchronously </a:t>
            </a:r>
          </a:p>
          <a:p>
            <a:r>
              <a:rPr lang="en-US" dirty="0" smtClean="0"/>
              <a:t>Creating Computation Expression to do this </a:t>
            </a:r>
          </a:p>
          <a:p>
            <a:r>
              <a:rPr lang="en-US" dirty="0" smtClean="0"/>
              <a:t>Read Scott W.’s blog!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8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838" y="709150"/>
            <a:ext cx="9586525" cy="53924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7838" y="709150"/>
            <a:ext cx="38399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Try Not! </a:t>
            </a:r>
            <a:endParaRPr lang="en-US" sz="4400" dirty="0" smtClean="0"/>
          </a:p>
          <a:p>
            <a:r>
              <a:rPr lang="en-US" sz="4400" dirty="0" smtClean="0"/>
              <a:t>Do </a:t>
            </a:r>
            <a:r>
              <a:rPr lang="en-US" sz="4400" dirty="0"/>
              <a:t>or Do Not. </a:t>
            </a:r>
            <a:endParaRPr lang="en-US" sz="4400" dirty="0" smtClean="0"/>
          </a:p>
          <a:p>
            <a:endParaRPr lang="en-US" sz="4400" dirty="0" smtClean="0"/>
          </a:p>
          <a:p>
            <a:endParaRPr lang="en-US" sz="4400" dirty="0" smtClean="0"/>
          </a:p>
          <a:p>
            <a:r>
              <a:rPr lang="en-US" sz="4400" dirty="0" smtClean="0"/>
              <a:t>There </a:t>
            </a:r>
            <a:r>
              <a:rPr lang="en-US" sz="4400" dirty="0"/>
              <a:t>is no </a:t>
            </a:r>
            <a:endParaRPr lang="en-US" sz="4400" dirty="0" smtClean="0"/>
          </a:p>
          <a:p>
            <a:r>
              <a:rPr lang="en-US" sz="4400" dirty="0" smtClean="0"/>
              <a:t>Try{} </a:t>
            </a:r>
          </a:p>
          <a:p>
            <a:r>
              <a:rPr lang="en-US" sz="4400" dirty="0" smtClean="0"/>
              <a:t>Catch{}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9247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427" y="618518"/>
            <a:ext cx="8563984" cy="1478570"/>
          </a:xfrm>
        </p:spPr>
        <p:txBody>
          <a:bodyPr/>
          <a:lstStyle/>
          <a:p>
            <a:r>
              <a:rPr lang="en-US" dirty="0" smtClean="0"/>
              <a:t>Why ROP?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427" y="2249487"/>
            <a:ext cx="8563984" cy="3541714"/>
          </a:xfrm>
        </p:spPr>
        <p:txBody>
          <a:bodyPr/>
          <a:lstStyle/>
          <a:p>
            <a:r>
              <a:rPr lang="en-US" dirty="0" smtClean="0"/>
              <a:t>More Predictable</a:t>
            </a:r>
          </a:p>
          <a:p>
            <a:r>
              <a:rPr lang="en-US" dirty="0" smtClean="0"/>
              <a:t>More Testable</a:t>
            </a:r>
          </a:p>
          <a:p>
            <a:r>
              <a:rPr lang="en-US" dirty="0" smtClean="0"/>
              <a:t>More Documentable</a:t>
            </a:r>
          </a:p>
          <a:p>
            <a:r>
              <a:rPr lang="en-US" dirty="0" smtClean="0"/>
              <a:t>More Reasonable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7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Watch Your language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2905" y="1885687"/>
            <a:ext cx="7603014" cy="424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2011680"/>
            <a:ext cx="9927203" cy="28575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88720" y="385457"/>
            <a:ext cx="9489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MONOIDS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7198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Monoids </a:t>
            </a:r>
            <a:r>
              <a:rPr lang="en-US" dirty="0" smtClean="0"/>
              <a:t>in real life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141411" y="2097087"/>
            <a:ext cx="9249501" cy="823912"/>
          </a:xfrm>
        </p:spPr>
        <p:txBody>
          <a:bodyPr/>
          <a:lstStyle/>
          <a:p>
            <a:pPr algn="ctr"/>
            <a:r>
              <a:rPr lang="en-US" dirty="0" smtClean="0"/>
              <a:t>Set and operation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41411" y="2920998"/>
            <a:ext cx="9906000" cy="271780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If I combine two things I get the same thing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 </a:t>
            </a:r>
            <a:r>
              <a:rPr lang="en-US" dirty="0"/>
              <a:t>can </a:t>
            </a:r>
            <a:r>
              <a:rPr lang="en-US" dirty="0" smtClean="0"/>
              <a:t>perform combinations in </a:t>
            </a:r>
            <a:r>
              <a:rPr lang="en-US" dirty="0"/>
              <a:t>any order and get the same result 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There </a:t>
            </a:r>
            <a:r>
              <a:rPr lang="en-US" dirty="0"/>
              <a:t>is something that when combined with anything gives me the same </a:t>
            </a:r>
            <a:r>
              <a:rPr lang="en-US" dirty="0" smtClean="0"/>
              <a:t>thing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23125</TotalTime>
  <Words>984</Words>
  <Application>Microsoft Office PowerPoint</Application>
  <PresentationFormat>Widescreen</PresentationFormat>
  <Paragraphs>169</Paragraphs>
  <Slides>41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Trebuchet MS</vt:lpstr>
      <vt:lpstr>Tw Cen MT</vt:lpstr>
      <vt:lpstr>Wingdings</vt:lpstr>
      <vt:lpstr>Circuit</vt:lpstr>
      <vt:lpstr>Railway Oriented Programming </vt:lpstr>
      <vt:lpstr>Agenda</vt:lpstr>
      <vt:lpstr>What is ROP?</vt:lpstr>
      <vt:lpstr>What is ROP?</vt:lpstr>
      <vt:lpstr>PowerPoint Presentation</vt:lpstr>
      <vt:lpstr>Why ROP?</vt:lpstr>
      <vt:lpstr>Watch Your language</vt:lpstr>
      <vt:lpstr>PowerPoint Presentation</vt:lpstr>
      <vt:lpstr>Monoids in real life </vt:lpstr>
      <vt:lpstr>Monoids in real life </vt:lpstr>
      <vt:lpstr>PowerPoint Presentation</vt:lpstr>
      <vt:lpstr>MoNADS in real life </vt:lpstr>
      <vt:lpstr>Option Monad</vt:lpstr>
      <vt:lpstr>Option MoNAD in real life </vt:lpstr>
      <vt:lpstr>Let’s begin!</vt:lpstr>
      <vt:lpstr>Our Monadic Type: two Track Result</vt:lpstr>
      <vt:lpstr>Our Monadic Type: Two Track Result</vt:lpstr>
      <vt:lpstr>Our Bind: building on the Railroad</vt:lpstr>
      <vt:lpstr>Our Bind: building on the Railroad</vt:lpstr>
      <vt:lpstr>Our Bind: building on the Railroad</vt:lpstr>
      <vt:lpstr>Our Identity: succeed and Fail</vt:lpstr>
      <vt:lpstr>Lets play around</vt:lpstr>
      <vt:lpstr>You now know 80% of ROP and 2% of Monads Lets make this more Robust</vt:lpstr>
      <vt:lpstr>Infix Operator</vt:lpstr>
      <vt:lpstr>Composition</vt:lpstr>
      <vt:lpstr>Bind vs. switch composition</vt:lpstr>
      <vt:lpstr>Lift: Handling One Track Functions</vt:lpstr>
      <vt:lpstr>Tee: Handling One Track Functions</vt:lpstr>
      <vt:lpstr>trycatch: Handling exceptions</vt:lpstr>
      <vt:lpstr>Lets play around</vt:lpstr>
      <vt:lpstr>What if I want to do these in parallel?</vt:lpstr>
      <vt:lpstr>What if I want to do these in parallel?</vt:lpstr>
      <vt:lpstr>Combine: Add together multiple results</vt:lpstr>
      <vt:lpstr>Creating a monoid</vt:lpstr>
      <vt:lpstr>Creating a monoid</vt:lpstr>
      <vt:lpstr>Creating a monoid</vt:lpstr>
      <vt:lpstr>Combine: Add together multiple results</vt:lpstr>
      <vt:lpstr>Strong Error Types</vt:lpstr>
      <vt:lpstr>Lets play around</vt:lpstr>
      <vt:lpstr>Thank You</vt:lpstr>
      <vt:lpstr>Other Topics</vt:lpstr>
    </vt:vector>
  </TitlesOfParts>
  <Company>Quicken Loans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Monadic Error Handling</dc:title>
  <dc:creator>Aleardi, Dominick</dc:creator>
  <cp:lastModifiedBy>Aleardi, Dominick</cp:lastModifiedBy>
  <cp:revision>82</cp:revision>
  <dcterms:created xsi:type="dcterms:W3CDTF">2015-11-16T18:50:52Z</dcterms:created>
  <dcterms:modified xsi:type="dcterms:W3CDTF">2015-12-15T22:02:48Z</dcterms:modified>
</cp:coreProperties>
</file>