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32"/>
  </p:notesMasterIdLst>
  <p:sldIdLst>
    <p:sldId id="307" r:id="rId2"/>
    <p:sldId id="256" r:id="rId3"/>
    <p:sldId id="264" r:id="rId4"/>
    <p:sldId id="269" r:id="rId5"/>
    <p:sldId id="308" r:id="rId6"/>
    <p:sldId id="258" r:id="rId7"/>
    <p:sldId id="301" r:id="rId8"/>
    <p:sldId id="303" r:id="rId9"/>
    <p:sldId id="305" r:id="rId10"/>
    <p:sldId id="300" r:id="rId11"/>
    <p:sldId id="271" r:id="rId12"/>
    <p:sldId id="270" r:id="rId13"/>
    <p:sldId id="257" r:id="rId14"/>
    <p:sldId id="274" r:id="rId15"/>
    <p:sldId id="276" r:id="rId16"/>
    <p:sldId id="280" r:id="rId17"/>
    <p:sldId id="275" r:id="rId18"/>
    <p:sldId id="278" r:id="rId19"/>
    <p:sldId id="285" r:id="rId20"/>
    <p:sldId id="273" r:id="rId21"/>
    <p:sldId id="283" r:id="rId22"/>
    <p:sldId id="286" r:id="rId23"/>
    <p:sldId id="288" r:id="rId24"/>
    <p:sldId id="287" r:id="rId25"/>
    <p:sldId id="289" r:id="rId26"/>
    <p:sldId id="298" r:id="rId27"/>
    <p:sldId id="296" r:id="rId28"/>
    <p:sldId id="306" r:id="rId29"/>
    <p:sldId id="297" r:id="rId30"/>
    <p:sldId id="299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0011DFD-45AC-48EE-A243-890066E0C345}">
          <p14:sldIdLst>
            <p14:sldId id="307"/>
            <p14:sldId id="256"/>
            <p14:sldId id="264"/>
            <p14:sldId id="269"/>
            <p14:sldId id="308"/>
            <p14:sldId id="258"/>
            <p14:sldId id="301"/>
            <p14:sldId id="303"/>
            <p14:sldId id="305"/>
            <p14:sldId id="300"/>
            <p14:sldId id="271"/>
            <p14:sldId id="270"/>
            <p14:sldId id="257"/>
            <p14:sldId id="274"/>
            <p14:sldId id="276"/>
            <p14:sldId id="280"/>
            <p14:sldId id="275"/>
            <p14:sldId id="278"/>
            <p14:sldId id="285"/>
            <p14:sldId id="273"/>
            <p14:sldId id="283"/>
            <p14:sldId id="286"/>
            <p14:sldId id="288"/>
            <p14:sldId id="287"/>
            <p14:sldId id="289"/>
            <p14:sldId id="298"/>
            <p14:sldId id="296"/>
            <p14:sldId id="306"/>
            <p14:sldId id="297"/>
            <p14:sldId id="29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ardi, Dominick" initials="AD" lastIdx="1" clrIdx="0">
    <p:extLst>
      <p:ext uri="{19B8F6BF-5375-455C-9EA6-DF929625EA0E}">
        <p15:presenceInfo xmlns:p15="http://schemas.microsoft.com/office/powerpoint/2012/main" userId="S-1-5-21-1935655697-1788223648-725345543-11766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3" autoAdjust="0"/>
    <p:restoredTop sz="82164" autoAdjust="0"/>
  </p:normalViewPr>
  <p:slideViewPr>
    <p:cSldViewPr snapToGrid="0">
      <p:cViewPr varScale="1">
        <p:scale>
          <a:sx n="74" d="100"/>
          <a:sy n="74" d="100"/>
        </p:scale>
        <p:origin x="90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7E9864-FF97-476A-BE0F-FCE81E235674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7144E2-9EBE-4751-96F2-3D7562791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943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goal</a:t>
            </a:r>
            <a:r>
              <a:rPr lang="en-US" baseline="0" dirty="0" smtClean="0"/>
              <a:t> of this talk is to have a more deterministic control flow. How do we fail gracefully.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144E2-9EBE-4751-96F2-3D75627916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1166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Dirty Words:</a:t>
            </a:r>
          </a:p>
          <a:p>
            <a:pPr marL="228600" indent="-228600">
              <a:buAutoNum type="arabicPeriod"/>
            </a:pPr>
            <a:r>
              <a:rPr lang="en-US" dirty="0" smtClean="0"/>
              <a:t>Monoid</a:t>
            </a:r>
          </a:p>
          <a:p>
            <a:pPr marL="228600" indent="-228600">
              <a:buAutoNum type="arabicPeriod"/>
            </a:pPr>
            <a:r>
              <a:rPr lang="en-US" dirty="0" smtClean="0"/>
              <a:t>Monad</a:t>
            </a:r>
          </a:p>
          <a:p>
            <a:pPr marL="228600" indent="-228600">
              <a:buAutoNum type="arabicPeriod"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 have another version of this talk that goes over the theory. Ask me afterward if you want to</a:t>
            </a:r>
            <a:r>
              <a:rPr lang="en-US" baseline="0" dirty="0" smtClean="0"/>
              <a:t> know more.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144E2-9EBE-4751-96F2-3D75627916B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8114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why the term</a:t>
            </a:r>
            <a:r>
              <a:rPr lang="en-US" baseline="0" dirty="0" smtClean="0"/>
              <a:t> Railway Oriented Programming.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144E2-9EBE-4751-96F2-3D75627916B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4005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144E2-9EBE-4751-96F2-3D75627916B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9003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144E2-9EBE-4751-96F2-3D75627916B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6275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144E2-9EBE-4751-96F2-3D75627916B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0225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can see our Railroad begin to 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144E2-9EBE-4751-96F2-3D75627916B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4426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do we do for functions that don’t throw errors?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144E2-9EBE-4751-96F2-3D75627916B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2537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144E2-9EBE-4751-96F2-3D75627916B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0951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144E2-9EBE-4751-96F2-3D75627916B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8852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Works great if your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144E2-9EBE-4751-96F2-3D75627916B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3095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Hopefully by the end of this</a:t>
            </a:r>
            <a:r>
              <a:rPr lang="en-US" baseline="0" dirty="0" smtClean="0"/>
              <a:t> you will agree…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144E2-9EBE-4751-96F2-3D75627916B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1088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144E2-9EBE-4751-96F2-3D75627916B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1826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144E2-9EBE-4751-96F2-3D75627916B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4706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Divide</a:t>
            </a:r>
            <a:r>
              <a:rPr lang="en-US" baseline="0" dirty="0" smtClean="0"/>
              <a:t> by zero.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144E2-9EBE-4751-96F2-3D75627916B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863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144E2-9EBE-4751-96F2-3D75627916B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5089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144E2-9EBE-4751-96F2-3D75627916B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7088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144E2-9EBE-4751-96F2-3D75627916B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8758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goal of this presentation is to get you to go to his blog!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144E2-9EBE-4751-96F2-3D75627916B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1977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Funtional</a:t>
            </a:r>
            <a:r>
              <a:rPr lang="en-US" baseline="0" dirty="0" smtClean="0"/>
              <a:t>: bad because the compiler does not force you to handle it.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144E2-9EBE-4751-96F2-3D75627916B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7531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Golden Rule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144E2-9EBE-4751-96F2-3D75627916B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693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228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908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7273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96482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4230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4/6/2016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5785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4/6/2016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7633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9975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140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770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870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626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583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4/6/2016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074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4/6/2016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719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4/6/2016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823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61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5923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fsharpforfunandprofit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fsprojects.github.io/Chessie/a-tale-of-3-nightclubs-fsharp.html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fsprojects.github.io/Chessie/a-tale-of-3-nightclubs.html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/>
              <a:t>Dominick Aleardi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600" dirty="0" smtClean="0"/>
              <a:t>Software Engineer @ Quicken Loans</a:t>
            </a:r>
          </a:p>
          <a:p>
            <a:r>
              <a:rPr lang="en-US" sz="3600" dirty="0" smtClean="0"/>
              <a:t>F# fanboy  </a:t>
            </a:r>
          </a:p>
          <a:p>
            <a:pPr lvl="1"/>
            <a:r>
              <a:rPr lang="en-US" sz="3400" dirty="0" smtClean="0"/>
              <a:t>Yes it’s better Dave Bourke, I don’t care about being PC</a:t>
            </a:r>
          </a:p>
          <a:p>
            <a:r>
              <a:rPr lang="en-US" sz="3600" dirty="0" smtClean="0"/>
              <a:t>Contributor to </a:t>
            </a:r>
            <a:r>
              <a:rPr lang="en-US" sz="3600" dirty="0" err="1" smtClean="0"/>
              <a:t>Chessie</a:t>
            </a:r>
            <a:r>
              <a:rPr lang="en-US" sz="3600" dirty="0" smtClean="0"/>
              <a:t> </a:t>
            </a:r>
          </a:p>
          <a:p>
            <a:pPr lvl="1"/>
            <a:r>
              <a:rPr lang="en-US" sz="3400" dirty="0" smtClean="0"/>
              <a:t>Open Source ROP Framework</a:t>
            </a:r>
          </a:p>
          <a:p>
            <a:r>
              <a:rPr lang="en-US" sz="3600" dirty="0" smtClean="0"/>
              <a:t>DominickAleardi@QuickenLoans.com</a:t>
            </a:r>
          </a:p>
          <a:p>
            <a:pPr marL="0" indent="0">
              <a:buNone/>
            </a:pPr>
            <a:r>
              <a:rPr lang="en-US" sz="3600" dirty="0" smtClean="0"/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07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586485" y="308126"/>
            <a:ext cx="8563984" cy="1478570"/>
          </a:xfrm>
        </p:spPr>
        <p:txBody>
          <a:bodyPr>
            <a:normAutofit/>
          </a:bodyPr>
          <a:lstStyle/>
          <a:p>
            <a:r>
              <a:rPr lang="en-US" sz="7200" dirty="0" smtClean="0"/>
              <a:t>What is ROP?</a:t>
            </a:r>
            <a:endParaRPr lang="en-US" sz="7200" dirty="0"/>
          </a:p>
        </p:txBody>
      </p:sp>
      <p:sp>
        <p:nvSpPr>
          <p:cNvPr id="3" name="TextBox 2"/>
          <p:cNvSpPr txBox="1"/>
          <p:nvPr/>
        </p:nvSpPr>
        <p:spPr>
          <a:xfrm>
            <a:off x="1330036" y="2535382"/>
            <a:ext cx="746067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Programming style to handle errors in a type safe way.  </a:t>
            </a:r>
          </a:p>
          <a:p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All of this stolen from Scott W</a:t>
            </a:r>
            <a:r>
              <a:rPr lang="en-US" sz="32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He has 2 videos and several blog posts</a:t>
            </a: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hlinkClick r:id="rId3"/>
              </a:rPr>
              <a:t>http</a:t>
            </a:r>
            <a:r>
              <a:rPr lang="en-US" sz="3200" dirty="0">
                <a:hlinkClick r:id="rId3"/>
              </a:rPr>
              <a:t>://fsharpforfunandprofit.com</a:t>
            </a:r>
            <a:r>
              <a:rPr lang="en-US" sz="3200" dirty="0" smtClean="0">
                <a:hlinkClick r:id="rId3"/>
              </a:rPr>
              <a:t>/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24746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 imperative data flo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490" y="5134060"/>
            <a:ext cx="4762500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 function with many output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477" y="5134061"/>
            <a:ext cx="5563663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23455" y="1786696"/>
            <a:ext cx="45405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Non Functional:</a:t>
            </a:r>
          </a:p>
          <a:p>
            <a:r>
              <a:rPr lang="en-US" sz="3200" dirty="0" smtClean="0"/>
              <a:t>Returns early through nulls or exceptions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6128326" y="1786696"/>
            <a:ext cx="454057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Functional:</a:t>
            </a:r>
          </a:p>
          <a:p>
            <a:r>
              <a:rPr lang="en-US" sz="3200" dirty="0" smtClean="0"/>
              <a:t>Build a function that returns strongly typed response of either a success or error. </a:t>
            </a:r>
            <a:endParaRPr lang="en-US" sz="3200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586485" y="308126"/>
            <a:ext cx="8563984" cy="959565"/>
          </a:xfrm>
        </p:spPr>
        <p:txBody>
          <a:bodyPr>
            <a:noAutofit/>
          </a:bodyPr>
          <a:lstStyle/>
          <a:p>
            <a:r>
              <a:rPr lang="en-US" sz="7200" dirty="0" smtClean="0"/>
              <a:t>What is ROP?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40630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7838" y="709150"/>
            <a:ext cx="9586525" cy="53924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27838" y="709150"/>
            <a:ext cx="383992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Try Not! </a:t>
            </a:r>
            <a:endParaRPr lang="en-US" sz="4400" dirty="0" smtClean="0"/>
          </a:p>
          <a:p>
            <a:r>
              <a:rPr lang="en-US" sz="4400" dirty="0" smtClean="0"/>
              <a:t>Do </a:t>
            </a:r>
            <a:r>
              <a:rPr lang="en-US" sz="4400" dirty="0"/>
              <a:t>or Do Not. </a:t>
            </a:r>
            <a:endParaRPr lang="en-US" sz="4400" dirty="0" smtClean="0"/>
          </a:p>
          <a:p>
            <a:endParaRPr lang="en-US" sz="4400" dirty="0" smtClean="0"/>
          </a:p>
          <a:p>
            <a:endParaRPr lang="en-US" sz="4400" dirty="0" smtClean="0"/>
          </a:p>
          <a:p>
            <a:r>
              <a:rPr lang="en-US" sz="4400" dirty="0" smtClean="0"/>
              <a:t>There </a:t>
            </a:r>
            <a:r>
              <a:rPr lang="en-US" sz="4400" dirty="0"/>
              <a:t>is no </a:t>
            </a:r>
            <a:endParaRPr lang="en-US" sz="4400" dirty="0" smtClean="0"/>
          </a:p>
          <a:p>
            <a:r>
              <a:rPr lang="en-US" sz="4400" dirty="0" smtClean="0"/>
              <a:t>Try{} </a:t>
            </a:r>
          </a:p>
          <a:p>
            <a:r>
              <a:rPr lang="en-US" sz="4400" dirty="0" smtClean="0"/>
              <a:t>Catch{}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09247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Watch Your language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92905" y="1885687"/>
            <a:ext cx="7603014" cy="4240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2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Two Track Result</a:t>
            </a:r>
            <a:endParaRPr lang="en-US" sz="5400" dirty="0"/>
          </a:p>
        </p:txBody>
      </p:sp>
      <p:pic>
        <p:nvPicPr>
          <p:cNvPr id="2052" name="Picture 4" descr="The validation function with a success/failure output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651"/>
          <a:stretch/>
        </p:blipFill>
        <p:spPr bwMode="auto">
          <a:xfrm>
            <a:off x="1141412" y="1847238"/>
            <a:ext cx="6175792" cy="1290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A railway switch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210" y="3866112"/>
            <a:ext cx="6174196" cy="1934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 flipH="1">
            <a:off x="7503751" y="3866112"/>
            <a:ext cx="613062" cy="82296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7503752" y="2492881"/>
            <a:ext cx="613062" cy="79064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itle 1"/>
          <p:cNvSpPr txBox="1">
            <a:spLocks/>
          </p:cNvSpPr>
          <p:nvPr/>
        </p:nvSpPr>
        <p:spPr>
          <a:xfrm>
            <a:off x="8304159" y="2699513"/>
            <a:ext cx="3638822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Switch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64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Two Track Result</a:t>
            </a:r>
            <a:endParaRPr lang="en-US" sz="5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4689"/>
          <a:stretch/>
        </p:blipFill>
        <p:spPr>
          <a:xfrm>
            <a:off x="1141412" y="3762933"/>
            <a:ext cx="5946342" cy="1790700"/>
          </a:xfrm>
          <a:prstGeom prst="rect">
            <a:avLst/>
          </a:prstGeom>
        </p:spPr>
      </p:pic>
      <p:pic>
        <p:nvPicPr>
          <p:cNvPr id="5122" name="Picture 2" descr="A railway switch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2" y="1853248"/>
            <a:ext cx="4482457" cy="1404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386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 smtClean="0"/>
              <a:t>Bind: building the Railroad</a:t>
            </a:r>
            <a:endParaRPr lang="en-US" sz="7200" dirty="0"/>
          </a:p>
        </p:txBody>
      </p:sp>
      <p:pic>
        <p:nvPicPr>
          <p:cNvPr id="4100" name="Picture 4" descr="2 railway switches disconnect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1" y="3204656"/>
            <a:ext cx="6240569" cy="1460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2 railway switches connecte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1" y="4972771"/>
            <a:ext cx="7332983" cy="160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1587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 smtClean="0"/>
              <a:t>Bind: building the Railroad</a:t>
            </a:r>
            <a:endParaRPr lang="en-US" sz="7200" dirty="0"/>
          </a:p>
        </p:txBody>
      </p:sp>
      <p:pic>
        <p:nvPicPr>
          <p:cNvPr id="4102" name="Picture 6" descr="3 railway switches connect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988" y="4914900"/>
            <a:ext cx="9421093" cy="1413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l="3256"/>
          <a:stretch/>
        </p:blipFill>
        <p:spPr>
          <a:xfrm>
            <a:off x="1184565" y="2649859"/>
            <a:ext cx="7284026" cy="199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69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 smtClean="0"/>
              <a:t>Bind: building the Railroad</a:t>
            </a:r>
            <a:endParaRPr lang="en-US" sz="7200" dirty="0"/>
          </a:p>
        </p:txBody>
      </p:sp>
      <p:pic>
        <p:nvPicPr>
          <p:cNvPr id="7170" name="Picture 2" descr="Transparent functi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1" y="4466215"/>
            <a:ext cx="10576573" cy="1882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A imperative data flo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2" y="3024707"/>
            <a:ext cx="4762500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A function with many output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9111" y="3024706"/>
            <a:ext cx="5563663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898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Lets play around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First Code sample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55489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Railway Oriented </a:t>
            </a:r>
            <a:r>
              <a:rPr lang="en-US" dirty="0" smtClean="0"/>
              <a:t>Programming 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(Monadic Error Handling)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To </a:t>
            </a:r>
            <a:r>
              <a:rPr lang="en-US" dirty="0"/>
              <a:t>Err is Human; To Forgive Divine</a:t>
            </a:r>
          </a:p>
        </p:txBody>
      </p:sp>
    </p:spTree>
    <p:extLst>
      <p:ext uri="{BB962C8B-B14F-4D97-AF65-F5344CB8AC3E}">
        <p14:creationId xmlns:p14="http://schemas.microsoft.com/office/powerpoint/2010/main" val="273089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1043" y="3409261"/>
            <a:ext cx="10849696" cy="1478570"/>
          </a:xfrm>
        </p:spPr>
        <p:txBody>
          <a:bodyPr/>
          <a:lstStyle/>
          <a:p>
            <a:pPr algn="ctr"/>
            <a:r>
              <a:rPr lang="en-US" sz="4800" dirty="0" smtClean="0"/>
              <a:t>You now know 80% of ROP and 2% of Monads</a:t>
            </a:r>
            <a:br>
              <a:rPr lang="en-US" sz="4800" dirty="0" smtClean="0"/>
            </a:br>
            <a:r>
              <a:rPr lang="en-US" sz="4800" dirty="0"/>
              <a:t>Lets make this more Robust</a:t>
            </a:r>
          </a:p>
        </p:txBody>
      </p:sp>
      <p:sp>
        <p:nvSpPr>
          <p:cNvPr id="4" name="Rectangle 3"/>
          <p:cNvSpPr/>
          <p:nvPr/>
        </p:nvSpPr>
        <p:spPr>
          <a:xfrm rot="21157551">
            <a:off x="112159" y="1138956"/>
            <a:ext cx="10929936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Congratulations!!!</a:t>
            </a:r>
            <a:endParaRPr lang="en-US" sz="9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31585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 smtClean="0"/>
              <a:t>Lift: Handling One Track Functions</a:t>
            </a:r>
            <a:endParaRPr lang="en-US" sz="7200" dirty="0"/>
          </a:p>
        </p:txBody>
      </p:sp>
      <p:pic>
        <p:nvPicPr>
          <p:cNvPr id="11266" name="Picture 2" descr="lifting a simple func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977" y="2730934"/>
            <a:ext cx="6942714" cy="2068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l="3935"/>
          <a:stretch/>
        </p:blipFill>
        <p:spPr>
          <a:xfrm>
            <a:off x="787977" y="4995429"/>
            <a:ext cx="7649586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707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 smtClean="0"/>
              <a:t>Tee: Handling </a:t>
            </a:r>
            <a:r>
              <a:rPr lang="en-US" sz="7200" dirty="0"/>
              <a:t>D</a:t>
            </a:r>
            <a:r>
              <a:rPr lang="en-US" sz="7200" dirty="0" smtClean="0"/>
              <a:t>ead End Functions</a:t>
            </a:r>
            <a:endParaRPr lang="en-US" sz="7200" dirty="0"/>
          </a:p>
        </p:txBody>
      </p:sp>
      <p:pic>
        <p:nvPicPr>
          <p:cNvPr id="14338" name="Picture 2" descr="tee for a dead end func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641" y="2678979"/>
            <a:ext cx="9880740" cy="1976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l="1893"/>
          <a:stretch/>
        </p:blipFill>
        <p:spPr>
          <a:xfrm>
            <a:off x="881641" y="4798435"/>
            <a:ext cx="3850410" cy="1560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28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 err="1" smtClean="0"/>
              <a:t>tryCatch</a:t>
            </a:r>
            <a:r>
              <a:rPr lang="en-US" sz="7200" dirty="0" smtClean="0"/>
              <a:t>: Handling exceptions</a:t>
            </a:r>
            <a:endParaRPr lang="en-US" sz="7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11" y="3011488"/>
            <a:ext cx="6593018" cy="2589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Lets play around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second Code sample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71068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 smtClean="0"/>
              <a:t>What if I want to do these in parallel?</a:t>
            </a:r>
            <a:endParaRPr lang="en-US" sz="7200" dirty="0"/>
          </a:p>
        </p:txBody>
      </p:sp>
      <p:pic>
        <p:nvPicPr>
          <p:cNvPr id="15362" name="Picture 2" descr="switches in parall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511" y="2754291"/>
            <a:ext cx="8217971" cy="3862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723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 smtClean="0"/>
              <a:t>Strong Error Types</a:t>
            </a:r>
            <a:endParaRPr lang="en-US" sz="7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You want to use DUs instead of strings for your error messages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3248" y="3447349"/>
            <a:ext cx="6274233" cy="300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65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Lets play around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Third Code sample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8126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1129145"/>
          </a:xfrm>
        </p:spPr>
        <p:txBody>
          <a:bodyPr/>
          <a:lstStyle/>
          <a:p>
            <a:r>
              <a:rPr lang="en-US" dirty="0" err="1" smtClean="0"/>
              <a:t>Chessie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154955" y="2576945"/>
            <a:ext cx="8825658" cy="86142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Tale of 3 Night Clubs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1309255" y="3345873"/>
            <a:ext cx="6224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hlinkClick r:id="rId3"/>
              </a:rPr>
              <a:t>F#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hlinkClick r:id="rId4"/>
              </a:rPr>
              <a:t>C#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52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 smtClean="0"/>
              <a:t>Other Topics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3600" dirty="0" smtClean="0"/>
              <a:t>Injecting functions into flow based on application inputs/configuration</a:t>
            </a:r>
          </a:p>
          <a:p>
            <a:r>
              <a:rPr lang="en-US" sz="3600" dirty="0" smtClean="0"/>
              <a:t>Adding Warning Messages to your success type</a:t>
            </a:r>
          </a:p>
          <a:p>
            <a:r>
              <a:rPr lang="en-US" sz="3600" dirty="0" smtClean="0"/>
              <a:t>Adding Warning Type: Three track model</a:t>
            </a:r>
          </a:p>
          <a:p>
            <a:r>
              <a:rPr lang="en-US" sz="3600" dirty="0" smtClean="0"/>
              <a:t>Doing this asynchronously </a:t>
            </a:r>
          </a:p>
          <a:p>
            <a:r>
              <a:rPr lang="en-US" sz="3600" dirty="0" smtClean="0"/>
              <a:t>Creating Computation Expression to do this </a:t>
            </a:r>
          </a:p>
          <a:p>
            <a:r>
              <a:rPr lang="en-US" sz="3600" dirty="0" smtClean="0"/>
              <a:t>Read Scott W.’s blog!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98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3427" y="618518"/>
            <a:ext cx="8563984" cy="1478570"/>
          </a:xfrm>
        </p:spPr>
        <p:txBody>
          <a:bodyPr/>
          <a:lstStyle/>
          <a:p>
            <a:r>
              <a:rPr lang="en-US" sz="7200" dirty="0" smtClean="0"/>
              <a:t>Agenda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3427" y="2249487"/>
            <a:ext cx="8563984" cy="3541714"/>
          </a:xfrm>
        </p:spPr>
        <p:txBody>
          <a:bodyPr>
            <a:normAutofit/>
          </a:bodyPr>
          <a:lstStyle/>
          <a:p>
            <a:r>
              <a:rPr lang="en-US" sz="3200" dirty="0"/>
              <a:t>Why use ROP</a:t>
            </a:r>
          </a:p>
          <a:p>
            <a:r>
              <a:rPr lang="en-US" sz="3200" dirty="0" smtClean="0"/>
              <a:t>What is ROP</a:t>
            </a:r>
          </a:p>
          <a:p>
            <a:r>
              <a:rPr lang="en-US" sz="3200" dirty="0" smtClean="0"/>
              <a:t>Examples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72010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 smtClean="0"/>
              <a:t>Thank You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http://git/daleardi/ROPTalk.git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30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3427" y="618518"/>
            <a:ext cx="8563984" cy="1478570"/>
          </a:xfrm>
        </p:spPr>
        <p:txBody>
          <a:bodyPr/>
          <a:lstStyle/>
          <a:p>
            <a:r>
              <a:rPr lang="en-US" sz="7200" dirty="0" smtClean="0"/>
              <a:t>Why ROP?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3427" y="2249487"/>
            <a:ext cx="8563984" cy="3541714"/>
          </a:xfrm>
        </p:spPr>
        <p:txBody>
          <a:bodyPr>
            <a:normAutofit/>
          </a:bodyPr>
          <a:lstStyle/>
          <a:p>
            <a:r>
              <a:rPr lang="en-US" sz="3200" dirty="0" smtClean="0"/>
              <a:t>More Predictable</a:t>
            </a:r>
          </a:p>
          <a:p>
            <a:r>
              <a:rPr lang="en-US" sz="3200" dirty="0" smtClean="0"/>
              <a:t>More Testable</a:t>
            </a:r>
          </a:p>
          <a:p>
            <a:r>
              <a:rPr lang="en-US" sz="3200" dirty="0" smtClean="0"/>
              <a:t>More Documentable</a:t>
            </a:r>
          </a:p>
          <a:p>
            <a:r>
              <a:rPr lang="en-US" sz="3200" dirty="0" smtClean="0"/>
              <a:t>More Reasonable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95374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0038" y="2732796"/>
            <a:ext cx="8825657" cy="566738"/>
          </a:xfrm>
        </p:spPr>
        <p:txBody>
          <a:bodyPr>
            <a:noAutofit/>
          </a:bodyPr>
          <a:lstStyle/>
          <a:p>
            <a:r>
              <a:rPr lang="en-US" sz="4000" dirty="0" smtClean="0"/>
              <a:t>Why Do We Use Static Typing?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965636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586485" y="308126"/>
            <a:ext cx="8563984" cy="1478570"/>
          </a:xfrm>
        </p:spPr>
        <p:txBody>
          <a:bodyPr>
            <a:normAutofit fontScale="90000"/>
          </a:bodyPr>
          <a:lstStyle/>
          <a:p>
            <a:r>
              <a:rPr lang="en-US" sz="7200" dirty="0" smtClean="0"/>
              <a:t>What is wrong here?</a:t>
            </a:r>
            <a:endParaRPr lang="en-US" sz="7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164" y="1786696"/>
            <a:ext cx="5762625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19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586485" y="308126"/>
            <a:ext cx="8563984" cy="1478570"/>
          </a:xfrm>
        </p:spPr>
        <p:txBody>
          <a:bodyPr>
            <a:normAutofit/>
          </a:bodyPr>
          <a:lstStyle/>
          <a:p>
            <a:r>
              <a:rPr lang="en-US" sz="7200" dirty="0" smtClean="0"/>
              <a:t>What can we do?</a:t>
            </a:r>
            <a:endParaRPr lang="en-US" sz="7200" dirty="0"/>
          </a:p>
        </p:txBody>
      </p:sp>
      <p:sp>
        <p:nvSpPr>
          <p:cNvPr id="7" name="TextBox 6"/>
          <p:cNvSpPr txBox="1"/>
          <p:nvPr/>
        </p:nvSpPr>
        <p:spPr>
          <a:xfrm>
            <a:off x="1827131" y="1780078"/>
            <a:ext cx="28367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Return Null?</a:t>
            </a:r>
            <a:endParaRPr lang="en-US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7131" y="2364853"/>
            <a:ext cx="7633304" cy="4067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527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586485" y="308126"/>
            <a:ext cx="8563984" cy="1478570"/>
          </a:xfrm>
        </p:spPr>
        <p:txBody>
          <a:bodyPr>
            <a:normAutofit/>
          </a:bodyPr>
          <a:lstStyle/>
          <a:p>
            <a:r>
              <a:rPr lang="en-US" sz="7200" dirty="0" smtClean="0"/>
              <a:t>What can we do?</a:t>
            </a:r>
            <a:endParaRPr lang="en-US" sz="7200" dirty="0"/>
          </a:p>
        </p:txBody>
      </p:sp>
      <p:sp>
        <p:nvSpPr>
          <p:cNvPr id="7" name="TextBox 6"/>
          <p:cNvSpPr txBox="1"/>
          <p:nvPr/>
        </p:nvSpPr>
        <p:spPr>
          <a:xfrm>
            <a:off x="1827130" y="1780078"/>
            <a:ext cx="4667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Throw Exception?</a:t>
            </a:r>
            <a:endParaRPr lang="en-US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7130" y="2364853"/>
            <a:ext cx="7874582" cy="416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258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Why is this bad?</a:t>
            </a:r>
            <a:endParaRPr lang="en-US" sz="7200" dirty="0"/>
          </a:p>
        </p:txBody>
      </p:sp>
      <p:sp>
        <p:nvSpPr>
          <p:cNvPr id="2" name="Tex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To know these are possible you must look at documentation or more likely get an unhandled run time exception.</a:t>
            </a:r>
          </a:p>
          <a:p>
            <a:r>
              <a:rPr lang="en-US" sz="2800" dirty="0" smtClean="0"/>
              <a:t>Checking </a:t>
            </a:r>
            <a:r>
              <a:rPr lang="en-US" sz="2800" dirty="0"/>
              <a:t>for them is not enforced by the compiler</a:t>
            </a:r>
            <a:r>
              <a:rPr lang="en-US" sz="2800" dirty="0" smtClean="0"/>
              <a:t>. </a:t>
            </a:r>
          </a:p>
          <a:p>
            <a:r>
              <a:rPr lang="en-US" sz="2800" dirty="0" smtClean="0"/>
              <a:t>Makes it harder to reason about code. Null </a:t>
            </a:r>
            <a:r>
              <a:rPr lang="en-US" sz="2800" dirty="0"/>
              <a:t>and exceptions are not the return type of </a:t>
            </a:r>
            <a:r>
              <a:rPr lang="en-US" sz="2800" dirty="0" smtClean="0"/>
              <a:t>Line. It negates the purpose of static types!</a:t>
            </a:r>
          </a:p>
          <a:p>
            <a:r>
              <a:rPr lang="en-US" sz="2800" dirty="0" smtClean="0"/>
              <a:t>Exceptions make it harder to multi-thread code.</a:t>
            </a:r>
            <a:endParaRPr lang="en-US" sz="2800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003634" y="296733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33634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24914</TotalTime>
  <Words>537</Words>
  <Application>Microsoft Office PowerPoint</Application>
  <PresentationFormat>Widescreen</PresentationFormat>
  <Paragraphs>121</Paragraphs>
  <Slides>30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Century Gothic</vt:lpstr>
      <vt:lpstr>Wingdings 3</vt:lpstr>
      <vt:lpstr>Ion</vt:lpstr>
      <vt:lpstr>Dominick Aleardi </vt:lpstr>
      <vt:lpstr>Railway Oriented Programming </vt:lpstr>
      <vt:lpstr>Agenda</vt:lpstr>
      <vt:lpstr>Why ROP?</vt:lpstr>
      <vt:lpstr>Why Do We Use Static Typing?</vt:lpstr>
      <vt:lpstr>What is wrong here?</vt:lpstr>
      <vt:lpstr>What can we do?</vt:lpstr>
      <vt:lpstr>What can we do?</vt:lpstr>
      <vt:lpstr>Why is this bad?</vt:lpstr>
      <vt:lpstr>What is ROP?</vt:lpstr>
      <vt:lpstr>What is ROP?</vt:lpstr>
      <vt:lpstr>PowerPoint Presentation</vt:lpstr>
      <vt:lpstr>Watch Your language</vt:lpstr>
      <vt:lpstr>Two Track Result</vt:lpstr>
      <vt:lpstr>Two Track Result</vt:lpstr>
      <vt:lpstr>Bind: building the Railroad</vt:lpstr>
      <vt:lpstr>Bind: building the Railroad</vt:lpstr>
      <vt:lpstr>Bind: building the Railroad</vt:lpstr>
      <vt:lpstr>Lets play around</vt:lpstr>
      <vt:lpstr>You now know 80% of ROP and 2% of Monads Lets make this more Robust</vt:lpstr>
      <vt:lpstr>Lift: Handling One Track Functions</vt:lpstr>
      <vt:lpstr>Tee: Handling Dead End Functions</vt:lpstr>
      <vt:lpstr>tryCatch: Handling exceptions</vt:lpstr>
      <vt:lpstr>Lets play around</vt:lpstr>
      <vt:lpstr>What if I want to do these in parallel?</vt:lpstr>
      <vt:lpstr>Strong Error Types</vt:lpstr>
      <vt:lpstr>Lets play around</vt:lpstr>
      <vt:lpstr>Chessie</vt:lpstr>
      <vt:lpstr>Other Topics</vt:lpstr>
      <vt:lpstr>Thank You</vt:lpstr>
    </vt:vector>
  </TitlesOfParts>
  <Company>Quicken Loans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Monadic Error Handling</dc:title>
  <dc:creator>Aleardi, Dominick</dc:creator>
  <cp:lastModifiedBy>Aleardi, Dominick</cp:lastModifiedBy>
  <cp:revision>114</cp:revision>
  <dcterms:created xsi:type="dcterms:W3CDTF">2015-11-16T18:50:52Z</dcterms:created>
  <dcterms:modified xsi:type="dcterms:W3CDTF">2016-04-06T16:59:54Z</dcterms:modified>
</cp:coreProperties>
</file>