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8961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E40"/>
    <a:srgbClr val="F5F5F5"/>
    <a:srgbClr val="3399FF"/>
    <a:srgbClr val="333399"/>
    <a:srgbClr val="000099"/>
    <a:srgbClr val="FFBF0B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17" y="-3447"/>
      </p:cViewPr>
      <p:guideLst>
        <p:guide orient="horz" pos="13824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8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4F7E22-5301-4FF3-8099-F1335C3987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2" tIns="46286" rIns="92572" bIns="46286" numCol="1" anchor="t" anchorCtr="0" compatLnSpc="1">
            <a:prstTxWarp prst="textNoShape">
              <a:avLst/>
            </a:prstTxWarp>
          </a:bodyPr>
          <a:lstStyle>
            <a:lvl1pPr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F83DF82-59FC-4362-AA0F-9192610FAE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2" tIns="46286" rIns="92572" bIns="46286" numCol="1" anchor="t" anchorCtr="0" compatLnSpc="1">
            <a:prstTxWarp prst="textNoShape">
              <a:avLst/>
            </a:prstTxWarp>
          </a:bodyPr>
          <a:lstStyle>
            <a:lvl1pPr algn="r"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2453451-73C3-4576-B72A-58D369188F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2" tIns="46286" rIns="92572" bIns="46286" numCol="1" anchor="b" anchorCtr="0" compatLnSpc="1">
            <a:prstTxWarp prst="textNoShape">
              <a:avLst/>
            </a:prstTxWarp>
          </a:bodyPr>
          <a:lstStyle>
            <a:lvl1pPr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D8B4BAA-F024-4F14-9541-B6BAAAD5E2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72" tIns="46286" rIns="92572" bIns="46286" numCol="1" anchor="b" anchorCtr="0" compatLnSpc="1">
            <a:prstTxWarp prst="textNoShape">
              <a:avLst/>
            </a:prstTxWarp>
          </a:bodyPr>
          <a:lstStyle>
            <a:lvl1pPr algn="r" defTabSz="925616">
              <a:defRPr sz="1200"/>
            </a:lvl1pPr>
          </a:lstStyle>
          <a:p>
            <a:pPr>
              <a:defRPr/>
            </a:pPr>
            <a:fld id="{E70402BE-F2B1-4418-87F4-F590A3F3E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A1FD7D0-EEBC-4C54-95C5-BF355AE3E1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7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64" tIns="46282" rIns="92564" bIns="46282" numCol="1" anchor="t" anchorCtr="0" compatLnSpc="1">
            <a:prstTxWarp prst="textNoShape">
              <a:avLst/>
            </a:prstTxWarp>
          </a:bodyPr>
          <a:lstStyle>
            <a:lvl1pPr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F49061-D03D-42EB-9BA8-C7D44C28BF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0"/>
            <a:ext cx="2957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64" tIns="46282" rIns="92564" bIns="46282" numCol="1" anchor="t" anchorCtr="0" compatLnSpc="1">
            <a:prstTxWarp prst="textNoShape">
              <a:avLst/>
            </a:prstTxWarp>
          </a:bodyPr>
          <a:lstStyle>
            <a:lvl1pPr algn="r"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C277658-7CBB-4DB6-8E18-3F9D9ED7ED0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1850" y="690563"/>
            <a:ext cx="2643188" cy="3525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3DE421C-A9B4-4505-928C-01E6E186DB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46588"/>
            <a:ext cx="4979988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64" tIns="46282" rIns="92564" bIns="46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E14A7CC-45B9-40DC-B139-726774354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2957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64" tIns="46282" rIns="92564" bIns="46282" numCol="1" anchor="b" anchorCtr="0" compatLnSpc="1">
            <a:prstTxWarp prst="textNoShape">
              <a:avLst/>
            </a:prstTxWarp>
          </a:bodyPr>
          <a:lstStyle>
            <a:lvl1pPr defTabSz="925616">
              <a:defRPr sz="12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BD6FBED-9804-4759-A6A5-017081BE8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816975"/>
            <a:ext cx="29575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64" tIns="46282" rIns="92564" bIns="46282" numCol="1" anchor="b" anchorCtr="0" compatLnSpc="1">
            <a:prstTxWarp prst="textNoShape">
              <a:avLst/>
            </a:prstTxWarp>
          </a:bodyPr>
          <a:lstStyle>
            <a:lvl1pPr algn="r" defTabSz="925616">
              <a:defRPr sz="1200"/>
            </a:lvl1pPr>
          </a:lstStyle>
          <a:p>
            <a:pPr>
              <a:defRPr/>
            </a:pPr>
            <a:fld id="{471F66B1-89CC-4765-915D-C28E5943B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A9FCDDD-9DC8-423C-8DD5-23108C5BB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0559FFCB-8FC4-44BA-954C-10A51B99D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1D77C20-6713-42A7-95AB-46662EA42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228600" indent="-87313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352425" indent="-698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492125" indent="-698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633413" indent="-69850" defTabSz="9255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1090613" indent="-6985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1547813" indent="-6985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2005013" indent="-6985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2462213" indent="-6985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5775F4-1B3B-446A-9E4B-43D2B911D7F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7183438"/>
            <a:ext cx="24688800" cy="15279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2088"/>
            <a:ext cx="24688800" cy="10596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3D49D2-D105-420D-B054-E9EABC05D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FD9C0C-9CC0-434D-AF5A-88E1DF176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6B826C-48C4-46C7-AF3D-027372C5C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439CE-C96D-4CFE-A704-26C551D88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9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830595-A6B0-44B9-AD42-82BCE13F5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E0140-67E9-4910-B418-89D9760D0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E67EB-2D5B-4650-81C7-9ECB8240E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6856-CEDA-4A9E-BCE1-47C18F72C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2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5313" y="3898900"/>
            <a:ext cx="6994525" cy="3511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0" y="3898900"/>
            <a:ext cx="20832763" cy="3511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F6398-B72C-45DB-B14E-4B14A308F1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892F9D-A532-4437-95FB-F69103DAE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83A148-69EE-4CA7-8F52-DAF956D7B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6F57-7D66-4AA3-9904-DB40F2213C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1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545244-04BE-4083-85F2-5A311F5B4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C68BDE-A7A6-471D-84F0-E6E53F9B7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CFA152-4D9D-4BEE-867D-208B2043D6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6084A-4BB9-4B62-9658-207954CCA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5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10942638"/>
            <a:ext cx="28392437" cy="182562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29371925"/>
            <a:ext cx="28392437" cy="9601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221A7B-7A2A-487E-AD19-BD4BCBF5D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E70FA7-5239-44A8-8834-8733955AC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6173C-9479-43F9-AFA1-027EBD729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582D2-9153-4FCE-AB55-EC048D240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8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0" y="12684125"/>
            <a:ext cx="13912850" cy="2632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2684125"/>
            <a:ext cx="13914438" cy="2632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D198E-9B97-4A0D-ADA3-39FC705C6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FC8AF-1AE3-4B65-9AB8-A2CA80A36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0168A-2E87-4B7C-95BF-9E1D1D8B9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43B85-0E7F-4D9A-9C14-BF36E1E8E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336800"/>
            <a:ext cx="28392438" cy="848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950" y="10758488"/>
            <a:ext cx="13927138" cy="5273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950" y="16032163"/>
            <a:ext cx="13927138" cy="2358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5575" y="10758488"/>
            <a:ext cx="13993813" cy="5273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5575" y="16032163"/>
            <a:ext cx="13993813" cy="2358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A6D54C-DF08-4CE0-9F03-17AEDE7D2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E6E979-9E8B-4711-B722-CD3669206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31D54A-CF54-4197-AC5B-8216CB5A5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CEC8-B9E1-4E50-96E7-7404A56EC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4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F5BC2F-003F-4495-98E8-42D03F1B4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CDF1C5D-59DE-42C9-B175-BFB5F9DD96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EFFA7E-7DA4-4938-8E26-D4F47E324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4C28-5A2B-4B26-A735-D27606C62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B4A873-E7B4-40F4-B71F-8708FBDAB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916DB24-F5D6-4C1F-8BD7-8128D2E6A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382295-709B-4E45-8161-F962B74DD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A7076-B7CD-49EB-9236-3648275B3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47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925763"/>
            <a:ext cx="10617200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400" y="6319838"/>
            <a:ext cx="16663988" cy="31189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13166725"/>
            <a:ext cx="10617200" cy="24393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76DE2-BC52-4FF8-829C-970BE7EC9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E9D4B-C693-445F-BCD5-362F8C802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EC1BC-1923-4FE4-92E6-3F93CAFB0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F30C-B7B8-4F88-A4DC-922986C85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55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0" y="2925763"/>
            <a:ext cx="10617200" cy="10240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95400" y="6319838"/>
            <a:ext cx="16663988" cy="31189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950" y="13166725"/>
            <a:ext cx="10617200" cy="24393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457A1-361D-4FDD-98A5-171F19EEB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C9791-632E-40FE-8EB0-A5991E32A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3A4A14-D78B-4B93-BD05-D99A1338A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9B60A-B222-4463-9EFB-ABF6D0670F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9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7B7419-7833-45CA-B010-1E5BEC48E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3898900"/>
            <a:ext cx="27979688" cy="731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30657" tIns="115329" rIns="230657" bIns="115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498747-69D6-4245-873C-85B6A48B8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12684125"/>
            <a:ext cx="27979688" cy="263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30657" tIns="115329" rIns="230657" bIns="11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AE6E91-2FE5-419D-B0AE-1243C161DA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39990713"/>
            <a:ext cx="6858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0657" tIns="115329" rIns="230657" bIns="115329" numCol="1" anchor="t" anchorCtr="0" compatLnSpc="1">
            <a:prstTxWarp prst="textNoShape">
              <a:avLst/>
            </a:prstTxWarp>
          </a:bodyPr>
          <a:lstStyle>
            <a:lvl1pPr defTabSz="2306638">
              <a:defRPr sz="35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F56B7E-63A1-40D0-BF15-BCAB43F6C9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90713"/>
            <a:ext cx="10425112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0657" tIns="115329" rIns="230657" bIns="115329" numCol="1" anchor="t" anchorCtr="0" compatLnSpc="1">
            <a:prstTxWarp prst="textNoShape">
              <a:avLst/>
            </a:prstTxWarp>
          </a:bodyPr>
          <a:lstStyle>
            <a:lvl1pPr algn="ctr" defTabSz="2306638">
              <a:defRPr sz="3500"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80B0CAB-55ED-4B7B-A62F-50D23ED952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90713"/>
            <a:ext cx="6858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0657" tIns="115329" rIns="230657" bIns="115329" numCol="1" anchor="t" anchorCtr="0" compatLnSpc="1">
            <a:prstTxWarp prst="textNoShape">
              <a:avLst/>
            </a:prstTxWarp>
          </a:bodyPr>
          <a:lstStyle>
            <a:lvl1pPr algn="r" defTabSz="2306638">
              <a:defRPr sz="3500"/>
            </a:lvl1pPr>
          </a:lstStyle>
          <a:p>
            <a:pPr>
              <a:defRPr/>
            </a:pPr>
            <a:fld id="{7AA74ED2-6E69-4CAD-A5FF-775BFC951C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6638" rtl="0" eaLnBrk="0" fontAlgn="base" hangingPunct="0">
        <a:spcBef>
          <a:spcPct val="0"/>
        </a:spcBef>
        <a:spcAft>
          <a:spcPct val="0"/>
        </a:spcAft>
        <a:defRPr sz="11100" kern="12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2pPr>
      <a:lvl3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3pPr>
      <a:lvl4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4pPr>
      <a:lvl5pPr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charset="0"/>
        </a:defRPr>
      </a:lvl5pPr>
      <a:lvl6pPr marL="4572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2306638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865188" indent="-865188" algn="l" defTabSz="2306638" rtl="0" eaLnBrk="0" fontAlgn="base" hangingPunct="0">
        <a:spcBef>
          <a:spcPct val="20000"/>
        </a:spcBef>
        <a:spcAft>
          <a:spcPct val="0"/>
        </a:spcAft>
        <a:buChar char="•"/>
        <a:defRPr sz="8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873250" indent="-719138" algn="l" defTabSz="2306638" rtl="0" eaLnBrk="0" fontAlgn="base" hangingPunct="0">
        <a:spcBef>
          <a:spcPct val="20000"/>
        </a:spcBef>
        <a:spcAft>
          <a:spcPct val="0"/>
        </a:spcAft>
        <a:buChar char="–"/>
        <a:defRPr sz="7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2882900" indent="-576263" algn="l" defTabSz="2306638" rtl="0" eaLnBrk="0" fontAlgn="base" hangingPunct="0">
        <a:spcBef>
          <a:spcPct val="20000"/>
        </a:spcBef>
        <a:spcAft>
          <a:spcPct val="0"/>
        </a:spcAft>
        <a:buChar char="•"/>
        <a:defRPr sz="6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4038600" indent="-581025" algn="l" defTabSz="2306638" rtl="0" eaLnBrk="0" fontAlgn="base" hangingPunct="0">
        <a:spcBef>
          <a:spcPct val="20000"/>
        </a:spcBef>
        <a:spcAft>
          <a:spcPct val="0"/>
        </a:spcAft>
        <a:buChar char="–"/>
        <a:defRPr sz="49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5189538" indent="-576263" algn="l" defTabSz="2306638" rtl="0" eaLnBrk="0" fontAlgn="base" hangingPunct="0">
        <a:spcBef>
          <a:spcPct val="20000"/>
        </a:spcBef>
        <a:spcAft>
          <a:spcPct val="0"/>
        </a:spcAft>
        <a:buChar char="»"/>
        <a:defRPr sz="49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jpeg"/><Relationship Id="rId19" Type="http://schemas.openxmlformats.org/officeDocument/2006/relationships/image" Target="../media/image16.jpg"/><Relationship Id="rId4" Type="http://schemas.openxmlformats.org/officeDocument/2006/relationships/hyperlink" Target="http://maces.ucmerced.edu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png"/><Relationship Id="rId22" Type="http://schemas.openxmlformats.org/officeDocument/2006/relationships/image" Target="https://gallery.mailchimp.com/7646a529d51357c40cd388f42/images/c1ea14dd-3445-475e-b8cb-d6421b28546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03">
            <a:extLst>
              <a:ext uri="{FF2B5EF4-FFF2-40B4-BE49-F238E27FC236}">
                <a16:creationId xmlns:a16="http://schemas.microsoft.com/office/drawing/2014/main" id="{7CF80AA2-E643-4219-8620-F12F7710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8708013"/>
            <a:ext cx="17830800" cy="4953000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128007" bIns="64003"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1314450" indent="-5715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571500" indent="-571500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+mn-lt"/>
                <a:sym typeface="Wingdings" panose="05000000000000000000" pitchFamily="2" charset="2"/>
              </a:rPr>
              <a:t>Allowing for more metals to be modeled.</a:t>
            </a:r>
          </a:p>
          <a:p>
            <a:pPr marL="571500" indent="-571500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+mn-lt"/>
                <a:sym typeface="Wingdings" panose="05000000000000000000" pitchFamily="2" charset="2"/>
              </a:rPr>
              <a:t>Finishing Brillouin Zone definition.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+mn-lt"/>
                <a:sym typeface="Wingdings" panose="05000000000000000000" pitchFamily="2" charset="2"/>
              </a:rPr>
              <a:t>Capping Fermi surfaces that are not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4000" dirty="0">
                <a:latin typeface="+mn-lt"/>
                <a:sym typeface="Wingdings" panose="05000000000000000000" pitchFamily="2" charset="2"/>
              </a:rPr>
              <a:t>     enclosed in Brillouin Zone.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4000" dirty="0">
                <a:latin typeface="+mn-lt"/>
                <a:sym typeface="Wingdings" panose="05000000000000000000" pitchFamily="2" charset="2"/>
              </a:rPr>
              <a:t>		</a:t>
            </a:r>
          </a:p>
          <a:p>
            <a:pPr marL="742950" lvl="1" indent="0">
              <a:spcBef>
                <a:spcPct val="50000"/>
              </a:spcBef>
              <a:spcAft>
                <a:spcPct val="50000"/>
              </a:spcAft>
            </a:pPr>
            <a:endParaRPr lang="en-US" altLang="en-US" sz="4000" dirty="0">
              <a:latin typeface="+mn-lt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altLang="en-US" sz="39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</a:pPr>
            <a:endParaRPr lang="en-US" altLang="en-US" sz="39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217" name="Rectangle 169">
            <a:extLst>
              <a:ext uri="{FF2B5EF4-FFF2-40B4-BE49-F238E27FC236}">
                <a16:creationId xmlns:a16="http://schemas.microsoft.com/office/drawing/2014/main" id="{F79C779A-22F6-42E9-A132-E7556324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025650"/>
            <a:ext cx="32321500" cy="4984750"/>
          </a:xfrm>
          <a:prstGeom prst="rect">
            <a:avLst/>
          </a:prstGeom>
          <a:solidFill>
            <a:srgbClr val="E0BE40"/>
          </a:solidFill>
          <a:ln w="9525">
            <a:solidFill>
              <a:srgbClr val="E0BE4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4100" name="Rectangle 168">
            <a:extLst>
              <a:ext uri="{FF2B5EF4-FFF2-40B4-BE49-F238E27FC236}">
                <a16:creationId xmlns:a16="http://schemas.microsoft.com/office/drawing/2014/main" id="{C331667A-A658-41F6-8358-FB7A3C5A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3790613"/>
            <a:ext cx="32232600" cy="8382000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128007" bIns="64003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Select a metal’s </a:t>
            </a:r>
            <a:r>
              <a:rPr lang="en-US" sz="40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XCrySDen</a:t>
            </a: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Fermi surface file, containing data on Fermi energies across its unit cell.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Utilize the Marching Cubes algorithm</a:t>
            </a:r>
            <a:r>
              <a:rPr lang="en-US" sz="40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via Fortran, forming a polygonal shape across the energy gradient where it equals a defined Fermi energy.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Export the resulting polygonised </a:t>
            </a:r>
            <a:r>
              <a:rPr lang="en-US" sz="40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isosurface</a:t>
            </a: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 to any computer-aided design program (in our case, </a:t>
            </a:r>
            <a:r>
              <a:rPr lang="en-US" sz="4000" dirty="0" err="1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OpenSCAD</a:t>
            </a: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).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Print on any 3D printer (in our case, MakerBot) and enjoy!</a:t>
            </a:r>
          </a:p>
          <a:p>
            <a:pPr>
              <a:spcAft>
                <a:spcPts val="1200"/>
              </a:spcAft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							</a:t>
            </a:r>
            <a:r>
              <a:rPr lang="en-US" sz="4000" dirty="0">
                <a:solidFill>
                  <a:prstClr val="black"/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																		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4000" dirty="0">
                <a:solidFill>
                  <a:prstClr val="black"/>
                </a:solidFill>
                <a:cs typeface="Arial" panose="020B0604020202020204" pitchFamily="34" charset="0"/>
              </a:rPr>
              <a:t>																		    </a:t>
            </a:r>
            <a:r>
              <a:rPr lang="en-US" sz="3200" dirty="0" err="1">
                <a:solidFill>
                  <a:prstClr val="black"/>
                </a:solidFill>
                <a:cs typeface="Arial" panose="020B0604020202020204" pitchFamily="34" charset="0"/>
              </a:rPr>
              <a:t>Pb</a:t>
            </a:r>
            <a:r>
              <a:rPr lang="en-US" sz="4000" dirty="0">
                <a:solidFill>
                  <a:prstClr val="black"/>
                </a:solidFill>
                <a:cs typeface="Arial" panose="020B0604020202020204" pitchFamily="34" charset="0"/>
              </a:rPr>
              <a:t>									  </a:t>
            </a:r>
            <a:r>
              <a:rPr lang="en-US" sz="3200" dirty="0" err="1">
                <a:solidFill>
                  <a:prstClr val="black"/>
                </a:solidFill>
                <a:cs typeface="Arial" panose="020B0604020202020204" pitchFamily="34" charset="0"/>
              </a:rPr>
              <a:t>Pb</a:t>
            </a:r>
            <a:endParaRPr lang="en-US" sz="40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sz="4000" dirty="0">
                <a:solidFill>
                  <a:prstClr val="black"/>
                </a:solidFill>
                <a:cs typeface="Arial" panose="020B0604020202020204" pitchFamily="34" charset="0"/>
              </a:rPr>
              <a:t>	http://www.xcrysden.org/			http://marchingcubes.org/				http://www.openscad.org/				https://www.makerbot.com/ </a:t>
            </a: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Tx/>
              <a:buAutoNum type="arabicPeriod"/>
              <a:defRPr/>
            </a:pPr>
            <a:endParaRPr lang="en-US" sz="4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4000" dirty="0"/>
              <a:t>	 </a:t>
            </a:r>
          </a:p>
          <a:p>
            <a:pPr>
              <a:spcBef>
                <a:spcPct val="50000"/>
              </a:spcBef>
              <a:spcAft>
                <a:spcPct val="50000"/>
              </a:spcAft>
              <a:defRPr/>
            </a:pPr>
            <a:endParaRPr lang="en-US" altLang="en-US" sz="3900" dirty="0">
              <a:latin typeface="Arial" panose="020B0604020202020204" pitchFamily="34" charset="0"/>
            </a:endParaRPr>
          </a:p>
        </p:txBody>
      </p:sp>
      <p:sp>
        <p:nvSpPr>
          <p:cNvPr id="4101" name="Text Box 148">
            <a:extLst>
              <a:ext uri="{FF2B5EF4-FFF2-40B4-BE49-F238E27FC236}">
                <a16:creationId xmlns:a16="http://schemas.microsoft.com/office/drawing/2014/main" id="{64741568-FC3B-45E7-8F3A-2E67846E8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100" y="3903663"/>
            <a:ext cx="4318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5363" tIns="107682" rIns="215363" bIns="107682">
            <a:spAutoFit/>
          </a:bodyPr>
          <a:lstStyle>
            <a:lvl1pPr defTabSz="21542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21542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21542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21542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21542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GB" altLang="en-US" sz="5700"/>
          </a:p>
        </p:txBody>
      </p:sp>
      <p:sp>
        <p:nvSpPr>
          <p:cNvPr id="4102" name="Text Box 162">
            <a:extLst>
              <a:ext uri="{FF2B5EF4-FFF2-40B4-BE49-F238E27FC236}">
                <a16:creationId xmlns:a16="http://schemas.microsoft.com/office/drawing/2014/main" id="{ED00E99F-81CD-44D5-B376-8DD1B58F9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943013"/>
            <a:ext cx="31737300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 dirty="0">
                <a:solidFill>
                  <a:schemeClr val="bg1"/>
                </a:solidFill>
              </a:rPr>
              <a:t>METHODS</a:t>
            </a:r>
            <a:endParaRPr lang="en-US" altLang="en-US" sz="1500" b="1" dirty="0">
              <a:solidFill>
                <a:schemeClr val="bg1"/>
              </a:solidFill>
            </a:endParaRPr>
          </a:p>
        </p:txBody>
      </p:sp>
      <p:sp>
        <p:nvSpPr>
          <p:cNvPr id="4103" name="Rectangle 175">
            <a:extLst>
              <a:ext uri="{FF2B5EF4-FFF2-40B4-BE49-F238E27FC236}">
                <a16:creationId xmlns:a16="http://schemas.microsoft.com/office/drawing/2014/main" id="{B769A66F-2F1A-48B6-9EE0-E391E347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2401213"/>
            <a:ext cx="16048037" cy="16002000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384021" bIns="64003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4000" dirty="0" err="1"/>
              <a:t>Firmi</a:t>
            </a:r>
            <a:r>
              <a:rPr lang="en-US" altLang="en-US" sz="4000" dirty="0"/>
              <a:t> worked well for lead’s Fermi surface calculations, but</a:t>
            </a:r>
          </a:p>
          <a:p>
            <a:pPr algn="just"/>
            <a:r>
              <a:rPr lang="en-US" altLang="en-US" sz="4000" dirty="0"/>
              <a:t>failed for other elements (e.g. copper).</a:t>
            </a:r>
          </a:p>
          <a:p>
            <a:pPr algn="just"/>
            <a:endParaRPr lang="en-US" altLang="en-US" sz="4000" dirty="0"/>
          </a:p>
          <a:p>
            <a:pPr algn="just"/>
            <a:r>
              <a:rPr lang="en-US" altLang="en-US" sz="4000" dirty="0"/>
              <a:t>Copper’s “exploded”  </a:t>
            </a:r>
            <a:r>
              <a:rPr lang="en-US" altLang="en-US" sz="4000" dirty="0" err="1"/>
              <a:t>isosurface</a:t>
            </a:r>
            <a:r>
              <a:rPr lang="en-US" altLang="en-US" sz="4000" dirty="0"/>
              <a:t> (right):</a:t>
            </a:r>
          </a:p>
          <a:p>
            <a:pPr algn="just"/>
            <a:endParaRPr lang="en-US" altLang="en-US" sz="4000" dirty="0"/>
          </a:p>
          <a:p>
            <a:pPr algn="just"/>
            <a:r>
              <a:rPr lang="en-US" altLang="en-US" sz="4000" dirty="0"/>
              <a:t>The two problems to solve: </a:t>
            </a:r>
          </a:p>
          <a:p>
            <a:pPr algn="just"/>
            <a:r>
              <a:rPr lang="en-US" altLang="en-US" sz="4000" dirty="0"/>
              <a:t>-   Shifting “flaps” from unit cell into Brillouin Zone</a:t>
            </a:r>
          </a:p>
          <a:p>
            <a:pPr marL="571500" indent="-571500" algn="just">
              <a:buFontTx/>
              <a:buChar char="-"/>
            </a:pPr>
            <a:r>
              <a:rPr lang="en-US" altLang="en-US" sz="4000" dirty="0"/>
              <a:t>Capping holes where Fermi surface touches edges of Brillouin Zone</a:t>
            </a:r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r>
              <a:rPr lang="en-US" altLang="en-US" sz="4000" dirty="0"/>
              <a:t>Visual representations of Brillouin Zone</a:t>
            </a:r>
          </a:p>
          <a:p>
            <a:pPr algn="just"/>
            <a:r>
              <a:rPr lang="en-US" altLang="en-US" sz="4000" dirty="0"/>
              <a:t>(http://www.xcrysden.org/doc/XSF.html)</a:t>
            </a:r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r>
              <a:rPr lang="en-US" altLang="en-US" sz="4000" dirty="0"/>
              <a:t>Copper’s “flaps” indicated surfaces outside the first primitive unit cell were being considered and plotted due to an incorrect definition of the Brillouin Zone in code.</a:t>
            </a:r>
          </a:p>
          <a:p>
            <a:pPr lvl="8" indent="0" algn="just"/>
            <a:r>
              <a:rPr lang="en-US" altLang="en-US" sz="4000" dirty="0"/>
              <a:t>		</a:t>
            </a:r>
          </a:p>
        </p:txBody>
      </p:sp>
      <p:sp>
        <p:nvSpPr>
          <p:cNvPr id="4104" name="Text Box 267">
            <a:extLst>
              <a:ext uri="{FF2B5EF4-FFF2-40B4-BE49-F238E27FC236}">
                <a16:creationId xmlns:a16="http://schemas.microsoft.com/office/drawing/2014/main" id="{0851627B-AE74-419C-9EB4-D026A4DF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553613"/>
            <a:ext cx="15681325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 dirty="0">
                <a:solidFill>
                  <a:schemeClr val="bg1"/>
                </a:solidFill>
              </a:rPr>
              <a:t>DISCUSSION / RESULTS</a:t>
            </a:r>
            <a:endParaRPr lang="en-US" altLang="en-US" sz="1500" b="1" dirty="0">
              <a:solidFill>
                <a:schemeClr val="bg1"/>
              </a:solidFill>
            </a:endParaRPr>
          </a:p>
        </p:txBody>
      </p:sp>
      <p:sp>
        <p:nvSpPr>
          <p:cNvPr id="4105" name="Rectangle 281">
            <a:extLst>
              <a:ext uri="{FF2B5EF4-FFF2-40B4-BE49-F238E27FC236}">
                <a16:creationId xmlns:a16="http://schemas.microsoft.com/office/drawing/2014/main" id="{68852A72-8B8A-49D9-89FB-9F96079AE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400" y="38708013"/>
            <a:ext cx="14136688" cy="4938712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384021" bIns="64003"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4000" dirty="0">
                <a:latin typeface="+mn-lt"/>
              </a:rPr>
              <a:t>Thanks to the </a:t>
            </a:r>
            <a:r>
              <a:rPr lang="en-US" altLang="en-US" sz="4000" dirty="0"/>
              <a:t>MACES Undergraduate Research Fellowship for funding and the</a:t>
            </a:r>
            <a:r>
              <a:rPr lang="en-US" altLang="en-US" sz="4000" dirty="0">
                <a:latin typeface="+mn-lt"/>
              </a:rPr>
              <a:t> UC Merced Venture Lab for 3D printing access</a:t>
            </a:r>
          </a:p>
        </p:txBody>
      </p:sp>
      <p:sp>
        <p:nvSpPr>
          <p:cNvPr id="4106" name="Text Box 282">
            <a:extLst>
              <a:ext uri="{FF2B5EF4-FFF2-40B4-BE49-F238E27FC236}">
                <a16:creationId xmlns:a16="http://schemas.microsoft.com/office/drawing/2014/main" id="{5A79265B-CB0F-4D9D-91FE-F750ADF2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7100" y="38946138"/>
            <a:ext cx="13601700" cy="828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 dirty="0">
                <a:solidFill>
                  <a:schemeClr val="bg1"/>
                </a:solidFill>
              </a:rPr>
              <a:t>ACKNOWLEDGEMENTS</a:t>
            </a:r>
            <a:endParaRPr lang="en-US" altLang="en-US" sz="1500" b="1" dirty="0">
              <a:solidFill>
                <a:schemeClr val="bg1"/>
              </a:solidFill>
            </a:endParaRPr>
          </a:p>
        </p:txBody>
      </p:sp>
      <p:sp>
        <p:nvSpPr>
          <p:cNvPr id="4107" name="Text Box 294">
            <a:extLst>
              <a:ext uri="{FF2B5EF4-FFF2-40B4-BE49-F238E27FC236}">
                <a16:creationId xmlns:a16="http://schemas.microsoft.com/office/drawing/2014/main" id="{BEFD069A-792B-4EB4-9BEB-F7031377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8860413"/>
            <a:ext cx="17526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 dirty="0">
                <a:solidFill>
                  <a:schemeClr val="bg1"/>
                </a:solidFill>
              </a:rPr>
              <a:t>FUTURE WORK</a:t>
            </a:r>
            <a:endParaRPr lang="en-US" altLang="en-US" sz="1500" b="1" dirty="0">
              <a:solidFill>
                <a:schemeClr val="bg1"/>
              </a:solidFill>
            </a:endParaRPr>
          </a:p>
        </p:txBody>
      </p:sp>
      <p:sp>
        <p:nvSpPr>
          <p:cNvPr id="4108" name="Rectangle 168">
            <a:extLst>
              <a:ext uri="{FF2B5EF4-FFF2-40B4-BE49-F238E27FC236}">
                <a16:creationId xmlns:a16="http://schemas.microsoft.com/office/drawing/2014/main" id="{051EF8F2-9F03-41DF-9A1D-49D0B912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6399213"/>
            <a:ext cx="32232600" cy="7239000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128007" bIns="64003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000" dirty="0"/>
              <a:t>A Fermi surface (a surface in momentum space enclosing all the occupied electronic states) is an abstract, yet fundamental property of metals. It is a tool to describe and predict properties of a metal, including:</a:t>
            </a:r>
          </a:p>
          <a:p>
            <a:pPr>
              <a:defRPr/>
            </a:pPr>
            <a:r>
              <a:rPr lang="en-US" alt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4000" dirty="0"/>
              <a:t>Conductivity / Superconductivity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4000" dirty="0"/>
              <a:t>Electron-phonon interactions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4000" dirty="0"/>
              <a:t>Many-body physics</a:t>
            </a:r>
          </a:p>
          <a:p>
            <a:pPr>
              <a:defRPr/>
            </a:pPr>
            <a:r>
              <a:rPr lang="en-US" altLang="en-US" sz="4000" dirty="0"/>
              <a:t>								      	     </a:t>
            </a:r>
            <a:r>
              <a:rPr lang="en-US" altLang="en-US" sz="3200" dirty="0"/>
              <a:t>Na</a:t>
            </a:r>
            <a:r>
              <a:rPr lang="en-US" altLang="en-US" sz="4000" dirty="0"/>
              <a:t>				          </a:t>
            </a:r>
            <a:r>
              <a:rPr lang="en-US" altLang="en-US" sz="3200" dirty="0"/>
              <a:t>Co</a:t>
            </a:r>
            <a:r>
              <a:rPr lang="en-US" altLang="en-US" sz="4000" dirty="0"/>
              <a:t>				     			 </a:t>
            </a:r>
            <a:r>
              <a:rPr lang="en-US" altLang="en-US" sz="3200" dirty="0"/>
              <a:t>Mg</a:t>
            </a:r>
            <a:r>
              <a:rPr lang="en-US" altLang="en-US" sz="4000" dirty="0"/>
              <a:t>	</a:t>
            </a:r>
          </a:p>
          <a:p>
            <a:pPr>
              <a:defRPr/>
            </a:pPr>
            <a:r>
              <a:rPr lang="en-US" altLang="en-US" sz="4000" dirty="0"/>
              <a:t>Thus, understanding of Fermi surfaces is essential, and </a:t>
            </a:r>
            <a:r>
              <a:rPr lang="en-US" altLang="en-US" sz="4000" dirty="0" err="1"/>
              <a:t>Firmi</a:t>
            </a:r>
            <a:r>
              <a:rPr lang="en-US" altLang="en-US" sz="4000" dirty="0"/>
              <a:t> (http://faculty.ucmerced.edu/dstrubbe/Firmi/) offers a unique hands-on teaching tool.</a:t>
            </a:r>
          </a:p>
          <a:p>
            <a:pPr>
              <a:defRPr/>
            </a:pPr>
            <a:r>
              <a:rPr lang="en-US" altLang="en-US" sz="4000" dirty="0"/>
              <a:t>In the past five months, research has been conducted to generalize the program, allowing for modeling of more metals and use-cases.</a:t>
            </a:r>
            <a:endParaRPr lang="en-US" altLang="en-US" sz="2000" dirty="0"/>
          </a:p>
          <a:p>
            <a:pPr>
              <a:defRPr/>
            </a:pPr>
            <a:endParaRPr lang="en-US" altLang="en-US" sz="4000" dirty="0"/>
          </a:p>
          <a:p>
            <a:pPr>
              <a:defRPr/>
            </a:pPr>
            <a:endParaRPr lang="en-US" altLang="en-US" sz="4000" dirty="0"/>
          </a:p>
        </p:txBody>
      </p:sp>
      <p:sp>
        <p:nvSpPr>
          <p:cNvPr id="4109" name="Text Box 162">
            <a:extLst>
              <a:ext uri="{FF2B5EF4-FFF2-40B4-BE49-F238E27FC236}">
                <a16:creationId xmlns:a16="http://schemas.microsoft.com/office/drawing/2014/main" id="{952ECC1C-DF70-48C9-BD5E-DCCD1BA4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584950"/>
            <a:ext cx="32004000" cy="863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>
                <a:solidFill>
                  <a:schemeClr val="bg1"/>
                </a:solidFill>
              </a:rPr>
              <a:t>INTRODUCTION / MOTIVATION																	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sp>
        <p:nvSpPr>
          <p:cNvPr id="4110" name="TextBox 1">
            <a:extLst>
              <a:ext uri="{FF2B5EF4-FFF2-40B4-BE49-F238E27FC236}">
                <a16:creationId xmlns:a16="http://schemas.microsoft.com/office/drawing/2014/main" id="{586E9530-930D-43CD-ADF1-03D330DBE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08413"/>
            <a:ext cx="30861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6600" b="1"/>
              <a:t>Title: Generalizing Firmi, code for 3D-printing Fermi surfaces</a:t>
            </a:r>
          </a:p>
          <a:p>
            <a:r>
              <a:rPr lang="en-US" altLang="en-US" sz="6600" b="1"/>
              <a:t>Authors: Brian Hungerman, David Strubbe </a:t>
            </a:r>
          </a:p>
        </p:txBody>
      </p:sp>
      <p:pic>
        <p:nvPicPr>
          <p:cNvPr id="4111" name="Picture 3">
            <a:extLst>
              <a:ext uri="{FF2B5EF4-FFF2-40B4-BE49-F238E27FC236}">
                <a16:creationId xmlns:a16="http://schemas.microsoft.com/office/drawing/2014/main" id="{D8F0879A-534F-467F-A84C-4AABD11E0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6200"/>
            <a:ext cx="323215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2" name="Rectangle 1">
            <a:extLst>
              <a:ext uri="{FF2B5EF4-FFF2-40B4-BE49-F238E27FC236}">
                <a16:creationId xmlns:a16="http://schemas.microsoft.com/office/drawing/2014/main" id="{BF403A25-151F-42C8-AD0E-4163F27F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3800" y="2132013"/>
            <a:ext cx="561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 b="1" u="sng">
                <a:hlinkClick r:id="rId4"/>
              </a:rPr>
              <a:t>http://maces.ucmerced.edu/</a:t>
            </a:r>
            <a:r>
              <a:rPr lang="en-US" altLang="en-US" sz="3600"/>
              <a:t> </a:t>
            </a:r>
          </a:p>
        </p:txBody>
      </p:sp>
      <p:sp>
        <p:nvSpPr>
          <p:cNvPr id="4113" name="Rectangle 175">
            <a:extLst>
              <a:ext uri="{FF2B5EF4-FFF2-40B4-BE49-F238E27FC236}">
                <a16:creationId xmlns:a16="http://schemas.microsoft.com/office/drawing/2014/main" id="{28565560-8A06-4361-9949-4170AA96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0" y="22401213"/>
            <a:ext cx="15819438" cy="16002000"/>
          </a:xfrm>
          <a:prstGeom prst="rect">
            <a:avLst/>
          </a:prstGeom>
          <a:solidFill>
            <a:schemeClr val="bg1"/>
          </a:solidFill>
          <a:ln w="127000">
            <a:solidFill>
              <a:srgbClr val="E0BE40"/>
            </a:solidFill>
            <a:miter lim="800000"/>
            <a:headEnd/>
            <a:tailEnd/>
          </a:ln>
        </p:spPr>
        <p:txBody>
          <a:bodyPr lIns="384021" tIns="1344072" rIns="384021" bIns="64003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en-US" sz="4000" dirty="0"/>
              <a:t>Using test cases of various lattice vectors, a simple distance optimization algorithm was implemented, shifting points from the unit cell given from </a:t>
            </a:r>
            <a:r>
              <a:rPr lang="en-US" altLang="en-US" sz="4000" dirty="0" err="1"/>
              <a:t>XCrySDen</a:t>
            </a:r>
            <a:r>
              <a:rPr lang="en-US" altLang="en-US" sz="4000" dirty="0"/>
              <a:t> into the Brillouin Zone.</a:t>
            </a:r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endParaRPr lang="en-US" altLang="en-US" sz="4000" dirty="0"/>
          </a:p>
          <a:p>
            <a:pPr algn="just"/>
            <a:r>
              <a:rPr lang="en-US" altLang="en-US" sz="4000" dirty="0"/>
              <a:t>Test cases were visualized via </a:t>
            </a:r>
            <a:r>
              <a:rPr lang="en-US" altLang="en-US" sz="4000" dirty="0" err="1"/>
              <a:t>gnuplot</a:t>
            </a:r>
            <a:r>
              <a:rPr lang="en-US" altLang="en-US" sz="4000" dirty="0"/>
              <a:t> (http://gnuplot.info/).</a:t>
            </a:r>
          </a:p>
          <a:p>
            <a:pPr algn="just"/>
            <a:endParaRPr lang="en-US" altLang="en-US" sz="4000" dirty="0"/>
          </a:p>
          <a:p>
            <a:pPr marL="571500" indent="-571500" algn="just">
              <a:buFontTx/>
              <a:buChar char="-"/>
            </a:pPr>
            <a:r>
              <a:rPr lang="en-US" altLang="en-US" sz="4000" dirty="0"/>
              <a:t>Left: a set of lattice vectors 60</a:t>
            </a:r>
            <a:r>
              <a:rPr lang="en-US" sz="4000" dirty="0"/>
              <a:t>°apart from each other correct form a hexagonal Brillouin zone, except for </a:t>
            </a:r>
            <a:r>
              <a:rPr lang="en-US" sz="4000"/>
              <a:t>a hole </a:t>
            </a:r>
            <a:r>
              <a:rPr lang="en-US" sz="4000" dirty="0"/>
              <a:t>missing in the right side</a:t>
            </a:r>
          </a:p>
          <a:p>
            <a:pPr algn="just"/>
            <a:endParaRPr lang="en-US" sz="4000" dirty="0"/>
          </a:p>
          <a:p>
            <a:pPr marL="571500" indent="-571500" algn="just">
              <a:buFontTx/>
              <a:buChar char="-"/>
            </a:pPr>
            <a:r>
              <a:rPr lang="en-US" altLang="en-US" sz="4000" dirty="0"/>
              <a:t>Right: lead’s lattice vectors correctly form a Brillouin Zone that leaves the 3D surface unchanged.</a:t>
            </a:r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algn="just"/>
            <a:r>
              <a:rPr lang="en-US" altLang="en-US" sz="4000" dirty="0"/>
              <a:t>Ongoing work is being done to determine why the hole exists in the hexagonal Brillouin zone through visualizing the output of the algorithms at various stages during runtime. </a:t>
            </a:r>
          </a:p>
          <a:p>
            <a:pPr marL="571500" indent="-571500" algn="just">
              <a:buFontTx/>
              <a:buChar char="-"/>
            </a:pPr>
            <a:endParaRPr lang="en-US" altLang="en-US" sz="4000" dirty="0"/>
          </a:p>
          <a:p>
            <a:pPr algn="just"/>
            <a:endParaRPr lang="en-US" altLang="en-US" sz="4000" dirty="0"/>
          </a:p>
        </p:txBody>
      </p:sp>
      <p:sp>
        <p:nvSpPr>
          <p:cNvPr id="4114" name="Text Box 267">
            <a:extLst>
              <a:ext uri="{FF2B5EF4-FFF2-40B4-BE49-F238E27FC236}">
                <a16:creationId xmlns:a16="http://schemas.microsoft.com/office/drawing/2014/main" id="{2FB919D9-680F-471A-B7AD-5F088CDE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400" y="22553613"/>
            <a:ext cx="15552738" cy="831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800" b="1">
                <a:solidFill>
                  <a:schemeClr val="bg1"/>
                </a:solidFill>
              </a:rPr>
              <a:t>DISCUSSION / RESULTS</a:t>
            </a:r>
            <a:endParaRPr lang="en-US" altLang="en-US" sz="1500" b="1">
              <a:solidFill>
                <a:schemeClr val="bg1"/>
              </a:solidFill>
            </a:endParaRPr>
          </a:p>
        </p:txBody>
      </p:sp>
      <p:pic>
        <p:nvPicPr>
          <p:cNvPr id="4115" name="Picture 18">
            <a:extLst>
              <a:ext uri="{FF2B5EF4-FFF2-40B4-BE49-F238E27FC236}">
                <a16:creationId xmlns:a16="http://schemas.microsoft.com/office/drawing/2014/main" id="{A764E8C4-7262-4487-BC22-2997ABFE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400" y="8574789"/>
            <a:ext cx="3594986" cy="359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0">
            <a:extLst>
              <a:ext uri="{FF2B5EF4-FFF2-40B4-BE49-F238E27FC236}">
                <a16:creationId xmlns:a16="http://schemas.microsoft.com/office/drawing/2014/main" id="{97078EE2-8940-48C5-85A2-84D53BAF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006" y="8373186"/>
            <a:ext cx="3398838" cy="361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1">
            <a:extLst>
              <a:ext uri="{FF2B5EF4-FFF2-40B4-BE49-F238E27FC236}">
                <a16:creationId xmlns:a16="http://schemas.microsoft.com/office/drawing/2014/main" id="{F624B9C1-F91A-4AF7-9E5E-5D287C87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078" y="8982084"/>
            <a:ext cx="32861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3">
            <a:extLst>
              <a:ext uri="{FF2B5EF4-FFF2-40B4-BE49-F238E27FC236}">
                <a16:creationId xmlns:a16="http://schemas.microsoft.com/office/drawing/2014/main" id="{F5F3CE32-ED1B-41EE-8382-5C5C8FE9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6" b="6123"/>
          <a:stretch>
            <a:fillRect/>
          </a:stretch>
        </p:blipFill>
        <p:spPr bwMode="auto">
          <a:xfrm>
            <a:off x="25329906" y="8662950"/>
            <a:ext cx="6891595" cy="341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5">
            <a:extLst>
              <a:ext uri="{FF2B5EF4-FFF2-40B4-BE49-F238E27FC236}">
                <a16:creationId xmlns:a16="http://schemas.microsoft.com/office/drawing/2014/main" id="{72DABC3A-A3A0-494E-85E7-3A4A0754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1" y="28952826"/>
            <a:ext cx="6210300" cy="440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9">
            <a:extLst>
              <a:ext uri="{FF2B5EF4-FFF2-40B4-BE49-F238E27FC236}">
                <a16:creationId xmlns:a16="http://schemas.microsoft.com/office/drawing/2014/main" id="{29000731-AF6E-4FDB-BA93-0CECEE25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31" y="18212585"/>
            <a:ext cx="2970213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11">
            <a:extLst>
              <a:ext uri="{FF2B5EF4-FFF2-40B4-BE49-F238E27FC236}">
                <a16:creationId xmlns:a16="http://schemas.microsoft.com/office/drawing/2014/main" id="{9EACF523-D145-4277-88F5-B4860775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88" y="18158875"/>
            <a:ext cx="4949509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15">
            <a:extLst>
              <a:ext uri="{FF2B5EF4-FFF2-40B4-BE49-F238E27FC236}">
                <a16:creationId xmlns:a16="http://schemas.microsoft.com/office/drawing/2014/main" id="{6FA28277-82A7-4AC2-93F8-08E8E168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221" y="20481404"/>
            <a:ext cx="2731512" cy="92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C1707A-CBEA-4B29-963C-F4CD75AF90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17169894" y="25984837"/>
            <a:ext cx="6299706" cy="447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F2B9A6-404C-4E18-A5D4-92CECAF11A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38565" y="26022143"/>
            <a:ext cx="6299708" cy="447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1C184-8D8B-4034-B6BB-A96A3F1494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93" y="39768775"/>
            <a:ext cx="3805497" cy="3839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C0590-E3B8-4D26-8AD9-83F33ADC3F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914" y="41231339"/>
            <a:ext cx="4116193" cy="2377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BAE702-DD02-4AFB-8B41-F8D1BA368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28398" y="18105390"/>
            <a:ext cx="2882086" cy="2886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AF60A9-DDD6-49C2-91F0-4CE5D3E51E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000200" y="18350433"/>
            <a:ext cx="3022600" cy="2878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D32BBC-FFF2-478A-9FA3-D466EAA7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078" y="39692263"/>
            <a:ext cx="4161320" cy="3734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99DBA-C806-48E2-8460-1F0C5D4D55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426825" y="23505809"/>
            <a:ext cx="4787900" cy="4332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C3E147-605A-4D81-91DB-40AE5DAB58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88" y="28759153"/>
            <a:ext cx="6332347" cy="6994367"/>
          </a:xfrm>
          <a:prstGeom prst="rect">
            <a:avLst/>
          </a:prstGeom>
        </p:spPr>
      </p:pic>
      <p:pic>
        <p:nvPicPr>
          <p:cNvPr id="47" name="Picture 46" descr="https://gallery.mailchimp.com/7646a529d51357c40cd388f42/images/c1ea14dd-3445-475e-b8cb-d6421b285462.jpg">
            <a:extLst>
              <a:ext uri="{FF2B5EF4-FFF2-40B4-BE49-F238E27FC236}">
                <a16:creationId xmlns:a16="http://schemas.microsoft.com/office/drawing/2014/main" id="{EF0A8EC3-2968-4688-B4F8-5F59AEF84BE5}"/>
              </a:ext>
            </a:extLst>
          </p:cNvPr>
          <p:cNvPicPr/>
          <p:nvPr/>
        </p:nvPicPr>
        <p:blipFill rotWithShape="1">
          <a:blip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r="2920" b="42549"/>
          <a:stretch>
            <a:fillRect/>
          </a:stretch>
        </p:blipFill>
        <p:spPr bwMode="auto">
          <a:xfrm>
            <a:off x="23516816" y="41824288"/>
            <a:ext cx="8576663" cy="110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429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MS PGothic</vt:lpstr>
      <vt:lpstr>Arial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Brian Hungerman</cp:lastModifiedBy>
  <cp:revision>155</cp:revision>
  <cp:lastPrinted>2018-02-22T07:36:02Z</cp:lastPrinted>
  <dcterms:created xsi:type="dcterms:W3CDTF">2000-02-09T15:01:13Z</dcterms:created>
  <dcterms:modified xsi:type="dcterms:W3CDTF">2018-03-04T21:09:10Z</dcterms:modified>
</cp:coreProperties>
</file>