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59" r:id="rId4"/>
    <p:sldId id="272" r:id="rId5"/>
    <p:sldId id="273" r:id="rId6"/>
    <p:sldId id="274" r:id="rId7"/>
    <p:sldId id="275" r:id="rId8"/>
    <p:sldId id="263" r:id="rId9"/>
    <p:sldId id="264" r:id="rId10"/>
    <p:sldId id="276" r:id="rId1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3696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1"/>
            <a:ext cx="3038475" cy="463696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A5D20F07-0703-4E94-979A-D7B2CF3EB50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21" tIns="45610" rIns="91221" bIns="456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44546"/>
            <a:ext cx="5607050" cy="3637020"/>
          </a:xfrm>
          <a:prstGeom prst="rect">
            <a:avLst/>
          </a:prstGeom>
        </p:spPr>
        <p:txBody>
          <a:bodyPr vert="horz" lIns="91221" tIns="45610" rIns="91221" bIns="4561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80"/>
            <a:ext cx="3038475" cy="463696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380"/>
            <a:ext cx="3038475" cy="463696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486EF43E-A0F4-48DB-9DC1-0C007847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l.army.mil/BFWC/#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sl.army.mil/BFWC/#/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EF43E-A0F4-48DB-9DC1-0C00784771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https://www.csl.army.mil/BFWC/#/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https://www.csl.army.mil/BFWC/#/2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EF43E-A0F4-48DB-9DC1-0C00784771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EF43E-A0F4-48DB-9DC1-0C00784771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F2C-7517-4F43-88B6-98EEAE1993B5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D2D5-4450-4B9A-994B-6FC1958AB5EF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F6D-A076-478B-A52D-4D430F48DE17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0732-729F-4D51-8A57-C682A24C3249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CB15-FF47-462E-8CE2-B6BDB0D8C814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8025-123E-403E-BB18-6F30506DEE36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3E9E-C612-404D-A752-2641D94EF30E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18C0-A7AA-49B8-AEDF-DAAEBED4A37C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C8FC-4629-4596-8920-BB1E6028150E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A9C2-9485-433F-8ECC-2471466F1735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FF65-C061-4E28-A397-C061FA14613E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2304-A4F2-43C7-8815-9F7C15D1D75B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DC2F-8EF8-41B9-A5A3-B625FEC7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l.army.mil/BFWC/#/2" TargetMode="External"/><Relationship Id="rId2" Type="http://schemas.openxmlformats.org/officeDocument/2006/relationships/hyperlink" Target="https://www.csl.army.mil/BFWC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l.army.mil/BFWC/#/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347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BSAP FORCE BALANCING EXERCISE</a:t>
            </a:r>
          </a:p>
          <a:p>
            <a:pPr algn="ctr"/>
            <a:r>
              <a:rPr lang="en-US" sz="4400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BUILD THE FORCE WARGAME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62" y="1972861"/>
            <a:ext cx="5486876" cy="336528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1065478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" y="6030248"/>
            <a:ext cx="762066" cy="7620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17" y="6021408"/>
            <a:ext cx="822960" cy="779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04" y="5977833"/>
            <a:ext cx="82879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6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Board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https://www.csl.army.mil/BFWC/#/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https://www.csl.army.mil/BFWC/#/2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https://www.csl.army.mil/BFWC/#/3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0500" y="4208747"/>
            <a:ext cx="8801100" cy="257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Schedule</a:t>
            </a:r>
            <a:endParaRPr lang="en-US" sz="2400" b="1" dirty="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99" y="80043"/>
            <a:ext cx="8893115" cy="1513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Purpose</a:t>
            </a:r>
            <a:endParaRPr lang="en-US" sz="2400" b="1" dirty="0">
              <a:solidFill>
                <a:schemeClr val="accent6"/>
              </a:solidFill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US" sz="2400" dirty="0"/>
              <a:t>To conduct a force balancing exercise that will </a:t>
            </a:r>
            <a:r>
              <a:rPr lang="en-US" sz="2400" dirty="0" smtClean="0"/>
              <a:t>refine </a:t>
            </a:r>
            <a:r>
              <a:rPr lang="en-US" sz="2400" dirty="0"/>
              <a:t>appreciation for the institutional development of Army force </a:t>
            </a:r>
            <a:r>
              <a:rPr lang="en-US" sz="2400" dirty="0" smtClean="0"/>
              <a:t>structure</a:t>
            </a:r>
            <a:endParaRPr lang="en-US" sz="2400" b="1" dirty="0">
              <a:solidFill>
                <a:schemeClr val="accent6"/>
              </a:solidFill>
              <a:latin typeface="Impact" panose="020B080603090205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306234"/>
            <a:ext cx="8801100" cy="1513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Translate </a:t>
            </a:r>
            <a:r>
              <a:rPr lang="en-US" sz="2400" dirty="0"/>
              <a:t>strategic policy guidance and potential future threats into Army force </a:t>
            </a:r>
            <a:r>
              <a:rPr lang="en-US" sz="2400" dirty="0" smtClean="0"/>
              <a:t>structure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Appreciate the complexity of developing Army force </a:t>
            </a:r>
            <a:r>
              <a:rPr lang="en-US" sz="2400" dirty="0" smtClean="0"/>
              <a:t>structure (trade-offs between force structure, modernization, and readiness)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Improve strategic decision-making, planning, and analysis skills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75966"/>
              </p:ext>
            </p:extLst>
          </p:nvPr>
        </p:nvGraphicFramePr>
        <p:xfrm>
          <a:off x="1669409" y="4726342"/>
          <a:ext cx="5805182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417738"/>
                <a:gridCol w="4387444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0800-0830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Intro/Questions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0830-1050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Game 1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1050-1100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Reset/Break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1100-1200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Game 2 (speed rounds)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1200-1230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457200" algn="l"/>
                        </a:tabLst>
                      </a:pP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Hotwash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/AAR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8364" y="-6059"/>
            <a:ext cx="8867273" cy="468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  <a:latin typeface="Impact" panose="020B0806030902050204" pitchFamily="34" charset="0"/>
              </a:rPr>
              <a:t>How To Play</a:t>
            </a:r>
          </a:p>
          <a:p>
            <a:pPr marL="0" indent="0">
              <a:buNone/>
            </a:pPr>
            <a:r>
              <a:rPr lang="en-US" sz="2400" b="1" dirty="0"/>
              <a:t>Game Objective: </a:t>
            </a:r>
            <a:r>
              <a:rPr lang="en-US" sz="2400" dirty="0"/>
              <a:t>Obtain the </a:t>
            </a:r>
            <a:r>
              <a:rPr lang="en-US" sz="2400" dirty="0" smtClean="0"/>
              <a:t>fewest failure points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How to </a:t>
            </a:r>
            <a:r>
              <a:rPr lang="en-US" sz="2400" b="1" dirty="0" smtClean="0"/>
              <a:t>Win (Avoid Failure Points): </a:t>
            </a:r>
            <a:r>
              <a:rPr lang="en-US" sz="2400" dirty="0"/>
              <a:t>Your Army’s total power (off. + def.) &gt; crisis total </a:t>
            </a:r>
            <a:r>
              <a:rPr lang="en-US" sz="2400" dirty="0" smtClean="0"/>
              <a:t>power and maximize readiness funding (up to 100%)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What You Need to Decide: </a:t>
            </a:r>
            <a:endParaRPr lang="en-US" sz="2400" b="1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Force </a:t>
            </a:r>
            <a:r>
              <a:rPr lang="en-US" sz="2000" dirty="0"/>
              <a:t>Composition </a:t>
            </a:r>
            <a:r>
              <a:rPr lang="en-US" sz="2000" dirty="0" smtClean="0"/>
              <a:t>(AC/RC, </a:t>
            </a:r>
            <a:r>
              <a:rPr lang="en-US" sz="2000" dirty="0" err="1" smtClean="0"/>
              <a:t>qty</a:t>
            </a:r>
            <a:r>
              <a:rPr lang="en-US" sz="2000" dirty="0" smtClean="0"/>
              <a:t> </a:t>
            </a:r>
            <a:r>
              <a:rPr lang="en-US" sz="2000" dirty="0"/>
              <a:t>&amp; type</a:t>
            </a:r>
            <a:r>
              <a:rPr lang="en-US" sz="2000" dirty="0" smtClean="0"/>
              <a:t>)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% Readiness Funding (MILPERS, MILCON, O&amp;M, Procurement)</a:t>
            </a:r>
          </a:p>
          <a:p>
            <a:pPr marL="457200" indent="-457200">
              <a:buAutoNum type="arabicParenR"/>
            </a:pPr>
            <a:r>
              <a:rPr lang="en-US" sz="2000" dirty="0"/>
              <a:t>T</a:t>
            </a:r>
            <a:r>
              <a:rPr lang="en-US" sz="2000" dirty="0" smtClean="0"/>
              <a:t>echnology Level (start at 1, max = 4)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Force Upgrades (offensive, defensive, or sustainment)</a:t>
            </a:r>
          </a:p>
          <a:p>
            <a:pPr marL="0" indent="0">
              <a:buNone/>
            </a:pPr>
            <a:r>
              <a:rPr lang="en-US" sz="2400" b="1" dirty="0" smtClean="0"/>
              <a:t>How Combat (Net) Power is Calculated: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/>
                </a:solidFill>
              </a:rPr>
              <a:t>(AC + RC Total Power)*(Readiness Factor)*(Sustainment Factor)*(Technology Factor)*(Shortfall Penalty)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364" y="4746628"/>
            <a:ext cx="8867273" cy="450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Game Sequence</a:t>
            </a:r>
            <a:endParaRPr lang="en-US" sz="16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86263" y="503783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Phase 1: </a:t>
            </a:r>
            <a:r>
              <a:rPr lang="en-US" sz="2200" b="1" dirty="0" smtClean="0"/>
              <a:t>Planning and Analysis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Determine Political Event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Select </a:t>
            </a:r>
            <a:r>
              <a:rPr lang="en-US" b="1" dirty="0"/>
              <a:t>Research and </a:t>
            </a:r>
            <a:r>
              <a:rPr lang="en-US" b="1" dirty="0" smtClean="0"/>
              <a:t>Development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Select Readiness Funding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Select </a:t>
            </a:r>
            <a:r>
              <a:rPr lang="en-US" b="1" dirty="0"/>
              <a:t>Forces </a:t>
            </a:r>
            <a:endParaRPr lang="en-US" b="1" dirty="0" smtClean="0"/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Select </a:t>
            </a:r>
            <a:r>
              <a:rPr lang="en-US" b="1" dirty="0"/>
              <a:t>Force Upgrades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57473" y="5037837"/>
            <a:ext cx="48504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Phase 2: Crisis Outcome and Scoring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Roll for Capabilities and Readiness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Calculate Strength and Net Power</a:t>
            </a:r>
            <a:endParaRPr lang="en-US" b="1" dirty="0"/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Determine </a:t>
            </a:r>
            <a:r>
              <a:rPr lang="en-US" b="1" dirty="0"/>
              <a:t>Which Crisis Occurs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Calculate </a:t>
            </a:r>
            <a:r>
              <a:rPr lang="en-US" b="1" dirty="0"/>
              <a:t>Crisis Outcome </a:t>
            </a:r>
          </a:p>
          <a:p>
            <a:pPr marL="342900" indent="-342900">
              <a:buFont typeface="+mj-lt"/>
              <a:buAutoNum type="alphaLcPeriod"/>
            </a:pPr>
            <a:r>
              <a:rPr lang="en-US" b="1" dirty="0" smtClean="0"/>
              <a:t>Scoring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4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98680" y="597914"/>
            <a:ext cx="2788872" cy="2743200"/>
            <a:chOff x="224114" y="608854"/>
            <a:chExt cx="2788872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6950" y="608854"/>
              <a:ext cx="2766036" cy="2743200"/>
              <a:chOff x="246950" y="608854"/>
              <a:chExt cx="2766036" cy="27432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46950" y="608854"/>
                <a:ext cx="2743200" cy="2743200"/>
                <a:chOff x="6215985" y="596818"/>
                <a:chExt cx="2743200" cy="27432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6215985" y="596818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893569" y="1183719"/>
                    <a:ext cx="27432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Unfriendly Administration</a:t>
                    </a:r>
                    <a:endParaRPr lang="en-US" b="1" dirty="0"/>
                  </a:p>
                  <a:p>
                    <a:pPr algn="ctr"/>
                    <a:r>
                      <a:rPr lang="en-US" b="1" dirty="0"/>
                      <a:t> </a:t>
                    </a:r>
                  </a:p>
                </p:txBody>
              </p:sp>
            </p:grpSp>
            <p:pic>
              <p:nvPicPr>
                <p:cNvPr id="27" name="Picture 26"/>
                <p:cNvPicPr>
                  <a:picLocks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2041" y="2325226"/>
                  <a:ext cx="1125415" cy="73152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269786" y="3038370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Sequestration? </a:t>
                </a:r>
                <a:r>
                  <a:rPr lang="en-US" sz="1400" i="1" dirty="0"/>
                  <a:t>A</a:t>
                </a:r>
                <a:r>
                  <a:rPr lang="en-US" sz="1400" i="1" dirty="0" smtClean="0"/>
                  <a:t>gain?</a:t>
                </a:r>
                <a:endParaRPr lang="en-US" sz="1400" i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24114" y="953451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Decrease this round’s budget </a:t>
              </a:r>
            </a:p>
            <a:p>
              <a:pPr algn="ctr"/>
              <a:r>
                <a:rPr lang="en-US" sz="1600" b="1" dirty="0" smtClean="0"/>
                <a:t>by 10% </a:t>
              </a:r>
              <a:endParaRPr lang="en-US" sz="16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87827" y="601620"/>
            <a:ext cx="2745796" cy="2743200"/>
            <a:chOff x="3204540" y="608854"/>
            <a:chExt cx="2745796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3204540" y="608854"/>
              <a:ext cx="2745796" cy="2743200"/>
              <a:chOff x="3204540" y="608854"/>
              <a:chExt cx="2745796" cy="27432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04540" y="608854"/>
                <a:ext cx="2743200" cy="2743200"/>
                <a:chOff x="256342" y="4034933"/>
                <a:chExt cx="2743200" cy="27432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56342" y="4034933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Friendly Administration</a:t>
                    </a:r>
                    <a:endParaRPr lang="en-US" b="1" dirty="0"/>
                  </a:p>
                </p:txBody>
              </p:sp>
            </p:grpSp>
            <p:pic>
              <p:nvPicPr>
                <p:cNvPr id="30" name="Picture 29"/>
                <p:cNvPicPr>
                  <a:picLocks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839" y="5760233"/>
                  <a:ext cx="1024128" cy="73152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/>
              <p:cNvSpPr txBox="1"/>
              <p:nvPr/>
            </p:nvSpPr>
            <p:spPr>
              <a:xfrm>
                <a:off x="3207136" y="3038370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Friends in high places</a:t>
                </a:r>
                <a:endParaRPr lang="en-US" sz="1400" i="1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207136" y="956402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Increase this round’s budget </a:t>
              </a:r>
            </a:p>
            <a:p>
              <a:pPr algn="ctr"/>
              <a:r>
                <a:rPr lang="en-US" sz="1600" b="1" dirty="0" smtClean="0"/>
                <a:t>by 10% 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8254" y="597914"/>
            <a:ext cx="2790966" cy="2743200"/>
            <a:chOff x="6147219" y="608854"/>
            <a:chExt cx="2790966" cy="2743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165084" y="608854"/>
              <a:ext cx="2773101" cy="2743200"/>
              <a:chOff x="6165084" y="608854"/>
              <a:chExt cx="2773101" cy="2743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Congressional Interests</a:t>
                    </a:r>
                    <a:endParaRPr lang="en-US" b="1" dirty="0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Filling the pork barrel…</a:t>
                  </a:r>
                  <a:endParaRPr lang="en-US" sz="1400" i="1" dirty="0"/>
                </a:p>
              </p:txBody>
            </p:sp>
          </p:grpSp>
          <p:pic>
            <p:nvPicPr>
              <p:cNvPr id="69" name="Picture 68"/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190"/>
              <a:stretch/>
            </p:blipFill>
            <p:spPr>
              <a:xfrm>
                <a:off x="7048661" y="2334896"/>
                <a:ext cx="1024128" cy="731520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6147219" y="950846"/>
              <a:ext cx="274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2d6 to select force type and roll 1d6 for </a:t>
              </a:r>
              <a:r>
                <a:rPr lang="en-US" sz="1600" b="1" dirty="0" smtClean="0"/>
                <a:t>quantity (2d6 if round 3). </a:t>
              </a:r>
              <a:r>
                <a:rPr lang="en-US" sz="1600" b="1" dirty="0"/>
                <a:t>Must procure forces ≥ quantity rolled if you don't already have them.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8254" y="4075952"/>
            <a:ext cx="2788872" cy="2743200"/>
            <a:chOff x="218254" y="4075952"/>
            <a:chExt cx="2788872" cy="2743200"/>
          </a:xfrm>
        </p:grpSpPr>
        <p:grpSp>
          <p:nvGrpSpPr>
            <p:cNvPr id="17" name="Group 16"/>
            <p:cNvGrpSpPr/>
            <p:nvPr/>
          </p:nvGrpSpPr>
          <p:grpSpPr>
            <a:xfrm>
              <a:off x="241090" y="4075952"/>
              <a:ext cx="2766036" cy="2743200"/>
              <a:chOff x="241090" y="4075952"/>
              <a:chExt cx="2766036" cy="27432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41090" y="4075952"/>
                <a:ext cx="2743200" cy="2743200"/>
                <a:chOff x="6215985" y="596818"/>
                <a:chExt cx="2743200" cy="2743200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6215985" y="596818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893569" y="1183719"/>
                    <a:ext cx="27432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Cyber Attack</a:t>
                    </a:r>
                    <a:endParaRPr lang="en-US" b="1" dirty="0"/>
                  </a:p>
                  <a:p>
                    <a:pPr algn="ctr"/>
                    <a:r>
                      <a:rPr lang="en-US" b="1" dirty="0"/>
                      <a:t> </a:t>
                    </a:r>
                  </a:p>
                </p:txBody>
              </p:sp>
            </p:grpSp>
            <p:pic>
              <p:nvPicPr>
                <p:cNvPr id="112" name="Picture 111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6108" y="2325226"/>
                  <a:ext cx="1097280" cy="731520"/>
                </a:xfrm>
                <a:prstGeom prst="rect">
                  <a:avLst/>
                </a:prstGeom>
              </p:spPr>
            </p:pic>
          </p:grpSp>
          <p:sp>
            <p:nvSpPr>
              <p:cNvPr id="116" name="TextBox 115"/>
              <p:cNvSpPr txBox="1"/>
              <p:nvPr/>
            </p:nvSpPr>
            <p:spPr>
              <a:xfrm>
                <a:off x="263926" y="6496676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Those cheaters…</a:t>
                </a:r>
                <a:endParaRPr lang="en-US" sz="1400" i="1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18254" y="4420549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Before rolling for </a:t>
              </a:r>
              <a:r>
                <a:rPr lang="en-US" sz="1600" b="1" dirty="0" smtClean="0"/>
                <a:t>R&amp;D and force </a:t>
              </a:r>
              <a:r>
                <a:rPr lang="en-US" sz="1600" b="1" dirty="0"/>
                <a:t>upgrades, roll 1d6 to determine reduction to force upgrade rolls this round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8680" y="4075952"/>
            <a:ext cx="2745796" cy="2743200"/>
            <a:chOff x="3198680" y="4075952"/>
            <a:chExt cx="2745796" cy="2743200"/>
          </a:xfrm>
        </p:grpSpPr>
        <p:grpSp>
          <p:nvGrpSpPr>
            <p:cNvPr id="77" name="Group 76"/>
            <p:cNvGrpSpPr/>
            <p:nvPr/>
          </p:nvGrpSpPr>
          <p:grpSpPr>
            <a:xfrm>
              <a:off x="3198680" y="4075952"/>
              <a:ext cx="2743200" cy="2743200"/>
              <a:chOff x="256342" y="4034933"/>
              <a:chExt cx="2743200" cy="27432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56342" y="4034933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White House Priority</a:t>
                  </a:r>
                  <a:endParaRPr lang="en-US" b="1" dirty="0"/>
                </a:p>
              </p:txBody>
            </p:sp>
          </p:grpSp>
          <p:pic>
            <p:nvPicPr>
              <p:cNvPr id="85" name="Picture 8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839" y="5784617"/>
                <a:ext cx="1024128" cy="73152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3201276" y="4423500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2d6 to select crisis using crisis board. M</a:t>
              </a:r>
              <a:r>
                <a:rPr lang="en-US" sz="1600" b="1" dirty="0" smtClean="0"/>
                <a:t>ust </a:t>
              </a:r>
              <a:r>
                <a:rPr lang="en-US" sz="1600" b="1" dirty="0"/>
                <a:t>exceed the priority force requirements by at least 2 units of either type.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01276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Someone’s got their attention</a:t>
              </a:r>
              <a:endParaRPr lang="en-US" sz="14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41359" y="4075952"/>
            <a:ext cx="2790966" cy="2743200"/>
            <a:chOff x="6141359" y="4075952"/>
            <a:chExt cx="2790966" cy="27432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59224" y="4075952"/>
              <a:ext cx="2743200" cy="2743200"/>
              <a:chOff x="5893569" y="1183719"/>
              <a:chExt cx="2743200" cy="457200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Uprising</a:t>
                </a:r>
                <a:endParaRPr lang="en-US" b="1" dirty="0"/>
              </a:p>
            </p:txBody>
          </p:sp>
        </p:grpSp>
        <p:pic>
          <p:nvPicPr>
            <p:cNvPr id="120" name="Picture 119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618" y="5846972"/>
              <a:ext cx="1024128" cy="73152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189125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Will they love us or hate us?</a:t>
              </a:r>
              <a:endParaRPr lang="en-US" sz="14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41359" y="4417944"/>
              <a:ext cx="274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1d6 before crisis outcome roll. If ≥ 5, increase crisis outcome roll by 2. If 2 ≤, decrease crisis outcome </a:t>
              </a:r>
              <a:r>
                <a:rPr lang="en-US" sz="1600" b="1" dirty="0" smtClean="0"/>
                <a:t>roll </a:t>
              </a:r>
              <a:r>
                <a:rPr lang="en-US" sz="1600" b="1" dirty="0"/>
                <a:t>by 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56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59224" y="4075952"/>
            <a:ext cx="2773101" cy="2743200"/>
            <a:chOff x="6159224" y="4075952"/>
            <a:chExt cx="2773101" cy="27432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59224" y="4075952"/>
              <a:ext cx="2743200" cy="2743200"/>
              <a:chOff x="5893569" y="1183719"/>
              <a:chExt cx="2743200" cy="457200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Corruption and Scandals</a:t>
                </a:r>
                <a:endParaRPr lang="en-US" b="1" dirty="0"/>
              </a:p>
            </p:txBody>
          </p:sp>
        </p:grpSp>
        <p:pic>
          <p:nvPicPr>
            <p:cNvPr id="120" name="Picture 119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618" y="5871356"/>
              <a:ext cx="914400" cy="682752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189125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The Army’s bad apples…</a:t>
              </a:r>
              <a:endParaRPr lang="en-US" sz="1400" i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631048" y="4340436"/>
            <a:ext cx="1418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Type</a:t>
            </a:r>
          </a:p>
          <a:p>
            <a:r>
              <a:rPr lang="en-US" sz="1400" dirty="0" smtClean="0"/>
              <a:t>1</a:t>
            </a:r>
            <a:r>
              <a:rPr lang="en-US" sz="1400" dirty="0"/>
              <a:t>: MILCON</a:t>
            </a:r>
          </a:p>
          <a:p>
            <a:r>
              <a:rPr lang="en-US" sz="1400" dirty="0"/>
              <a:t>2: MILPERS</a:t>
            </a:r>
          </a:p>
          <a:p>
            <a:r>
              <a:rPr lang="en-US" sz="1400" dirty="0"/>
              <a:t>3: Procurement</a:t>
            </a:r>
          </a:p>
          <a:p>
            <a:r>
              <a:rPr lang="en-US" sz="1400" dirty="0"/>
              <a:t>4: O&amp;M</a:t>
            </a:r>
          </a:p>
          <a:p>
            <a:r>
              <a:rPr lang="en-US" sz="1400" dirty="0"/>
              <a:t>5: All</a:t>
            </a:r>
          </a:p>
          <a:p>
            <a:r>
              <a:rPr lang="en-US" sz="1400" dirty="0"/>
              <a:t>6: No effect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82636" y="4401991"/>
            <a:ext cx="1418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Roll 1d6 for effect and type</a:t>
            </a:r>
          </a:p>
          <a:p>
            <a:r>
              <a:rPr lang="en-US" sz="1400" b="1" dirty="0" smtClean="0"/>
              <a:t>Effect</a:t>
            </a:r>
          </a:p>
          <a:p>
            <a:r>
              <a:rPr lang="en-US" sz="1400" dirty="0" smtClean="0"/>
              <a:t>1-2: -1 </a:t>
            </a:r>
          </a:p>
          <a:p>
            <a:r>
              <a:rPr lang="en-US" sz="1400" dirty="0" smtClean="0"/>
              <a:t>3-4: -2</a:t>
            </a:r>
          </a:p>
          <a:p>
            <a:r>
              <a:rPr lang="en-US" sz="1400" dirty="0" smtClean="0"/>
              <a:t>5-6: -3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1611" y="597914"/>
            <a:ext cx="2967532" cy="2743200"/>
            <a:chOff x="111611" y="597914"/>
            <a:chExt cx="2967532" cy="2743200"/>
          </a:xfrm>
        </p:grpSpPr>
        <p:grpSp>
          <p:nvGrpSpPr>
            <p:cNvPr id="23" name="Group 22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Public Opinion</a:t>
                    </a:r>
                    <a:endParaRPr lang="en-US" b="1" dirty="0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Do they love us or hate us?</a:t>
                  </a:r>
                  <a:endParaRPr lang="en-US" sz="1400" i="1" dirty="0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MILPERS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03988" y="1173469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 2-3 (-1) </a:t>
              </a:r>
            </a:p>
            <a:p>
              <a:pPr algn="ctr"/>
              <a:r>
                <a:rPr lang="en-US" sz="1600" dirty="0" smtClean="0"/>
                <a:t> Anti-Military </a:t>
              </a:r>
              <a:r>
                <a:rPr lang="en-US" sz="1600" dirty="0"/>
                <a:t>S</a:t>
              </a:r>
              <a:r>
                <a:rPr lang="en-US" sz="1600" dirty="0" smtClean="0"/>
                <a:t>entiment 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48161" y="1174428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 (+2) </a:t>
              </a:r>
            </a:p>
            <a:p>
              <a:pPr algn="ctr"/>
              <a:r>
                <a:rPr lang="en-US" sz="1600" dirty="0" smtClean="0"/>
                <a:t> Pro-Military </a:t>
              </a:r>
              <a:r>
                <a:rPr lang="en-US" sz="1600" dirty="0"/>
                <a:t>S</a:t>
              </a:r>
              <a:r>
                <a:rPr lang="en-US" sz="1600" dirty="0" smtClean="0"/>
                <a:t>entiment </a:t>
              </a:r>
              <a:endParaRPr lang="en-US" sz="1600" dirty="0"/>
            </a:p>
          </p:txBody>
        </p:sp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6" r="5578"/>
            <a:stretch/>
          </p:blipFill>
          <p:spPr>
            <a:xfrm>
              <a:off x="1808519" y="2086908"/>
              <a:ext cx="9144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0"/>
            <a:stretch/>
          </p:blipFill>
          <p:spPr>
            <a:xfrm>
              <a:off x="449326" y="2081544"/>
              <a:ext cx="914400" cy="685800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604684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143802" y="597914"/>
            <a:ext cx="2967532" cy="2743200"/>
            <a:chOff x="111611" y="597914"/>
            <a:chExt cx="2967532" cy="2743200"/>
          </a:xfrm>
        </p:grpSpPr>
        <p:grpSp>
          <p:nvGrpSpPr>
            <p:cNvPr id="82" name="Group 81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Training Environment</a:t>
                    </a:r>
                    <a:endParaRPr lang="en-US" b="1" dirty="0"/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Train like we fight?</a:t>
                  </a:r>
                  <a:endParaRPr lang="en-US" sz="1400" i="1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O&amp;M</a:t>
                </a: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71978" y="1221834"/>
              <a:ext cx="1405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Restrictive</a:t>
              </a:r>
              <a:endParaRPr 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59682" y="1213488"/>
              <a:ext cx="1445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 Permissive</a:t>
              </a:r>
              <a:endParaRPr lang="en-US" sz="1600" dirty="0"/>
            </a:p>
          </p:txBody>
        </p:sp>
        <p:pic>
          <p:nvPicPr>
            <p:cNvPr id="96" name="Picture 95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" y="2141870"/>
              <a:ext cx="914400" cy="6858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508" y="2123620"/>
              <a:ext cx="914400" cy="685800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1613737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048490" y="596427"/>
            <a:ext cx="2967532" cy="2743200"/>
            <a:chOff x="111611" y="597914"/>
            <a:chExt cx="2967532" cy="27432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Health and Quality of Life</a:t>
                    </a:r>
                    <a:endParaRPr lang="en-US" b="1" dirty="0"/>
                  </a:p>
                </p:txBody>
              </p:sp>
            </p:grpSp>
            <p:sp>
              <p:nvSpPr>
                <p:cNvPr id="141" name="TextBox 140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Happy and </a:t>
                  </a:r>
                  <a:r>
                    <a:rPr lang="en-US" sz="1400" i="1" dirty="0"/>
                    <a:t>h</a:t>
                  </a:r>
                  <a:r>
                    <a:rPr lang="en-US" sz="1400" i="1" dirty="0" smtClean="0"/>
                    <a:t>ealthy or not?</a:t>
                  </a:r>
                  <a:endParaRPr lang="en-US" sz="1400" i="1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040576" y="923687"/>
                <a:ext cx="2967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</a:p>
              <a:p>
                <a:pPr algn="ctr"/>
                <a:r>
                  <a:rPr lang="en-US" sz="1600" b="1" dirty="0" smtClean="0"/>
                  <a:t>MILPERS &amp; MILCON</a:t>
                </a: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233605" y="1404969"/>
              <a:ext cx="1405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Low</a:t>
              </a:r>
              <a:endParaRPr lang="en-US" sz="1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530036" y="1404399"/>
              <a:ext cx="1445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High</a:t>
              </a:r>
              <a:endParaRPr lang="en-US" sz="1600" dirty="0"/>
            </a:p>
          </p:txBody>
        </p:sp>
        <p:pic>
          <p:nvPicPr>
            <p:cNvPr id="135" name="Picture 134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436" y="2161127"/>
              <a:ext cx="914400" cy="6858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4" y="2129469"/>
              <a:ext cx="914400" cy="685800"/>
            </a:xfrm>
            <a:prstGeom prst="rect">
              <a:avLst/>
            </a:prstGeom>
          </p:spPr>
        </p:pic>
        <p:cxnSp>
          <p:nvCxnSpPr>
            <p:cNvPr id="137" name="Straight Connector 136"/>
            <p:cNvCxnSpPr/>
            <p:nvPr/>
          </p:nvCxnSpPr>
          <p:spPr>
            <a:xfrm>
              <a:off x="1606018" y="1497522"/>
              <a:ext cx="0" cy="1629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21232" y="4082462"/>
            <a:ext cx="2967532" cy="2743200"/>
            <a:chOff x="111611" y="597914"/>
            <a:chExt cx="2967532" cy="27432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Infrastructure</a:t>
                    </a:r>
                    <a:endParaRPr lang="en-US" b="1" dirty="0"/>
                  </a:p>
                </p:txBody>
              </p:sp>
            </p:grpSp>
            <p:sp>
              <p:nvSpPr>
                <p:cNvPr id="169" name="TextBox 168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Keeping the lights on…</a:t>
                  </a:r>
                  <a:endParaRPr lang="en-US" sz="1400" i="1" dirty="0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MILCON</a:t>
                </a: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233605" y="1214851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 2-3 (-1) </a:t>
              </a:r>
            </a:p>
            <a:p>
              <a:pPr algn="ctr"/>
              <a:r>
                <a:rPr lang="en-US" sz="1600" dirty="0" smtClean="0"/>
                <a:t>Inadequate performance</a:t>
              </a:r>
              <a:endParaRPr lang="en-US" sz="1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530036" y="1214281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 (+2) </a:t>
              </a:r>
            </a:p>
            <a:p>
              <a:pPr algn="ctr"/>
              <a:r>
                <a:rPr lang="en-US" sz="1600" dirty="0" smtClean="0"/>
                <a:t>Successful Performance</a:t>
              </a:r>
              <a:endParaRPr lang="en-US" sz="1600" dirty="0"/>
            </a:p>
          </p:txBody>
        </p:sp>
        <p:pic>
          <p:nvPicPr>
            <p:cNvPr id="163" name="Picture 162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43" y="2135837"/>
              <a:ext cx="914400" cy="6858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56" y="2132697"/>
              <a:ext cx="914400" cy="685800"/>
            </a:xfrm>
            <a:prstGeom prst="rect">
              <a:avLst/>
            </a:prstGeom>
          </p:spPr>
        </p:pic>
        <p:cxnSp>
          <p:nvCxnSpPr>
            <p:cNvPr id="165" name="Straight Connector 164"/>
            <p:cNvCxnSpPr/>
            <p:nvPr/>
          </p:nvCxnSpPr>
          <p:spPr>
            <a:xfrm>
              <a:off x="1613737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140228" y="4073517"/>
            <a:ext cx="2967532" cy="2743200"/>
            <a:chOff x="111611" y="597914"/>
            <a:chExt cx="2967532" cy="27432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Supply Chain</a:t>
                    </a:r>
                    <a:endParaRPr lang="en-US" b="1" dirty="0"/>
                  </a:p>
                </p:txBody>
              </p:sp>
            </p:grpSp>
            <p:sp>
              <p:nvSpPr>
                <p:cNvPr id="183" name="TextBox 182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Are you the weakest link?</a:t>
                  </a:r>
                  <a:endParaRPr lang="en-US" sz="1400" i="1" dirty="0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6040576" y="923687"/>
                <a:ext cx="2967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</a:p>
              <a:p>
                <a:pPr algn="ctr"/>
                <a:r>
                  <a:rPr lang="en-US" sz="1600" b="1" dirty="0" smtClean="0"/>
                  <a:t>Procurement &amp; O&amp;M</a:t>
                </a: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233605" y="1404969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Inadequate Performance</a:t>
              </a:r>
              <a:endParaRPr lang="en-US" sz="16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30036" y="1404399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Successful Performance</a:t>
              </a:r>
              <a:endParaRPr lang="en-US" sz="1600" dirty="0"/>
            </a:p>
          </p:txBody>
        </p:sp>
        <p:pic>
          <p:nvPicPr>
            <p:cNvPr id="177" name="Picture 176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69" y="2163881"/>
              <a:ext cx="914400" cy="6858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1" y="2165283"/>
              <a:ext cx="914400" cy="685800"/>
            </a:xfrm>
            <a:prstGeom prst="rect">
              <a:avLst/>
            </a:prstGeom>
          </p:spPr>
        </p:pic>
        <p:cxnSp>
          <p:nvCxnSpPr>
            <p:cNvPr id="179" name="Straight Connector 178"/>
            <p:cNvCxnSpPr/>
            <p:nvPr/>
          </p:nvCxnSpPr>
          <p:spPr>
            <a:xfrm>
              <a:off x="1606018" y="1497522"/>
              <a:ext cx="0" cy="1629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204540" y="608854"/>
            <a:ext cx="2751123" cy="2743200"/>
            <a:chOff x="256342" y="4034933"/>
            <a:chExt cx="2751123" cy="2743200"/>
          </a:xfrm>
        </p:grpSpPr>
        <p:grpSp>
          <p:nvGrpSpPr>
            <p:cNvPr id="37" name="Group 36"/>
            <p:cNvGrpSpPr/>
            <p:nvPr/>
          </p:nvGrpSpPr>
          <p:grpSpPr>
            <a:xfrm>
              <a:off x="256342" y="4034933"/>
              <a:ext cx="2751123" cy="2743200"/>
              <a:chOff x="256342" y="3988009"/>
              <a:chExt cx="2751123" cy="27432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56342" y="3988009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Humanitarian Crisis</a:t>
                  </a: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265" y="4512644"/>
                <a:ext cx="2743200" cy="133223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65" y="5969494"/>
              <a:ext cx="1143000" cy="73152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165084" y="608854"/>
            <a:ext cx="2755626" cy="2743200"/>
            <a:chOff x="6215985" y="3982892"/>
            <a:chExt cx="2755626" cy="2743200"/>
          </a:xfrm>
        </p:grpSpPr>
        <p:grpSp>
          <p:nvGrpSpPr>
            <p:cNvPr id="99" name="Group 98"/>
            <p:cNvGrpSpPr/>
            <p:nvPr/>
          </p:nvGrpSpPr>
          <p:grpSpPr>
            <a:xfrm>
              <a:off x="6215985" y="3982892"/>
              <a:ext cx="2743200" cy="2743200"/>
              <a:chOff x="5893569" y="1183719"/>
              <a:chExt cx="2743200" cy="457200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 </a:t>
                </a:r>
                <a:r>
                  <a:rPr lang="en-US" b="1" dirty="0" smtClean="0"/>
                  <a:t>Rogue </a:t>
                </a:r>
                <a:r>
                  <a:rPr lang="en-US" b="1" dirty="0"/>
                  <a:t>State</a:t>
                </a:r>
              </a:p>
            </p:txBody>
          </p:sp>
        </p:grpSp>
        <p:pic>
          <p:nvPicPr>
            <p:cNvPr id="29" name="Picture 2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511" y="5922570"/>
              <a:ext cx="114300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8411" y="4512644"/>
              <a:ext cx="2743200" cy="1365531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00579" y="4077443"/>
            <a:ext cx="2751122" cy="2743200"/>
            <a:chOff x="256343" y="596818"/>
            <a:chExt cx="2751122" cy="2743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56343" y="596818"/>
              <a:ext cx="2743200" cy="2743200"/>
              <a:chOff x="256343" y="596818"/>
              <a:chExt cx="2743200" cy="27432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6343" y="596818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5893569" y="1183719"/>
                  <a:ext cx="27432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Defensive Campaign</a:t>
                  </a:r>
                </a:p>
                <a:p>
                  <a:pPr algn="ctr"/>
                  <a:r>
                    <a:rPr lang="en-US" b="1" dirty="0"/>
                    <a:t> </a:t>
                  </a:r>
                  <a:r>
                    <a:rPr lang="en-US" b="1" dirty="0" smtClean="0"/>
                    <a:t>(vs </a:t>
                  </a:r>
                  <a:r>
                    <a:rPr lang="en-US" b="1" dirty="0"/>
                    <a:t>Peer Competitor)</a:t>
                  </a:r>
                </a:p>
              </p:txBody>
            </p:sp>
          </p:grpSp>
          <p:pic>
            <p:nvPicPr>
              <p:cNvPr id="25" name="Picture 2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365" y="2543170"/>
                <a:ext cx="1143000" cy="73152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265" y="1168158"/>
              <a:ext cx="2743200" cy="1320127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6217500" y="4077443"/>
            <a:ext cx="2753605" cy="2743200"/>
            <a:chOff x="3236164" y="596818"/>
            <a:chExt cx="2753605" cy="2743200"/>
          </a:xfrm>
        </p:grpSpPr>
        <p:grpSp>
          <p:nvGrpSpPr>
            <p:cNvPr id="66" name="Group 65"/>
            <p:cNvGrpSpPr/>
            <p:nvPr/>
          </p:nvGrpSpPr>
          <p:grpSpPr>
            <a:xfrm>
              <a:off x="3236164" y="596818"/>
              <a:ext cx="2743200" cy="2743200"/>
              <a:chOff x="5893569" y="1183719"/>
              <a:chExt cx="2743200" cy="457200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893569" y="1183719"/>
                <a:ext cx="2743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Offensive Campaign</a:t>
                </a:r>
              </a:p>
              <a:p>
                <a:pPr algn="ctr"/>
                <a:r>
                  <a:rPr lang="en-US" b="1" dirty="0"/>
                  <a:t> </a:t>
                </a:r>
                <a:r>
                  <a:rPr lang="en-US" b="1" dirty="0" smtClean="0"/>
                  <a:t>(vs Peer </a:t>
                </a:r>
                <a:r>
                  <a:rPr lang="en-US" b="1" dirty="0"/>
                  <a:t>Competitor)</a:t>
                </a:r>
              </a:p>
            </p:txBody>
          </p:sp>
        </p:grpSp>
        <p:pic>
          <p:nvPicPr>
            <p:cNvPr id="26" name="Picture 2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68" t="16151" b="32752"/>
            <a:stretch/>
          </p:blipFill>
          <p:spPr>
            <a:xfrm>
              <a:off x="4046669" y="2543170"/>
              <a:ext cx="1143000" cy="7315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46569" y="1168158"/>
              <a:ext cx="2743200" cy="133518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236545" y="608854"/>
            <a:ext cx="2753605" cy="2743200"/>
            <a:chOff x="6205580" y="596818"/>
            <a:chExt cx="2753605" cy="2743200"/>
          </a:xfrm>
        </p:grpSpPr>
        <p:grpSp>
          <p:nvGrpSpPr>
            <p:cNvPr id="83" name="Group 82"/>
            <p:cNvGrpSpPr/>
            <p:nvPr/>
          </p:nvGrpSpPr>
          <p:grpSpPr>
            <a:xfrm>
              <a:off x="6215985" y="596818"/>
              <a:ext cx="2743200" cy="2743200"/>
              <a:chOff x="5893569" y="1183719"/>
              <a:chExt cx="2743200" cy="4572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893569" y="1183719"/>
                <a:ext cx="2743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Steady State</a:t>
                </a:r>
              </a:p>
              <a:p>
                <a:pPr algn="ctr"/>
                <a:r>
                  <a:rPr lang="en-US" b="1" dirty="0"/>
                  <a:t> </a:t>
                </a:r>
              </a:p>
            </p:txBody>
          </p:sp>
        </p:grpSp>
        <p:pic>
          <p:nvPicPr>
            <p:cNvPr id="27" name="Picture 26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680" y="2543170"/>
              <a:ext cx="1143000" cy="7315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05580" y="1168158"/>
              <a:ext cx="2743200" cy="1335186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4114" y="4077443"/>
            <a:ext cx="2755631" cy="2743200"/>
            <a:chOff x="224114" y="4077443"/>
            <a:chExt cx="2755631" cy="27432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6545" y="4077443"/>
              <a:ext cx="2743200" cy="2743200"/>
              <a:chOff x="3236164" y="3982892"/>
              <a:chExt cx="2743200" cy="274320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236164" y="3982892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ISIS 2.0</a:t>
                  </a:r>
                </a:p>
              </p:txBody>
            </p:sp>
          </p:grpSp>
          <p:pic>
            <p:nvPicPr>
              <p:cNvPr id="28" name="Picture 27"/>
              <p:cNvPicPr>
                <a:picLocks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6261" y="5922570"/>
                <a:ext cx="1143000" cy="73152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129DE93F-51BB-4694-A4B1-A06ECACE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4114" y="4634913"/>
              <a:ext cx="2755631" cy="1341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2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9576" y="104775"/>
            <a:ext cx="8867273" cy="230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accent6"/>
                </a:solidFill>
                <a:latin typeface="Impact" panose="020B0806030902050204" pitchFamily="34" charset="0"/>
              </a:rPr>
              <a:t>Example of Net Power Calculation and Scoring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4144378"/>
            <a:ext cx="9348537" cy="257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-50334" y="5592654"/>
            <a:ext cx="9295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(AC + Adj. RC Total Power)*(Readiness Factor)*(Sustainment Factor)*(Technology Factor)*(Shortfall Penalty)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9987" y="2761713"/>
            <a:ext cx="2754474" cy="2561743"/>
            <a:chOff x="219576" y="2786175"/>
            <a:chExt cx="2786113" cy="25911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76" y="2786175"/>
              <a:ext cx="2786113" cy="259116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78199" y="3362165"/>
              <a:ext cx="709862" cy="9362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71013" y="5384231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(0-1)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4530" y="5382311"/>
            <a:ext cx="627648" cy="37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(0-1)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3562" y="5384231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(0.66-1.33)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8436" y="5384231"/>
            <a:ext cx="12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 or 0.50)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656" y="553427"/>
            <a:ext cx="86826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Roll for Political Event (Unfriendly Administration, -10% to budget)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Select Tech Level 2, Risk Level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Fund readiness for all categories at 100%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Procure 2 RC infantry, 10 AC armor, 1 AC air defense, 11 RC enablers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Upgrade armor offense and defense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Roll 4 for R&amp;D (no need for re-roll $$)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Roll for readiness events (public opinion, 3 = -1 to MILPERS &amp; Training Environment, 5 = +1 to O&amp;M) and rolls (8, 3(-1), 7(+1), 10)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1103" y="2611289"/>
            <a:ext cx="5896492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Roll 5 for Force Upgrades (Upgrade at overrun cost)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Roll 10 for RC capability factor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“Steady State” crisis occurs (roll of 5), meet priority force </a:t>
            </a:r>
            <a:r>
              <a:rPr lang="en-US" sz="1700" dirty="0" err="1"/>
              <a:t>req’mt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/>
                </a:solidFill>
              </a:rPr>
              <a:t>[have 2 infantry and 1 air defense]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Roll 7 for crisis outcome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Loss value = 1.2. </a:t>
            </a:r>
            <a:r>
              <a:rPr lang="en-US" sz="1700" dirty="0">
                <a:solidFill>
                  <a:schemeClr val="accent5"/>
                </a:solidFill>
              </a:rPr>
              <a:t>[No need to lose forces in round 2 since crisis was steady state and loss value &lt; 8]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700" dirty="0"/>
              <a:t>Reset for Round 2: Note that any unspent resources </a:t>
            </a:r>
            <a:r>
              <a:rPr lang="en-US" sz="1700" u="sng" dirty="0"/>
              <a:t>do not</a:t>
            </a:r>
            <a:r>
              <a:rPr lang="en-US" sz="1700" dirty="0"/>
              <a:t> carry over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0328" y="5787077"/>
            <a:ext cx="101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[172.3]*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2092" y="5772562"/>
            <a:ext cx="8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[1]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6457" y="5772562"/>
            <a:ext cx="8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[0.73]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43" y="5772562"/>
            <a:ext cx="8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[1.15]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7055" y="5772562"/>
            <a:ext cx="83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3323" y="6156409"/>
            <a:ext cx="2436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[Net Power = 144.5]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7612" y="5097902"/>
            <a:ext cx="202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(Factor Min-Max)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537" y="6087406"/>
            <a:ext cx="205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*with RC Capability Factor = </a:t>
            </a:r>
            <a:r>
              <a:rPr lang="en-US" b="1" dirty="0">
                <a:solidFill>
                  <a:schemeClr val="accent5"/>
                </a:solidFill>
              </a:rPr>
              <a:t>[0.90]</a:t>
            </a:r>
          </a:p>
        </p:txBody>
      </p:sp>
    </p:spTree>
    <p:extLst>
      <p:ext uri="{BB962C8B-B14F-4D97-AF65-F5344CB8AC3E}">
        <p14:creationId xmlns:p14="http://schemas.microsoft.com/office/powerpoint/2010/main" val="125045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9576" y="104775"/>
            <a:ext cx="8867273" cy="4358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Key Rules (1 of 2)</a:t>
            </a:r>
            <a:endParaRPr lang="en-US" sz="2400" b="1" dirty="0">
              <a:solidFill>
                <a:schemeClr val="accent6"/>
              </a:solidFill>
              <a:latin typeface="Impact" panose="020B0806030902050204" pitchFamily="34" charset="0"/>
            </a:endParaRPr>
          </a:p>
          <a:p>
            <a:pPr marL="0" indent="0">
              <a:buNone/>
            </a:pPr>
            <a:r>
              <a:rPr lang="en-US" sz="2400" b="1" dirty="0" smtClean="0"/>
              <a:t>Resource Limit </a:t>
            </a:r>
            <a:r>
              <a:rPr lang="en-US" sz="2400" dirty="0" smtClean="0"/>
              <a:t>applies for each round (shown at top of calculator). Any unused </a:t>
            </a:r>
            <a:r>
              <a:rPr lang="en-US" sz="2400" dirty="0"/>
              <a:t>r</a:t>
            </a:r>
            <a:r>
              <a:rPr lang="en-US" sz="2400" dirty="0" smtClean="0"/>
              <a:t>esources do not carry over. </a:t>
            </a:r>
          </a:p>
          <a:p>
            <a:pPr marL="0" indent="0">
              <a:buNone/>
            </a:pPr>
            <a:r>
              <a:rPr lang="en-US" sz="2400" b="1" dirty="0" smtClean="0"/>
              <a:t>R&amp;D </a:t>
            </a:r>
            <a:r>
              <a:rPr lang="en-US" sz="2400" dirty="0" smtClean="0"/>
              <a:t>allows you to advance technology levels (start at 1, highest = 4).</a:t>
            </a:r>
            <a:r>
              <a:rPr lang="en-US" sz="2400" b="1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f you fail, you may retry (re-roll) </a:t>
            </a:r>
            <a:r>
              <a:rPr lang="en-US" sz="2400" b="1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/>
              <a:t> time at additional cost.</a:t>
            </a:r>
            <a:r>
              <a:rPr lang="en-US" sz="2400" dirty="0"/>
              <a:t> </a:t>
            </a:r>
            <a:r>
              <a:rPr lang="en-US" sz="2400" dirty="0" smtClean="0"/>
              <a:t>Tech levels improve your odds of winning crises and enable force upgrades. </a:t>
            </a:r>
            <a:r>
              <a:rPr lang="en-US" sz="2400" dirty="0" smtClean="0">
                <a:solidFill>
                  <a:srgbClr val="FF0000"/>
                </a:solidFill>
              </a:rPr>
              <a:t>Expedited R&amp;D advances 2 levels at 2x cost at min risk level 3. </a:t>
            </a:r>
          </a:p>
          <a:p>
            <a:pPr marL="0" indent="0">
              <a:buNone/>
            </a:pPr>
            <a:r>
              <a:rPr lang="en-US" sz="2400" b="1" dirty="0" smtClean="0"/>
              <a:t>Force Upgrades: </a:t>
            </a:r>
            <a:r>
              <a:rPr lang="en-US" sz="2400" dirty="0" smtClean="0"/>
              <a:t>you may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reroll if you fail, must cancel or pay overrun costs (+ 50%). R&amp;D reduces upgrade risk. More upgrades (larger modernization programs) reduces cost but increases risk. </a:t>
            </a:r>
            <a:r>
              <a:rPr lang="en-US" sz="2400" dirty="0"/>
              <a:t>R&amp;D and Force Upgrades carry over into next </a:t>
            </a:r>
            <a:r>
              <a:rPr lang="en-US" sz="2400" dirty="0" smtClean="0"/>
              <a:t>round.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RC </a:t>
            </a:r>
            <a:r>
              <a:rPr lang="en-US" sz="2400" b="1" dirty="0"/>
              <a:t>Forces</a:t>
            </a:r>
            <a:r>
              <a:rPr lang="en-US" sz="2400" dirty="0"/>
              <a:t> have 70% lower O&amp;M cost, but risk lower performance </a:t>
            </a:r>
            <a:r>
              <a:rPr lang="en-US" sz="2400" dirty="0" smtClean="0"/>
              <a:t> (</a:t>
            </a:r>
            <a:r>
              <a:rPr lang="en-US" sz="2400" dirty="0"/>
              <a:t>2d6 roll for </a:t>
            </a:r>
            <a:r>
              <a:rPr lang="en-US" sz="2400" b="1" dirty="0"/>
              <a:t>RC Capability Factor</a:t>
            </a:r>
            <a:r>
              <a:rPr lang="en-US" sz="2400" dirty="0"/>
              <a:t> which also affects RC enabler </a:t>
            </a:r>
            <a:r>
              <a:rPr lang="en-US" sz="2400" dirty="0" err="1"/>
              <a:t>reqmt</a:t>
            </a:r>
            <a:r>
              <a:rPr lang="en-US" sz="2400" dirty="0"/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470614"/>
            <a:ext cx="9348537" cy="257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" b="725"/>
          <a:stretch/>
        </p:blipFill>
        <p:spPr>
          <a:xfrm>
            <a:off x="288231" y="4537674"/>
            <a:ext cx="5952975" cy="7245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32182" y="4816969"/>
            <a:ext cx="383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 units x 1 type upgrade = 6x cost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7733" y="5016457"/>
            <a:ext cx="2619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2 units x 3 upgrades = 6x 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9317" y="5228579"/>
            <a:ext cx="3317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4 types of upgrades = cost 5/upgrade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13373" y="4205304"/>
            <a:ext cx="331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Force Upgrade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2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9576" y="88734"/>
            <a:ext cx="8867273" cy="1244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Impact" panose="020B0806030902050204" pitchFamily="34" charset="0"/>
              </a:rPr>
              <a:t>Key Rules (2 of 2)</a:t>
            </a:r>
          </a:p>
          <a:p>
            <a:pPr marL="0" indent="0">
              <a:buNone/>
            </a:pPr>
            <a:r>
              <a:rPr lang="en-US" sz="2400" b="1" dirty="0" smtClean="0"/>
              <a:t>1 enabler </a:t>
            </a:r>
            <a:r>
              <a:rPr lang="en-US" sz="2400" dirty="0" smtClean="0"/>
              <a:t>force</a:t>
            </a:r>
            <a:r>
              <a:rPr lang="en-US" sz="2400" b="1" dirty="0" smtClean="0"/>
              <a:t> </a:t>
            </a:r>
            <a:r>
              <a:rPr lang="en-US" sz="2400" dirty="0" smtClean="0"/>
              <a:t>meets</a:t>
            </a:r>
            <a:r>
              <a:rPr lang="en-US" sz="2400" b="1" dirty="0" smtClean="0"/>
              <a:t> </a:t>
            </a:r>
            <a:r>
              <a:rPr lang="en-US" sz="2400" dirty="0" smtClean="0"/>
              <a:t>10 enabler requirement</a:t>
            </a:r>
          </a:p>
          <a:p>
            <a:pPr marL="0" indent="0">
              <a:buNone/>
            </a:pPr>
            <a:r>
              <a:rPr lang="en-US" sz="2400" b="1" dirty="0" smtClean="0"/>
              <a:t>1 </a:t>
            </a:r>
            <a:r>
              <a:rPr lang="en-US" sz="2400" dirty="0" smtClean="0"/>
              <a:t>AVN provides + 1 def</a:t>
            </a:r>
            <a:r>
              <a:rPr lang="en-US" sz="2400" dirty="0"/>
              <a:t>.</a:t>
            </a:r>
            <a:r>
              <a:rPr lang="en-US" sz="2400" dirty="0" smtClean="0"/>
              <a:t>, 1 ARTY provides +1 off. to </a:t>
            </a:r>
            <a:r>
              <a:rPr lang="en-US" sz="2400" b="1" dirty="0" smtClean="0"/>
              <a:t>1 </a:t>
            </a:r>
            <a:r>
              <a:rPr lang="en-US" sz="2400" dirty="0" smtClean="0"/>
              <a:t>ARM, INF, or STR</a:t>
            </a:r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6042" y="1770149"/>
            <a:ext cx="9348537" cy="257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09" y="1546767"/>
            <a:ext cx="2786113" cy="2798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225" y="1382373"/>
            <a:ext cx="620378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Crisis </a:t>
            </a:r>
            <a:r>
              <a:rPr lang="en-US" sz="2400" b="1" dirty="0" smtClean="0"/>
              <a:t>Power Cards</a:t>
            </a:r>
            <a:endParaRPr lang="en-US" sz="24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Off, Def, &amp; Tech Level </a:t>
            </a:r>
            <a:r>
              <a:rPr lang="en-US" sz="2000" b="1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crisis/adversary </a:t>
            </a:r>
            <a:r>
              <a:rPr lang="en-US" sz="2000" dirty="0" smtClean="0"/>
              <a:t>capabilities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Add’t</a:t>
            </a:r>
            <a:r>
              <a:rPr lang="en-US" sz="2000" b="1" dirty="0" smtClean="0"/>
              <a:t> </a:t>
            </a:r>
            <a:r>
              <a:rPr lang="en-US" sz="2000" b="1" dirty="0"/>
              <a:t>Enablers </a:t>
            </a:r>
            <a:r>
              <a:rPr lang="en-US" sz="2000" b="1" dirty="0" smtClean="0"/>
              <a:t>= </a:t>
            </a:r>
            <a:r>
              <a:rPr lang="en-US" sz="2000" dirty="0"/>
              <a:t>Army support to </a:t>
            </a:r>
            <a:r>
              <a:rPr lang="en-US" sz="2000" dirty="0" smtClean="0"/>
              <a:t>other Services or external organizations (e.g. humanitarian assistance)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To avoid </a:t>
            </a:r>
            <a:r>
              <a:rPr lang="en-US" sz="2000" b="1" dirty="0">
                <a:solidFill>
                  <a:srgbClr val="FF0000"/>
                </a:solidFill>
              </a:rPr>
              <a:t>shortfall penalty </a:t>
            </a:r>
            <a:r>
              <a:rPr lang="en-US" sz="2000" dirty="0">
                <a:solidFill>
                  <a:srgbClr val="FF0000"/>
                </a:solidFill>
              </a:rPr>
              <a:t>(50% reduction in power)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Priority Force QTY must be ≥ round number + crisis tech level &amp; have min 1 of each force </a:t>
            </a:r>
            <a:r>
              <a:rPr lang="en-US" sz="2000" dirty="0" smtClean="0">
                <a:solidFill>
                  <a:srgbClr val="00B050"/>
                </a:solidFill>
              </a:rPr>
              <a:t>type </a:t>
            </a:r>
            <a:r>
              <a:rPr lang="en-US" sz="2000" dirty="0" smtClean="0"/>
              <a:t>(e.g. </a:t>
            </a:r>
            <a:r>
              <a:rPr lang="en-US" sz="2000" dirty="0"/>
              <a:t>for </a:t>
            </a:r>
            <a:r>
              <a:rPr lang="en-US" sz="2000" i="1" dirty="0"/>
              <a:t>Steady State </a:t>
            </a:r>
            <a:r>
              <a:rPr lang="en-US" sz="2000" dirty="0" smtClean="0"/>
              <a:t>Round 2, min 4 air defense and/or infantry)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7970503" y="1214229"/>
            <a:ext cx="165781" cy="2143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1533" y="184960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Round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 smtClean="0">
                <a:solidFill>
                  <a:srgbClr val="FF0000"/>
                </a:solidFill>
              </a:rPr>
              <a:t>umbers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3533" y="4066853"/>
            <a:ext cx="8867273" cy="2295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Scoring</a:t>
            </a:r>
          </a:p>
          <a:p>
            <a:r>
              <a:rPr lang="en-US" sz="2000" b="1" dirty="0" smtClean="0"/>
              <a:t>Reference readiness and crisis outcome tables </a:t>
            </a:r>
            <a:r>
              <a:rPr lang="en-US" sz="2000" dirty="0" smtClean="0"/>
              <a:t>(failure to meet requirements/minimum roll = failure points)</a:t>
            </a:r>
          </a:p>
          <a:p>
            <a:pPr marL="0" indent="0">
              <a:buNone/>
            </a:pPr>
            <a:r>
              <a:rPr lang="en-US" sz="2400" b="1" dirty="0" smtClean="0"/>
              <a:t>Losses: </a:t>
            </a:r>
            <a:r>
              <a:rPr lang="en-US" sz="2400" dirty="0" smtClean="0"/>
              <a:t>in each crisis, you will lose forces equal to (your Army’s net strength/crisis total strength)</a:t>
            </a:r>
            <a:r>
              <a:rPr lang="en-US" sz="2400" dirty="0"/>
              <a:t>*</a:t>
            </a:r>
            <a:r>
              <a:rPr lang="en-US" sz="2400" dirty="0" smtClean="0"/>
              <a:t>crisis total strength. Ignore any losses for the </a:t>
            </a:r>
            <a:r>
              <a:rPr lang="en-US" sz="2400" i="1" dirty="0" smtClean="0"/>
              <a:t>Steady State </a:t>
            </a:r>
            <a:r>
              <a:rPr lang="en-US" sz="2400" dirty="0" smtClean="0"/>
              <a:t>crisis, all others you must lose at least 1 force. </a:t>
            </a:r>
            <a:endParaRPr lang="en-US" sz="2400" b="1" dirty="0" smtClean="0"/>
          </a:p>
        </p:txBody>
      </p:sp>
      <p:sp>
        <p:nvSpPr>
          <p:cNvPr id="14" name="Rectangle 13"/>
          <p:cNvSpPr/>
          <p:nvPr/>
        </p:nvSpPr>
        <p:spPr>
          <a:xfrm rot="5400000">
            <a:off x="7276495" y="2221451"/>
            <a:ext cx="249374" cy="2298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280138" y="1388585"/>
            <a:ext cx="778495" cy="2834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8317" y="2611599"/>
            <a:ext cx="302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Crisis/Threat Capabilities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03164" y="3495397"/>
            <a:ext cx="548758" cy="312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1470</Words>
  <Application>Microsoft Office PowerPoint</Application>
  <PresentationFormat>On-screen Show (4:3)</PresentationFormat>
  <Paragraphs>213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Crisis Board Links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Leno, Mark</dc:creator>
  <cp:lastModifiedBy>Wechsler, Matthew CIV USARMY AWC</cp:lastModifiedBy>
  <cp:revision>113</cp:revision>
  <cp:lastPrinted>2021-06-29T19:25:28Z</cp:lastPrinted>
  <dcterms:created xsi:type="dcterms:W3CDTF">2018-09-11T11:47:43Z</dcterms:created>
  <dcterms:modified xsi:type="dcterms:W3CDTF">2021-07-01T17:41:24Z</dcterms:modified>
</cp:coreProperties>
</file>