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6120" autoAdjust="0"/>
  </p:normalViewPr>
  <p:slideViewPr>
    <p:cSldViewPr snapToGrid="0">
      <p:cViewPr>
        <p:scale>
          <a:sx n="90" d="100"/>
          <a:sy n="90" d="100"/>
        </p:scale>
        <p:origin x="1884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5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C0551-806B-4419-AC9C-7C465B3126A8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5545-A55A-43E9-8060-2299E77E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2910" y="174305"/>
            <a:ext cx="182880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36% (Roll 2-5,10)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5703" y="164021"/>
            <a:ext cx="1828800" cy="369332"/>
          </a:xfrm>
          <a:prstGeom prst="rect">
            <a:avLst/>
          </a:prstGeom>
          <a:solidFill>
            <a:srgbClr val="FF5D5D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19% (Roll 7, 12)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2910" y="3671138"/>
            <a:ext cx="1828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8)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65703" y="3666391"/>
            <a:ext cx="1828800" cy="3693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11% (Roll 9)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28497" y="3661282"/>
            <a:ext cx="18288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 (Roll 11)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204540" y="608854"/>
            <a:ext cx="2751123" cy="2743200"/>
            <a:chOff x="256342" y="4034933"/>
            <a:chExt cx="2751123" cy="2743200"/>
          </a:xfrm>
        </p:grpSpPr>
        <p:grpSp>
          <p:nvGrpSpPr>
            <p:cNvPr id="37" name="Group 36"/>
            <p:cNvGrpSpPr/>
            <p:nvPr/>
          </p:nvGrpSpPr>
          <p:grpSpPr>
            <a:xfrm>
              <a:off x="256342" y="4034933"/>
              <a:ext cx="2751123" cy="2743200"/>
              <a:chOff x="256342" y="3988009"/>
              <a:chExt cx="2751123" cy="27432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56342" y="3988009"/>
                <a:ext cx="2743200" cy="2743200"/>
                <a:chOff x="5893569" y="1183719"/>
                <a:chExt cx="2743200" cy="457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893569" y="1183719"/>
                  <a:ext cx="2743200" cy="457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893569" y="1716196"/>
                  <a:ext cx="2743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5893569" y="1183719"/>
                  <a:ext cx="274320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 Humanitarian Crisis</a:t>
                  </a: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265" y="4512644"/>
                <a:ext cx="2743200" cy="1332238"/>
              </a:xfrm>
              <a:prstGeom prst="rect">
                <a:avLst/>
              </a:prstGeom>
            </p:spPr>
          </p:pic>
        </p:grpSp>
        <p:pic>
          <p:nvPicPr>
            <p:cNvPr id="30" name="Picture 29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365" y="5969494"/>
              <a:ext cx="1143000" cy="73152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6165084" y="608854"/>
            <a:ext cx="2755626" cy="2743200"/>
            <a:chOff x="6215985" y="3982892"/>
            <a:chExt cx="2755626" cy="2743200"/>
          </a:xfrm>
        </p:grpSpPr>
        <p:grpSp>
          <p:nvGrpSpPr>
            <p:cNvPr id="99" name="Group 98"/>
            <p:cNvGrpSpPr/>
            <p:nvPr/>
          </p:nvGrpSpPr>
          <p:grpSpPr>
            <a:xfrm>
              <a:off x="6215985" y="3982892"/>
              <a:ext cx="2743200" cy="2743200"/>
              <a:chOff x="5893569" y="1183719"/>
              <a:chExt cx="2743200" cy="457200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893569" y="1183719"/>
                <a:ext cx="27432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 </a:t>
                </a:r>
                <a:r>
                  <a:rPr lang="en-US" b="1" dirty="0" smtClean="0"/>
                  <a:t>Rogue </a:t>
                </a:r>
                <a:r>
                  <a:rPr lang="en-US" b="1" dirty="0"/>
                  <a:t>State</a:t>
                </a:r>
              </a:p>
            </p:txBody>
          </p:sp>
        </p:grpSp>
        <p:pic>
          <p:nvPicPr>
            <p:cNvPr id="29" name="Picture 28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511" y="5922570"/>
              <a:ext cx="1143000" cy="7315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8411" y="4512644"/>
              <a:ext cx="2743200" cy="1365531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stCxn id="80" idx="1"/>
            <a:endCxn id="79" idx="3"/>
          </p:cNvCxnSpPr>
          <p:nvPr/>
        </p:nvCxnSpPr>
        <p:spPr>
          <a:xfrm flipH="1">
            <a:off x="5494503" y="3845948"/>
            <a:ext cx="1133994" cy="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9" idx="1"/>
            <a:endCxn id="78" idx="3"/>
          </p:cNvCxnSpPr>
          <p:nvPr/>
        </p:nvCxnSpPr>
        <p:spPr>
          <a:xfrm flipH="1">
            <a:off x="2531710" y="3851057"/>
            <a:ext cx="1133993" cy="4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200579" y="4077443"/>
            <a:ext cx="2751122" cy="2743200"/>
            <a:chOff x="256343" y="596818"/>
            <a:chExt cx="2751122" cy="2743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56343" y="596818"/>
              <a:ext cx="2743200" cy="2743200"/>
              <a:chOff x="256343" y="596818"/>
              <a:chExt cx="2743200" cy="27432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56343" y="596818"/>
                <a:ext cx="2743200" cy="2743200"/>
                <a:chOff x="5893569" y="1183719"/>
                <a:chExt cx="2743200" cy="4572000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5893569" y="1183719"/>
                  <a:ext cx="2743200" cy="457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893569" y="1716196"/>
                  <a:ext cx="2743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5893569" y="1183719"/>
                  <a:ext cx="27432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Defensive Campaign</a:t>
                  </a:r>
                </a:p>
                <a:p>
                  <a:pPr algn="ctr"/>
                  <a:r>
                    <a:rPr lang="en-US" b="1" dirty="0"/>
                    <a:t> </a:t>
                  </a:r>
                  <a:r>
                    <a:rPr lang="en-US" b="1" dirty="0" smtClean="0"/>
                    <a:t>(vs </a:t>
                  </a:r>
                  <a:r>
                    <a:rPr lang="en-US" b="1" dirty="0"/>
                    <a:t>Peer Competitor)</a:t>
                  </a:r>
                </a:p>
              </p:txBody>
            </p:sp>
          </p:grpSp>
          <p:pic>
            <p:nvPicPr>
              <p:cNvPr id="25" name="Picture 24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4365" y="2543170"/>
                <a:ext cx="1143000" cy="731520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265" y="1168158"/>
              <a:ext cx="2743200" cy="1320127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6217500" y="4077443"/>
            <a:ext cx="2753605" cy="2743200"/>
            <a:chOff x="3236164" y="596818"/>
            <a:chExt cx="2753605" cy="2743200"/>
          </a:xfrm>
        </p:grpSpPr>
        <p:grpSp>
          <p:nvGrpSpPr>
            <p:cNvPr id="66" name="Group 65"/>
            <p:cNvGrpSpPr/>
            <p:nvPr/>
          </p:nvGrpSpPr>
          <p:grpSpPr>
            <a:xfrm>
              <a:off x="3236164" y="596818"/>
              <a:ext cx="2743200" cy="2743200"/>
              <a:chOff x="5893569" y="1183719"/>
              <a:chExt cx="2743200" cy="4572000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5893569" y="1183719"/>
                <a:ext cx="2743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Offensive Campaign</a:t>
                </a:r>
              </a:p>
              <a:p>
                <a:pPr algn="ctr"/>
                <a:r>
                  <a:rPr lang="en-US" b="1" dirty="0"/>
                  <a:t> </a:t>
                </a:r>
                <a:r>
                  <a:rPr lang="en-US" b="1" dirty="0" smtClean="0"/>
                  <a:t>(vs Peer </a:t>
                </a:r>
                <a:r>
                  <a:rPr lang="en-US" b="1" dirty="0"/>
                  <a:t>Competitor)</a:t>
                </a:r>
              </a:p>
            </p:txBody>
          </p:sp>
        </p:grpSp>
        <p:pic>
          <p:nvPicPr>
            <p:cNvPr id="26" name="Picture 25"/>
            <p:cNvPicPr>
              <a:picLocks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68" t="16151" b="32752"/>
            <a:stretch/>
          </p:blipFill>
          <p:spPr>
            <a:xfrm>
              <a:off x="4046669" y="2543170"/>
              <a:ext cx="1143000" cy="73152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46569" y="1168158"/>
              <a:ext cx="2743200" cy="1335186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236545" y="608854"/>
            <a:ext cx="2753605" cy="2743200"/>
            <a:chOff x="6205580" y="596818"/>
            <a:chExt cx="2753605" cy="2743200"/>
          </a:xfrm>
        </p:grpSpPr>
        <p:grpSp>
          <p:nvGrpSpPr>
            <p:cNvPr id="83" name="Group 82"/>
            <p:cNvGrpSpPr/>
            <p:nvPr/>
          </p:nvGrpSpPr>
          <p:grpSpPr>
            <a:xfrm>
              <a:off x="6215985" y="596818"/>
              <a:ext cx="2743200" cy="2743200"/>
              <a:chOff x="5893569" y="1183719"/>
              <a:chExt cx="2743200" cy="4572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5893569" y="1183719"/>
                <a:ext cx="2743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Steady State</a:t>
                </a:r>
              </a:p>
              <a:p>
                <a:pPr algn="ctr"/>
                <a:r>
                  <a:rPr lang="en-US" b="1" dirty="0"/>
                  <a:t> </a:t>
                </a:r>
              </a:p>
            </p:txBody>
          </p:sp>
        </p:grpSp>
        <p:pic>
          <p:nvPicPr>
            <p:cNvPr id="27" name="Picture 26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680" y="2543170"/>
              <a:ext cx="1143000" cy="73152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05580" y="1168158"/>
              <a:ext cx="2743200" cy="1335186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6628497" y="174305"/>
            <a:ext cx="18288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6)</a:t>
            </a:r>
          </a:p>
        </p:txBody>
      </p:sp>
      <p:cxnSp>
        <p:nvCxnSpPr>
          <p:cNvPr id="20" name="Elbow Connector 19"/>
          <p:cNvCxnSpPr>
            <a:stCxn id="78" idx="1"/>
            <a:endCxn id="67" idx="3"/>
          </p:cNvCxnSpPr>
          <p:nvPr/>
        </p:nvCxnSpPr>
        <p:spPr>
          <a:xfrm rot="10800000" flipH="1">
            <a:off x="702909" y="358972"/>
            <a:ext cx="7754387" cy="3496833"/>
          </a:xfrm>
          <a:prstGeom prst="bentConnector5">
            <a:avLst>
              <a:gd name="adj1" fmla="val -2948"/>
              <a:gd name="adj2" fmla="val 11992"/>
              <a:gd name="adj3" fmla="val 1067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1"/>
            <a:endCxn id="65" idx="3"/>
          </p:cNvCxnSpPr>
          <p:nvPr/>
        </p:nvCxnSpPr>
        <p:spPr>
          <a:xfrm flipH="1" flipV="1">
            <a:off x="5494503" y="348687"/>
            <a:ext cx="1133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1"/>
            <a:endCxn id="64" idx="3"/>
          </p:cNvCxnSpPr>
          <p:nvPr/>
        </p:nvCxnSpPr>
        <p:spPr>
          <a:xfrm flipH="1">
            <a:off x="2531710" y="348687"/>
            <a:ext cx="11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1397" y="3380769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LEAST LIKELY TO OCCUR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0743" y="-96435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LIKELY TO OCCUR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4114" y="4077443"/>
            <a:ext cx="2755631" cy="2743200"/>
            <a:chOff x="224114" y="4077443"/>
            <a:chExt cx="2755631" cy="2743200"/>
          </a:xfrm>
        </p:grpSpPr>
        <p:grpSp>
          <p:nvGrpSpPr>
            <p:cNvPr id="44" name="Group 43"/>
            <p:cNvGrpSpPr/>
            <p:nvPr/>
          </p:nvGrpSpPr>
          <p:grpSpPr>
            <a:xfrm>
              <a:off x="236545" y="4077443"/>
              <a:ext cx="2743200" cy="2743200"/>
              <a:chOff x="3236164" y="3982892"/>
              <a:chExt cx="2743200" cy="2743200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236164" y="3982892"/>
                <a:ext cx="2743200" cy="2743200"/>
                <a:chOff x="5893569" y="1183719"/>
                <a:chExt cx="2743200" cy="4572000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5893569" y="1183719"/>
                  <a:ext cx="2743200" cy="457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893569" y="1716196"/>
                  <a:ext cx="2743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893569" y="1183719"/>
                  <a:ext cx="274320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 ISIS 2.0</a:t>
                  </a:r>
                </a:p>
              </p:txBody>
            </p:sp>
          </p:grpSp>
          <p:pic>
            <p:nvPicPr>
              <p:cNvPr id="28" name="Picture 27"/>
              <p:cNvPicPr>
                <a:picLocks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6261" y="5922570"/>
                <a:ext cx="1143000" cy="731520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129DE93F-51BB-4694-A4B1-A06ECACE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4114" y="4634913"/>
              <a:ext cx="2755631" cy="13412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3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2910" y="174305"/>
            <a:ext cx="182880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36% (Roll 2-5,10)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5703" y="164021"/>
            <a:ext cx="1828800" cy="369332"/>
          </a:xfrm>
          <a:prstGeom prst="rect">
            <a:avLst/>
          </a:prstGeom>
          <a:solidFill>
            <a:srgbClr val="FF5D5D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19% (Roll 7, 12)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2910" y="3671138"/>
            <a:ext cx="1828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8)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65703" y="3666391"/>
            <a:ext cx="1828800" cy="3693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11% (Roll 9)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28497" y="3661282"/>
            <a:ext cx="18288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 (Roll 11)</a:t>
            </a:r>
          </a:p>
        </p:txBody>
      </p:sp>
      <p:cxnSp>
        <p:nvCxnSpPr>
          <p:cNvPr id="9" name="Straight Arrow Connector 8"/>
          <p:cNvCxnSpPr>
            <a:stCxn id="80" idx="1"/>
            <a:endCxn id="79" idx="3"/>
          </p:cNvCxnSpPr>
          <p:nvPr/>
        </p:nvCxnSpPr>
        <p:spPr>
          <a:xfrm flipH="1">
            <a:off x="5494503" y="3845948"/>
            <a:ext cx="1133994" cy="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9" idx="1"/>
            <a:endCxn id="78" idx="3"/>
          </p:cNvCxnSpPr>
          <p:nvPr/>
        </p:nvCxnSpPr>
        <p:spPr>
          <a:xfrm flipH="1">
            <a:off x="2531710" y="3851057"/>
            <a:ext cx="1133993" cy="4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28497" y="174305"/>
            <a:ext cx="18288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6)</a:t>
            </a:r>
          </a:p>
        </p:txBody>
      </p:sp>
      <p:cxnSp>
        <p:nvCxnSpPr>
          <p:cNvPr id="20" name="Elbow Connector 19"/>
          <p:cNvCxnSpPr>
            <a:stCxn id="78" idx="1"/>
            <a:endCxn id="67" idx="3"/>
          </p:cNvCxnSpPr>
          <p:nvPr/>
        </p:nvCxnSpPr>
        <p:spPr>
          <a:xfrm rot="10800000" flipH="1">
            <a:off x="702909" y="358972"/>
            <a:ext cx="7754387" cy="3496833"/>
          </a:xfrm>
          <a:prstGeom prst="bentConnector5">
            <a:avLst>
              <a:gd name="adj1" fmla="val -2948"/>
              <a:gd name="adj2" fmla="val 11992"/>
              <a:gd name="adj3" fmla="val 1067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1"/>
            <a:endCxn id="65" idx="3"/>
          </p:cNvCxnSpPr>
          <p:nvPr/>
        </p:nvCxnSpPr>
        <p:spPr>
          <a:xfrm flipH="1" flipV="1">
            <a:off x="5494503" y="348687"/>
            <a:ext cx="1133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1"/>
            <a:endCxn id="64" idx="3"/>
          </p:cNvCxnSpPr>
          <p:nvPr/>
        </p:nvCxnSpPr>
        <p:spPr>
          <a:xfrm flipH="1">
            <a:off x="2531710" y="348687"/>
            <a:ext cx="11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1397" y="3380769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LEAST LIKELY TO OCCUR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0743" y="-96435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LIKELY TO OCCUR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198680" y="597914"/>
            <a:ext cx="2788872" cy="2743200"/>
            <a:chOff x="224114" y="608854"/>
            <a:chExt cx="2788872" cy="2743200"/>
          </a:xfrm>
        </p:grpSpPr>
        <p:grpSp>
          <p:nvGrpSpPr>
            <p:cNvPr id="4" name="Group 3"/>
            <p:cNvGrpSpPr/>
            <p:nvPr/>
          </p:nvGrpSpPr>
          <p:grpSpPr>
            <a:xfrm>
              <a:off x="246950" y="608854"/>
              <a:ext cx="2766036" cy="2743200"/>
              <a:chOff x="246950" y="608854"/>
              <a:chExt cx="2766036" cy="2743200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46950" y="608854"/>
                <a:ext cx="2743200" cy="2743200"/>
                <a:chOff x="6215985" y="596818"/>
                <a:chExt cx="2743200" cy="2743200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6215985" y="596818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893569" y="1183719"/>
                    <a:ext cx="274320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Unfriendly Administration</a:t>
                    </a:r>
                    <a:endParaRPr lang="en-US" b="1" dirty="0"/>
                  </a:p>
                  <a:p>
                    <a:pPr algn="ctr"/>
                    <a:r>
                      <a:rPr lang="en-US" b="1" dirty="0"/>
                      <a:t> </a:t>
                    </a:r>
                  </a:p>
                </p:txBody>
              </p:sp>
            </p:grpSp>
            <p:pic>
              <p:nvPicPr>
                <p:cNvPr id="27" name="Picture 26"/>
                <p:cNvPicPr>
                  <a:picLocks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02041" y="2325226"/>
                  <a:ext cx="1125415" cy="731520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269786" y="3038370"/>
                <a:ext cx="274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Sequestration? </a:t>
                </a:r>
                <a:r>
                  <a:rPr lang="en-US" sz="1400" i="1" dirty="0"/>
                  <a:t>A</a:t>
                </a:r>
                <a:r>
                  <a:rPr lang="en-US" sz="1400" i="1" dirty="0" smtClean="0"/>
                  <a:t>gain?</a:t>
                </a:r>
                <a:endParaRPr lang="en-US" sz="1400" i="1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24114" y="953451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Decrease this round’s budget </a:t>
              </a:r>
            </a:p>
            <a:p>
              <a:pPr algn="ctr"/>
              <a:r>
                <a:rPr lang="en-US" sz="1600" b="1" dirty="0" smtClean="0"/>
                <a:t>by 10% </a:t>
              </a:r>
              <a:endParaRPr lang="en-US" sz="16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87827" y="601620"/>
            <a:ext cx="2745796" cy="2743200"/>
            <a:chOff x="3204540" y="608854"/>
            <a:chExt cx="2745796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3204540" y="608854"/>
              <a:ext cx="2745796" cy="2743200"/>
              <a:chOff x="3204540" y="608854"/>
              <a:chExt cx="2745796" cy="27432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04540" y="608854"/>
                <a:ext cx="2743200" cy="2743200"/>
                <a:chOff x="256342" y="4034933"/>
                <a:chExt cx="2743200" cy="2743200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56342" y="4034933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Friendly Administration</a:t>
                    </a:r>
                    <a:endParaRPr lang="en-US" b="1" dirty="0"/>
                  </a:p>
                </p:txBody>
              </p:sp>
            </p:grpSp>
            <p:pic>
              <p:nvPicPr>
                <p:cNvPr id="30" name="Picture 29"/>
                <p:cNvPicPr>
                  <a:picLocks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839" y="5760233"/>
                  <a:ext cx="1024128" cy="73152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/>
              <p:cNvSpPr txBox="1"/>
              <p:nvPr/>
            </p:nvSpPr>
            <p:spPr>
              <a:xfrm>
                <a:off x="3207136" y="3038370"/>
                <a:ext cx="274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Friends in high places</a:t>
                </a:r>
                <a:endParaRPr lang="en-US" sz="1400" i="1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207136" y="956402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Increase this round’s budget </a:t>
              </a:r>
            </a:p>
            <a:p>
              <a:pPr algn="ctr"/>
              <a:r>
                <a:rPr lang="en-US" sz="1600" b="1" dirty="0" smtClean="0"/>
                <a:t>by 10% </a:t>
              </a:r>
              <a:endParaRPr lang="en-US" sz="16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8254" y="597914"/>
            <a:ext cx="2790966" cy="2743200"/>
            <a:chOff x="6147219" y="608854"/>
            <a:chExt cx="2790966" cy="2743200"/>
          </a:xfrm>
        </p:grpSpPr>
        <p:grpSp>
          <p:nvGrpSpPr>
            <p:cNvPr id="14" name="Group 13"/>
            <p:cNvGrpSpPr/>
            <p:nvPr/>
          </p:nvGrpSpPr>
          <p:grpSpPr>
            <a:xfrm>
              <a:off x="6165084" y="608854"/>
              <a:ext cx="2773101" cy="2743200"/>
              <a:chOff x="6165084" y="608854"/>
              <a:chExt cx="2773101" cy="2743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Congressional Interests</a:t>
                    </a:r>
                    <a:endParaRPr lang="en-US" b="1" dirty="0"/>
                  </a:p>
                </p:txBody>
              </p: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Filling the pork barrel…</a:t>
                  </a:r>
                  <a:endParaRPr lang="en-US" sz="1400" i="1" dirty="0"/>
                </a:p>
              </p:txBody>
            </p:sp>
          </p:grpSp>
          <p:pic>
            <p:nvPicPr>
              <p:cNvPr id="69" name="Picture 68"/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190"/>
              <a:stretch/>
            </p:blipFill>
            <p:spPr>
              <a:xfrm>
                <a:off x="7048661" y="2334896"/>
                <a:ext cx="1024128" cy="731520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6147219" y="950846"/>
              <a:ext cx="2743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Roll 2d6 to select force type and roll 1d6 for </a:t>
              </a:r>
              <a:r>
                <a:rPr lang="en-US" sz="1600" b="1" dirty="0" smtClean="0"/>
                <a:t>quantity (2d6 if round 3). </a:t>
              </a:r>
              <a:r>
                <a:rPr lang="en-US" sz="1600" b="1" dirty="0"/>
                <a:t>Must procure forces ≥ quantity rolled if you don't already have them.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8254" y="4075952"/>
            <a:ext cx="2788872" cy="2743200"/>
            <a:chOff x="218254" y="4075952"/>
            <a:chExt cx="2788872" cy="2743200"/>
          </a:xfrm>
        </p:grpSpPr>
        <p:grpSp>
          <p:nvGrpSpPr>
            <p:cNvPr id="17" name="Group 16"/>
            <p:cNvGrpSpPr/>
            <p:nvPr/>
          </p:nvGrpSpPr>
          <p:grpSpPr>
            <a:xfrm>
              <a:off x="241090" y="4075952"/>
              <a:ext cx="2766036" cy="2743200"/>
              <a:chOff x="241090" y="4075952"/>
              <a:chExt cx="2766036" cy="274320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41090" y="4075952"/>
                <a:ext cx="2743200" cy="2743200"/>
                <a:chOff x="6215985" y="596818"/>
                <a:chExt cx="2743200" cy="2743200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6215985" y="596818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893569" y="1183719"/>
                    <a:ext cx="274320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Cyber Attack</a:t>
                    </a:r>
                    <a:endParaRPr lang="en-US" b="1" dirty="0"/>
                  </a:p>
                  <a:p>
                    <a:pPr algn="ctr"/>
                    <a:r>
                      <a:rPr lang="en-US" b="1" dirty="0"/>
                      <a:t> </a:t>
                    </a:r>
                  </a:p>
                </p:txBody>
              </p:sp>
            </p:grpSp>
            <p:pic>
              <p:nvPicPr>
                <p:cNvPr id="112" name="Picture 111"/>
                <p:cNvPicPr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6108" y="2325226"/>
                  <a:ext cx="1097280" cy="731520"/>
                </a:xfrm>
                <a:prstGeom prst="rect">
                  <a:avLst/>
                </a:prstGeom>
              </p:spPr>
            </p:pic>
          </p:grpSp>
          <p:sp>
            <p:nvSpPr>
              <p:cNvPr id="116" name="TextBox 115"/>
              <p:cNvSpPr txBox="1"/>
              <p:nvPr/>
            </p:nvSpPr>
            <p:spPr>
              <a:xfrm>
                <a:off x="263926" y="6496676"/>
                <a:ext cx="2743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Those cheaters…</a:t>
                </a:r>
                <a:endParaRPr lang="en-US" sz="1400" i="1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218254" y="4420549"/>
              <a:ext cx="274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Before rolling for </a:t>
              </a:r>
              <a:r>
                <a:rPr lang="en-US" sz="1600" b="1" dirty="0" smtClean="0"/>
                <a:t>R&amp;D and force </a:t>
              </a:r>
              <a:r>
                <a:rPr lang="en-US" sz="1600" b="1" dirty="0"/>
                <a:t>upgrades, roll 1d6 to determine reduction to force upgrade rolls this round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98680" y="4075952"/>
            <a:ext cx="2745796" cy="2743200"/>
            <a:chOff x="3198680" y="4075952"/>
            <a:chExt cx="2745796" cy="2743200"/>
          </a:xfrm>
        </p:grpSpPr>
        <p:grpSp>
          <p:nvGrpSpPr>
            <p:cNvPr id="77" name="Group 76"/>
            <p:cNvGrpSpPr/>
            <p:nvPr/>
          </p:nvGrpSpPr>
          <p:grpSpPr>
            <a:xfrm>
              <a:off x="3198680" y="4075952"/>
              <a:ext cx="2743200" cy="2743200"/>
              <a:chOff x="256342" y="4034933"/>
              <a:chExt cx="2743200" cy="274320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256342" y="4034933"/>
                <a:ext cx="2743200" cy="2743200"/>
                <a:chOff x="5893569" y="1183719"/>
                <a:chExt cx="2743200" cy="4572000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5893569" y="1183719"/>
                  <a:ext cx="2743200" cy="4572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893569" y="1716196"/>
                  <a:ext cx="2743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/>
                <p:cNvSpPr txBox="1"/>
                <p:nvPr/>
              </p:nvSpPr>
              <p:spPr>
                <a:xfrm>
                  <a:off x="5893569" y="1183719"/>
                  <a:ext cx="2743200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White House Priority</a:t>
                  </a:r>
                  <a:endParaRPr lang="en-US" b="1" dirty="0"/>
                </a:p>
              </p:txBody>
            </p:sp>
          </p:grpSp>
          <p:pic>
            <p:nvPicPr>
              <p:cNvPr id="85" name="Picture 84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839" y="5784617"/>
                <a:ext cx="1024128" cy="731520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3201276" y="4423500"/>
              <a:ext cx="274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Roll 2d6 to select crisis using crisis board. M</a:t>
              </a:r>
              <a:r>
                <a:rPr lang="en-US" sz="1600" b="1" dirty="0" smtClean="0"/>
                <a:t>ust </a:t>
              </a:r>
              <a:r>
                <a:rPr lang="en-US" sz="1600" b="1" dirty="0"/>
                <a:t>exceed the priority force requirements by at least 2 units of either type.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201276" y="649667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Someone’s got their attention</a:t>
              </a:r>
              <a:endParaRPr lang="en-US" sz="14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41359" y="4075952"/>
            <a:ext cx="2790966" cy="2743200"/>
            <a:chOff x="6141359" y="4075952"/>
            <a:chExt cx="2790966" cy="2743200"/>
          </a:xfrm>
        </p:grpSpPr>
        <p:grpSp>
          <p:nvGrpSpPr>
            <p:cNvPr id="106" name="Group 105"/>
            <p:cNvGrpSpPr/>
            <p:nvPr/>
          </p:nvGrpSpPr>
          <p:grpSpPr>
            <a:xfrm>
              <a:off x="6159224" y="4075952"/>
              <a:ext cx="2743200" cy="2743200"/>
              <a:chOff x="5893569" y="1183719"/>
              <a:chExt cx="2743200" cy="457200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5893569" y="1183719"/>
                <a:ext cx="27432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Uprising</a:t>
                </a:r>
                <a:endParaRPr lang="en-US" b="1" dirty="0"/>
              </a:p>
            </p:txBody>
          </p:sp>
        </p:grpSp>
        <p:pic>
          <p:nvPicPr>
            <p:cNvPr id="120" name="Picture 119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618" y="5846972"/>
              <a:ext cx="1024128" cy="731520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189125" y="649667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Will they love us or hate us?</a:t>
              </a:r>
              <a:endParaRPr lang="en-US" sz="1400" i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41359" y="4417944"/>
              <a:ext cx="2743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Roll 1d6 before crisis outcome roll. If ≥ 5, increase crisis outcome roll by 2. If 2 ≤, decrease crisis outcome </a:t>
              </a:r>
              <a:r>
                <a:rPr lang="en-US" sz="1600" b="1" dirty="0" smtClean="0"/>
                <a:t>roll </a:t>
              </a:r>
              <a:r>
                <a:rPr lang="en-US" sz="1600" b="1" dirty="0"/>
                <a:t>by 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1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2910" y="174305"/>
            <a:ext cx="1828800" cy="369332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36% (Roll 2-5,10)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5703" y="164021"/>
            <a:ext cx="1828800" cy="369332"/>
          </a:xfrm>
          <a:prstGeom prst="rect">
            <a:avLst/>
          </a:prstGeom>
          <a:solidFill>
            <a:srgbClr val="FF5D5D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19% (Roll 7, 12)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2910" y="3671138"/>
            <a:ext cx="1828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8)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65703" y="3666391"/>
            <a:ext cx="1828800" cy="369332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11% (Roll 9)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28497" y="3661282"/>
            <a:ext cx="18288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5% (Roll 11)</a:t>
            </a:r>
          </a:p>
        </p:txBody>
      </p:sp>
      <p:cxnSp>
        <p:nvCxnSpPr>
          <p:cNvPr id="9" name="Straight Arrow Connector 8"/>
          <p:cNvCxnSpPr>
            <a:stCxn id="80" idx="1"/>
            <a:endCxn id="79" idx="3"/>
          </p:cNvCxnSpPr>
          <p:nvPr/>
        </p:nvCxnSpPr>
        <p:spPr>
          <a:xfrm flipH="1">
            <a:off x="5494503" y="3845948"/>
            <a:ext cx="1133994" cy="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9" idx="1"/>
            <a:endCxn id="78" idx="3"/>
          </p:cNvCxnSpPr>
          <p:nvPr/>
        </p:nvCxnSpPr>
        <p:spPr>
          <a:xfrm flipH="1">
            <a:off x="2531710" y="3851057"/>
            <a:ext cx="1133993" cy="4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28497" y="174305"/>
            <a:ext cx="18288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14% (Roll 6)</a:t>
            </a:r>
          </a:p>
        </p:txBody>
      </p:sp>
      <p:cxnSp>
        <p:nvCxnSpPr>
          <p:cNvPr id="20" name="Elbow Connector 19"/>
          <p:cNvCxnSpPr>
            <a:stCxn id="78" idx="1"/>
            <a:endCxn id="67" idx="3"/>
          </p:cNvCxnSpPr>
          <p:nvPr/>
        </p:nvCxnSpPr>
        <p:spPr>
          <a:xfrm rot="10800000" flipH="1">
            <a:off x="702909" y="358972"/>
            <a:ext cx="7754387" cy="3496833"/>
          </a:xfrm>
          <a:prstGeom prst="bentConnector5">
            <a:avLst>
              <a:gd name="adj1" fmla="val -2948"/>
              <a:gd name="adj2" fmla="val 11992"/>
              <a:gd name="adj3" fmla="val 1067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1"/>
            <a:endCxn id="65" idx="3"/>
          </p:cNvCxnSpPr>
          <p:nvPr/>
        </p:nvCxnSpPr>
        <p:spPr>
          <a:xfrm flipH="1" flipV="1">
            <a:off x="5494503" y="348687"/>
            <a:ext cx="11339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1"/>
            <a:endCxn id="64" idx="3"/>
          </p:cNvCxnSpPr>
          <p:nvPr/>
        </p:nvCxnSpPr>
        <p:spPr>
          <a:xfrm flipH="1">
            <a:off x="2531710" y="348687"/>
            <a:ext cx="1133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1397" y="3380769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LEAST LIKELY TO OCCUR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0743" y="-96435"/>
            <a:ext cx="265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LIKELY TO OCCUR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159224" y="4075952"/>
            <a:ext cx="2773101" cy="2743200"/>
            <a:chOff x="6159224" y="4075952"/>
            <a:chExt cx="2773101" cy="2743200"/>
          </a:xfrm>
        </p:grpSpPr>
        <p:grpSp>
          <p:nvGrpSpPr>
            <p:cNvPr id="106" name="Group 105"/>
            <p:cNvGrpSpPr/>
            <p:nvPr/>
          </p:nvGrpSpPr>
          <p:grpSpPr>
            <a:xfrm>
              <a:off x="6159224" y="4075952"/>
              <a:ext cx="2743200" cy="2743200"/>
              <a:chOff x="5893569" y="1183719"/>
              <a:chExt cx="2743200" cy="457200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5893569" y="1183719"/>
                <a:ext cx="2743200" cy="457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5893569" y="1716196"/>
                <a:ext cx="2743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5893569" y="1183719"/>
                <a:ext cx="274320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Corruption and Scandals</a:t>
                </a:r>
                <a:endParaRPr lang="en-US" b="1" dirty="0"/>
              </a:p>
            </p:txBody>
          </p:sp>
        </p:grpSp>
        <p:pic>
          <p:nvPicPr>
            <p:cNvPr id="120" name="Picture 119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618" y="5871356"/>
              <a:ext cx="914400" cy="682752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189125" y="649667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The Army’s bad apples…</a:t>
              </a:r>
              <a:endParaRPr lang="en-US" sz="1400" i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7631048" y="4340436"/>
            <a:ext cx="1418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Type</a:t>
            </a:r>
          </a:p>
          <a:p>
            <a:r>
              <a:rPr lang="en-US" sz="1400" dirty="0" smtClean="0"/>
              <a:t>1</a:t>
            </a:r>
            <a:r>
              <a:rPr lang="en-US" sz="1400" dirty="0"/>
              <a:t>: MILCON</a:t>
            </a:r>
          </a:p>
          <a:p>
            <a:r>
              <a:rPr lang="en-US" sz="1400" dirty="0"/>
              <a:t>2: MILPERS</a:t>
            </a:r>
          </a:p>
          <a:p>
            <a:r>
              <a:rPr lang="en-US" sz="1400" dirty="0"/>
              <a:t>3: Procurement</a:t>
            </a:r>
          </a:p>
          <a:p>
            <a:r>
              <a:rPr lang="en-US" sz="1400" dirty="0"/>
              <a:t>4: O&amp;M</a:t>
            </a:r>
          </a:p>
          <a:p>
            <a:r>
              <a:rPr lang="en-US" sz="1400" dirty="0"/>
              <a:t>5: All</a:t>
            </a:r>
          </a:p>
          <a:p>
            <a:r>
              <a:rPr lang="en-US" sz="1400" dirty="0"/>
              <a:t>6: No effect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82636" y="4401991"/>
            <a:ext cx="14185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Roll 1d6 for effect and type</a:t>
            </a:r>
          </a:p>
          <a:p>
            <a:r>
              <a:rPr lang="en-US" sz="1400" b="1" dirty="0" smtClean="0"/>
              <a:t>Effect</a:t>
            </a:r>
          </a:p>
          <a:p>
            <a:r>
              <a:rPr lang="en-US" sz="1400" dirty="0" smtClean="0"/>
              <a:t>1-2: -1 </a:t>
            </a:r>
          </a:p>
          <a:p>
            <a:r>
              <a:rPr lang="en-US" sz="1400" dirty="0" smtClean="0"/>
              <a:t>3-4: -2</a:t>
            </a:r>
          </a:p>
          <a:p>
            <a:r>
              <a:rPr lang="en-US" sz="1400" dirty="0" smtClean="0"/>
              <a:t>5-6: -3</a:t>
            </a:r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1611" y="597914"/>
            <a:ext cx="2967532" cy="2743200"/>
            <a:chOff x="111611" y="597914"/>
            <a:chExt cx="2967532" cy="2743200"/>
          </a:xfrm>
        </p:grpSpPr>
        <p:grpSp>
          <p:nvGrpSpPr>
            <p:cNvPr id="23" name="Group 22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Public Opinion</a:t>
                    </a:r>
                    <a:endParaRPr lang="en-US" b="1" dirty="0"/>
                  </a:p>
                </p:txBody>
              </p:sp>
            </p:grpSp>
            <p:sp>
              <p:nvSpPr>
                <p:cNvPr id="70" name="TextBox 69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Do they love us or hate us?</a:t>
                  </a:r>
                  <a:endParaRPr lang="en-US" sz="1400" i="1" dirty="0"/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6040576" y="923687"/>
                <a:ext cx="2967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  <a:r>
                  <a:rPr lang="en-US" sz="1600" b="1" dirty="0" smtClean="0"/>
                  <a:t>MILPERS</a:t>
                </a: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03988" y="1173469"/>
              <a:ext cx="1405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 2-3 (-1) </a:t>
              </a:r>
            </a:p>
            <a:p>
              <a:pPr algn="ctr"/>
              <a:r>
                <a:rPr lang="en-US" sz="1600" dirty="0" smtClean="0"/>
                <a:t> Anti-Military </a:t>
              </a:r>
              <a:r>
                <a:rPr lang="en-US" sz="1600" dirty="0"/>
                <a:t>S</a:t>
              </a:r>
              <a:r>
                <a:rPr lang="en-US" sz="1600" dirty="0" smtClean="0"/>
                <a:t>entiment 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48161" y="1174428"/>
              <a:ext cx="144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 (+2) </a:t>
              </a:r>
            </a:p>
            <a:p>
              <a:pPr algn="ctr"/>
              <a:r>
                <a:rPr lang="en-US" sz="1600" dirty="0" smtClean="0"/>
                <a:t> Pro-Military </a:t>
              </a:r>
              <a:r>
                <a:rPr lang="en-US" sz="1600" dirty="0"/>
                <a:t>S</a:t>
              </a:r>
              <a:r>
                <a:rPr lang="en-US" sz="1600" dirty="0" smtClean="0"/>
                <a:t>entiment </a:t>
              </a:r>
              <a:endParaRPr lang="en-US" sz="1600" dirty="0"/>
            </a:p>
          </p:txBody>
        </p:sp>
        <p:pic>
          <p:nvPicPr>
            <p:cNvPr id="3" name="Picture 2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06" r="5578"/>
            <a:stretch/>
          </p:blipFill>
          <p:spPr>
            <a:xfrm>
              <a:off x="1808519" y="2086908"/>
              <a:ext cx="9144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0"/>
            <a:stretch/>
          </p:blipFill>
          <p:spPr>
            <a:xfrm>
              <a:off x="449326" y="2081544"/>
              <a:ext cx="914400" cy="685800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1604684" y="1244245"/>
              <a:ext cx="0" cy="17831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143802" y="597914"/>
            <a:ext cx="2967532" cy="2743200"/>
            <a:chOff x="111611" y="597914"/>
            <a:chExt cx="2967532" cy="2743200"/>
          </a:xfrm>
        </p:grpSpPr>
        <p:grpSp>
          <p:nvGrpSpPr>
            <p:cNvPr id="82" name="Group 81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Training Environment</a:t>
                    </a:r>
                    <a:endParaRPr lang="en-US" b="1" dirty="0"/>
                  </a:p>
                </p:txBody>
              </p:sp>
            </p:grpSp>
            <p:sp>
              <p:nvSpPr>
                <p:cNvPr id="127" name="TextBox 126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Train like we fight?</a:t>
                  </a:r>
                  <a:endParaRPr lang="en-US" sz="1400" i="1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6040576" y="923687"/>
                <a:ext cx="2967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  <a:r>
                  <a:rPr lang="en-US" sz="1600" b="1" dirty="0" smtClean="0"/>
                  <a:t>O&amp;M</a:t>
                </a: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71978" y="1221834"/>
              <a:ext cx="1405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(-2),2-3 (-1) </a:t>
              </a:r>
            </a:p>
            <a:p>
              <a:pPr algn="ctr"/>
              <a:r>
                <a:rPr lang="en-US" sz="1600" dirty="0" smtClean="0"/>
                <a:t>Restrictive</a:t>
              </a:r>
              <a:endParaRPr 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59682" y="1213488"/>
              <a:ext cx="1445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6(+2) </a:t>
              </a:r>
            </a:p>
            <a:p>
              <a:pPr algn="ctr"/>
              <a:r>
                <a:rPr lang="en-US" sz="1600" dirty="0" smtClean="0"/>
                <a:t> Permissive</a:t>
              </a:r>
              <a:endParaRPr lang="en-US" sz="1600" dirty="0"/>
            </a:p>
          </p:txBody>
        </p:sp>
        <p:pic>
          <p:nvPicPr>
            <p:cNvPr id="96" name="Picture 95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42" y="2141870"/>
              <a:ext cx="914400" cy="6858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508" y="2123620"/>
              <a:ext cx="914400" cy="685800"/>
            </a:xfrm>
            <a:prstGeom prst="rect">
              <a:avLst/>
            </a:prstGeom>
          </p:spPr>
        </p:pic>
        <p:cxnSp>
          <p:nvCxnSpPr>
            <p:cNvPr id="123" name="Straight Connector 122"/>
            <p:cNvCxnSpPr/>
            <p:nvPr/>
          </p:nvCxnSpPr>
          <p:spPr>
            <a:xfrm>
              <a:off x="1613737" y="1244245"/>
              <a:ext cx="0" cy="17831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048490" y="596427"/>
            <a:ext cx="2967532" cy="2743200"/>
            <a:chOff x="111611" y="597914"/>
            <a:chExt cx="2967532" cy="27432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Health and Quality of Life</a:t>
                    </a:r>
                    <a:endParaRPr lang="en-US" b="1" dirty="0"/>
                  </a:p>
                </p:txBody>
              </p:sp>
            </p:grpSp>
            <p:sp>
              <p:nvSpPr>
                <p:cNvPr id="141" name="TextBox 140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Happy and </a:t>
                  </a:r>
                  <a:r>
                    <a:rPr lang="en-US" sz="1400" i="1" dirty="0"/>
                    <a:t>h</a:t>
                  </a:r>
                  <a:r>
                    <a:rPr lang="en-US" sz="1400" i="1" dirty="0" smtClean="0"/>
                    <a:t>ealthy or not?</a:t>
                  </a:r>
                  <a:endParaRPr lang="en-US" sz="1400" i="1" dirty="0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6040576" y="923687"/>
                <a:ext cx="29675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</a:p>
              <a:p>
                <a:pPr algn="ctr"/>
                <a:r>
                  <a:rPr lang="en-US" sz="1600" b="1" dirty="0" smtClean="0"/>
                  <a:t>MILPERS &amp; MILCON</a:t>
                </a: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233605" y="1404969"/>
              <a:ext cx="1405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(-2),2-3 (-1) </a:t>
              </a:r>
            </a:p>
            <a:p>
              <a:pPr algn="ctr"/>
              <a:r>
                <a:rPr lang="en-US" sz="1600" dirty="0" smtClean="0"/>
                <a:t>Low</a:t>
              </a:r>
              <a:endParaRPr lang="en-US" sz="16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530036" y="1404399"/>
              <a:ext cx="1445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6(+2) </a:t>
              </a:r>
            </a:p>
            <a:p>
              <a:pPr algn="ctr"/>
              <a:r>
                <a:rPr lang="en-US" sz="1600" dirty="0" smtClean="0"/>
                <a:t>High</a:t>
              </a:r>
              <a:endParaRPr lang="en-US" sz="1600" dirty="0"/>
            </a:p>
          </p:txBody>
        </p:sp>
        <p:pic>
          <p:nvPicPr>
            <p:cNvPr id="135" name="Picture 134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436" y="2161127"/>
              <a:ext cx="914400" cy="685800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74" y="2129469"/>
              <a:ext cx="914400" cy="685800"/>
            </a:xfrm>
            <a:prstGeom prst="rect">
              <a:avLst/>
            </a:prstGeom>
          </p:spPr>
        </p:pic>
        <p:cxnSp>
          <p:nvCxnSpPr>
            <p:cNvPr id="137" name="Straight Connector 136"/>
            <p:cNvCxnSpPr/>
            <p:nvPr/>
          </p:nvCxnSpPr>
          <p:spPr>
            <a:xfrm>
              <a:off x="1606018" y="1497522"/>
              <a:ext cx="0" cy="1629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121232" y="4082462"/>
            <a:ext cx="2967532" cy="2743200"/>
            <a:chOff x="111611" y="597914"/>
            <a:chExt cx="2967532" cy="2743200"/>
          </a:xfrm>
        </p:grpSpPr>
        <p:grpSp>
          <p:nvGrpSpPr>
            <p:cNvPr id="160" name="Group 159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70" name="TextBox 169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Infrastructure</a:t>
                    </a:r>
                    <a:endParaRPr lang="en-US" b="1" dirty="0"/>
                  </a:p>
                </p:txBody>
              </p:sp>
            </p:grpSp>
            <p:sp>
              <p:nvSpPr>
                <p:cNvPr id="169" name="TextBox 168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Keeping the lights on…</a:t>
                  </a:r>
                  <a:endParaRPr lang="en-US" sz="1400" i="1" dirty="0"/>
                </a:p>
              </p:txBody>
            </p:sp>
          </p:grpSp>
          <p:sp>
            <p:nvSpPr>
              <p:cNvPr id="167" name="TextBox 166"/>
              <p:cNvSpPr txBox="1"/>
              <p:nvPr/>
            </p:nvSpPr>
            <p:spPr>
              <a:xfrm>
                <a:off x="6040576" y="923687"/>
                <a:ext cx="29675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  <a:r>
                  <a:rPr lang="en-US" sz="1600" b="1" dirty="0" smtClean="0"/>
                  <a:t>MILCON</a:t>
                </a: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233605" y="1214851"/>
              <a:ext cx="1405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 2-3 (-1) </a:t>
              </a:r>
            </a:p>
            <a:p>
              <a:pPr algn="ctr"/>
              <a:r>
                <a:rPr lang="en-US" sz="1600" dirty="0" smtClean="0"/>
                <a:t>Inadequate performance</a:t>
              </a:r>
              <a:endParaRPr lang="en-US" sz="16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530036" y="1214281"/>
              <a:ext cx="144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 (+2) </a:t>
              </a:r>
            </a:p>
            <a:p>
              <a:pPr algn="ctr"/>
              <a:r>
                <a:rPr lang="en-US" sz="1600" dirty="0" smtClean="0"/>
                <a:t>Successful Performance</a:t>
              </a:r>
              <a:endParaRPr lang="en-US" sz="1600" dirty="0"/>
            </a:p>
          </p:txBody>
        </p:sp>
        <p:pic>
          <p:nvPicPr>
            <p:cNvPr id="163" name="Picture 162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43" y="2135837"/>
              <a:ext cx="914400" cy="685800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156" y="2132697"/>
              <a:ext cx="914400" cy="685800"/>
            </a:xfrm>
            <a:prstGeom prst="rect">
              <a:avLst/>
            </a:prstGeom>
          </p:spPr>
        </p:pic>
        <p:cxnSp>
          <p:nvCxnSpPr>
            <p:cNvPr id="165" name="Straight Connector 164"/>
            <p:cNvCxnSpPr/>
            <p:nvPr/>
          </p:nvCxnSpPr>
          <p:spPr>
            <a:xfrm>
              <a:off x="1613737" y="1244245"/>
              <a:ext cx="0" cy="17831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3140228" y="4073517"/>
            <a:ext cx="2967532" cy="2743200"/>
            <a:chOff x="111611" y="597914"/>
            <a:chExt cx="2967532" cy="2743200"/>
          </a:xfrm>
        </p:grpSpPr>
        <p:grpSp>
          <p:nvGrpSpPr>
            <p:cNvPr id="174" name="Group 173"/>
            <p:cNvGrpSpPr/>
            <p:nvPr/>
          </p:nvGrpSpPr>
          <p:grpSpPr>
            <a:xfrm>
              <a:off x="111611" y="597914"/>
              <a:ext cx="2967532" cy="2743200"/>
              <a:chOff x="6040576" y="608854"/>
              <a:chExt cx="2967532" cy="274320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6165084" y="608854"/>
                <a:ext cx="2773101" cy="2743200"/>
                <a:chOff x="6165084" y="608854"/>
                <a:chExt cx="2773101" cy="27432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6165084" y="608854"/>
                  <a:ext cx="2743200" cy="2743200"/>
                  <a:chOff x="5893569" y="1183719"/>
                  <a:chExt cx="2743200" cy="4572000"/>
                </a:xfrm>
              </p:grpSpPr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893569" y="1183719"/>
                    <a:ext cx="2743200" cy="4572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5893569" y="1716196"/>
                    <a:ext cx="2743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5893569" y="1183719"/>
                    <a:ext cx="2743200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Supply Chain</a:t>
                    </a:r>
                    <a:endParaRPr lang="en-US" b="1" dirty="0"/>
                  </a:p>
                </p:txBody>
              </p:sp>
            </p:grpSp>
            <p:sp>
              <p:nvSpPr>
                <p:cNvPr id="183" name="TextBox 182"/>
                <p:cNvSpPr txBox="1"/>
                <p:nvPr/>
              </p:nvSpPr>
              <p:spPr>
                <a:xfrm>
                  <a:off x="6194985" y="3038370"/>
                  <a:ext cx="274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Are you the weakest link?</a:t>
                  </a:r>
                  <a:endParaRPr lang="en-US" sz="1400" i="1" dirty="0"/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6040576" y="923687"/>
                <a:ext cx="29675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Roll 1d6 for (effect) on </a:t>
                </a:r>
              </a:p>
              <a:p>
                <a:pPr algn="ctr"/>
                <a:r>
                  <a:rPr lang="en-US" sz="1600" b="1" dirty="0" smtClean="0"/>
                  <a:t>Procurement &amp; O&amp;M</a:t>
                </a: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233605" y="1404969"/>
              <a:ext cx="14050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1 (-2),2-3 (-1) </a:t>
              </a:r>
            </a:p>
            <a:p>
              <a:pPr algn="ctr"/>
              <a:r>
                <a:rPr lang="en-US" sz="1600" dirty="0" smtClean="0"/>
                <a:t>Inadequate Performance</a:t>
              </a:r>
              <a:endParaRPr lang="en-US" sz="16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30036" y="1404399"/>
              <a:ext cx="144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4-5 (+1), 6(+2) </a:t>
              </a:r>
            </a:p>
            <a:p>
              <a:pPr algn="ctr"/>
              <a:r>
                <a:rPr lang="en-US" sz="1600" dirty="0" smtClean="0"/>
                <a:t>Successful Performance</a:t>
              </a:r>
              <a:endParaRPr lang="en-US" sz="1600" dirty="0"/>
            </a:p>
          </p:txBody>
        </p:sp>
        <p:pic>
          <p:nvPicPr>
            <p:cNvPr id="177" name="Picture 176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69" y="2163881"/>
              <a:ext cx="914400" cy="685800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51" y="2165283"/>
              <a:ext cx="914400" cy="685800"/>
            </a:xfrm>
            <a:prstGeom prst="rect">
              <a:avLst/>
            </a:prstGeom>
          </p:spPr>
        </p:pic>
        <p:cxnSp>
          <p:nvCxnSpPr>
            <p:cNvPr id="179" name="Straight Connector 178"/>
            <p:cNvCxnSpPr/>
            <p:nvPr/>
          </p:nvCxnSpPr>
          <p:spPr>
            <a:xfrm>
              <a:off x="1606018" y="1497522"/>
              <a:ext cx="0" cy="1629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4247</TotalTime>
  <Words>556</Words>
  <Application>Microsoft Office PowerPoint</Application>
  <PresentationFormat>On-screen Show (4:3)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Leno, Mark</dc:creator>
  <cp:lastModifiedBy>Leno, Mark</cp:lastModifiedBy>
  <cp:revision>126</cp:revision>
  <dcterms:created xsi:type="dcterms:W3CDTF">2018-05-11T18:16:53Z</dcterms:created>
  <dcterms:modified xsi:type="dcterms:W3CDTF">2020-08-04T20:21:08Z</dcterms:modified>
</cp:coreProperties>
</file>