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8" r:id="rId3"/>
    <p:sldId id="277" r:id="rId4"/>
    <p:sldId id="263" r:id="rId5"/>
    <p:sldId id="292" r:id="rId6"/>
    <p:sldId id="275" r:id="rId7"/>
    <p:sldId id="276" r:id="rId8"/>
    <p:sldId id="301" r:id="rId9"/>
    <p:sldId id="259" r:id="rId10"/>
    <p:sldId id="257" r:id="rId11"/>
    <p:sldId id="258" r:id="rId12"/>
    <p:sldId id="291" r:id="rId13"/>
    <p:sldId id="293" r:id="rId14"/>
    <p:sldId id="280" r:id="rId15"/>
    <p:sldId id="281" r:id="rId16"/>
    <p:sldId id="294" r:id="rId17"/>
    <p:sldId id="295" r:id="rId18"/>
    <p:sldId id="282" r:id="rId19"/>
    <p:sldId id="283" r:id="rId20"/>
    <p:sldId id="297" r:id="rId21"/>
    <p:sldId id="296" r:id="rId22"/>
    <p:sldId id="260" r:id="rId23"/>
    <p:sldId id="269" r:id="rId24"/>
    <p:sldId id="270" r:id="rId25"/>
    <p:sldId id="272" r:id="rId26"/>
    <p:sldId id="271" r:id="rId27"/>
    <p:sldId id="286" r:id="rId28"/>
    <p:sldId id="288" r:id="rId29"/>
    <p:sldId id="287" r:id="rId30"/>
    <p:sldId id="289" r:id="rId31"/>
    <p:sldId id="299" r:id="rId32"/>
    <p:sldId id="300" r:id="rId33"/>
    <p:sldId id="274" r:id="rId34"/>
    <p:sldId id="278" r:id="rId35"/>
    <p:sldId id="279" r:id="rId36"/>
    <p:sldId id="265" r:id="rId37"/>
    <p:sldId id="290" r:id="rId38"/>
    <p:sldId id="266" r:id="rId39"/>
    <p:sldId id="284" r:id="rId40"/>
    <p:sldId id="26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412" autoAdjust="0"/>
  </p:normalViewPr>
  <p:slideViewPr>
    <p:cSldViewPr>
      <p:cViewPr varScale="1">
        <p:scale>
          <a:sx n="75" d="100"/>
          <a:sy n="75" d="100"/>
        </p:scale>
        <p:origin x="1578" y="3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A7366-EA3F-4B99-8B78-577D06F4B019}"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BD55C521-3EA6-4025-84CD-43886171BC04}">
      <dgm:prSet phldrT="[Text]"/>
      <dgm:spPr/>
      <dgm:t>
        <a:bodyPr/>
        <a:lstStyle/>
        <a:p>
          <a:r>
            <a:rPr lang="en-US" dirty="0"/>
            <a:t>openNURBS</a:t>
          </a:r>
        </a:p>
      </dgm:t>
    </dgm:pt>
    <dgm:pt modelId="{D016F471-4B07-4C49-9058-BBC9C55125F1}" type="parTrans" cxnId="{D36E1BD6-3FF1-4AD1-A8F9-A3A759D6D81A}">
      <dgm:prSet/>
      <dgm:spPr/>
      <dgm:t>
        <a:bodyPr/>
        <a:lstStyle/>
        <a:p>
          <a:endParaRPr lang="en-US"/>
        </a:p>
      </dgm:t>
    </dgm:pt>
    <dgm:pt modelId="{BA97A97D-BD32-4440-99BD-D3E02ABB94C7}" type="sibTrans" cxnId="{D36E1BD6-3FF1-4AD1-A8F9-A3A759D6D81A}">
      <dgm:prSet/>
      <dgm:spPr/>
      <dgm:t>
        <a:bodyPr/>
        <a:lstStyle/>
        <a:p>
          <a:endParaRPr lang="en-US"/>
        </a:p>
      </dgm:t>
    </dgm:pt>
    <dgm:pt modelId="{7EE3C5A7-2738-424A-BF12-6283EA8CA39C}">
      <dgm:prSet phldrT="[Text]"/>
      <dgm:spPr>
        <a:solidFill>
          <a:schemeClr val="accent2"/>
        </a:solidFill>
      </dgm:spPr>
      <dgm:t>
        <a:bodyPr/>
        <a:lstStyle/>
        <a:p>
          <a:r>
            <a:rPr lang="en-US" dirty="0"/>
            <a:t>rhino3dm.net</a:t>
          </a:r>
        </a:p>
      </dgm:t>
    </dgm:pt>
    <dgm:pt modelId="{F82D3DDB-20D5-45AE-A465-64638F925B69}" type="parTrans" cxnId="{CA4DEAD4-CE95-45CC-A4C0-3A8EC211573F}">
      <dgm:prSet/>
      <dgm:spPr/>
      <dgm:t>
        <a:bodyPr/>
        <a:lstStyle/>
        <a:p>
          <a:endParaRPr lang="en-US"/>
        </a:p>
      </dgm:t>
    </dgm:pt>
    <dgm:pt modelId="{5B04FB4C-9E81-4FB7-9D43-8B147D74DFA5}" type="sibTrans" cxnId="{CA4DEAD4-CE95-45CC-A4C0-3A8EC211573F}">
      <dgm:prSet/>
      <dgm:spPr/>
      <dgm:t>
        <a:bodyPr/>
        <a:lstStyle/>
        <a:p>
          <a:endParaRPr lang="en-US"/>
        </a:p>
      </dgm:t>
    </dgm:pt>
    <dgm:pt modelId="{D0B2DEBD-A2A3-4B74-BC51-F340B9C5578A}">
      <dgm:prSet phldrT="[Text]"/>
      <dgm:spPr>
        <a:solidFill>
          <a:schemeClr val="accent2"/>
        </a:solidFill>
      </dgm:spPr>
      <dgm:t>
        <a:bodyPr/>
        <a:lstStyle/>
        <a:p>
          <a:r>
            <a:rPr lang="en-US" dirty="0"/>
            <a:t>rhino3d.py</a:t>
          </a:r>
        </a:p>
      </dgm:t>
    </dgm:pt>
    <dgm:pt modelId="{5518B239-DE1C-41E2-AB64-B7533672E006}" type="parTrans" cxnId="{3B3B48CE-E983-45A7-8219-BA6A8BF6D3E0}">
      <dgm:prSet/>
      <dgm:spPr/>
      <dgm:t>
        <a:bodyPr/>
        <a:lstStyle/>
        <a:p>
          <a:endParaRPr lang="en-US"/>
        </a:p>
      </dgm:t>
    </dgm:pt>
    <dgm:pt modelId="{BD17D9BF-919F-4C5F-A770-E799647CD16B}" type="sibTrans" cxnId="{3B3B48CE-E983-45A7-8219-BA6A8BF6D3E0}">
      <dgm:prSet/>
      <dgm:spPr/>
      <dgm:t>
        <a:bodyPr/>
        <a:lstStyle/>
        <a:p>
          <a:endParaRPr lang="en-US"/>
        </a:p>
      </dgm:t>
    </dgm:pt>
    <dgm:pt modelId="{7DD6FED5-8CDD-412A-8FDC-01756963A808}">
      <dgm:prSet phldrT="[Text]"/>
      <dgm:spPr>
        <a:solidFill>
          <a:schemeClr val="accent2"/>
        </a:solidFill>
      </dgm:spPr>
      <dgm:t>
        <a:bodyPr/>
        <a:lstStyle/>
        <a:p>
          <a:r>
            <a:rPr lang="en-US" dirty="0"/>
            <a:t>rhino3dm.js</a:t>
          </a:r>
        </a:p>
      </dgm:t>
    </dgm:pt>
    <dgm:pt modelId="{519A8ABA-A955-4E7C-932B-0DBB75F7A2A8}" type="parTrans" cxnId="{F4A01B45-9227-4372-92D8-600C6EFB41B6}">
      <dgm:prSet/>
      <dgm:spPr/>
      <dgm:t>
        <a:bodyPr/>
        <a:lstStyle/>
        <a:p>
          <a:endParaRPr lang="en-US"/>
        </a:p>
      </dgm:t>
    </dgm:pt>
    <dgm:pt modelId="{76245730-ABB7-4471-86AC-8986C2D755FD}" type="sibTrans" cxnId="{F4A01B45-9227-4372-92D8-600C6EFB41B6}">
      <dgm:prSet/>
      <dgm:spPr/>
      <dgm:t>
        <a:bodyPr/>
        <a:lstStyle/>
        <a:p>
          <a:endParaRPr lang="en-US"/>
        </a:p>
      </dgm:t>
    </dgm:pt>
    <dgm:pt modelId="{1247106C-52C8-42D3-8B0E-D575302CA2F1}" type="pres">
      <dgm:prSet presAssocID="{7F5A7366-EA3F-4B99-8B78-577D06F4B019}" presName="Name0" presStyleCnt="0">
        <dgm:presLayoutVars>
          <dgm:chPref val="1"/>
          <dgm:dir/>
          <dgm:animOne val="branch"/>
          <dgm:animLvl val="lvl"/>
          <dgm:resizeHandles/>
        </dgm:presLayoutVars>
      </dgm:prSet>
      <dgm:spPr/>
    </dgm:pt>
    <dgm:pt modelId="{BED68113-00AC-44E9-8225-EA85A2C53992}" type="pres">
      <dgm:prSet presAssocID="{BD55C521-3EA6-4025-84CD-43886171BC04}" presName="vertOne" presStyleCnt="0"/>
      <dgm:spPr/>
    </dgm:pt>
    <dgm:pt modelId="{3FA8A97F-7484-4D1D-B80F-B51389DD3774}" type="pres">
      <dgm:prSet presAssocID="{BD55C521-3EA6-4025-84CD-43886171BC04}" presName="txOne" presStyleLbl="node0" presStyleIdx="0" presStyleCnt="1">
        <dgm:presLayoutVars>
          <dgm:chPref val="3"/>
        </dgm:presLayoutVars>
      </dgm:prSet>
      <dgm:spPr/>
    </dgm:pt>
    <dgm:pt modelId="{D2A3EF7B-A6BE-46A4-AF3B-8435748146DB}" type="pres">
      <dgm:prSet presAssocID="{BD55C521-3EA6-4025-84CD-43886171BC04}" presName="parTransOne" presStyleCnt="0"/>
      <dgm:spPr/>
    </dgm:pt>
    <dgm:pt modelId="{977269F1-57DF-4F94-BFDF-C515309AD104}" type="pres">
      <dgm:prSet presAssocID="{BD55C521-3EA6-4025-84CD-43886171BC04}" presName="horzOne" presStyleCnt="0"/>
      <dgm:spPr/>
    </dgm:pt>
    <dgm:pt modelId="{B71B4A51-8A98-4DB7-A027-773E26F07CD6}" type="pres">
      <dgm:prSet presAssocID="{7EE3C5A7-2738-424A-BF12-6283EA8CA39C}" presName="vertTwo" presStyleCnt="0"/>
      <dgm:spPr/>
    </dgm:pt>
    <dgm:pt modelId="{69FC3361-4520-4CF4-A2D6-DCF685E7320F}" type="pres">
      <dgm:prSet presAssocID="{7EE3C5A7-2738-424A-BF12-6283EA8CA39C}" presName="txTwo" presStyleLbl="node2" presStyleIdx="0" presStyleCnt="3">
        <dgm:presLayoutVars>
          <dgm:chPref val="3"/>
        </dgm:presLayoutVars>
      </dgm:prSet>
      <dgm:spPr/>
    </dgm:pt>
    <dgm:pt modelId="{1F84A0CC-95F1-4DBB-B33E-832D3399880D}" type="pres">
      <dgm:prSet presAssocID="{7EE3C5A7-2738-424A-BF12-6283EA8CA39C}" presName="horzTwo" presStyleCnt="0"/>
      <dgm:spPr/>
    </dgm:pt>
    <dgm:pt modelId="{AF45A0AD-1DAF-4B4A-A0F1-57C621F26843}" type="pres">
      <dgm:prSet presAssocID="{5B04FB4C-9E81-4FB7-9D43-8B147D74DFA5}" presName="sibSpaceTwo" presStyleCnt="0"/>
      <dgm:spPr/>
    </dgm:pt>
    <dgm:pt modelId="{5F8947CA-1443-4556-9379-8EFD8B38AD07}" type="pres">
      <dgm:prSet presAssocID="{D0B2DEBD-A2A3-4B74-BC51-F340B9C5578A}" presName="vertTwo" presStyleCnt="0"/>
      <dgm:spPr/>
    </dgm:pt>
    <dgm:pt modelId="{578CBBA0-F96E-49A2-8EA6-5A40332E3096}" type="pres">
      <dgm:prSet presAssocID="{D0B2DEBD-A2A3-4B74-BC51-F340B9C5578A}" presName="txTwo" presStyleLbl="node2" presStyleIdx="1" presStyleCnt="3">
        <dgm:presLayoutVars>
          <dgm:chPref val="3"/>
        </dgm:presLayoutVars>
      </dgm:prSet>
      <dgm:spPr/>
    </dgm:pt>
    <dgm:pt modelId="{2FE71C29-8519-491D-BD10-32C3BD0ABD17}" type="pres">
      <dgm:prSet presAssocID="{D0B2DEBD-A2A3-4B74-BC51-F340B9C5578A}" presName="horzTwo" presStyleCnt="0"/>
      <dgm:spPr/>
    </dgm:pt>
    <dgm:pt modelId="{91205B63-1435-4420-AE65-977DEE81A212}" type="pres">
      <dgm:prSet presAssocID="{BD17D9BF-919F-4C5F-A770-E799647CD16B}" presName="sibSpaceTwo" presStyleCnt="0"/>
      <dgm:spPr/>
    </dgm:pt>
    <dgm:pt modelId="{0D68A63F-635F-4D8D-AA9C-3B30B4F91CF3}" type="pres">
      <dgm:prSet presAssocID="{7DD6FED5-8CDD-412A-8FDC-01756963A808}" presName="vertTwo" presStyleCnt="0"/>
      <dgm:spPr/>
    </dgm:pt>
    <dgm:pt modelId="{98F63E42-F611-4C5F-B339-9AC920EBD149}" type="pres">
      <dgm:prSet presAssocID="{7DD6FED5-8CDD-412A-8FDC-01756963A808}" presName="txTwo" presStyleLbl="node2" presStyleIdx="2" presStyleCnt="3">
        <dgm:presLayoutVars>
          <dgm:chPref val="3"/>
        </dgm:presLayoutVars>
      </dgm:prSet>
      <dgm:spPr/>
    </dgm:pt>
    <dgm:pt modelId="{E2057A1B-0C28-42F0-926F-7745792D0F18}" type="pres">
      <dgm:prSet presAssocID="{7DD6FED5-8CDD-412A-8FDC-01756963A808}" presName="horzTwo" presStyleCnt="0"/>
      <dgm:spPr/>
    </dgm:pt>
  </dgm:ptLst>
  <dgm:cxnLst>
    <dgm:cxn modelId="{F4A01B45-9227-4372-92D8-600C6EFB41B6}" srcId="{BD55C521-3EA6-4025-84CD-43886171BC04}" destId="{7DD6FED5-8CDD-412A-8FDC-01756963A808}" srcOrd="2" destOrd="0" parTransId="{519A8ABA-A955-4E7C-932B-0DBB75F7A2A8}" sibTransId="{76245730-ABB7-4471-86AC-8986C2D755FD}"/>
    <dgm:cxn modelId="{F2F8247A-F717-4C62-8B1F-6A8D0E5CE3B3}" type="presOf" srcId="{7DD6FED5-8CDD-412A-8FDC-01756963A808}" destId="{98F63E42-F611-4C5F-B339-9AC920EBD149}" srcOrd="0" destOrd="0" presId="urn:microsoft.com/office/officeart/2005/8/layout/architecture"/>
    <dgm:cxn modelId="{5DADE896-3580-4ABC-8CC3-96123CD7286C}" type="presOf" srcId="{7F5A7366-EA3F-4B99-8B78-577D06F4B019}" destId="{1247106C-52C8-42D3-8B0E-D575302CA2F1}" srcOrd="0" destOrd="0" presId="urn:microsoft.com/office/officeart/2005/8/layout/architecture"/>
    <dgm:cxn modelId="{6E38D8AF-C360-4D8F-A825-D54666E43D66}" type="presOf" srcId="{BD55C521-3EA6-4025-84CD-43886171BC04}" destId="{3FA8A97F-7484-4D1D-B80F-B51389DD3774}" srcOrd="0" destOrd="0" presId="urn:microsoft.com/office/officeart/2005/8/layout/architecture"/>
    <dgm:cxn modelId="{65B444B5-CDCA-416D-BA56-1394C4C3CA7F}" type="presOf" srcId="{7EE3C5A7-2738-424A-BF12-6283EA8CA39C}" destId="{69FC3361-4520-4CF4-A2D6-DCF685E7320F}" srcOrd="0" destOrd="0" presId="urn:microsoft.com/office/officeart/2005/8/layout/architecture"/>
    <dgm:cxn modelId="{2F3467BB-8D95-4FC7-A879-5957CFC06E71}" type="presOf" srcId="{D0B2DEBD-A2A3-4B74-BC51-F340B9C5578A}" destId="{578CBBA0-F96E-49A2-8EA6-5A40332E3096}" srcOrd="0" destOrd="0" presId="urn:microsoft.com/office/officeart/2005/8/layout/architecture"/>
    <dgm:cxn modelId="{3B3B48CE-E983-45A7-8219-BA6A8BF6D3E0}" srcId="{BD55C521-3EA6-4025-84CD-43886171BC04}" destId="{D0B2DEBD-A2A3-4B74-BC51-F340B9C5578A}" srcOrd="1" destOrd="0" parTransId="{5518B239-DE1C-41E2-AB64-B7533672E006}" sibTransId="{BD17D9BF-919F-4C5F-A770-E799647CD16B}"/>
    <dgm:cxn modelId="{CA4DEAD4-CE95-45CC-A4C0-3A8EC211573F}" srcId="{BD55C521-3EA6-4025-84CD-43886171BC04}" destId="{7EE3C5A7-2738-424A-BF12-6283EA8CA39C}" srcOrd="0" destOrd="0" parTransId="{F82D3DDB-20D5-45AE-A465-64638F925B69}" sibTransId="{5B04FB4C-9E81-4FB7-9D43-8B147D74DFA5}"/>
    <dgm:cxn modelId="{D36E1BD6-3FF1-4AD1-A8F9-A3A759D6D81A}" srcId="{7F5A7366-EA3F-4B99-8B78-577D06F4B019}" destId="{BD55C521-3EA6-4025-84CD-43886171BC04}" srcOrd="0" destOrd="0" parTransId="{D016F471-4B07-4C49-9058-BBC9C55125F1}" sibTransId="{BA97A97D-BD32-4440-99BD-D3E02ABB94C7}"/>
    <dgm:cxn modelId="{27E62489-A9B8-467A-B0C2-1A8468C5DF5E}" type="presParOf" srcId="{1247106C-52C8-42D3-8B0E-D575302CA2F1}" destId="{BED68113-00AC-44E9-8225-EA85A2C53992}" srcOrd="0" destOrd="0" presId="urn:microsoft.com/office/officeart/2005/8/layout/architecture"/>
    <dgm:cxn modelId="{906D5606-1F5C-453F-8F08-177985F7DA4C}" type="presParOf" srcId="{BED68113-00AC-44E9-8225-EA85A2C53992}" destId="{3FA8A97F-7484-4D1D-B80F-B51389DD3774}" srcOrd="0" destOrd="0" presId="urn:microsoft.com/office/officeart/2005/8/layout/architecture"/>
    <dgm:cxn modelId="{0839F17A-6FD9-4275-A15F-6B0147A42906}" type="presParOf" srcId="{BED68113-00AC-44E9-8225-EA85A2C53992}" destId="{D2A3EF7B-A6BE-46A4-AF3B-8435748146DB}" srcOrd="1" destOrd="0" presId="urn:microsoft.com/office/officeart/2005/8/layout/architecture"/>
    <dgm:cxn modelId="{BED42A41-8C98-4FC8-A48E-056AA39F99DA}" type="presParOf" srcId="{BED68113-00AC-44E9-8225-EA85A2C53992}" destId="{977269F1-57DF-4F94-BFDF-C515309AD104}" srcOrd="2" destOrd="0" presId="urn:microsoft.com/office/officeart/2005/8/layout/architecture"/>
    <dgm:cxn modelId="{DDF8DA35-5A44-4529-97CC-472443350368}" type="presParOf" srcId="{977269F1-57DF-4F94-BFDF-C515309AD104}" destId="{B71B4A51-8A98-4DB7-A027-773E26F07CD6}" srcOrd="0" destOrd="0" presId="urn:microsoft.com/office/officeart/2005/8/layout/architecture"/>
    <dgm:cxn modelId="{AC9547A9-F2DB-45F0-A55D-7A52D5551BE0}" type="presParOf" srcId="{B71B4A51-8A98-4DB7-A027-773E26F07CD6}" destId="{69FC3361-4520-4CF4-A2D6-DCF685E7320F}" srcOrd="0" destOrd="0" presId="urn:microsoft.com/office/officeart/2005/8/layout/architecture"/>
    <dgm:cxn modelId="{8145221D-7E08-45C0-A77F-52BE0057944F}" type="presParOf" srcId="{B71B4A51-8A98-4DB7-A027-773E26F07CD6}" destId="{1F84A0CC-95F1-4DBB-B33E-832D3399880D}" srcOrd="1" destOrd="0" presId="urn:microsoft.com/office/officeart/2005/8/layout/architecture"/>
    <dgm:cxn modelId="{1D2D18D5-9632-4842-AA38-0CB3E7F9E2E6}" type="presParOf" srcId="{977269F1-57DF-4F94-BFDF-C515309AD104}" destId="{AF45A0AD-1DAF-4B4A-A0F1-57C621F26843}" srcOrd="1" destOrd="0" presId="urn:microsoft.com/office/officeart/2005/8/layout/architecture"/>
    <dgm:cxn modelId="{E9F496F3-2EE4-452A-B3A8-3A2B46C6BA91}" type="presParOf" srcId="{977269F1-57DF-4F94-BFDF-C515309AD104}" destId="{5F8947CA-1443-4556-9379-8EFD8B38AD07}" srcOrd="2" destOrd="0" presId="urn:microsoft.com/office/officeart/2005/8/layout/architecture"/>
    <dgm:cxn modelId="{004581C3-28C9-4ED2-81A2-0FD222F111CF}" type="presParOf" srcId="{5F8947CA-1443-4556-9379-8EFD8B38AD07}" destId="{578CBBA0-F96E-49A2-8EA6-5A40332E3096}" srcOrd="0" destOrd="0" presId="urn:microsoft.com/office/officeart/2005/8/layout/architecture"/>
    <dgm:cxn modelId="{F62C59E5-9933-476E-ADD8-FA00DE331A47}" type="presParOf" srcId="{5F8947CA-1443-4556-9379-8EFD8B38AD07}" destId="{2FE71C29-8519-491D-BD10-32C3BD0ABD17}" srcOrd="1" destOrd="0" presId="urn:microsoft.com/office/officeart/2005/8/layout/architecture"/>
    <dgm:cxn modelId="{24B8D2D7-4723-4380-B6AB-4285023EE2FC}" type="presParOf" srcId="{977269F1-57DF-4F94-BFDF-C515309AD104}" destId="{91205B63-1435-4420-AE65-977DEE81A212}" srcOrd="3" destOrd="0" presId="urn:microsoft.com/office/officeart/2005/8/layout/architecture"/>
    <dgm:cxn modelId="{48DC8967-713D-44F7-B455-8FF24D3891CE}" type="presParOf" srcId="{977269F1-57DF-4F94-BFDF-C515309AD104}" destId="{0D68A63F-635F-4D8D-AA9C-3B30B4F91CF3}" srcOrd="4" destOrd="0" presId="urn:microsoft.com/office/officeart/2005/8/layout/architecture"/>
    <dgm:cxn modelId="{C5B78BF2-CEAD-4775-B1C2-228EE4594E4A}" type="presParOf" srcId="{0D68A63F-635F-4D8D-AA9C-3B30B4F91CF3}" destId="{98F63E42-F611-4C5F-B339-9AC920EBD149}" srcOrd="0" destOrd="0" presId="urn:microsoft.com/office/officeart/2005/8/layout/architecture"/>
    <dgm:cxn modelId="{3132D36C-9C44-4429-A02C-4760C2835148}" type="presParOf" srcId="{0D68A63F-635F-4D8D-AA9C-3B30B4F91CF3}" destId="{E2057A1B-0C28-42F0-926F-7745792D0F18}"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A7366-EA3F-4B99-8B78-577D06F4B019}"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BD55C521-3EA6-4025-84CD-43886171BC04}">
      <dgm:prSet phldrT="[Text]"/>
      <dgm:spPr/>
      <dgm:t>
        <a:bodyPr/>
        <a:lstStyle/>
        <a:p>
          <a:r>
            <a:rPr lang="en-US" dirty="0"/>
            <a:t>openNURBS</a:t>
          </a:r>
        </a:p>
      </dgm:t>
    </dgm:pt>
    <dgm:pt modelId="{D016F471-4B07-4C49-9058-BBC9C55125F1}" type="parTrans" cxnId="{D36E1BD6-3FF1-4AD1-A8F9-A3A759D6D81A}">
      <dgm:prSet/>
      <dgm:spPr/>
      <dgm:t>
        <a:bodyPr/>
        <a:lstStyle/>
        <a:p>
          <a:endParaRPr lang="en-US"/>
        </a:p>
      </dgm:t>
    </dgm:pt>
    <dgm:pt modelId="{BA97A97D-BD32-4440-99BD-D3E02ABB94C7}" type="sibTrans" cxnId="{D36E1BD6-3FF1-4AD1-A8F9-A3A759D6D81A}">
      <dgm:prSet/>
      <dgm:spPr/>
      <dgm:t>
        <a:bodyPr/>
        <a:lstStyle/>
        <a:p>
          <a:endParaRPr lang="en-US"/>
        </a:p>
      </dgm:t>
    </dgm:pt>
    <dgm:pt modelId="{7EE3C5A7-2738-424A-BF12-6283EA8CA39C}">
      <dgm:prSet phldrT="[Text]"/>
      <dgm:spPr>
        <a:solidFill>
          <a:schemeClr val="accent2"/>
        </a:solidFill>
      </dgm:spPr>
      <dgm:t>
        <a:bodyPr/>
        <a:lstStyle/>
        <a:p>
          <a:r>
            <a:rPr lang="en-US" dirty="0"/>
            <a:t>rhino3dm.net</a:t>
          </a:r>
        </a:p>
      </dgm:t>
    </dgm:pt>
    <dgm:pt modelId="{F82D3DDB-20D5-45AE-A465-64638F925B69}" type="parTrans" cxnId="{CA4DEAD4-CE95-45CC-A4C0-3A8EC211573F}">
      <dgm:prSet/>
      <dgm:spPr/>
      <dgm:t>
        <a:bodyPr/>
        <a:lstStyle/>
        <a:p>
          <a:endParaRPr lang="en-US"/>
        </a:p>
      </dgm:t>
    </dgm:pt>
    <dgm:pt modelId="{5B04FB4C-9E81-4FB7-9D43-8B147D74DFA5}" type="sibTrans" cxnId="{CA4DEAD4-CE95-45CC-A4C0-3A8EC211573F}">
      <dgm:prSet/>
      <dgm:spPr/>
      <dgm:t>
        <a:bodyPr/>
        <a:lstStyle/>
        <a:p>
          <a:endParaRPr lang="en-US"/>
        </a:p>
      </dgm:t>
    </dgm:pt>
    <dgm:pt modelId="{D0B2DEBD-A2A3-4B74-BC51-F340B9C5578A}">
      <dgm:prSet phldrT="[Text]"/>
      <dgm:spPr>
        <a:solidFill>
          <a:schemeClr val="accent2"/>
        </a:solidFill>
      </dgm:spPr>
      <dgm:t>
        <a:bodyPr/>
        <a:lstStyle/>
        <a:p>
          <a:r>
            <a:rPr lang="en-US" dirty="0"/>
            <a:t>rhino3d.py</a:t>
          </a:r>
        </a:p>
      </dgm:t>
    </dgm:pt>
    <dgm:pt modelId="{5518B239-DE1C-41E2-AB64-B7533672E006}" type="parTrans" cxnId="{3B3B48CE-E983-45A7-8219-BA6A8BF6D3E0}">
      <dgm:prSet/>
      <dgm:spPr/>
      <dgm:t>
        <a:bodyPr/>
        <a:lstStyle/>
        <a:p>
          <a:endParaRPr lang="en-US"/>
        </a:p>
      </dgm:t>
    </dgm:pt>
    <dgm:pt modelId="{BD17D9BF-919F-4C5F-A770-E799647CD16B}" type="sibTrans" cxnId="{3B3B48CE-E983-45A7-8219-BA6A8BF6D3E0}">
      <dgm:prSet/>
      <dgm:spPr/>
      <dgm:t>
        <a:bodyPr/>
        <a:lstStyle/>
        <a:p>
          <a:endParaRPr lang="en-US"/>
        </a:p>
      </dgm:t>
    </dgm:pt>
    <dgm:pt modelId="{7DD6FED5-8CDD-412A-8FDC-01756963A808}">
      <dgm:prSet phldrT="[Text]"/>
      <dgm:spPr>
        <a:solidFill>
          <a:schemeClr val="accent2"/>
        </a:solidFill>
      </dgm:spPr>
      <dgm:t>
        <a:bodyPr/>
        <a:lstStyle/>
        <a:p>
          <a:r>
            <a:rPr lang="en-US" dirty="0"/>
            <a:t>rhino3dm.js</a:t>
          </a:r>
        </a:p>
      </dgm:t>
    </dgm:pt>
    <dgm:pt modelId="{519A8ABA-A955-4E7C-932B-0DBB75F7A2A8}" type="parTrans" cxnId="{F4A01B45-9227-4372-92D8-600C6EFB41B6}">
      <dgm:prSet/>
      <dgm:spPr/>
      <dgm:t>
        <a:bodyPr/>
        <a:lstStyle/>
        <a:p>
          <a:endParaRPr lang="en-US"/>
        </a:p>
      </dgm:t>
    </dgm:pt>
    <dgm:pt modelId="{76245730-ABB7-4471-86AC-8986C2D755FD}" type="sibTrans" cxnId="{F4A01B45-9227-4372-92D8-600C6EFB41B6}">
      <dgm:prSet/>
      <dgm:spPr/>
      <dgm:t>
        <a:bodyPr/>
        <a:lstStyle/>
        <a:p>
          <a:endParaRPr lang="en-US"/>
        </a:p>
      </dgm:t>
    </dgm:pt>
    <dgm:pt modelId="{46944B34-B3B7-4F57-99AE-D2B831CCD4D1}">
      <dgm:prSet phldrT="[Text]"/>
      <dgm:spPr>
        <a:solidFill>
          <a:schemeClr val="accent3"/>
        </a:solidFill>
      </dgm:spPr>
      <dgm:t>
        <a:bodyPr/>
        <a:lstStyle/>
        <a:p>
          <a:r>
            <a:rPr lang="en-US" dirty="0" err="1"/>
            <a:t>R</a:t>
          </a:r>
          <a:r>
            <a:rPr lang="en-US" b="1" dirty="0" err="1"/>
            <a:t>hino</a:t>
          </a:r>
          <a:r>
            <a:rPr lang="en-US" dirty="0" err="1"/>
            <a:t>Compute.cs</a:t>
          </a:r>
          <a:endParaRPr lang="en-US" dirty="0"/>
        </a:p>
      </dgm:t>
    </dgm:pt>
    <dgm:pt modelId="{1B08EA7D-C08D-42D6-B97F-C13DA7C523D9}" type="parTrans" cxnId="{26F2F69A-0FD8-4045-B17C-C3C897339D5D}">
      <dgm:prSet/>
      <dgm:spPr/>
      <dgm:t>
        <a:bodyPr/>
        <a:lstStyle/>
        <a:p>
          <a:endParaRPr lang="en-US"/>
        </a:p>
      </dgm:t>
    </dgm:pt>
    <dgm:pt modelId="{A7F1BD5C-6FCF-4157-B6A0-A0B433F6C9BE}" type="sibTrans" cxnId="{26F2F69A-0FD8-4045-B17C-C3C897339D5D}">
      <dgm:prSet/>
      <dgm:spPr/>
      <dgm:t>
        <a:bodyPr/>
        <a:lstStyle/>
        <a:p>
          <a:endParaRPr lang="en-US"/>
        </a:p>
      </dgm:t>
    </dgm:pt>
    <dgm:pt modelId="{F1BDB7B6-75F6-4034-A167-19738CF2CB47}">
      <dgm:prSet phldrT="[Text]"/>
      <dgm:spPr>
        <a:solidFill>
          <a:schemeClr val="accent3"/>
        </a:solidFill>
      </dgm:spPr>
      <dgm:t>
        <a:bodyPr/>
        <a:lstStyle/>
        <a:p>
          <a:r>
            <a:rPr lang="en-US" dirty="0"/>
            <a:t>compute-rhino3d.py</a:t>
          </a:r>
        </a:p>
      </dgm:t>
    </dgm:pt>
    <dgm:pt modelId="{A98844C0-E9F5-426C-92DA-78B33950BD46}" type="parTrans" cxnId="{E24DB84C-2A95-44C8-942A-D17C51A2F494}">
      <dgm:prSet/>
      <dgm:spPr/>
      <dgm:t>
        <a:bodyPr/>
        <a:lstStyle/>
        <a:p>
          <a:endParaRPr lang="en-US"/>
        </a:p>
      </dgm:t>
    </dgm:pt>
    <dgm:pt modelId="{635803D2-0056-4753-AF73-79C647BF4F6B}" type="sibTrans" cxnId="{E24DB84C-2A95-44C8-942A-D17C51A2F494}">
      <dgm:prSet/>
      <dgm:spPr/>
      <dgm:t>
        <a:bodyPr/>
        <a:lstStyle/>
        <a:p>
          <a:endParaRPr lang="en-US"/>
        </a:p>
      </dgm:t>
    </dgm:pt>
    <dgm:pt modelId="{0CBB9572-BC11-4F17-84A7-1180ED60BD9D}">
      <dgm:prSet phldrT="[Text]"/>
      <dgm:spPr>
        <a:solidFill>
          <a:schemeClr val="accent3"/>
        </a:solidFill>
      </dgm:spPr>
      <dgm:t>
        <a:bodyPr/>
        <a:lstStyle/>
        <a:p>
          <a:r>
            <a:rPr lang="en-US" dirty="0"/>
            <a:t>compute-rhino3d.js</a:t>
          </a:r>
        </a:p>
      </dgm:t>
    </dgm:pt>
    <dgm:pt modelId="{99E22E1B-772F-4F70-BE74-7D21F4081BA0}" type="parTrans" cxnId="{CC33DD1E-74F0-4C83-8776-19B24BFDA86D}">
      <dgm:prSet/>
      <dgm:spPr/>
      <dgm:t>
        <a:bodyPr/>
        <a:lstStyle/>
        <a:p>
          <a:endParaRPr lang="en-US"/>
        </a:p>
      </dgm:t>
    </dgm:pt>
    <dgm:pt modelId="{3D938910-5EF8-479E-8CC8-70C9A026040A}" type="sibTrans" cxnId="{CC33DD1E-74F0-4C83-8776-19B24BFDA86D}">
      <dgm:prSet/>
      <dgm:spPr/>
      <dgm:t>
        <a:bodyPr/>
        <a:lstStyle/>
        <a:p>
          <a:endParaRPr lang="en-US"/>
        </a:p>
      </dgm:t>
    </dgm:pt>
    <dgm:pt modelId="{1247106C-52C8-42D3-8B0E-D575302CA2F1}" type="pres">
      <dgm:prSet presAssocID="{7F5A7366-EA3F-4B99-8B78-577D06F4B019}" presName="Name0" presStyleCnt="0">
        <dgm:presLayoutVars>
          <dgm:chPref val="1"/>
          <dgm:dir/>
          <dgm:animOne val="branch"/>
          <dgm:animLvl val="lvl"/>
          <dgm:resizeHandles/>
        </dgm:presLayoutVars>
      </dgm:prSet>
      <dgm:spPr/>
    </dgm:pt>
    <dgm:pt modelId="{BED68113-00AC-44E9-8225-EA85A2C53992}" type="pres">
      <dgm:prSet presAssocID="{BD55C521-3EA6-4025-84CD-43886171BC04}" presName="vertOne" presStyleCnt="0"/>
      <dgm:spPr/>
    </dgm:pt>
    <dgm:pt modelId="{3FA8A97F-7484-4D1D-B80F-B51389DD3774}" type="pres">
      <dgm:prSet presAssocID="{BD55C521-3EA6-4025-84CD-43886171BC04}" presName="txOne" presStyleLbl="node0" presStyleIdx="0" presStyleCnt="1">
        <dgm:presLayoutVars>
          <dgm:chPref val="3"/>
        </dgm:presLayoutVars>
      </dgm:prSet>
      <dgm:spPr/>
    </dgm:pt>
    <dgm:pt modelId="{D2A3EF7B-A6BE-46A4-AF3B-8435748146DB}" type="pres">
      <dgm:prSet presAssocID="{BD55C521-3EA6-4025-84CD-43886171BC04}" presName="parTransOne" presStyleCnt="0"/>
      <dgm:spPr/>
    </dgm:pt>
    <dgm:pt modelId="{977269F1-57DF-4F94-BFDF-C515309AD104}" type="pres">
      <dgm:prSet presAssocID="{BD55C521-3EA6-4025-84CD-43886171BC04}" presName="horzOne" presStyleCnt="0"/>
      <dgm:spPr/>
    </dgm:pt>
    <dgm:pt modelId="{B71B4A51-8A98-4DB7-A027-773E26F07CD6}" type="pres">
      <dgm:prSet presAssocID="{7EE3C5A7-2738-424A-BF12-6283EA8CA39C}" presName="vertTwo" presStyleCnt="0"/>
      <dgm:spPr/>
    </dgm:pt>
    <dgm:pt modelId="{69FC3361-4520-4CF4-A2D6-DCF685E7320F}" type="pres">
      <dgm:prSet presAssocID="{7EE3C5A7-2738-424A-BF12-6283EA8CA39C}" presName="txTwo" presStyleLbl="node2" presStyleIdx="0" presStyleCnt="3">
        <dgm:presLayoutVars>
          <dgm:chPref val="3"/>
        </dgm:presLayoutVars>
      </dgm:prSet>
      <dgm:spPr/>
    </dgm:pt>
    <dgm:pt modelId="{7AD33E30-BE6D-44FC-B32D-7A33BBC67652}" type="pres">
      <dgm:prSet presAssocID="{7EE3C5A7-2738-424A-BF12-6283EA8CA39C}" presName="parTransTwo" presStyleCnt="0"/>
      <dgm:spPr/>
    </dgm:pt>
    <dgm:pt modelId="{1F84A0CC-95F1-4DBB-B33E-832D3399880D}" type="pres">
      <dgm:prSet presAssocID="{7EE3C5A7-2738-424A-BF12-6283EA8CA39C}" presName="horzTwo" presStyleCnt="0"/>
      <dgm:spPr/>
    </dgm:pt>
    <dgm:pt modelId="{E787428C-0728-441C-93AF-A67D5BA3C901}" type="pres">
      <dgm:prSet presAssocID="{46944B34-B3B7-4F57-99AE-D2B831CCD4D1}" presName="vertThree" presStyleCnt="0"/>
      <dgm:spPr/>
    </dgm:pt>
    <dgm:pt modelId="{0BF69236-EA0D-401F-B882-F7A2B3A044AC}" type="pres">
      <dgm:prSet presAssocID="{46944B34-B3B7-4F57-99AE-D2B831CCD4D1}" presName="txThree" presStyleLbl="node3" presStyleIdx="0" presStyleCnt="3" custLinFactNeighborX="-114" custLinFactNeighborY="-862">
        <dgm:presLayoutVars>
          <dgm:chPref val="3"/>
        </dgm:presLayoutVars>
      </dgm:prSet>
      <dgm:spPr/>
    </dgm:pt>
    <dgm:pt modelId="{FA82B88A-1A70-4098-BAE5-3A150F9AE6D5}" type="pres">
      <dgm:prSet presAssocID="{46944B34-B3B7-4F57-99AE-D2B831CCD4D1}" presName="horzThree" presStyleCnt="0"/>
      <dgm:spPr/>
    </dgm:pt>
    <dgm:pt modelId="{AF45A0AD-1DAF-4B4A-A0F1-57C621F26843}" type="pres">
      <dgm:prSet presAssocID="{5B04FB4C-9E81-4FB7-9D43-8B147D74DFA5}" presName="sibSpaceTwo" presStyleCnt="0"/>
      <dgm:spPr/>
    </dgm:pt>
    <dgm:pt modelId="{5F8947CA-1443-4556-9379-8EFD8B38AD07}" type="pres">
      <dgm:prSet presAssocID="{D0B2DEBD-A2A3-4B74-BC51-F340B9C5578A}" presName="vertTwo" presStyleCnt="0"/>
      <dgm:spPr/>
    </dgm:pt>
    <dgm:pt modelId="{578CBBA0-F96E-49A2-8EA6-5A40332E3096}" type="pres">
      <dgm:prSet presAssocID="{D0B2DEBD-A2A3-4B74-BC51-F340B9C5578A}" presName="txTwo" presStyleLbl="node2" presStyleIdx="1" presStyleCnt="3">
        <dgm:presLayoutVars>
          <dgm:chPref val="3"/>
        </dgm:presLayoutVars>
      </dgm:prSet>
      <dgm:spPr/>
    </dgm:pt>
    <dgm:pt modelId="{6E49C6EC-D818-490C-9340-7AB209C1ECF0}" type="pres">
      <dgm:prSet presAssocID="{D0B2DEBD-A2A3-4B74-BC51-F340B9C5578A}" presName="parTransTwo" presStyleCnt="0"/>
      <dgm:spPr/>
    </dgm:pt>
    <dgm:pt modelId="{2FE71C29-8519-491D-BD10-32C3BD0ABD17}" type="pres">
      <dgm:prSet presAssocID="{D0B2DEBD-A2A3-4B74-BC51-F340B9C5578A}" presName="horzTwo" presStyleCnt="0"/>
      <dgm:spPr/>
    </dgm:pt>
    <dgm:pt modelId="{FA39BFF0-A8CC-40E9-B898-2549364001CA}" type="pres">
      <dgm:prSet presAssocID="{F1BDB7B6-75F6-4034-A167-19738CF2CB47}" presName="vertThree" presStyleCnt="0"/>
      <dgm:spPr/>
    </dgm:pt>
    <dgm:pt modelId="{D3BD3837-3A48-4013-982A-D601A766A511}" type="pres">
      <dgm:prSet presAssocID="{F1BDB7B6-75F6-4034-A167-19738CF2CB47}" presName="txThree" presStyleLbl="node3" presStyleIdx="1" presStyleCnt="3">
        <dgm:presLayoutVars>
          <dgm:chPref val="3"/>
        </dgm:presLayoutVars>
      </dgm:prSet>
      <dgm:spPr/>
    </dgm:pt>
    <dgm:pt modelId="{A0D6BD79-0C26-4209-8763-011FC820FD61}" type="pres">
      <dgm:prSet presAssocID="{F1BDB7B6-75F6-4034-A167-19738CF2CB47}" presName="horzThree" presStyleCnt="0"/>
      <dgm:spPr/>
    </dgm:pt>
    <dgm:pt modelId="{91205B63-1435-4420-AE65-977DEE81A212}" type="pres">
      <dgm:prSet presAssocID="{BD17D9BF-919F-4C5F-A770-E799647CD16B}" presName="sibSpaceTwo" presStyleCnt="0"/>
      <dgm:spPr/>
    </dgm:pt>
    <dgm:pt modelId="{0D68A63F-635F-4D8D-AA9C-3B30B4F91CF3}" type="pres">
      <dgm:prSet presAssocID="{7DD6FED5-8CDD-412A-8FDC-01756963A808}" presName="vertTwo" presStyleCnt="0"/>
      <dgm:spPr/>
    </dgm:pt>
    <dgm:pt modelId="{98F63E42-F611-4C5F-B339-9AC920EBD149}" type="pres">
      <dgm:prSet presAssocID="{7DD6FED5-8CDD-412A-8FDC-01756963A808}" presName="txTwo" presStyleLbl="node2" presStyleIdx="2" presStyleCnt="3">
        <dgm:presLayoutVars>
          <dgm:chPref val="3"/>
        </dgm:presLayoutVars>
      </dgm:prSet>
      <dgm:spPr/>
    </dgm:pt>
    <dgm:pt modelId="{1255E863-BE04-4C19-A8FF-BF78AFC2C251}" type="pres">
      <dgm:prSet presAssocID="{7DD6FED5-8CDD-412A-8FDC-01756963A808}" presName="parTransTwo" presStyleCnt="0"/>
      <dgm:spPr/>
    </dgm:pt>
    <dgm:pt modelId="{E2057A1B-0C28-42F0-926F-7745792D0F18}" type="pres">
      <dgm:prSet presAssocID="{7DD6FED5-8CDD-412A-8FDC-01756963A808}" presName="horzTwo" presStyleCnt="0"/>
      <dgm:spPr/>
    </dgm:pt>
    <dgm:pt modelId="{71EBE041-DF68-439E-8C6B-58B5C03E94FD}" type="pres">
      <dgm:prSet presAssocID="{0CBB9572-BC11-4F17-84A7-1180ED60BD9D}" presName="vertThree" presStyleCnt="0"/>
      <dgm:spPr/>
    </dgm:pt>
    <dgm:pt modelId="{0AE9245A-8CCA-4A78-B0B9-FCE9572188E5}" type="pres">
      <dgm:prSet presAssocID="{0CBB9572-BC11-4F17-84A7-1180ED60BD9D}" presName="txThree" presStyleLbl="node3" presStyleIdx="2" presStyleCnt="3">
        <dgm:presLayoutVars>
          <dgm:chPref val="3"/>
        </dgm:presLayoutVars>
      </dgm:prSet>
      <dgm:spPr/>
    </dgm:pt>
    <dgm:pt modelId="{34BF61D6-7A29-4C01-A2C0-88E0290C9029}" type="pres">
      <dgm:prSet presAssocID="{0CBB9572-BC11-4F17-84A7-1180ED60BD9D}" presName="horzThree" presStyleCnt="0"/>
      <dgm:spPr/>
    </dgm:pt>
  </dgm:ptLst>
  <dgm:cxnLst>
    <dgm:cxn modelId="{CC33DD1E-74F0-4C83-8776-19B24BFDA86D}" srcId="{7DD6FED5-8CDD-412A-8FDC-01756963A808}" destId="{0CBB9572-BC11-4F17-84A7-1180ED60BD9D}" srcOrd="0" destOrd="0" parTransId="{99E22E1B-772F-4F70-BE74-7D21F4081BA0}" sibTransId="{3D938910-5EF8-479E-8CC8-70C9A026040A}"/>
    <dgm:cxn modelId="{702E113A-351A-4FC1-9A86-ADF0AF0AB1B1}" type="presOf" srcId="{0CBB9572-BC11-4F17-84A7-1180ED60BD9D}" destId="{0AE9245A-8CCA-4A78-B0B9-FCE9572188E5}" srcOrd="0" destOrd="0" presId="urn:microsoft.com/office/officeart/2005/8/layout/architecture"/>
    <dgm:cxn modelId="{F4A01B45-9227-4372-92D8-600C6EFB41B6}" srcId="{BD55C521-3EA6-4025-84CD-43886171BC04}" destId="{7DD6FED5-8CDD-412A-8FDC-01756963A808}" srcOrd="2" destOrd="0" parTransId="{519A8ABA-A955-4E7C-932B-0DBB75F7A2A8}" sibTransId="{76245730-ABB7-4471-86AC-8986C2D755FD}"/>
    <dgm:cxn modelId="{E24DB84C-2A95-44C8-942A-D17C51A2F494}" srcId="{D0B2DEBD-A2A3-4B74-BC51-F340B9C5578A}" destId="{F1BDB7B6-75F6-4034-A167-19738CF2CB47}" srcOrd="0" destOrd="0" parTransId="{A98844C0-E9F5-426C-92DA-78B33950BD46}" sibTransId="{635803D2-0056-4753-AF73-79C647BF4F6B}"/>
    <dgm:cxn modelId="{F6C6EF6F-92C0-4D7F-A78D-AEC51A6EE117}" type="presOf" srcId="{F1BDB7B6-75F6-4034-A167-19738CF2CB47}" destId="{D3BD3837-3A48-4013-982A-D601A766A511}" srcOrd="0" destOrd="0" presId="urn:microsoft.com/office/officeart/2005/8/layout/architecture"/>
    <dgm:cxn modelId="{F2F8247A-F717-4C62-8B1F-6A8D0E5CE3B3}" type="presOf" srcId="{7DD6FED5-8CDD-412A-8FDC-01756963A808}" destId="{98F63E42-F611-4C5F-B339-9AC920EBD149}" srcOrd="0" destOrd="0" presId="urn:microsoft.com/office/officeart/2005/8/layout/architecture"/>
    <dgm:cxn modelId="{5DADE896-3580-4ABC-8CC3-96123CD7286C}" type="presOf" srcId="{7F5A7366-EA3F-4B99-8B78-577D06F4B019}" destId="{1247106C-52C8-42D3-8B0E-D575302CA2F1}" srcOrd="0" destOrd="0" presId="urn:microsoft.com/office/officeart/2005/8/layout/architecture"/>
    <dgm:cxn modelId="{26F2F69A-0FD8-4045-B17C-C3C897339D5D}" srcId="{7EE3C5A7-2738-424A-BF12-6283EA8CA39C}" destId="{46944B34-B3B7-4F57-99AE-D2B831CCD4D1}" srcOrd="0" destOrd="0" parTransId="{1B08EA7D-C08D-42D6-B97F-C13DA7C523D9}" sibTransId="{A7F1BD5C-6FCF-4157-B6A0-A0B433F6C9BE}"/>
    <dgm:cxn modelId="{6E38D8AF-C360-4D8F-A825-D54666E43D66}" type="presOf" srcId="{BD55C521-3EA6-4025-84CD-43886171BC04}" destId="{3FA8A97F-7484-4D1D-B80F-B51389DD3774}" srcOrd="0" destOrd="0" presId="urn:microsoft.com/office/officeart/2005/8/layout/architecture"/>
    <dgm:cxn modelId="{65B444B5-CDCA-416D-BA56-1394C4C3CA7F}" type="presOf" srcId="{7EE3C5A7-2738-424A-BF12-6283EA8CA39C}" destId="{69FC3361-4520-4CF4-A2D6-DCF685E7320F}" srcOrd="0" destOrd="0" presId="urn:microsoft.com/office/officeart/2005/8/layout/architecture"/>
    <dgm:cxn modelId="{2F3467BB-8D95-4FC7-A879-5957CFC06E71}" type="presOf" srcId="{D0B2DEBD-A2A3-4B74-BC51-F340B9C5578A}" destId="{578CBBA0-F96E-49A2-8EA6-5A40332E3096}" srcOrd="0" destOrd="0" presId="urn:microsoft.com/office/officeart/2005/8/layout/architecture"/>
    <dgm:cxn modelId="{3B3B48CE-E983-45A7-8219-BA6A8BF6D3E0}" srcId="{BD55C521-3EA6-4025-84CD-43886171BC04}" destId="{D0B2DEBD-A2A3-4B74-BC51-F340B9C5578A}" srcOrd="1" destOrd="0" parTransId="{5518B239-DE1C-41E2-AB64-B7533672E006}" sibTransId="{BD17D9BF-919F-4C5F-A770-E799647CD16B}"/>
    <dgm:cxn modelId="{CA4DEAD4-CE95-45CC-A4C0-3A8EC211573F}" srcId="{BD55C521-3EA6-4025-84CD-43886171BC04}" destId="{7EE3C5A7-2738-424A-BF12-6283EA8CA39C}" srcOrd="0" destOrd="0" parTransId="{F82D3DDB-20D5-45AE-A465-64638F925B69}" sibTransId="{5B04FB4C-9E81-4FB7-9D43-8B147D74DFA5}"/>
    <dgm:cxn modelId="{D36E1BD6-3FF1-4AD1-A8F9-A3A759D6D81A}" srcId="{7F5A7366-EA3F-4B99-8B78-577D06F4B019}" destId="{BD55C521-3EA6-4025-84CD-43886171BC04}" srcOrd="0" destOrd="0" parTransId="{D016F471-4B07-4C49-9058-BBC9C55125F1}" sibTransId="{BA97A97D-BD32-4440-99BD-D3E02ABB94C7}"/>
    <dgm:cxn modelId="{B38C59E5-D830-4D7D-BD8B-A1894670751E}" type="presOf" srcId="{46944B34-B3B7-4F57-99AE-D2B831CCD4D1}" destId="{0BF69236-EA0D-401F-B882-F7A2B3A044AC}" srcOrd="0" destOrd="0" presId="urn:microsoft.com/office/officeart/2005/8/layout/architecture"/>
    <dgm:cxn modelId="{27E62489-A9B8-467A-B0C2-1A8468C5DF5E}" type="presParOf" srcId="{1247106C-52C8-42D3-8B0E-D575302CA2F1}" destId="{BED68113-00AC-44E9-8225-EA85A2C53992}" srcOrd="0" destOrd="0" presId="urn:microsoft.com/office/officeart/2005/8/layout/architecture"/>
    <dgm:cxn modelId="{906D5606-1F5C-453F-8F08-177985F7DA4C}" type="presParOf" srcId="{BED68113-00AC-44E9-8225-EA85A2C53992}" destId="{3FA8A97F-7484-4D1D-B80F-B51389DD3774}" srcOrd="0" destOrd="0" presId="urn:microsoft.com/office/officeart/2005/8/layout/architecture"/>
    <dgm:cxn modelId="{0839F17A-6FD9-4275-A15F-6B0147A42906}" type="presParOf" srcId="{BED68113-00AC-44E9-8225-EA85A2C53992}" destId="{D2A3EF7B-A6BE-46A4-AF3B-8435748146DB}" srcOrd="1" destOrd="0" presId="urn:microsoft.com/office/officeart/2005/8/layout/architecture"/>
    <dgm:cxn modelId="{BED42A41-8C98-4FC8-A48E-056AA39F99DA}" type="presParOf" srcId="{BED68113-00AC-44E9-8225-EA85A2C53992}" destId="{977269F1-57DF-4F94-BFDF-C515309AD104}" srcOrd="2" destOrd="0" presId="urn:microsoft.com/office/officeart/2005/8/layout/architecture"/>
    <dgm:cxn modelId="{DDF8DA35-5A44-4529-97CC-472443350368}" type="presParOf" srcId="{977269F1-57DF-4F94-BFDF-C515309AD104}" destId="{B71B4A51-8A98-4DB7-A027-773E26F07CD6}" srcOrd="0" destOrd="0" presId="urn:microsoft.com/office/officeart/2005/8/layout/architecture"/>
    <dgm:cxn modelId="{AC9547A9-F2DB-45F0-A55D-7A52D5551BE0}" type="presParOf" srcId="{B71B4A51-8A98-4DB7-A027-773E26F07CD6}" destId="{69FC3361-4520-4CF4-A2D6-DCF685E7320F}" srcOrd="0" destOrd="0" presId="urn:microsoft.com/office/officeart/2005/8/layout/architecture"/>
    <dgm:cxn modelId="{458A064E-8B96-4BA9-9143-E87DA93C70BB}" type="presParOf" srcId="{B71B4A51-8A98-4DB7-A027-773E26F07CD6}" destId="{7AD33E30-BE6D-44FC-B32D-7A33BBC67652}" srcOrd="1" destOrd="0" presId="urn:microsoft.com/office/officeart/2005/8/layout/architecture"/>
    <dgm:cxn modelId="{8145221D-7E08-45C0-A77F-52BE0057944F}" type="presParOf" srcId="{B71B4A51-8A98-4DB7-A027-773E26F07CD6}" destId="{1F84A0CC-95F1-4DBB-B33E-832D3399880D}" srcOrd="2" destOrd="0" presId="urn:microsoft.com/office/officeart/2005/8/layout/architecture"/>
    <dgm:cxn modelId="{00CFFF8E-E0B9-4149-857A-05B9C0E861FC}" type="presParOf" srcId="{1F84A0CC-95F1-4DBB-B33E-832D3399880D}" destId="{E787428C-0728-441C-93AF-A67D5BA3C901}" srcOrd="0" destOrd="0" presId="urn:microsoft.com/office/officeart/2005/8/layout/architecture"/>
    <dgm:cxn modelId="{6212827B-1D43-4947-8EBF-AF0C30895A2D}" type="presParOf" srcId="{E787428C-0728-441C-93AF-A67D5BA3C901}" destId="{0BF69236-EA0D-401F-B882-F7A2B3A044AC}" srcOrd="0" destOrd="0" presId="urn:microsoft.com/office/officeart/2005/8/layout/architecture"/>
    <dgm:cxn modelId="{575218DB-15D2-44B3-B307-70BC61749E20}" type="presParOf" srcId="{E787428C-0728-441C-93AF-A67D5BA3C901}" destId="{FA82B88A-1A70-4098-BAE5-3A150F9AE6D5}" srcOrd="1" destOrd="0" presId="urn:microsoft.com/office/officeart/2005/8/layout/architecture"/>
    <dgm:cxn modelId="{1D2D18D5-9632-4842-AA38-0CB3E7F9E2E6}" type="presParOf" srcId="{977269F1-57DF-4F94-BFDF-C515309AD104}" destId="{AF45A0AD-1DAF-4B4A-A0F1-57C621F26843}" srcOrd="1" destOrd="0" presId="urn:microsoft.com/office/officeart/2005/8/layout/architecture"/>
    <dgm:cxn modelId="{E9F496F3-2EE4-452A-B3A8-3A2B46C6BA91}" type="presParOf" srcId="{977269F1-57DF-4F94-BFDF-C515309AD104}" destId="{5F8947CA-1443-4556-9379-8EFD8B38AD07}" srcOrd="2" destOrd="0" presId="urn:microsoft.com/office/officeart/2005/8/layout/architecture"/>
    <dgm:cxn modelId="{004581C3-28C9-4ED2-81A2-0FD222F111CF}" type="presParOf" srcId="{5F8947CA-1443-4556-9379-8EFD8B38AD07}" destId="{578CBBA0-F96E-49A2-8EA6-5A40332E3096}" srcOrd="0" destOrd="0" presId="urn:microsoft.com/office/officeart/2005/8/layout/architecture"/>
    <dgm:cxn modelId="{E2C3DFFA-B56E-49C8-8124-8B21C5CDA145}" type="presParOf" srcId="{5F8947CA-1443-4556-9379-8EFD8B38AD07}" destId="{6E49C6EC-D818-490C-9340-7AB209C1ECF0}" srcOrd="1" destOrd="0" presId="urn:microsoft.com/office/officeart/2005/8/layout/architecture"/>
    <dgm:cxn modelId="{F62C59E5-9933-476E-ADD8-FA00DE331A47}" type="presParOf" srcId="{5F8947CA-1443-4556-9379-8EFD8B38AD07}" destId="{2FE71C29-8519-491D-BD10-32C3BD0ABD17}" srcOrd="2" destOrd="0" presId="urn:microsoft.com/office/officeart/2005/8/layout/architecture"/>
    <dgm:cxn modelId="{448025E5-7304-4628-8640-AEC18D33C3FF}" type="presParOf" srcId="{2FE71C29-8519-491D-BD10-32C3BD0ABD17}" destId="{FA39BFF0-A8CC-40E9-B898-2549364001CA}" srcOrd="0" destOrd="0" presId="urn:microsoft.com/office/officeart/2005/8/layout/architecture"/>
    <dgm:cxn modelId="{3CE07BAF-3ECA-4DD5-B9C9-3A9F37EDBAB8}" type="presParOf" srcId="{FA39BFF0-A8CC-40E9-B898-2549364001CA}" destId="{D3BD3837-3A48-4013-982A-D601A766A511}" srcOrd="0" destOrd="0" presId="urn:microsoft.com/office/officeart/2005/8/layout/architecture"/>
    <dgm:cxn modelId="{ADD0AD78-B20A-4144-A45D-5EA56F24169C}" type="presParOf" srcId="{FA39BFF0-A8CC-40E9-B898-2549364001CA}" destId="{A0D6BD79-0C26-4209-8763-011FC820FD61}" srcOrd="1" destOrd="0" presId="urn:microsoft.com/office/officeart/2005/8/layout/architecture"/>
    <dgm:cxn modelId="{24B8D2D7-4723-4380-B6AB-4285023EE2FC}" type="presParOf" srcId="{977269F1-57DF-4F94-BFDF-C515309AD104}" destId="{91205B63-1435-4420-AE65-977DEE81A212}" srcOrd="3" destOrd="0" presId="urn:microsoft.com/office/officeart/2005/8/layout/architecture"/>
    <dgm:cxn modelId="{48DC8967-713D-44F7-B455-8FF24D3891CE}" type="presParOf" srcId="{977269F1-57DF-4F94-BFDF-C515309AD104}" destId="{0D68A63F-635F-4D8D-AA9C-3B30B4F91CF3}" srcOrd="4" destOrd="0" presId="urn:microsoft.com/office/officeart/2005/8/layout/architecture"/>
    <dgm:cxn modelId="{C5B78BF2-CEAD-4775-B1C2-228EE4594E4A}" type="presParOf" srcId="{0D68A63F-635F-4D8D-AA9C-3B30B4F91CF3}" destId="{98F63E42-F611-4C5F-B339-9AC920EBD149}" srcOrd="0" destOrd="0" presId="urn:microsoft.com/office/officeart/2005/8/layout/architecture"/>
    <dgm:cxn modelId="{3D98F60C-A535-4939-B649-D5121B7F4903}" type="presParOf" srcId="{0D68A63F-635F-4D8D-AA9C-3B30B4F91CF3}" destId="{1255E863-BE04-4C19-A8FF-BF78AFC2C251}" srcOrd="1" destOrd="0" presId="urn:microsoft.com/office/officeart/2005/8/layout/architecture"/>
    <dgm:cxn modelId="{3132D36C-9C44-4429-A02C-4760C2835148}" type="presParOf" srcId="{0D68A63F-635F-4D8D-AA9C-3B30B4F91CF3}" destId="{E2057A1B-0C28-42F0-926F-7745792D0F18}" srcOrd="2" destOrd="0" presId="urn:microsoft.com/office/officeart/2005/8/layout/architecture"/>
    <dgm:cxn modelId="{F5C32EFA-C832-4E52-AE07-C13872540D04}" type="presParOf" srcId="{E2057A1B-0C28-42F0-926F-7745792D0F18}" destId="{71EBE041-DF68-439E-8C6B-58B5C03E94FD}" srcOrd="0" destOrd="0" presId="urn:microsoft.com/office/officeart/2005/8/layout/architecture"/>
    <dgm:cxn modelId="{CB97B362-D5BC-4013-8F0C-63EA2323A701}" type="presParOf" srcId="{71EBE041-DF68-439E-8C6B-58B5C03E94FD}" destId="{0AE9245A-8CCA-4A78-B0B9-FCE9572188E5}" srcOrd="0" destOrd="0" presId="urn:microsoft.com/office/officeart/2005/8/layout/architecture"/>
    <dgm:cxn modelId="{F65E26D5-5D7B-4F55-878A-5EC01C14FFE9}" type="presParOf" srcId="{71EBE041-DF68-439E-8C6B-58B5C03E94FD}" destId="{34BF61D6-7A29-4C01-A2C0-88E0290C9029}"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8A97F-7484-4D1D-B80F-B51389DD3774}">
      <dsp:nvSpPr>
        <dsp:cNvPr id="0" name=""/>
        <dsp:cNvSpPr/>
      </dsp:nvSpPr>
      <dsp:spPr>
        <a:xfrm>
          <a:off x="2957" y="2601620"/>
          <a:ext cx="8223684" cy="23796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openNURBS</a:t>
          </a:r>
        </a:p>
      </dsp:txBody>
      <dsp:txXfrm>
        <a:off x="72655" y="2671318"/>
        <a:ext cx="8084288" cy="2240258"/>
      </dsp:txXfrm>
    </dsp:sp>
    <dsp:sp modelId="{69FC3361-4520-4CF4-A2D6-DCF685E7320F}">
      <dsp:nvSpPr>
        <dsp:cNvPr id="0" name=""/>
        <dsp:cNvSpPr/>
      </dsp:nvSpPr>
      <dsp:spPr>
        <a:xfrm>
          <a:off x="2957" y="1887"/>
          <a:ext cx="2595860" cy="2379654"/>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rhino3dm.net</a:t>
          </a:r>
        </a:p>
      </dsp:txBody>
      <dsp:txXfrm>
        <a:off x="72655" y="71585"/>
        <a:ext cx="2456464" cy="2240258"/>
      </dsp:txXfrm>
    </dsp:sp>
    <dsp:sp modelId="{578CBBA0-F96E-49A2-8EA6-5A40332E3096}">
      <dsp:nvSpPr>
        <dsp:cNvPr id="0" name=""/>
        <dsp:cNvSpPr/>
      </dsp:nvSpPr>
      <dsp:spPr>
        <a:xfrm>
          <a:off x="2816869" y="1887"/>
          <a:ext cx="2595860" cy="2379654"/>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rhino3d.py</a:t>
          </a:r>
        </a:p>
      </dsp:txBody>
      <dsp:txXfrm>
        <a:off x="2886567" y="71585"/>
        <a:ext cx="2456464" cy="2240258"/>
      </dsp:txXfrm>
    </dsp:sp>
    <dsp:sp modelId="{98F63E42-F611-4C5F-B339-9AC920EBD149}">
      <dsp:nvSpPr>
        <dsp:cNvPr id="0" name=""/>
        <dsp:cNvSpPr/>
      </dsp:nvSpPr>
      <dsp:spPr>
        <a:xfrm>
          <a:off x="5630782" y="1887"/>
          <a:ext cx="2595860" cy="2379654"/>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rhino3dm.js</a:t>
          </a:r>
        </a:p>
      </dsp:txBody>
      <dsp:txXfrm>
        <a:off x="5700480" y="71585"/>
        <a:ext cx="2456464" cy="2240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8A97F-7484-4D1D-B80F-B51389DD3774}">
      <dsp:nvSpPr>
        <dsp:cNvPr id="0" name=""/>
        <dsp:cNvSpPr/>
      </dsp:nvSpPr>
      <dsp:spPr>
        <a:xfrm>
          <a:off x="2957" y="3418543"/>
          <a:ext cx="8223684" cy="15645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openNURBS</a:t>
          </a:r>
        </a:p>
      </dsp:txBody>
      <dsp:txXfrm>
        <a:off x="48781" y="3464367"/>
        <a:ext cx="8132036" cy="1472889"/>
      </dsp:txXfrm>
    </dsp:sp>
    <dsp:sp modelId="{69FC3361-4520-4CF4-A2D6-DCF685E7320F}">
      <dsp:nvSpPr>
        <dsp:cNvPr id="0" name=""/>
        <dsp:cNvSpPr/>
      </dsp:nvSpPr>
      <dsp:spPr>
        <a:xfrm>
          <a:off x="2957" y="1709312"/>
          <a:ext cx="2595860" cy="1564537"/>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rhino3dm.net</a:t>
          </a:r>
        </a:p>
      </dsp:txBody>
      <dsp:txXfrm>
        <a:off x="48781" y="1755136"/>
        <a:ext cx="2504212" cy="1472889"/>
      </dsp:txXfrm>
    </dsp:sp>
    <dsp:sp modelId="{0BF69236-EA0D-401F-B882-F7A2B3A044AC}">
      <dsp:nvSpPr>
        <dsp:cNvPr id="0" name=""/>
        <dsp:cNvSpPr/>
      </dsp:nvSpPr>
      <dsp:spPr>
        <a:xfrm>
          <a:off x="0" y="0"/>
          <a:ext cx="2595860" cy="156453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R</a:t>
          </a:r>
          <a:r>
            <a:rPr lang="en-US" sz="2400" b="1" kern="1200" dirty="0" err="1"/>
            <a:t>hino</a:t>
          </a:r>
          <a:r>
            <a:rPr lang="en-US" sz="2400" kern="1200" dirty="0" err="1"/>
            <a:t>Compute.cs</a:t>
          </a:r>
          <a:endParaRPr lang="en-US" sz="2400" kern="1200" dirty="0"/>
        </a:p>
      </dsp:txBody>
      <dsp:txXfrm>
        <a:off x="45824" y="45824"/>
        <a:ext cx="2504212" cy="1472889"/>
      </dsp:txXfrm>
    </dsp:sp>
    <dsp:sp modelId="{578CBBA0-F96E-49A2-8EA6-5A40332E3096}">
      <dsp:nvSpPr>
        <dsp:cNvPr id="0" name=""/>
        <dsp:cNvSpPr/>
      </dsp:nvSpPr>
      <dsp:spPr>
        <a:xfrm>
          <a:off x="2816869" y="1709312"/>
          <a:ext cx="2595860" cy="1564537"/>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rhino3d.py</a:t>
          </a:r>
        </a:p>
      </dsp:txBody>
      <dsp:txXfrm>
        <a:off x="2862693" y="1755136"/>
        <a:ext cx="2504212" cy="1472889"/>
      </dsp:txXfrm>
    </dsp:sp>
    <dsp:sp modelId="{D3BD3837-3A48-4013-982A-D601A766A511}">
      <dsp:nvSpPr>
        <dsp:cNvPr id="0" name=""/>
        <dsp:cNvSpPr/>
      </dsp:nvSpPr>
      <dsp:spPr>
        <a:xfrm>
          <a:off x="2816869" y="81"/>
          <a:ext cx="2595860" cy="156453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compute-rhino3d.py</a:t>
          </a:r>
        </a:p>
      </dsp:txBody>
      <dsp:txXfrm>
        <a:off x="2862693" y="45905"/>
        <a:ext cx="2504212" cy="1472889"/>
      </dsp:txXfrm>
    </dsp:sp>
    <dsp:sp modelId="{98F63E42-F611-4C5F-B339-9AC920EBD149}">
      <dsp:nvSpPr>
        <dsp:cNvPr id="0" name=""/>
        <dsp:cNvSpPr/>
      </dsp:nvSpPr>
      <dsp:spPr>
        <a:xfrm>
          <a:off x="5630782" y="1709312"/>
          <a:ext cx="2595860" cy="1564537"/>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rhino3dm.js</a:t>
          </a:r>
        </a:p>
      </dsp:txBody>
      <dsp:txXfrm>
        <a:off x="5676606" y="1755136"/>
        <a:ext cx="2504212" cy="1472889"/>
      </dsp:txXfrm>
    </dsp:sp>
    <dsp:sp modelId="{0AE9245A-8CCA-4A78-B0B9-FCE9572188E5}">
      <dsp:nvSpPr>
        <dsp:cNvPr id="0" name=""/>
        <dsp:cNvSpPr/>
      </dsp:nvSpPr>
      <dsp:spPr>
        <a:xfrm>
          <a:off x="5630782" y="81"/>
          <a:ext cx="2595860" cy="156453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compute-rhino3d.js</a:t>
          </a:r>
        </a:p>
      </dsp:txBody>
      <dsp:txXfrm>
        <a:off x="5676606" y="45905"/>
        <a:ext cx="2504212" cy="1472889"/>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32C3-83F8-4368-BE15-2121DA6D5A9D}" type="datetimeFigureOut">
              <a:rPr lang="en-US" smtClean="0"/>
              <a:t>8/22/2019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1B3C6-8F53-4D7D-9037-0F33155C31DB}" type="slidenum">
              <a:rPr lang="en-US" smtClean="0"/>
              <a:t>‹#›</a:t>
            </a:fld>
            <a:endParaRPr lang="en-US"/>
          </a:p>
        </p:txBody>
      </p:sp>
    </p:spTree>
    <p:extLst>
      <p:ext uri="{BB962C8B-B14F-4D97-AF65-F5344CB8AC3E}">
        <p14:creationId xmlns:p14="http://schemas.microsoft.com/office/powerpoint/2010/main" val="10292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I know there are other really good workshops going on. I appreciate your interest.</a:t>
            </a:r>
          </a:p>
        </p:txBody>
      </p:sp>
      <p:sp>
        <p:nvSpPr>
          <p:cNvPr id="4" name="Slide Number Placeholder 3"/>
          <p:cNvSpPr>
            <a:spLocks noGrp="1"/>
          </p:cNvSpPr>
          <p:nvPr>
            <p:ph type="sldNum" sz="quarter" idx="5"/>
          </p:nvPr>
        </p:nvSpPr>
        <p:spPr/>
        <p:txBody>
          <a:bodyPr/>
          <a:lstStyle/>
          <a:p>
            <a:fld id="{C821B3C6-8F53-4D7D-9037-0F33155C31DB}" type="slidenum">
              <a:rPr lang="en-US" smtClean="0"/>
              <a:t>1</a:t>
            </a:fld>
            <a:endParaRPr lang="en-US"/>
          </a:p>
        </p:txBody>
      </p:sp>
    </p:spTree>
    <p:extLst>
      <p:ext uri="{BB962C8B-B14F-4D97-AF65-F5344CB8AC3E}">
        <p14:creationId xmlns:p14="http://schemas.microsoft.com/office/powerpoint/2010/main" val="3452156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for Mac:</a:t>
            </a:r>
          </a:p>
          <a:p>
            <a:endParaRPr lang="en-US" dirty="0"/>
          </a:p>
          <a:p>
            <a:r>
              <a:rPr lang="en-US" dirty="0"/>
              <a:t>Console Project (Other &gt; .NET)</a:t>
            </a:r>
          </a:p>
          <a:p>
            <a:endParaRPr lang="en-US" dirty="0"/>
          </a:p>
          <a:p>
            <a:r>
              <a:rPr lang="en-US" dirty="0"/>
              <a:t>Options &gt; Build &gt;Compiler &gt; Platform Target = x64</a:t>
            </a:r>
          </a:p>
          <a:p>
            <a:endParaRPr lang="en-US" dirty="0"/>
          </a:p>
          <a:p>
            <a:r>
              <a:rPr lang="en-US" dirty="0" err="1"/>
              <a:t>Nuget</a:t>
            </a:r>
            <a:r>
              <a:rPr lang="en-US" dirty="0"/>
              <a:t> (Prelease) for Rhino3dmIO.Desktop</a:t>
            </a:r>
          </a:p>
        </p:txBody>
      </p:sp>
      <p:sp>
        <p:nvSpPr>
          <p:cNvPr id="4" name="Slide Number Placeholder 3"/>
          <p:cNvSpPr>
            <a:spLocks noGrp="1"/>
          </p:cNvSpPr>
          <p:nvPr>
            <p:ph type="sldNum" sz="quarter" idx="5"/>
          </p:nvPr>
        </p:nvSpPr>
        <p:spPr/>
        <p:txBody>
          <a:bodyPr/>
          <a:lstStyle/>
          <a:p>
            <a:fld id="{C821B3C6-8F53-4D7D-9037-0F33155C31DB}" type="slidenum">
              <a:rPr lang="en-US" smtClean="0"/>
              <a:t>24</a:t>
            </a:fld>
            <a:endParaRPr lang="en-US"/>
          </a:p>
        </p:txBody>
      </p:sp>
    </p:spTree>
    <p:extLst>
      <p:ext uri="{BB962C8B-B14F-4D97-AF65-F5344CB8AC3E}">
        <p14:creationId xmlns:p14="http://schemas.microsoft.com/office/powerpoint/2010/main" val="180585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Right-click on “Raw” from GitHub and “Save link as”</a:t>
            </a:r>
          </a:p>
        </p:txBody>
      </p:sp>
      <p:sp>
        <p:nvSpPr>
          <p:cNvPr id="4" name="Slide Number Placeholder 3"/>
          <p:cNvSpPr>
            <a:spLocks noGrp="1"/>
          </p:cNvSpPr>
          <p:nvPr>
            <p:ph type="sldNum" sz="quarter" idx="5"/>
          </p:nvPr>
        </p:nvSpPr>
        <p:spPr/>
        <p:txBody>
          <a:bodyPr/>
          <a:lstStyle/>
          <a:p>
            <a:fld id="{C821B3C6-8F53-4D7D-9037-0F33155C31DB}" type="slidenum">
              <a:rPr lang="en-US" smtClean="0"/>
              <a:t>25</a:t>
            </a:fld>
            <a:endParaRPr lang="en-US"/>
          </a:p>
        </p:txBody>
      </p:sp>
    </p:spTree>
    <p:extLst>
      <p:ext uri="{BB962C8B-B14F-4D97-AF65-F5344CB8AC3E}">
        <p14:creationId xmlns:p14="http://schemas.microsoft.com/office/powerpoint/2010/main" val="154965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26</a:t>
            </a:fld>
            <a:endParaRPr lang="en-US"/>
          </a:p>
        </p:txBody>
      </p:sp>
    </p:spTree>
    <p:extLst>
      <p:ext uri="{BB962C8B-B14F-4D97-AF65-F5344CB8AC3E}">
        <p14:creationId xmlns:p14="http://schemas.microsoft.com/office/powerpoint/2010/main" val="2873406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Python Package Index (</a:t>
            </a:r>
            <a:r>
              <a:rPr lang="en-US" dirty="0" err="1"/>
              <a:t>PyPI</a:t>
            </a:r>
            <a:r>
              <a:rPr lang="en-US" dirty="0"/>
              <a:t>) is a repository of software for the Python programming language.</a:t>
            </a:r>
          </a:p>
        </p:txBody>
      </p:sp>
      <p:sp>
        <p:nvSpPr>
          <p:cNvPr id="4" name="Slide Number Placeholder 3"/>
          <p:cNvSpPr>
            <a:spLocks noGrp="1"/>
          </p:cNvSpPr>
          <p:nvPr>
            <p:ph type="sldNum" sz="quarter" idx="5"/>
          </p:nvPr>
        </p:nvSpPr>
        <p:spPr/>
        <p:txBody>
          <a:bodyPr/>
          <a:lstStyle/>
          <a:p>
            <a:fld id="{C821B3C6-8F53-4D7D-9037-0F33155C31DB}" type="slidenum">
              <a:rPr lang="en-US" smtClean="0"/>
              <a:t>27</a:t>
            </a:fld>
            <a:endParaRPr lang="en-US"/>
          </a:p>
        </p:txBody>
      </p:sp>
    </p:spTree>
    <p:extLst>
      <p:ext uri="{BB962C8B-B14F-4D97-AF65-F5344CB8AC3E}">
        <p14:creationId xmlns:p14="http://schemas.microsoft.com/office/powerpoint/2010/main" val="1923775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28</a:t>
            </a:fld>
            <a:endParaRPr lang="en-US"/>
          </a:p>
        </p:txBody>
      </p:sp>
    </p:spTree>
    <p:extLst>
      <p:ext uri="{BB962C8B-B14F-4D97-AF65-F5344CB8AC3E}">
        <p14:creationId xmlns:p14="http://schemas.microsoft.com/office/powerpoint/2010/main" val="268696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Tkinter</a:t>
            </a:r>
            <a:r>
              <a:rPr lang="en-US" dirty="0"/>
              <a:t> = “Tk Interface”</a:t>
            </a:r>
          </a:p>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30</a:t>
            </a:fld>
            <a:endParaRPr lang="en-US"/>
          </a:p>
        </p:txBody>
      </p:sp>
    </p:spTree>
    <p:extLst>
      <p:ext uri="{BB962C8B-B14F-4D97-AF65-F5344CB8AC3E}">
        <p14:creationId xmlns:p14="http://schemas.microsoft.com/office/powerpoint/2010/main" val="168125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34</a:t>
            </a:fld>
            <a:endParaRPr lang="en-US"/>
          </a:p>
        </p:txBody>
      </p:sp>
    </p:spTree>
    <p:extLst>
      <p:ext uri="{BB962C8B-B14F-4D97-AF65-F5344CB8AC3E}">
        <p14:creationId xmlns:p14="http://schemas.microsoft.com/office/powerpoint/2010/main" val="1667350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35</a:t>
            </a:fld>
            <a:endParaRPr lang="en-US"/>
          </a:p>
        </p:txBody>
      </p:sp>
    </p:spTree>
    <p:extLst>
      <p:ext uri="{BB962C8B-B14F-4D97-AF65-F5344CB8AC3E}">
        <p14:creationId xmlns:p14="http://schemas.microsoft.com/office/powerpoint/2010/main" val="346051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37</a:t>
            </a:fld>
            <a:endParaRPr lang="en-US"/>
          </a:p>
        </p:txBody>
      </p:sp>
    </p:spTree>
    <p:extLst>
      <p:ext uri="{BB962C8B-B14F-4D97-AF65-F5344CB8AC3E}">
        <p14:creationId xmlns:p14="http://schemas.microsoft.com/office/powerpoint/2010/main" val="165674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Rhino Developer Stacks </a:t>
            </a:r>
            <a:r>
              <a:rPr lang="en-US" sz="1200" b="0" i="0" kern="1200" dirty="0">
                <a:solidFill>
                  <a:schemeClr val="tx1"/>
                </a:solidFill>
                <a:effectLst/>
                <a:latin typeface="+mn-lt"/>
                <a:ea typeface="+mn-ea"/>
                <a:cs typeface="+mn-cs"/>
              </a:rPr>
              <a:t>- .NET Stack and C++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 Rhino Core </a:t>
            </a:r>
            <a:r>
              <a:rPr lang="en-US" sz="1200" b="0" i="0" kern="1200" dirty="0">
                <a:solidFill>
                  <a:schemeClr val="tx1"/>
                </a:solidFill>
                <a:effectLst/>
                <a:latin typeface="+mn-lt"/>
                <a:ea typeface="+mn-ea"/>
                <a:cs typeface="+mn-cs"/>
              </a:rPr>
              <a:t>- The C++ Core of Rhino is the oldest and broadest set of code. This is where the runtime document is managed, where all the OpenGL viewport drawing code exists, and it’s where the computational geometry code written by our mathematicians lives. Many of Rhino’s commands are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openNURBS</a:t>
            </a:r>
            <a:r>
              <a:rPr lang="en-US" sz="1200" b="0" i="0" kern="1200" dirty="0">
                <a:solidFill>
                  <a:schemeClr val="tx1"/>
                </a:solidFill>
                <a:effectLst/>
                <a:latin typeface="+mn-lt"/>
                <a:ea typeface="+mn-ea"/>
                <a:cs typeface="+mn-cs"/>
              </a:rPr>
              <a:t> - Our free C++ source code that lets you read and write Rhino 3dm files - all the way back to version 1. openNURBS was our first open-source project. The code compiles on Windows, macOS, Linux, iOS, and Android. It’s used in various third-party applications like ArchiCAD, SolidWorks, Inventor, SketchUp and many other products to read or write 3dm files directly.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RhinoCommon</a:t>
            </a:r>
            <a:r>
              <a:rPr lang="en-US" sz="1200" b="0" i="0" kern="1200" dirty="0">
                <a:solidFill>
                  <a:schemeClr val="tx1"/>
                </a:solidFill>
                <a:effectLst/>
                <a:latin typeface="+mn-lt"/>
                <a:ea typeface="+mn-ea"/>
                <a:cs typeface="+mn-cs"/>
              </a:rPr>
              <a:t> – This is our .NET SDK for Rhino, built atop the portions of the .NET framework that are common on both Windows and macOS (via Mono). RhinoCommon allows developers to run .NET code on both Rhino for Windows and Rhino for Mac.</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Rhino3dmIO</a:t>
            </a:r>
            <a:r>
              <a:rPr lang="en-US" b="0" i="0" dirty="0"/>
              <a:t> - A flavored version of RhinoCommon that uses openNURBS. </a:t>
            </a:r>
            <a:r>
              <a:rPr lang="en-US" sz="1200" b="0" i="0" kern="1200" dirty="0">
                <a:solidFill>
                  <a:schemeClr val="tx1"/>
                </a:solidFill>
                <a:effectLst/>
                <a:latin typeface="+mn-lt"/>
                <a:ea typeface="+mn-ea"/>
                <a:cs typeface="+mn-cs"/>
              </a:rPr>
              <a:t>This allows you to write .NET applications that can read/write the .3dm file format. </a:t>
            </a:r>
            <a:endParaRPr lang="en-US" b="0" i="0" dirty="0"/>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821B3C6-8F53-4D7D-9037-0F33155C31DB}" type="slidenum">
              <a:rPr lang="en-US" smtClean="0"/>
              <a:t>40</a:t>
            </a:fld>
            <a:endParaRPr lang="en-US"/>
          </a:p>
        </p:txBody>
      </p:sp>
    </p:spTree>
    <p:extLst>
      <p:ext uri="{BB962C8B-B14F-4D97-AF65-F5344CB8AC3E}">
        <p14:creationId xmlns:p14="http://schemas.microsoft.com/office/powerpoint/2010/main" val="25330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hear that the combination of Rhino and Grasshopper are pretty capable of creating geometry. We’ve often told of projects being done with Rhino and Grasshopper. It’s pretty exciting for us to see what all is being done.</a:t>
            </a:r>
          </a:p>
          <a:p>
            <a:endParaRPr lang="en-US" dirty="0"/>
          </a:p>
          <a:p>
            <a:r>
              <a:rPr lang="en-US" dirty="0"/>
              <a:t>And from how widely it’s used, openNURBS is great for reading and writing this geometry to disk, specifically 3dm files. If you are familiar with openNURBS, it’s our free C++ source code that lets you read and write Rhino 3dm files. OpenNURBS was our first open-source project. The code compiles on Windows, macOS, Linux, iOS, and Android. It’s used in various third-party applications like ArchiCAD, SolidWorks, Inventor, SketchUp and many other products to read or write 3dm files directly.</a:t>
            </a:r>
          </a:p>
          <a:p>
            <a:endParaRPr lang="en-US" dirty="0"/>
          </a:p>
          <a:p>
            <a:r>
              <a:rPr lang="en-US" sz="1200" b="0" i="0" kern="1200" dirty="0">
                <a:solidFill>
                  <a:schemeClr val="tx1"/>
                </a:solidFill>
                <a:effectLst/>
                <a:latin typeface="+mn-lt"/>
                <a:ea typeface="+mn-ea"/>
                <a:cs typeface="+mn-cs"/>
              </a:rPr>
              <a:t>When I speak of </a:t>
            </a:r>
            <a:r>
              <a:rPr lang="en-US" dirty="0"/>
              <a:t>openNURBS</a:t>
            </a:r>
            <a:r>
              <a:rPr lang="en-US" sz="1200" b="0" i="0" kern="1200" dirty="0">
                <a:solidFill>
                  <a:schemeClr val="tx1"/>
                </a:solidFill>
                <a:effectLst/>
                <a:latin typeface="+mn-lt"/>
                <a:ea typeface="+mn-ea"/>
                <a:cs typeface="+mn-cs"/>
              </a:rPr>
              <a:t>, I am also referring to Rhino3dmIO.</a:t>
            </a:r>
          </a:p>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2</a:t>
            </a:fld>
            <a:endParaRPr lang="en-US"/>
          </a:p>
        </p:txBody>
      </p:sp>
    </p:spTree>
    <p:extLst>
      <p:ext uri="{BB962C8B-B14F-4D97-AF65-F5344CB8AC3E}">
        <p14:creationId xmlns:p14="http://schemas.microsoft.com/office/powerpoint/2010/main" val="419537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heard from last year’s AEC Tech conference, and from other conferences, is that everyone seems to be working on project sharing and interoperability between platforms (Revit, Rhino/Grasshopper, AutoCAD, Excel, ETABs, Tekla, etc.). </a:t>
            </a:r>
          </a:p>
          <a:p>
            <a:endParaRPr lang="en-US" dirty="0"/>
          </a:p>
          <a:p>
            <a:r>
              <a:rPr lang="en-US" sz="1200" b="0" i="0" kern="1200" dirty="0">
                <a:solidFill>
                  <a:schemeClr val="tx1"/>
                </a:solidFill>
                <a:effectLst/>
                <a:latin typeface="+mn-lt"/>
                <a:ea typeface="+mn-ea"/>
                <a:cs typeface="+mn-cs"/>
              </a:rPr>
              <a:t>The other think we heard was that, as good as openNURBS was, it wasn’t as good Rhino All the “good stuff” in in the Rhino SDK.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lot of people working in this area. </a:t>
            </a:r>
          </a:p>
          <a:p>
            <a:endParaRPr lang="en-US" dirty="0"/>
          </a:p>
          <a:p>
            <a:r>
              <a:rPr lang="en-US" dirty="0"/>
              <a:t>At last year’s AEC Hackathon, I wrote a project called “Rockfish”, which essentially created a “server” plug-in that ran in Rhino 5 that would accept incoming requests for geometry calculations from  non-Rhino .NET clients.</a:t>
            </a:r>
          </a:p>
          <a:p>
            <a:endParaRPr lang="en-US" dirty="0"/>
          </a:p>
          <a:p>
            <a:r>
              <a:rPr lang="en-US" dirty="0"/>
              <a:t>Anyway, it was clear we need to do more work this area.</a:t>
            </a:r>
          </a:p>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3</a:t>
            </a:fld>
            <a:endParaRPr lang="en-US"/>
          </a:p>
        </p:txBody>
      </p:sp>
    </p:spTree>
    <p:extLst>
      <p:ext uri="{BB962C8B-B14F-4D97-AF65-F5344CB8AC3E}">
        <p14:creationId xmlns:p14="http://schemas.microsoft.com/office/powerpoint/2010/main" val="366004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shipping Rhino 6, we began working on some tools to help with what I just mentioned. One of the impotent tools to come out of this is Rhino Inside.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Rhino Inside technology allows Rhino and Grasshopper to be embedded within other products.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Rhino Inside is a development project for developers.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Rhino 7 WIP (Work in Progress) can now run </a:t>
            </a:r>
            <a:r>
              <a:rPr lang="en-US" sz="1200" b="1" i="0" kern="1200" dirty="0">
                <a:solidFill>
                  <a:schemeClr val="tx1"/>
                </a:solidFill>
                <a:effectLst/>
                <a:latin typeface="+mn-lt"/>
                <a:ea typeface="+mn-ea"/>
                <a:cs typeface="+mn-cs"/>
              </a:rPr>
              <a:t>inside</a:t>
            </a:r>
            <a:r>
              <a:rPr lang="en-US" sz="1200" b="0" i="0" kern="1200" dirty="0">
                <a:solidFill>
                  <a:schemeClr val="tx1"/>
                </a:solidFill>
                <a:effectLst/>
                <a:latin typeface="+mn-lt"/>
                <a:ea typeface="+mn-ea"/>
                <a:cs typeface="+mn-cs"/>
              </a:rPr>
              <a:t> other 64-bit Windows applications such as Revit, AutoCAD, and potentially inside </a:t>
            </a:r>
            <a:r>
              <a:rPr lang="en-US" sz="1200" b="0" i="0" kern="1200" dirty="0" err="1">
                <a:solidFill>
                  <a:schemeClr val="tx1"/>
                </a:solidFill>
                <a:effectLst/>
                <a:latin typeface="+mn-lt"/>
                <a:ea typeface="+mn-ea"/>
                <a:cs typeface="+mn-cs"/>
              </a:rPr>
              <a:t>Solidworks</a:t>
            </a:r>
            <a:r>
              <a:rPr lang="en-US" sz="1200" b="0" i="0" kern="1200" dirty="0">
                <a:solidFill>
                  <a:schemeClr val="tx1"/>
                </a:solidFill>
                <a:effectLst/>
                <a:latin typeface="+mn-lt"/>
                <a:ea typeface="+mn-ea"/>
                <a:cs typeface="+mn-cs"/>
              </a:rPr>
              <a:t>, Photoshop, Excel, etc.</a:t>
            </a:r>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4</a:t>
            </a:fld>
            <a:endParaRPr lang="en-US"/>
          </a:p>
        </p:txBody>
      </p:sp>
    </p:spTree>
    <p:extLst>
      <p:ext uri="{BB962C8B-B14F-4D97-AF65-F5344CB8AC3E}">
        <p14:creationId xmlns:p14="http://schemas.microsoft.com/office/powerpoint/2010/main" val="145835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Compute?</a:t>
            </a:r>
          </a:p>
        </p:txBody>
      </p:sp>
      <p:sp>
        <p:nvSpPr>
          <p:cNvPr id="4" name="Slide Number Placeholder 3"/>
          <p:cNvSpPr>
            <a:spLocks noGrp="1"/>
          </p:cNvSpPr>
          <p:nvPr>
            <p:ph type="sldNum" sz="quarter" idx="5"/>
          </p:nvPr>
        </p:nvSpPr>
        <p:spPr/>
        <p:txBody>
          <a:bodyPr/>
          <a:lstStyle/>
          <a:p>
            <a:fld id="{C821B3C6-8F53-4D7D-9037-0F33155C31DB}" type="slidenum">
              <a:rPr lang="en-US" smtClean="0"/>
              <a:t>9</a:t>
            </a:fld>
            <a:endParaRPr lang="en-US"/>
          </a:p>
        </p:txBody>
      </p:sp>
    </p:spTree>
    <p:extLst>
      <p:ext uri="{BB962C8B-B14F-4D97-AF65-F5344CB8AC3E}">
        <p14:creationId xmlns:p14="http://schemas.microsoft.com/office/powerpoint/2010/main" val="8022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10</a:t>
            </a:fld>
            <a:endParaRPr lang="en-US"/>
          </a:p>
        </p:txBody>
      </p:sp>
    </p:spTree>
    <p:extLst>
      <p:ext uri="{BB962C8B-B14F-4D97-AF65-F5344CB8AC3E}">
        <p14:creationId xmlns:p14="http://schemas.microsoft.com/office/powerpoint/2010/main" val="3107813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11</a:t>
            </a:fld>
            <a:endParaRPr lang="en-US"/>
          </a:p>
        </p:txBody>
      </p:sp>
    </p:spTree>
    <p:extLst>
      <p:ext uri="{BB962C8B-B14F-4D97-AF65-F5344CB8AC3E}">
        <p14:creationId xmlns:p14="http://schemas.microsoft.com/office/powerpoint/2010/main" val="708757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21</a:t>
            </a:fld>
            <a:endParaRPr lang="en-US"/>
          </a:p>
        </p:txBody>
      </p:sp>
    </p:spTree>
    <p:extLst>
      <p:ext uri="{BB962C8B-B14F-4D97-AF65-F5344CB8AC3E}">
        <p14:creationId xmlns:p14="http://schemas.microsoft.com/office/powerpoint/2010/main" val="168336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1B3C6-8F53-4D7D-9037-0F33155C31DB}" type="slidenum">
              <a:rPr lang="en-US" smtClean="0"/>
              <a:t>23</a:t>
            </a:fld>
            <a:endParaRPr lang="en-US"/>
          </a:p>
        </p:txBody>
      </p:sp>
    </p:spTree>
    <p:extLst>
      <p:ext uri="{BB962C8B-B14F-4D97-AF65-F5344CB8AC3E}">
        <p14:creationId xmlns:p14="http://schemas.microsoft.com/office/powerpoint/2010/main" val="196491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A96794-BA98-4B94-9330-3B68820F7F44}" type="datetime1">
              <a:rPr lang="en-US" smtClean="0"/>
              <a:t>8/22/2019</a:t>
            </a:fld>
            <a:endParaRPr lang="en-US"/>
          </a:p>
        </p:txBody>
      </p:sp>
      <p:sp>
        <p:nvSpPr>
          <p:cNvPr id="5" name="Footer Placeholder 4"/>
          <p:cNvSpPr>
            <a:spLocks noGrp="1"/>
          </p:cNvSpPr>
          <p:nvPr>
            <p:ph type="ftr" sz="quarter" idx="11"/>
          </p:nvPr>
        </p:nvSpPr>
        <p:spPr/>
        <p:txBody>
          <a:bodyPr/>
          <a:lstStyle/>
          <a:p>
            <a:r>
              <a:rPr lang="en-US" dirty="0"/>
              <a:t>Design NXT Week, Atlanta</a:t>
            </a:r>
          </a:p>
        </p:txBody>
      </p:sp>
      <p:sp>
        <p:nvSpPr>
          <p:cNvPr id="6" name="Slide Number Placeholder 5"/>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166724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B5F12-758F-42C6-8C99-848260F83DE3}" type="datetime1">
              <a:rPr lang="en-US" smtClean="0"/>
              <a:t>8/22/2019</a:t>
            </a:fld>
            <a:endParaRPr lang="en-US"/>
          </a:p>
        </p:txBody>
      </p:sp>
      <p:sp>
        <p:nvSpPr>
          <p:cNvPr id="5" name="Footer Placeholder 4"/>
          <p:cNvSpPr>
            <a:spLocks noGrp="1"/>
          </p:cNvSpPr>
          <p:nvPr>
            <p:ph type="ftr" sz="quarter" idx="11"/>
          </p:nvPr>
        </p:nvSpPr>
        <p:spPr/>
        <p:txBody>
          <a:bodyPr/>
          <a:lstStyle>
            <a:lvl1pPr>
              <a:defRPr/>
            </a:lvl1pPr>
          </a:lstStyle>
          <a:p>
            <a:r>
              <a:rPr lang="en-US" dirty="0"/>
              <a:t>Design NXT Week, Atlanta</a:t>
            </a:r>
          </a:p>
        </p:txBody>
      </p:sp>
      <p:sp>
        <p:nvSpPr>
          <p:cNvPr id="6" name="Slide Number Placeholder 5"/>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122533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97FD0-722C-42F4-9316-774467FB15E6}" type="datetime1">
              <a:rPr lang="en-US" smtClean="0"/>
              <a:t>8/22/2019</a:t>
            </a:fld>
            <a:endParaRPr lang="en-US"/>
          </a:p>
        </p:txBody>
      </p:sp>
      <p:sp>
        <p:nvSpPr>
          <p:cNvPr id="5" name="Footer Placeholder 4"/>
          <p:cNvSpPr>
            <a:spLocks noGrp="1"/>
          </p:cNvSpPr>
          <p:nvPr>
            <p:ph type="ftr" sz="quarter" idx="11"/>
          </p:nvPr>
        </p:nvSpPr>
        <p:spPr/>
        <p:txBody>
          <a:bodyPr/>
          <a:lstStyle>
            <a:lvl1pPr>
              <a:defRPr/>
            </a:lvl1pPr>
          </a:lstStyle>
          <a:p>
            <a:r>
              <a:rPr lang="en-US" dirty="0"/>
              <a:t>Design NXT Week, Atlanta</a:t>
            </a:r>
          </a:p>
        </p:txBody>
      </p:sp>
      <p:sp>
        <p:nvSpPr>
          <p:cNvPr id="6" name="Slide Number Placeholder 5"/>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399937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3886200" cy="715962"/>
          </a:xfrm>
          <a:solidFill>
            <a:schemeClr val="tx1">
              <a:lumMod val="50000"/>
              <a:lumOff val="50000"/>
            </a:schemeClr>
          </a:solidFill>
        </p:spPr>
        <p:txBody>
          <a:bodyPr/>
          <a:lstStyle>
            <a:lvl1pPr algn="l">
              <a:defRPr>
                <a:solidFill>
                  <a:schemeClr val="bg1"/>
                </a:solidFill>
              </a:defRPr>
            </a:lvl1pPr>
          </a:lstStyle>
          <a:p>
            <a:r>
              <a:rPr lang="en-US" dirty="0"/>
              <a:t>Click to edit</a:t>
            </a:r>
          </a:p>
        </p:txBody>
      </p:sp>
      <p:sp>
        <p:nvSpPr>
          <p:cNvPr id="3" name="Content Placeholder 2"/>
          <p:cNvSpPr>
            <a:spLocks noGrp="1"/>
          </p:cNvSpPr>
          <p:nvPr>
            <p:ph idx="1"/>
          </p:nvPr>
        </p:nvSpPr>
        <p:spPr>
          <a:xfrm>
            <a:off x="457200" y="1143000"/>
            <a:ext cx="8229600" cy="4983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473DDB-F9A7-42F4-BA15-F33A63338C6B}" type="datetime1">
              <a:rPr lang="en-US" smtClean="0"/>
              <a:t>8/22/2019</a:t>
            </a:fld>
            <a:endParaRPr lang="en-US"/>
          </a:p>
        </p:txBody>
      </p:sp>
      <p:sp>
        <p:nvSpPr>
          <p:cNvPr id="5" name="Footer Placeholder 4"/>
          <p:cNvSpPr>
            <a:spLocks noGrp="1"/>
          </p:cNvSpPr>
          <p:nvPr>
            <p:ph type="ftr" sz="quarter" idx="11"/>
          </p:nvPr>
        </p:nvSpPr>
        <p:spPr/>
        <p:txBody>
          <a:bodyPr/>
          <a:lstStyle/>
          <a:p>
            <a:r>
              <a:rPr lang="en-US" dirty="0"/>
              <a:t>Design NXT Week, Atlanta</a:t>
            </a:r>
          </a:p>
        </p:txBody>
      </p:sp>
      <p:sp>
        <p:nvSpPr>
          <p:cNvPr id="6" name="Slide Number Placeholder 5"/>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32075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5A0C8-B873-4EF1-AB70-5D5FFD2F7BFD}" type="datetime1">
              <a:rPr lang="en-US" smtClean="0"/>
              <a:t>8/22/2019</a:t>
            </a:fld>
            <a:endParaRPr lang="en-US"/>
          </a:p>
        </p:txBody>
      </p:sp>
      <p:sp>
        <p:nvSpPr>
          <p:cNvPr id="5" name="Footer Placeholder 4"/>
          <p:cNvSpPr>
            <a:spLocks noGrp="1"/>
          </p:cNvSpPr>
          <p:nvPr>
            <p:ph type="ftr" sz="quarter" idx="11"/>
          </p:nvPr>
        </p:nvSpPr>
        <p:spPr/>
        <p:txBody>
          <a:bodyPr/>
          <a:lstStyle>
            <a:lvl1pPr>
              <a:defRPr/>
            </a:lvl1pPr>
          </a:lstStyle>
          <a:p>
            <a:r>
              <a:rPr lang="en-US" dirty="0"/>
              <a:t>Design NXT Week, Atlanta</a:t>
            </a:r>
          </a:p>
        </p:txBody>
      </p:sp>
      <p:sp>
        <p:nvSpPr>
          <p:cNvPr id="6" name="Slide Number Placeholder 5"/>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108941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DD4400-A755-41AC-95EC-3F35A9D5B16C}" type="datetime1">
              <a:rPr lang="en-US" smtClean="0"/>
              <a:t>8/22/2019</a:t>
            </a:fld>
            <a:endParaRPr lang="en-US"/>
          </a:p>
        </p:txBody>
      </p:sp>
      <p:sp>
        <p:nvSpPr>
          <p:cNvPr id="6" name="Footer Placeholder 5"/>
          <p:cNvSpPr>
            <a:spLocks noGrp="1"/>
          </p:cNvSpPr>
          <p:nvPr>
            <p:ph type="ftr" sz="quarter" idx="11"/>
          </p:nvPr>
        </p:nvSpPr>
        <p:spPr/>
        <p:txBody>
          <a:bodyPr/>
          <a:lstStyle>
            <a:lvl1pPr>
              <a:defRPr/>
            </a:lvl1pPr>
          </a:lstStyle>
          <a:p>
            <a:r>
              <a:rPr lang="en-US" dirty="0"/>
              <a:t>Design NXT Week, Atlanta</a:t>
            </a:r>
          </a:p>
        </p:txBody>
      </p:sp>
      <p:sp>
        <p:nvSpPr>
          <p:cNvPr id="7" name="Slide Number Placeholder 6"/>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21093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3DE7BA-CD8B-4C00-9678-C4726DBE4F0F}" type="datetime1">
              <a:rPr lang="en-US" smtClean="0"/>
              <a:t>8/22/2019</a:t>
            </a:fld>
            <a:endParaRPr lang="en-US"/>
          </a:p>
        </p:txBody>
      </p:sp>
      <p:sp>
        <p:nvSpPr>
          <p:cNvPr id="8" name="Footer Placeholder 7"/>
          <p:cNvSpPr>
            <a:spLocks noGrp="1"/>
          </p:cNvSpPr>
          <p:nvPr>
            <p:ph type="ftr" sz="quarter" idx="11"/>
          </p:nvPr>
        </p:nvSpPr>
        <p:spPr/>
        <p:txBody>
          <a:bodyPr/>
          <a:lstStyle>
            <a:lvl1pPr>
              <a:defRPr/>
            </a:lvl1pPr>
          </a:lstStyle>
          <a:p>
            <a:r>
              <a:rPr lang="en-US" dirty="0"/>
              <a:t>Design NXT Week, Atlanta</a:t>
            </a:r>
          </a:p>
        </p:txBody>
      </p:sp>
      <p:sp>
        <p:nvSpPr>
          <p:cNvPr id="9" name="Slide Number Placeholder 8"/>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315254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CEDA9A-81EC-4D99-B9A0-8EDFD94FC79B}" type="datetime1">
              <a:rPr lang="en-US" smtClean="0"/>
              <a:t>8/22/2019</a:t>
            </a:fld>
            <a:endParaRPr lang="en-US"/>
          </a:p>
        </p:txBody>
      </p:sp>
      <p:sp>
        <p:nvSpPr>
          <p:cNvPr id="4" name="Footer Placeholder 3"/>
          <p:cNvSpPr>
            <a:spLocks noGrp="1"/>
          </p:cNvSpPr>
          <p:nvPr>
            <p:ph type="ftr" sz="quarter" idx="11"/>
          </p:nvPr>
        </p:nvSpPr>
        <p:spPr/>
        <p:txBody>
          <a:bodyPr/>
          <a:lstStyle>
            <a:lvl1pPr>
              <a:defRPr/>
            </a:lvl1pPr>
          </a:lstStyle>
          <a:p>
            <a:r>
              <a:rPr lang="en-US" dirty="0"/>
              <a:t>Design NXT Week, Atlanta</a:t>
            </a:r>
          </a:p>
        </p:txBody>
      </p:sp>
      <p:sp>
        <p:nvSpPr>
          <p:cNvPr id="5" name="Slide Number Placeholder 4"/>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340290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36434-DF9C-4FA0-B54C-1BF8F44AEEDD}" type="datetime1">
              <a:rPr lang="en-US" smtClean="0"/>
              <a:t>8/22/2019</a:t>
            </a:fld>
            <a:endParaRPr lang="en-US"/>
          </a:p>
        </p:txBody>
      </p:sp>
      <p:sp>
        <p:nvSpPr>
          <p:cNvPr id="3" name="Footer Placeholder 2"/>
          <p:cNvSpPr>
            <a:spLocks noGrp="1"/>
          </p:cNvSpPr>
          <p:nvPr>
            <p:ph type="ftr" sz="quarter" idx="11"/>
          </p:nvPr>
        </p:nvSpPr>
        <p:spPr/>
        <p:txBody>
          <a:bodyPr/>
          <a:lstStyle>
            <a:lvl1pPr>
              <a:defRPr/>
            </a:lvl1pPr>
          </a:lstStyle>
          <a:p>
            <a:r>
              <a:rPr lang="en-US" dirty="0"/>
              <a:t>Design NXT Week, Atlanta</a:t>
            </a:r>
          </a:p>
        </p:txBody>
      </p:sp>
      <p:sp>
        <p:nvSpPr>
          <p:cNvPr id="4" name="Slide Number Placeholder 3"/>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290085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E8983-A8F3-4072-B51F-E31C7D86D7E5}" type="datetime1">
              <a:rPr lang="en-US" smtClean="0"/>
              <a:t>8/22/2019</a:t>
            </a:fld>
            <a:endParaRPr lang="en-US"/>
          </a:p>
        </p:txBody>
      </p:sp>
      <p:sp>
        <p:nvSpPr>
          <p:cNvPr id="6" name="Footer Placeholder 5"/>
          <p:cNvSpPr>
            <a:spLocks noGrp="1"/>
          </p:cNvSpPr>
          <p:nvPr>
            <p:ph type="ftr" sz="quarter" idx="11"/>
          </p:nvPr>
        </p:nvSpPr>
        <p:spPr/>
        <p:txBody>
          <a:bodyPr/>
          <a:lstStyle>
            <a:lvl1pPr>
              <a:defRPr/>
            </a:lvl1pPr>
          </a:lstStyle>
          <a:p>
            <a:r>
              <a:rPr lang="en-US" dirty="0"/>
              <a:t>Design NXT Week, Atlanta</a:t>
            </a:r>
          </a:p>
        </p:txBody>
      </p:sp>
      <p:sp>
        <p:nvSpPr>
          <p:cNvPr id="7" name="Slide Number Placeholder 6"/>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71433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C469D-F7CE-4528-8374-EA9F3027D424}" type="datetime1">
              <a:rPr lang="en-US" smtClean="0"/>
              <a:t>8/22/2019</a:t>
            </a:fld>
            <a:endParaRPr lang="en-US"/>
          </a:p>
        </p:txBody>
      </p:sp>
      <p:sp>
        <p:nvSpPr>
          <p:cNvPr id="6" name="Footer Placeholder 5"/>
          <p:cNvSpPr>
            <a:spLocks noGrp="1"/>
          </p:cNvSpPr>
          <p:nvPr>
            <p:ph type="ftr" sz="quarter" idx="11"/>
          </p:nvPr>
        </p:nvSpPr>
        <p:spPr/>
        <p:txBody>
          <a:bodyPr/>
          <a:lstStyle>
            <a:lvl1pPr>
              <a:defRPr/>
            </a:lvl1pPr>
          </a:lstStyle>
          <a:p>
            <a:r>
              <a:rPr lang="en-US" dirty="0"/>
              <a:t>Design NXT Week, Atlanta</a:t>
            </a:r>
          </a:p>
        </p:txBody>
      </p:sp>
      <p:sp>
        <p:nvSpPr>
          <p:cNvPr id="7" name="Slide Number Placeholder 6"/>
          <p:cNvSpPr>
            <a:spLocks noGrp="1"/>
          </p:cNvSpPr>
          <p:nvPr>
            <p:ph type="sldNum" sz="quarter" idx="12"/>
          </p:nvPr>
        </p:nvSpPr>
        <p:spPr/>
        <p:txBody>
          <a:bodyPr/>
          <a:lstStyle/>
          <a:p>
            <a:fld id="{F24022B1-8DD7-484D-ACC7-D86DF69411AB}" type="slidenum">
              <a:rPr lang="en-US" smtClean="0"/>
              <a:t>‹#›</a:t>
            </a:fld>
            <a:endParaRPr lang="en-US"/>
          </a:p>
        </p:txBody>
      </p:sp>
    </p:spTree>
    <p:extLst>
      <p:ext uri="{BB962C8B-B14F-4D97-AF65-F5344CB8AC3E}">
        <p14:creationId xmlns:p14="http://schemas.microsoft.com/office/powerpoint/2010/main" val="35229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635635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1D618-026C-492A-A730-FA223DC73D37}" type="datetime1">
              <a:rPr lang="en-US" smtClean="0"/>
              <a:t>8/22/2019</a:t>
            </a:fld>
            <a:endParaRPr lang="en-US"/>
          </a:p>
        </p:txBody>
      </p:sp>
      <p:sp>
        <p:nvSpPr>
          <p:cNvPr id="5" name="Footer Placeholder 4"/>
          <p:cNvSpPr>
            <a:spLocks noGrp="1"/>
          </p:cNvSpPr>
          <p:nvPr>
            <p:ph type="ftr" sz="quarter" idx="3"/>
          </p:nvPr>
        </p:nvSpPr>
        <p:spPr>
          <a:xfrm>
            <a:off x="762000" y="6338449"/>
            <a:ext cx="1828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Design NXT Week, Atlanta</a:t>
            </a:r>
          </a:p>
        </p:txBody>
      </p:sp>
      <p:sp>
        <p:nvSpPr>
          <p:cNvPr id="6" name="Slide Number Placeholder 5"/>
          <p:cNvSpPr>
            <a:spLocks noGrp="1"/>
          </p:cNvSpPr>
          <p:nvPr>
            <p:ph type="sldNum" sz="quarter" idx="4"/>
          </p:nvPr>
        </p:nvSpPr>
        <p:spPr>
          <a:xfrm>
            <a:off x="4419600" y="6356350"/>
            <a:ext cx="685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022B1-8DD7-484D-ACC7-D86DF69411AB}" type="slidenum">
              <a:rPr lang="en-US" smtClean="0"/>
              <a:t>‹#›</a:t>
            </a:fld>
            <a:endParaRPr lang="en-US"/>
          </a:p>
        </p:txBody>
      </p:sp>
      <p:sp>
        <p:nvSpPr>
          <p:cNvPr id="7" name="Footer Placeholder 4"/>
          <p:cNvSpPr txBox="1">
            <a:spLocks/>
          </p:cNvSpPr>
          <p:nvPr userDrawn="1"/>
        </p:nvSpPr>
        <p:spPr>
          <a:xfrm>
            <a:off x="6781800" y="6338449"/>
            <a:ext cx="19050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compute.rhino3d.com</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32769"/>
            <a:ext cx="338035" cy="350810"/>
          </a:xfrm>
          <a:prstGeom prst="rect">
            <a:avLst/>
          </a:prstGeom>
        </p:spPr>
      </p:pic>
    </p:spTree>
    <p:extLst>
      <p:ext uri="{BB962C8B-B14F-4D97-AF65-F5344CB8AC3E}">
        <p14:creationId xmlns:p14="http://schemas.microsoft.com/office/powerpoint/2010/main" val="233415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438400"/>
            <a:ext cx="4419600" cy="1676400"/>
          </a:xfrm>
        </p:spPr>
        <p:txBody>
          <a:bodyPr>
            <a:normAutofit/>
          </a:bodyPr>
          <a:lstStyle/>
          <a:p>
            <a:pPr algn="l"/>
            <a:r>
              <a:rPr lang="en-US" sz="3600" dirty="0">
                <a:solidFill>
                  <a:schemeClr val="tx1">
                    <a:lumMod val="50000"/>
                    <a:lumOff val="50000"/>
                  </a:schemeClr>
                </a:solidFill>
              </a:rPr>
              <a:t>compute</a:t>
            </a:r>
            <a:r>
              <a:rPr lang="en-US" sz="3600" dirty="0"/>
              <a:t>.rhino3d</a:t>
            </a:r>
            <a:br>
              <a:rPr lang="en-US" dirty="0"/>
            </a:br>
            <a:r>
              <a:rPr lang="en-US" sz="2800" b="0" dirty="0"/>
              <a:t>Rhino as a Geometry Server</a:t>
            </a:r>
            <a:br>
              <a:rPr lang="en-US" sz="2800" b="0" dirty="0"/>
            </a:br>
            <a:r>
              <a:rPr lang="en-US" sz="2400" b="0" dirty="0"/>
              <a:t>Dale Fugier ▪ dale@mcneel.com</a:t>
            </a:r>
          </a:p>
        </p:txBody>
      </p:sp>
      <p:sp>
        <p:nvSpPr>
          <p:cNvPr id="4" name="Footer Placeholder 3"/>
          <p:cNvSpPr>
            <a:spLocks noGrp="1"/>
          </p:cNvSpPr>
          <p:nvPr>
            <p:ph type="ftr" sz="quarter" idx="11"/>
          </p:nvPr>
        </p:nvSpPr>
        <p:spPr/>
        <p:txBody>
          <a:bodyPr/>
          <a:lstStyle/>
          <a:p>
            <a:r>
              <a:rPr lang="en-US"/>
              <a:t>Design NXT Week, Atlanta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49" y="2133600"/>
            <a:ext cx="2994551" cy="2276559"/>
          </a:xfrm>
          <a:prstGeom prst="rect">
            <a:avLst/>
          </a:prstGeom>
        </p:spPr>
      </p:pic>
    </p:spTree>
    <p:extLst>
      <p:ext uri="{BB962C8B-B14F-4D97-AF65-F5344CB8AC3E}">
        <p14:creationId xmlns:p14="http://schemas.microsoft.com/office/powerpoint/2010/main" val="285361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a:t>
            </a:r>
          </a:p>
        </p:txBody>
      </p:sp>
      <p:sp>
        <p:nvSpPr>
          <p:cNvPr id="3" name="Content Placeholder 2"/>
          <p:cNvSpPr>
            <a:spLocks noGrp="1"/>
          </p:cNvSpPr>
          <p:nvPr>
            <p:ph idx="1"/>
          </p:nvPr>
        </p:nvSpPr>
        <p:spPr/>
        <p:txBody>
          <a:bodyPr/>
          <a:lstStyle/>
          <a:p>
            <a:r>
              <a:rPr lang="en-US" dirty="0"/>
              <a:t>Rhino Compute Service is an accessible geometry calculator.</a:t>
            </a:r>
          </a:p>
          <a:p>
            <a:r>
              <a:rPr lang="en-US" dirty="0"/>
              <a:t>A standalone .NET Web Server.</a:t>
            </a:r>
          </a:p>
          <a:p>
            <a:r>
              <a:rPr lang="en-US" dirty="0"/>
              <a:t>Allows access to the Rhino's geometry library through a stateless REST API via the McNeel cloud.</a:t>
            </a:r>
          </a:p>
          <a:p>
            <a:r>
              <a:rPr lang="en-US" dirty="0"/>
              <a:t>Based on the </a:t>
            </a:r>
            <a:r>
              <a:rPr lang="en-US" u="sng" dirty="0"/>
              <a:t>Rhino Inside</a:t>
            </a:r>
            <a:r>
              <a:rPr lang="en-US" dirty="0"/>
              <a:t> technology to embed Rhino advanced geometry calculation inside an online web service.</a:t>
            </a:r>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07136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Potential Uses</a:t>
            </a:r>
          </a:p>
        </p:txBody>
      </p:sp>
      <p:sp>
        <p:nvSpPr>
          <p:cNvPr id="3" name="Content Placeholder 2"/>
          <p:cNvSpPr>
            <a:spLocks noGrp="1"/>
          </p:cNvSpPr>
          <p:nvPr>
            <p:ph idx="1"/>
          </p:nvPr>
        </p:nvSpPr>
        <p:spPr/>
        <p:txBody>
          <a:bodyPr>
            <a:normAutofit fontScale="85000" lnSpcReduction="10000"/>
          </a:bodyPr>
          <a:lstStyle/>
          <a:p>
            <a:r>
              <a:rPr lang="en-US" dirty="0"/>
              <a:t>Perform geometry calculations through a cloud-based REST API.</a:t>
            </a:r>
          </a:p>
          <a:p>
            <a:r>
              <a:rPr lang="en-US" dirty="0"/>
              <a:t>Access RhinoCommon API calls from outside Rhino.</a:t>
            </a:r>
          </a:p>
          <a:p>
            <a:r>
              <a:rPr lang="en-US" dirty="0"/>
              <a:t>Access to additional RhinoCommon functions not available in openNURBS:</a:t>
            </a:r>
          </a:p>
          <a:p>
            <a:pPr lvl="1"/>
            <a:r>
              <a:rPr lang="en-US" dirty="0"/>
              <a:t>Closest point and intersection calculations.</a:t>
            </a:r>
          </a:p>
          <a:p>
            <a:pPr lvl="1"/>
            <a:r>
              <a:rPr lang="en-US" dirty="0"/>
              <a:t>Surface tessellation (meshing).</a:t>
            </a:r>
          </a:p>
          <a:p>
            <a:pPr lvl="1"/>
            <a:r>
              <a:rPr lang="en-US" dirty="0"/>
              <a:t>Booleans and interpolations.</a:t>
            </a:r>
          </a:p>
          <a:p>
            <a:pPr lvl="1"/>
            <a:r>
              <a:rPr lang="en-US" dirty="0"/>
              <a:t>Area and mass property calculations.</a:t>
            </a:r>
          </a:p>
          <a:p>
            <a:pPr lvl="1"/>
            <a:r>
              <a:rPr lang="en-US" dirty="0"/>
              <a:t>Other…</a:t>
            </a:r>
          </a:p>
          <a:p>
            <a:r>
              <a:rPr lang="en-US" dirty="0"/>
              <a:t>Local Compute servers can be instantiated for private calculations or parallel computational farms.</a:t>
            </a:r>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79633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C3B9-D599-4D7C-B96C-2DC4772EDA3B}"/>
              </a:ext>
            </a:extLst>
          </p:cNvPr>
          <p:cNvSpPr>
            <a:spLocks noGrp="1"/>
          </p:cNvSpPr>
          <p:nvPr>
            <p:ph type="title"/>
          </p:nvPr>
        </p:nvSpPr>
        <p:spPr/>
        <p:txBody>
          <a:bodyPr>
            <a:normAutofit fontScale="90000"/>
          </a:bodyPr>
          <a:lstStyle/>
          <a:p>
            <a:r>
              <a:rPr lang="en-US" dirty="0"/>
              <a:t>Directions</a:t>
            </a:r>
          </a:p>
        </p:txBody>
      </p:sp>
      <p:sp>
        <p:nvSpPr>
          <p:cNvPr id="3" name="Content Placeholder 2">
            <a:extLst>
              <a:ext uri="{FF2B5EF4-FFF2-40B4-BE49-F238E27FC236}">
                <a16:creationId xmlns:a16="http://schemas.microsoft.com/office/drawing/2014/main" id="{72DEC1FA-4813-475D-A9CC-48080D9D3050}"/>
              </a:ext>
            </a:extLst>
          </p:cNvPr>
          <p:cNvSpPr>
            <a:spLocks noGrp="1"/>
          </p:cNvSpPr>
          <p:nvPr>
            <p:ph idx="1"/>
          </p:nvPr>
        </p:nvSpPr>
        <p:spPr/>
        <p:txBody>
          <a:bodyPr/>
          <a:lstStyle/>
          <a:p>
            <a:r>
              <a:rPr lang="en-US" dirty="0"/>
              <a:t>Feedback and learning.</a:t>
            </a:r>
          </a:p>
          <a:p>
            <a:r>
              <a:rPr lang="en-US" dirty="0"/>
              <a:t>Large-scale testing with iRhino3D.</a:t>
            </a:r>
          </a:p>
          <a:p>
            <a:r>
              <a:rPr lang="en-US" dirty="0"/>
              <a:t>Private instances.</a:t>
            </a:r>
          </a:p>
          <a:p>
            <a:r>
              <a:rPr lang="en-US" dirty="0"/>
              <a:t>Add file translation and Grasshopper services.</a:t>
            </a:r>
          </a:p>
          <a:p>
            <a:r>
              <a:rPr lang="en-US" dirty="0"/>
              <a:t>Support for other online languages.</a:t>
            </a:r>
          </a:p>
          <a:p>
            <a:pPr lvl="1"/>
            <a:r>
              <a:rPr lang="en-US" dirty="0"/>
              <a:t>JavaScript</a:t>
            </a:r>
          </a:p>
          <a:p>
            <a:pPr lvl="1"/>
            <a:r>
              <a:rPr lang="en-US" dirty="0"/>
              <a:t>Python</a:t>
            </a:r>
          </a:p>
          <a:p>
            <a:r>
              <a:rPr lang="en-US" dirty="0"/>
              <a:t>Open source.</a:t>
            </a:r>
          </a:p>
        </p:txBody>
      </p:sp>
      <p:sp>
        <p:nvSpPr>
          <p:cNvPr id="4" name="Footer Placeholder 3">
            <a:extLst>
              <a:ext uri="{FF2B5EF4-FFF2-40B4-BE49-F238E27FC236}">
                <a16:creationId xmlns:a16="http://schemas.microsoft.com/office/drawing/2014/main" id="{4BC4DB18-86E9-40D2-91BD-72962BCAFF0B}"/>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13983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15C7-A253-40ED-A84C-9FCE1B9E0834}"/>
              </a:ext>
            </a:extLst>
          </p:cNvPr>
          <p:cNvSpPr>
            <a:spLocks noGrp="1"/>
          </p:cNvSpPr>
          <p:nvPr>
            <p:ph type="title"/>
          </p:nvPr>
        </p:nvSpPr>
        <p:spPr/>
        <p:txBody>
          <a:bodyPr>
            <a:normAutofit fontScale="90000"/>
          </a:bodyPr>
          <a:lstStyle/>
          <a:p>
            <a:r>
              <a:rPr lang="en-US" dirty="0"/>
              <a:t>Compute Clients</a:t>
            </a:r>
          </a:p>
        </p:txBody>
      </p:sp>
      <p:sp>
        <p:nvSpPr>
          <p:cNvPr id="3" name="Content Placeholder 2">
            <a:extLst>
              <a:ext uri="{FF2B5EF4-FFF2-40B4-BE49-F238E27FC236}">
                <a16:creationId xmlns:a16="http://schemas.microsoft.com/office/drawing/2014/main" id="{BDA4E801-E75D-49FF-8B12-9EDC164FF2B4}"/>
              </a:ext>
            </a:extLst>
          </p:cNvPr>
          <p:cNvSpPr>
            <a:spLocks noGrp="1"/>
          </p:cNvSpPr>
          <p:nvPr>
            <p:ph idx="1"/>
          </p:nvPr>
        </p:nvSpPr>
        <p:spPr/>
        <p:txBody>
          <a:bodyPr/>
          <a:lstStyle/>
          <a:p>
            <a:r>
              <a:rPr lang="en-US" dirty="0"/>
              <a:t>Two components (e.g. library or package) required:</a:t>
            </a:r>
          </a:p>
          <a:p>
            <a:pPr marL="914400" lvl="1" indent="-514350">
              <a:buFont typeface="+mj-lt"/>
              <a:buAutoNum type="arabicPeriod"/>
            </a:pPr>
            <a:r>
              <a:rPr lang="en-US" dirty="0"/>
              <a:t>Rhino3dm</a:t>
            </a:r>
          </a:p>
          <a:p>
            <a:pPr marL="914400" lvl="1" indent="-514350">
              <a:buFont typeface="+mj-lt"/>
              <a:buAutoNum type="arabicPeriod"/>
            </a:pPr>
            <a:r>
              <a:rPr lang="en-US" dirty="0"/>
              <a:t>compute-rhino3d</a:t>
            </a:r>
          </a:p>
          <a:p>
            <a:endParaRPr lang="en-US" dirty="0"/>
          </a:p>
        </p:txBody>
      </p:sp>
      <p:sp>
        <p:nvSpPr>
          <p:cNvPr id="4" name="Footer Placeholder 3">
            <a:extLst>
              <a:ext uri="{FF2B5EF4-FFF2-40B4-BE49-F238E27FC236}">
                <a16:creationId xmlns:a16="http://schemas.microsoft.com/office/drawing/2014/main" id="{C61AEDCE-C64F-4E51-93F9-01CE3814C429}"/>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684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44AC-C0AB-4F98-A098-32CCD25EE552}"/>
              </a:ext>
            </a:extLst>
          </p:cNvPr>
          <p:cNvSpPr>
            <a:spLocks noGrp="1"/>
          </p:cNvSpPr>
          <p:nvPr>
            <p:ph type="title"/>
          </p:nvPr>
        </p:nvSpPr>
        <p:spPr/>
        <p:txBody>
          <a:bodyPr>
            <a:normAutofit fontScale="90000"/>
          </a:bodyPr>
          <a:lstStyle/>
          <a:p>
            <a:r>
              <a:rPr lang="en-US" dirty="0"/>
              <a:t>rhino3dm</a:t>
            </a:r>
          </a:p>
        </p:txBody>
      </p:sp>
      <p:sp>
        <p:nvSpPr>
          <p:cNvPr id="3" name="Content Placeholder 2">
            <a:extLst>
              <a:ext uri="{FF2B5EF4-FFF2-40B4-BE49-F238E27FC236}">
                <a16:creationId xmlns:a16="http://schemas.microsoft.com/office/drawing/2014/main" id="{3AF1B0C3-E4C2-48AE-A82F-3A1B4BCD6F8A}"/>
              </a:ext>
            </a:extLst>
          </p:cNvPr>
          <p:cNvSpPr>
            <a:spLocks noGrp="1"/>
          </p:cNvSpPr>
          <p:nvPr>
            <p:ph idx="1"/>
          </p:nvPr>
        </p:nvSpPr>
        <p:spPr/>
        <p:txBody>
          <a:bodyPr/>
          <a:lstStyle/>
          <a:p>
            <a:r>
              <a:rPr lang="en-US" dirty="0"/>
              <a:t> A set of standalone libraries based on the OpenNURBS geometry library with a </a:t>
            </a:r>
            <a:r>
              <a:rPr lang="en-US" i="1" dirty="0"/>
              <a:t>RhinoCommon</a:t>
            </a:r>
            <a:r>
              <a:rPr lang="en-US" dirty="0"/>
              <a:t> style. </a:t>
            </a:r>
          </a:p>
          <a:p>
            <a:r>
              <a:rPr lang="en-US" dirty="0"/>
              <a:t>Provides the ability to access and manipulate geometry through .NET , Python or JavaScript applications independent of Rhino.</a:t>
            </a:r>
          </a:p>
          <a:p>
            <a:r>
              <a:rPr lang="en-US" dirty="0"/>
              <a:t>rhino3dm.NET (a.k.a. Rhino3dmIO) you already know.</a:t>
            </a:r>
          </a:p>
          <a:p>
            <a:pPr marL="0" indent="0">
              <a:buNone/>
            </a:pPr>
            <a:endParaRPr lang="en-US" dirty="0"/>
          </a:p>
        </p:txBody>
      </p:sp>
      <p:sp>
        <p:nvSpPr>
          <p:cNvPr id="4" name="Footer Placeholder 3">
            <a:extLst>
              <a:ext uri="{FF2B5EF4-FFF2-40B4-BE49-F238E27FC236}">
                <a16:creationId xmlns:a16="http://schemas.microsoft.com/office/drawing/2014/main" id="{3B7EBA45-440D-4888-90B3-52C0C7EA8D98}"/>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693457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852C-C790-47CA-9167-DC6EEEE85460}"/>
              </a:ext>
            </a:extLst>
          </p:cNvPr>
          <p:cNvSpPr>
            <a:spLocks noGrp="1"/>
          </p:cNvSpPr>
          <p:nvPr>
            <p:ph type="title"/>
          </p:nvPr>
        </p:nvSpPr>
        <p:spPr/>
        <p:txBody>
          <a:bodyPr>
            <a:normAutofit fontScale="90000"/>
          </a:bodyPr>
          <a:lstStyle/>
          <a:p>
            <a:r>
              <a:rPr lang="en-US" dirty="0"/>
              <a:t>Functionality</a:t>
            </a:r>
          </a:p>
        </p:txBody>
      </p:sp>
      <p:sp>
        <p:nvSpPr>
          <p:cNvPr id="3" name="Content Placeholder 2">
            <a:extLst>
              <a:ext uri="{FF2B5EF4-FFF2-40B4-BE49-F238E27FC236}">
                <a16:creationId xmlns:a16="http://schemas.microsoft.com/office/drawing/2014/main" id="{F0C0A048-2137-4B86-B38C-EEA103707EAE}"/>
              </a:ext>
            </a:extLst>
          </p:cNvPr>
          <p:cNvSpPr>
            <a:spLocks noGrp="1"/>
          </p:cNvSpPr>
          <p:nvPr>
            <p:ph idx="1"/>
          </p:nvPr>
        </p:nvSpPr>
        <p:spPr/>
        <p:txBody>
          <a:bodyPr>
            <a:normAutofit fontScale="85000" lnSpcReduction="10000"/>
          </a:bodyPr>
          <a:lstStyle/>
          <a:p>
            <a:r>
              <a:rPr lang="en-US" dirty="0"/>
              <a:t>Create, interrogate, and store all geometry types supported in Rhino. </a:t>
            </a:r>
          </a:p>
          <a:p>
            <a:pPr lvl="1"/>
            <a:r>
              <a:rPr lang="en-US" dirty="0"/>
              <a:t>Points, point clouds, NURBS curves and surfaces, </a:t>
            </a:r>
            <a:r>
              <a:rPr lang="en-US" dirty="0" err="1"/>
              <a:t>Breps</a:t>
            </a:r>
            <a:r>
              <a:rPr lang="en-US" dirty="0"/>
              <a:t>, meshes, annotations and extrusions.</a:t>
            </a:r>
          </a:p>
          <a:p>
            <a:r>
              <a:rPr lang="en-US" dirty="0"/>
              <a:t>Work with non-geometry classes supported in Rhino.</a:t>
            </a:r>
          </a:p>
          <a:p>
            <a:pPr lvl="1"/>
            <a:r>
              <a:rPr lang="en-US" dirty="0"/>
              <a:t>Layers, object attributes, transforms and viewports.</a:t>
            </a:r>
          </a:p>
          <a:p>
            <a:r>
              <a:rPr lang="en-US" dirty="0"/>
              <a:t>Read and write all of the above information to and from the .3dm file format.</a:t>
            </a:r>
          </a:p>
          <a:p>
            <a:r>
              <a:rPr lang="en-US" dirty="0"/>
              <a:t>Use as a client to make calls into the Rhino Compute Server for advanced manipulation of geometry objects.</a:t>
            </a:r>
          </a:p>
          <a:p>
            <a:r>
              <a:rPr lang="en-US" dirty="0"/>
              <a:t>Available on Windows, macOS, and Linux.</a:t>
            </a:r>
          </a:p>
        </p:txBody>
      </p:sp>
      <p:sp>
        <p:nvSpPr>
          <p:cNvPr id="4" name="Footer Placeholder 3">
            <a:extLst>
              <a:ext uri="{FF2B5EF4-FFF2-40B4-BE49-F238E27FC236}">
                <a16:creationId xmlns:a16="http://schemas.microsoft.com/office/drawing/2014/main" id="{25B13546-D418-498E-9620-39466981EBFF}"/>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2532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7BC4-221F-4DC2-898B-DAF0F2C2CAD1}"/>
              </a:ext>
            </a:extLst>
          </p:cNvPr>
          <p:cNvSpPr>
            <a:spLocks noGrp="1"/>
          </p:cNvSpPr>
          <p:nvPr>
            <p:ph type="title"/>
          </p:nvPr>
        </p:nvSpPr>
        <p:spPr/>
        <p:txBody>
          <a:bodyPr>
            <a:normAutofit fontScale="90000"/>
          </a:bodyPr>
          <a:lstStyle/>
          <a:p>
            <a:r>
              <a:rPr lang="en-US" dirty="0"/>
              <a:t>rhino3dm</a:t>
            </a:r>
          </a:p>
        </p:txBody>
      </p:sp>
      <p:sp>
        <p:nvSpPr>
          <p:cNvPr id="4" name="Footer Placeholder 3">
            <a:extLst>
              <a:ext uri="{FF2B5EF4-FFF2-40B4-BE49-F238E27FC236}">
                <a16:creationId xmlns:a16="http://schemas.microsoft.com/office/drawing/2014/main" id="{BD438E4C-C4F9-4EDA-A5BD-29F188CF808C}"/>
              </a:ext>
            </a:extLst>
          </p:cNvPr>
          <p:cNvSpPr>
            <a:spLocks noGrp="1"/>
          </p:cNvSpPr>
          <p:nvPr>
            <p:ph type="ftr" sz="quarter" idx="11"/>
          </p:nvPr>
        </p:nvSpPr>
        <p:spPr/>
        <p:txBody>
          <a:bodyPr/>
          <a:lstStyle/>
          <a:p>
            <a:r>
              <a:rPr lang="en-US"/>
              <a:t>Design NXT Week, Atlanta</a:t>
            </a:r>
          </a:p>
        </p:txBody>
      </p:sp>
      <p:graphicFrame>
        <p:nvGraphicFramePr>
          <p:cNvPr id="7" name="Content Placeholder 6">
            <a:extLst>
              <a:ext uri="{FF2B5EF4-FFF2-40B4-BE49-F238E27FC236}">
                <a16:creationId xmlns:a16="http://schemas.microsoft.com/office/drawing/2014/main" id="{ED556504-261F-4AB5-8818-819C25850D48}"/>
              </a:ext>
            </a:extLst>
          </p:cNvPr>
          <p:cNvGraphicFramePr>
            <a:graphicFrameLocks noGrp="1"/>
          </p:cNvGraphicFramePr>
          <p:nvPr>
            <p:ph idx="1"/>
            <p:extLst>
              <p:ext uri="{D42A27DB-BD31-4B8C-83A1-F6EECF244321}">
                <p14:modId xmlns:p14="http://schemas.microsoft.com/office/powerpoint/2010/main" val="548825440"/>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070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A0CE-C94F-43F2-B5E3-5A2ECA6213F1}"/>
              </a:ext>
            </a:extLst>
          </p:cNvPr>
          <p:cNvSpPr>
            <a:spLocks noGrp="1"/>
          </p:cNvSpPr>
          <p:nvPr>
            <p:ph type="title"/>
          </p:nvPr>
        </p:nvSpPr>
        <p:spPr/>
        <p:txBody>
          <a:bodyPr>
            <a:normAutofit fontScale="90000"/>
          </a:bodyPr>
          <a:lstStyle/>
          <a:p>
            <a:r>
              <a:rPr lang="en-US" dirty="0"/>
              <a:t>rhino3dm.net</a:t>
            </a:r>
          </a:p>
        </p:txBody>
      </p:sp>
      <p:sp>
        <p:nvSpPr>
          <p:cNvPr id="3" name="Content Placeholder 2">
            <a:extLst>
              <a:ext uri="{FF2B5EF4-FFF2-40B4-BE49-F238E27FC236}">
                <a16:creationId xmlns:a16="http://schemas.microsoft.com/office/drawing/2014/main" id="{530C7AAB-FFA2-4A8B-80F4-908300F29655}"/>
              </a:ext>
            </a:extLst>
          </p:cNvPr>
          <p:cNvSpPr>
            <a:spLocks noGrp="1"/>
          </p:cNvSpPr>
          <p:nvPr>
            <p:ph idx="1"/>
          </p:nvPr>
        </p:nvSpPr>
        <p:spPr/>
        <p:txBody>
          <a:bodyPr/>
          <a:lstStyle/>
          <a:p>
            <a:r>
              <a:rPr lang="en-US" dirty="0"/>
              <a:t>A .NET Assembly (DLL) .</a:t>
            </a:r>
          </a:p>
          <a:p>
            <a:r>
              <a:rPr lang="en-US" dirty="0"/>
              <a:t>Includes openNURBS, plus an additional layer to assist unmanaged code to be called from managed code using P/Invoke.</a:t>
            </a:r>
          </a:p>
          <a:p>
            <a:r>
              <a:rPr lang="en-US" dirty="0"/>
              <a:t>Available as a NuGet package on Windows and macOS.</a:t>
            </a:r>
          </a:p>
        </p:txBody>
      </p:sp>
      <p:sp>
        <p:nvSpPr>
          <p:cNvPr id="4" name="Footer Placeholder 3">
            <a:extLst>
              <a:ext uri="{FF2B5EF4-FFF2-40B4-BE49-F238E27FC236}">
                <a16:creationId xmlns:a16="http://schemas.microsoft.com/office/drawing/2014/main" id="{E12FF756-3976-4FDB-98AB-4D61FB2AEA84}"/>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293744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A96-C177-4C40-9751-A9817BED0640}"/>
              </a:ext>
            </a:extLst>
          </p:cNvPr>
          <p:cNvSpPr>
            <a:spLocks noGrp="1"/>
          </p:cNvSpPr>
          <p:nvPr>
            <p:ph type="title"/>
          </p:nvPr>
        </p:nvSpPr>
        <p:spPr/>
        <p:txBody>
          <a:bodyPr>
            <a:normAutofit fontScale="90000"/>
          </a:bodyPr>
          <a:lstStyle/>
          <a:p>
            <a:r>
              <a:rPr lang="en-US" dirty="0"/>
              <a:t>rhino3dm.py</a:t>
            </a:r>
          </a:p>
        </p:txBody>
      </p:sp>
      <p:sp>
        <p:nvSpPr>
          <p:cNvPr id="3" name="Content Placeholder 2">
            <a:extLst>
              <a:ext uri="{FF2B5EF4-FFF2-40B4-BE49-F238E27FC236}">
                <a16:creationId xmlns:a16="http://schemas.microsoft.com/office/drawing/2014/main" id="{3FA96D26-4872-4128-BEF8-F0BE518FDA29}"/>
              </a:ext>
            </a:extLst>
          </p:cNvPr>
          <p:cNvSpPr>
            <a:spLocks noGrp="1"/>
          </p:cNvSpPr>
          <p:nvPr>
            <p:ph idx="1"/>
          </p:nvPr>
        </p:nvSpPr>
        <p:spPr/>
        <p:txBody>
          <a:bodyPr>
            <a:normAutofit/>
          </a:bodyPr>
          <a:lstStyle/>
          <a:p>
            <a:r>
              <a:rPr lang="en-US" dirty="0"/>
              <a:t>A Python package that can be used on all current versions of CPython (both 2.7 and 3.7).</a:t>
            </a:r>
          </a:p>
          <a:p>
            <a:r>
              <a:rPr lang="en-US" dirty="0"/>
              <a:t>Includes openNURBS, plus additional C++ to Python bindings, compiled to a C-extension library.</a:t>
            </a:r>
          </a:p>
          <a:p>
            <a:r>
              <a:rPr lang="en-US" dirty="0"/>
              <a:t>Available on Windows, macOS, and Linux.</a:t>
            </a:r>
          </a:p>
        </p:txBody>
      </p:sp>
      <p:sp>
        <p:nvSpPr>
          <p:cNvPr id="4" name="Footer Placeholder 3">
            <a:extLst>
              <a:ext uri="{FF2B5EF4-FFF2-40B4-BE49-F238E27FC236}">
                <a16:creationId xmlns:a16="http://schemas.microsoft.com/office/drawing/2014/main" id="{23C21F94-CA84-4B2D-BDE6-E339733BAA77}"/>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417147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D22B-AF02-4B5F-824C-E17004492733}"/>
              </a:ext>
            </a:extLst>
          </p:cNvPr>
          <p:cNvSpPr>
            <a:spLocks noGrp="1"/>
          </p:cNvSpPr>
          <p:nvPr>
            <p:ph type="title"/>
          </p:nvPr>
        </p:nvSpPr>
        <p:spPr/>
        <p:txBody>
          <a:bodyPr>
            <a:normAutofit fontScale="90000"/>
          </a:bodyPr>
          <a:lstStyle/>
          <a:p>
            <a:r>
              <a:rPr lang="en-US" dirty="0"/>
              <a:t>rhino3d.js</a:t>
            </a:r>
          </a:p>
        </p:txBody>
      </p:sp>
      <p:sp>
        <p:nvSpPr>
          <p:cNvPr id="3" name="Content Placeholder 2">
            <a:extLst>
              <a:ext uri="{FF2B5EF4-FFF2-40B4-BE49-F238E27FC236}">
                <a16:creationId xmlns:a16="http://schemas.microsoft.com/office/drawing/2014/main" id="{7F92B35D-A8E3-4403-B7D4-B97E994E5C77}"/>
              </a:ext>
            </a:extLst>
          </p:cNvPr>
          <p:cNvSpPr>
            <a:spLocks noGrp="1"/>
          </p:cNvSpPr>
          <p:nvPr>
            <p:ph idx="1"/>
          </p:nvPr>
        </p:nvSpPr>
        <p:spPr/>
        <p:txBody>
          <a:bodyPr>
            <a:normAutofit/>
          </a:bodyPr>
          <a:lstStyle/>
          <a:p>
            <a:r>
              <a:rPr lang="en-US" dirty="0"/>
              <a:t>A JavaScript library with an associated rhino3dm.wasm (WebAssembly).</a:t>
            </a:r>
          </a:p>
          <a:p>
            <a:r>
              <a:rPr lang="en-US" dirty="0"/>
              <a:t>Includes openNURBS, plus additional C++ to JavaScript bindings, compiled to WebAssembly. </a:t>
            </a:r>
          </a:p>
          <a:p>
            <a:r>
              <a:rPr lang="en-US" dirty="0"/>
              <a:t>WebAssembly now available technology in all major browsers and node.js.</a:t>
            </a:r>
          </a:p>
        </p:txBody>
      </p:sp>
      <p:sp>
        <p:nvSpPr>
          <p:cNvPr id="4" name="Footer Placeholder 3">
            <a:extLst>
              <a:ext uri="{FF2B5EF4-FFF2-40B4-BE49-F238E27FC236}">
                <a16:creationId xmlns:a16="http://schemas.microsoft.com/office/drawing/2014/main" id="{6DD774F3-EA77-4A6F-8DD1-0D6843D2CA72}"/>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95180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717F-F09B-43F0-BC1E-5D90B31CAD82}"/>
              </a:ext>
            </a:extLst>
          </p:cNvPr>
          <p:cNvSpPr>
            <a:spLocks noGrp="1"/>
          </p:cNvSpPr>
          <p:nvPr>
            <p:ph type="title"/>
          </p:nvPr>
        </p:nvSpPr>
        <p:spPr/>
        <p:txBody>
          <a:bodyPr>
            <a:normAutofit fontScale="90000"/>
          </a:bodyPr>
          <a:lstStyle/>
          <a:p>
            <a:r>
              <a:rPr lang="en-US" dirty="0"/>
              <a:t>What’s Good…</a:t>
            </a:r>
          </a:p>
        </p:txBody>
      </p:sp>
      <p:sp>
        <p:nvSpPr>
          <p:cNvPr id="3" name="Content Placeholder 2">
            <a:extLst>
              <a:ext uri="{FF2B5EF4-FFF2-40B4-BE49-F238E27FC236}">
                <a16:creationId xmlns:a16="http://schemas.microsoft.com/office/drawing/2014/main" id="{A5F172E9-99EE-48A3-81B7-9DC9982FAC43}"/>
              </a:ext>
            </a:extLst>
          </p:cNvPr>
          <p:cNvSpPr>
            <a:spLocks noGrp="1"/>
          </p:cNvSpPr>
          <p:nvPr>
            <p:ph idx="1"/>
          </p:nvPr>
        </p:nvSpPr>
        <p:spPr/>
        <p:txBody>
          <a:bodyPr>
            <a:normAutofit/>
          </a:bodyPr>
          <a:lstStyle/>
          <a:p>
            <a:r>
              <a:rPr lang="en-US" dirty="0"/>
              <a:t>Rhino and Grasshopper are great for creating geometry.</a:t>
            </a:r>
          </a:p>
          <a:p>
            <a:r>
              <a:rPr lang="en-US" dirty="0"/>
              <a:t>RhinoCommon, the .NET SDK for Rhino, is powerful and (relatively) easy to use.</a:t>
            </a:r>
          </a:p>
          <a:p>
            <a:r>
              <a:rPr lang="en-US" dirty="0"/>
              <a:t>openNURBS is great for serializing geometry.</a:t>
            </a:r>
          </a:p>
          <a:p>
            <a:pPr lvl="1"/>
            <a:r>
              <a:rPr lang="en-US" dirty="0"/>
              <a:t>Rhino3dmIO is the .NET version of openNURBS.</a:t>
            </a:r>
          </a:p>
        </p:txBody>
      </p:sp>
      <p:sp>
        <p:nvSpPr>
          <p:cNvPr id="4" name="Footer Placeholder 3">
            <a:extLst>
              <a:ext uri="{FF2B5EF4-FFF2-40B4-BE49-F238E27FC236}">
                <a16:creationId xmlns:a16="http://schemas.microsoft.com/office/drawing/2014/main" id="{5D468F62-99DA-4799-AAC1-1457EB7EC99D}"/>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43855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F1F8-F632-450B-99E7-A935A9AAD2B0}"/>
              </a:ext>
            </a:extLst>
          </p:cNvPr>
          <p:cNvSpPr>
            <a:spLocks noGrp="1"/>
          </p:cNvSpPr>
          <p:nvPr>
            <p:ph type="title"/>
          </p:nvPr>
        </p:nvSpPr>
        <p:spPr/>
        <p:txBody>
          <a:bodyPr>
            <a:normAutofit fontScale="90000"/>
          </a:bodyPr>
          <a:lstStyle/>
          <a:p>
            <a:r>
              <a:rPr lang="en-US" dirty="0"/>
              <a:t>compute-rhino3d</a:t>
            </a:r>
          </a:p>
        </p:txBody>
      </p:sp>
      <p:sp>
        <p:nvSpPr>
          <p:cNvPr id="3" name="Content Placeholder 2">
            <a:extLst>
              <a:ext uri="{FF2B5EF4-FFF2-40B4-BE49-F238E27FC236}">
                <a16:creationId xmlns:a16="http://schemas.microsoft.com/office/drawing/2014/main" id="{2D99EAFE-F800-4F0F-9135-891C9B19652E}"/>
              </a:ext>
            </a:extLst>
          </p:cNvPr>
          <p:cNvSpPr>
            <a:spLocks noGrp="1"/>
          </p:cNvSpPr>
          <p:nvPr>
            <p:ph idx="1"/>
          </p:nvPr>
        </p:nvSpPr>
        <p:spPr/>
        <p:txBody>
          <a:bodyPr/>
          <a:lstStyle/>
          <a:p>
            <a:r>
              <a:rPr lang="en-US" dirty="0"/>
              <a:t>Add classes available in RhinoCommon, but not available through Rhino3dm.</a:t>
            </a:r>
          </a:p>
          <a:p>
            <a:r>
              <a:rPr lang="en-US" dirty="0"/>
              <a:t>Makes calls to Rhino Compute Services for these functions.</a:t>
            </a:r>
          </a:p>
          <a:p>
            <a:r>
              <a:rPr lang="en-US" dirty="0"/>
              <a:t>Handles all the transaction authorizations and JSON data conversion.</a:t>
            </a:r>
          </a:p>
          <a:p>
            <a:r>
              <a:rPr lang="en-US" dirty="0"/>
              <a:t>Simple function calls.</a:t>
            </a:r>
          </a:p>
        </p:txBody>
      </p:sp>
      <p:sp>
        <p:nvSpPr>
          <p:cNvPr id="4" name="Footer Placeholder 3">
            <a:extLst>
              <a:ext uri="{FF2B5EF4-FFF2-40B4-BE49-F238E27FC236}">
                <a16:creationId xmlns:a16="http://schemas.microsoft.com/office/drawing/2014/main" id="{D7C5CCBF-D296-4E94-A8AA-DDA4FB46EAAC}"/>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29962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1808-2163-4155-A1AC-B810EF505731}"/>
              </a:ext>
            </a:extLst>
          </p:cNvPr>
          <p:cNvSpPr>
            <a:spLocks noGrp="1"/>
          </p:cNvSpPr>
          <p:nvPr>
            <p:ph type="title"/>
          </p:nvPr>
        </p:nvSpPr>
        <p:spPr>
          <a:xfrm>
            <a:off x="0" y="152400"/>
            <a:ext cx="3886200" cy="715962"/>
          </a:xfrm>
        </p:spPr>
        <p:txBody>
          <a:bodyPr>
            <a:normAutofit fontScale="90000"/>
          </a:bodyPr>
          <a:lstStyle/>
          <a:p>
            <a:r>
              <a:rPr lang="en-US" dirty="0"/>
              <a:t>compute-rhino3d</a:t>
            </a:r>
          </a:p>
        </p:txBody>
      </p:sp>
      <p:sp>
        <p:nvSpPr>
          <p:cNvPr id="4" name="Footer Placeholder 3">
            <a:extLst>
              <a:ext uri="{FF2B5EF4-FFF2-40B4-BE49-F238E27FC236}">
                <a16:creationId xmlns:a16="http://schemas.microsoft.com/office/drawing/2014/main" id="{0600492E-01D4-4CB9-8B76-8F267BA29E4A}"/>
              </a:ext>
            </a:extLst>
          </p:cNvPr>
          <p:cNvSpPr>
            <a:spLocks noGrp="1"/>
          </p:cNvSpPr>
          <p:nvPr>
            <p:ph type="ftr" sz="quarter" idx="11"/>
          </p:nvPr>
        </p:nvSpPr>
        <p:spPr/>
        <p:txBody>
          <a:bodyPr/>
          <a:lstStyle/>
          <a:p>
            <a:r>
              <a:rPr lang="en-US"/>
              <a:t>Design NXT Week, Atlanta</a:t>
            </a:r>
          </a:p>
        </p:txBody>
      </p:sp>
      <p:graphicFrame>
        <p:nvGraphicFramePr>
          <p:cNvPr id="8" name="Content Placeholder 6">
            <a:extLst>
              <a:ext uri="{FF2B5EF4-FFF2-40B4-BE49-F238E27FC236}">
                <a16:creationId xmlns:a16="http://schemas.microsoft.com/office/drawing/2014/main" id="{95951889-514D-4833-956A-67476F3613CC}"/>
              </a:ext>
            </a:extLst>
          </p:cNvPr>
          <p:cNvGraphicFramePr>
            <a:graphicFrameLocks/>
          </p:cNvGraphicFramePr>
          <p:nvPr>
            <p:extLst>
              <p:ext uri="{D42A27DB-BD31-4B8C-83A1-F6EECF244321}">
                <p14:modId xmlns:p14="http://schemas.microsoft.com/office/powerpoint/2010/main" val="257901792"/>
              </p:ext>
            </p:extLst>
          </p:nvPr>
        </p:nvGraphicFramePr>
        <p:xfrm>
          <a:off x="609600" y="12954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136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Client</a:t>
            </a:r>
          </a:p>
        </p:txBody>
      </p:sp>
      <p:sp>
        <p:nvSpPr>
          <p:cNvPr id="3" name="Content Placeholder 2"/>
          <p:cNvSpPr>
            <a:spLocks noGrp="1"/>
          </p:cNvSpPr>
          <p:nvPr>
            <p:ph idx="1"/>
          </p:nvPr>
        </p:nvSpPr>
        <p:spPr/>
        <p:txBody>
          <a:bodyPr/>
          <a:lstStyle/>
          <a:p>
            <a:r>
              <a:rPr lang="en-US" dirty="0"/>
              <a:t>An Internet connection.</a:t>
            </a:r>
          </a:p>
          <a:p>
            <a:r>
              <a:rPr lang="en-US" dirty="0"/>
              <a:t>A PC running Windows or Mac.</a:t>
            </a:r>
          </a:p>
          <a:p>
            <a:r>
              <a:rPr lang="en-US" dirty="0"/>
              <a:t>One of the IDEs from Microsoft:</a:t>
            </a:r>
          </a:p>
          <a:p>
            <a:pPr lvl="1"/>
            <a:r>
              <a:rPr lang="en-US" dirty="0"/>
              <a:t>Visual Studio 2017 for Windows</a:t>
            </a:r>
          </a:p>
          <a:p>
            <a:pPr lvl="1"/>
            <a:r>
              <a:rPr lang="en-US" dirty="0"/>
              <a:t>Visual Studio 2017 for Mac</a:t>
            </a:r>
          </a:p>
          <a:p>
            <a:r>
              <a:rPr lang="en-US" dirty="0"/>
              <a:t>* It is recommended that you install the </a:t>
            </a:r>
            <a:r>
              <a:rPr lang="en-US" i="1" dirty="0"/>
              <a:t>Typical</a:t>
            </a:r>
            <a:r>
              <a:rPr lang="en-US" dirty="0"/>
              <a:t> installation.</a:t>
            </a:r>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95653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875E-BB8C-4827-8543-BB2B4457A99F}"/>
              </a:ext>
            </a:extLst>
          </p:cNvPr>
          <p:cNvSpPr>
            <a:spLocks noGrp="1"/>
          </p:cNvSpPr>
          <p:nvPr>
            <p:ph type="title"/>
          </p:nvPr>
        </p:nvSpPr>
        <p:spPr>
          <a:xfrm>
            <a:off x="0" y="152400"/>
            <a:ext cx="4343400" cy="715962"/>
          </a:xfrm>
        </p:spPr>
        <p:txBody>
          <a:bodyPr>
            <a:normAutofit fontScale="90000"/>
          </a:bodyPr>
          <a:lstStyle/>
          <a:p>
            <a:r>
              <a:rPr lang="en-US" dirty="0"/>
              <a:t>.NET Requirements</a:t>
            </a:r>
          </a:p>
        </p:txBody>
      </p:sp>
      <p:sp>
        <p:nvSpPr>
          <p:cNvPr id="3" name="Content Placeholder 2">
            <a:extLst>
              <a:ext uri="{FF2B5EF4-FFF2-40B4-BE49-F238E27FC236}">
                <a16:creationId xmlns:a16="http://schemas.microsoft.com/office/drawing/2014/main" id="{ADAE9186-5858-4B41-9CBE-3334E6487A1D}"/>
              </a:ext>
            </a:extLst>
          </p:cNvPr>
          <p:cNvSpPr>
            <a:spLocks noGrp="1"/>
          </p:cNvSpPr>
          <p:nvPr>
            <p:ph idx="1"/>
          </p:nvPr>
        </p:nvSpPr>
        <p:spPr/>
        <p:txBody>
          <a:bodyPr>
            <a:normAutofit fontScale="92500" lnSpcReduction="10000"/>
          </a:bodyPr>
          <a:lstStyle/>
          <a:p>
            <a:r>
              <a:rPr lang="en-US" dirty="0"/>
              <a:t>Rhino3dmIO.Desktop (rhino3dm.net)</a:t>
            </a:r>
          </a:p>
          <a:p>
            <a:pPr lvl="1"/>
            <a:r>
              <a:rPr lang="en-US" dirty="0"/>
              <a:t>.NET wrapper for openNURBS.</a:t>
            </a:r>
          </a:p>
          <a:p>
            <a:pPr lvl="1"/>
            <a:r>
              <a:rPr lang="en-US" dirty="0"/>
              <a:t>Available as a NuGet package.</a:t>
            </a:r>
          </a:p>
          <a:p>
            <a:r>
              <a:rPr lang="en-US" dirty="0" err="1"/>
              <a:t>RhinoCompute.cs</a:t>
            </a:r>
            <a:endParaRPr lang="en-US" dirty="0"/>
          </a:p>
          <a:p>
            <a:pPr lvl="1"/>
            <a:r>
              <a:rPr lang="en-US" dirty="0"/>
              <a:t>Adds classes available in RhinoCommon, but not available through Rhino3dmIO.</a:t>
            </a:r>
          </a:p>
          <a:p>
            <a:pPr lvl="1"/>
            <a:r>
              <a:rPr lang="en-US" dirty="0"/>
              <a:t>Makes calls into Compute for these functions.</a:t>
            </a:r>
          </a:p>
          <a:p>
            <a:r>
              <a:rPr lang="en-US" dirty="0" err="1"/>
              <a:t>NewtonSoft.Json</a:t>
            </a:r>
            <a:endParaRPr lang="en-US" dirty="0"/>
          </a:p>
          <a:p>
            <a:pPr lvl="1"/>
            <a:r>
              <a:rPr lang="en-US" dirty="0"/>
              <a:t>Popular JSON library. Compute communicates using a JSON format in the body of a REST POST. </a:t>
            </a:r>
          </a:p>
          <a:p>
            <a:pPr lvl="1"/>
            <a:r>
              <a:rPr lang="en-US" dirty="0"/>
              <a:t>Available as a NuGet Package.</a:t>
            </a:r>
          </a:p>
          <a:p>
            <a:endParaRPr lang="en-US" dirty="0"/>
          </a:p>
        </p:txBody>
      </p:sp>
      <p:sp>
        <p:nvSpPr>
          <p:cNvPr id="4" name="Footer Placeholder 3">
            <a:extLst>
              <a:ext uri="{FF2B5EF4-FFF2-40B4-BE49-F238E27FC236}">
                <a16:creationId xmlns:a16="http://schemas.microsoft.com/office/drawing/2014/main" id="{C0C6F90A-6E3D-4698-837D-804066B0C5C8}"/>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10059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3816-FD11-4550-98A7-51F6C18D23D8}"/>
              </a:ext>
            </a:extLst>
          </p:cNvPr>
          <p:cNvSpPr>
            <a:spLocks noGrp="1"/>
          </p:cNvSpPr>
          <p:nvPr>
            <p:ph type="title"/>
          </p:nvPr>
        </p:nvSpPr>
        <p:spPr/>
        <p:txBody>
          <a:bodyPr>
            <a:normAutofit fontScale="90000"/>
          </a:bodyPr>
          <a:lstStyle/>
          <a:p>
            <a:r>
              <a:rPr lang="en-US" dirty="0"/>
              <a:t>.NET Sample</a:t>
            </a:r>
          </a:p>
        </p:txBody>
      </p:sp>
      <p:sp>
        <p:nvSpPr>
          <p:cNvPr id="3" name="Content Placeholder 2">
            <a:extLst>
              <a:ext uri="{FF2B5EF4-FFF2-40B4-BE49-F238E27FC236}">
                <a16:creationId xmlns:a16="http://schemas.microsoft.com/office/drawing/2014/main" id="{A6CEE965-B423-4FC3-9834-54525A040BA9}"/>
              </a:ext>
            </a:extLst>
          </p:cNvPr>
          <p:cNvSpPr>
            <a:spLocks noGrp="1"/>
          </p:cNvSpPr>
          <p:nvPr>
            <p:ph idx="1"/>
          </p:nvPr>
        </p:nvSpPr>
        <p:spPr/>
        <p:txBody>
          <a:bodyPr/>
          <a:lstStyle/>
          <a:p>
            <a:r>
              <a:rPr lang="en-US" dirty="0"/>
              <a:t>Launch Visual Studio</a:t>
            </a:r>
          </a:p>
          <a:p>
            <a:r>
              <a:rPr lang="en-US" dirty="0"/>
              <a:t>Create a new Console App (.NET Framework) project.</a:t>
            </a:r>
          </a:p>
          <a:p>
            <a:r>
              <a:rPr lang="en-US" dirty="0"/>
              <a:t>Add the Rhino3dmIO.Desktop NuGet package.</a:t>
            </a:r>
          </a:p>
          <a:p>
            <a:r>
              <a:rPr lang="en-US" dirty="0"/>
              <a:t>Add the </a:t>
            </a:r>
            <a:r>
              <a:rPr lang="en-US" dirty="0" err="1"/>
              <a:t>NewtonSoft.Json</a:t>
            </a:r>
            <a:r>
              <a:rPr lang="en-US" dirty="0"/>
              <a:t> NuGet package.</a:t>
            </a:r>
          </a:p>
          <a:p>
            <a:r>
              <a:rPr lang="en-US" dirty="0"/>
              <a:t>Add the </a:t>
            </a:r>
            <a:r>
              <a:rPr lang="en-US" dirty="0" err="1">
                <a:cs typeface="Courier New" panose="02070309020205020404" pitchFamily="49" charset="0"/>
              </a:rPr>
              <a:t>RhinoCompute.cs</a:t>
            </a:r>
            <a:r>
              <a:rPr lang="en-US" dirty="0">
                <a:cs typeface="Courier New" panose="02070309020205020404" pitchFamily="49" charset="0"/>
              </a:rPr>
              <a:t> </a:t>
            </a:r>
            <a:r>
              <a:rPr lang="en-US" dirty="0"/>
              <a:t>file from:</a:t>
            </a:r>
          </a:p>
          <a:p>
            <a:pPr lvl="1"/>
            <a:r>
              <a:rPr lang="en-US"/>
              <a:t>https://www.rhino3d.com/compute</a:t>
            </a:r>
            <a:endParaRPr lang="en-US" dirty="0"/>
          </a:p>
        </p:txBody>
      </p:sp>
      <p:sp>
        <p:nvSpPr>
          <p:cNvPr id="4" name="Footer Placeholder 3">
            <a:extLst>
              <a:ext uri="{FF2B5EF4-FFF2-40B4-BE49-F238E27FC236}">
                <a16:creationId xmlns:a16="http://schemas.microsoft.com/office/drawing/2014/main" id="{60F1AD17-47A8-4038-8A77-AFD55EF6F530}"/>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17615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3AAC-956D-4A29-968B-42B35CB3EE34}"/>
              </a:ext>
            </a:extLst>
          </p:cNvPr>
          <p:cNvSpPr>
            <a:spLocks noGrp="1"/>
          </p:cNvSpPr>
          <p:nvPr>
            <p:ph type="title"/>
          </p:nvPr>
        </p:nvSpPr>
        <p:spPr/>
        <p:txBody>
          <a:bodyPr>
            <a:normAutofit fontScale="90000"/>
          </a:bodyPr>
          <a:lstStyle/>
          <a:p>
            <a:r>
              <a:rPr lang="en-US" dirty="0"/>
              <a:t>.NET Sample</a:t>
            </a:r>
          </a:p>
        </p:txBody>
      </p:sp>
      <p:sp>
        <p:nvSpPr>
          <p:cNvPr id="3" name="Content Placeholder 2">
            <a:extLst>
              <a:ext uri="{FF2B5EF4-FFF2-40B4-BE49-F238E27FC236}">
                <a16:creationId xmlns:a16="http://schemas.microsoft.com/office/drawing/2014/main" id="{F9C878CA-F782-4E1B-8287-B408314F0536}"/>
              </a:ext>
            </a:extLst>
          </p:cNvPr>
          <p:cNvSpPr>
            <a:spLocks noGrp="1"/>
          </p:cNvSpPr>
          <p:nvPr>
            <p:ph idx="1"/>
          </p:nvPr>
        </p:nvSpPr>
        <p:spPr/>
        <p:txBody>
          <a:bodyPr/>
          <a:lstStyle/>
          <a:p>
            <a:r>
              <a:rPr lang="en-US" dirty="0"/>
              <a:t>To use the Rhino Compute Service, you will need an authorization token.</a:t>
            </a:r>
          </a:p>
          <a:p>
            <a:r>
              <a:rPr lang="en-US" dirty="0"/>
              <a:t>https://www.rhino3d.com/compute/login</a:t>
            </a:r>
          </a:p>
        </p:txBody>
      </p:sp>
      <p:sp>
        <p:nvSpPr>
          <p:cNvPr id="4" name="Footer Placeholder 3">
            <a:extLst>
              <a:ext uri="{FF2B5EF4-FFF2-40B4-BE49-F238E27FC236}">
                <a16:creationId xmlns:a16="http://schemas.microsoft.com/office/drawing/2014/main" id="{672E12CC-0F07-473E-9437-5004D590C569}"/>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449308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F90A-6CDE-497D-AD35-7B24CB9A98DF}"/>
              </a:ext>
            </a:extLst>
          </p:cNvPr>
          <p:cNvSpPr>
            <a:spLocks noGrp="1"/>
          </p:cNvSpPr>
          <p:nvPr>
            <p:ph type="title"/>
          </p:nvPr>
        </p:nvSpPr>
        <p:spPr/>
        <p:txBody>
          <a:bodyPr>
            <a:normAutofit fontScale="90000"/>
          </a:bodyPr>
          <a:lstStyle/>
          <a:p>
            <a:r>
              <a:rPr lang="en-US" dirty="0"/>
              <a:t>.NET Sample</a:t>
            </a:r>
          </a:p>
        </p:txBody>
      </p:sp>
      <p:sp>
        <p:nvSpPr>
          <p:cNvPr id="4" name="Footer Placeholder 3">
            <a:extLst>
              <a:ext uri="{FF2B5EF4-FFF2-40B4-BE49-F238E27FC236}">
                <a16:creationId xmlns:a16="http://schemas.microsoft.com/office/drawing/2014/main" id="{2D6BB8DF-98BB-4859-BA52-5ABBD15EE741}"/>
              </a:ext>
            </a:extLst>
          </p:cNvPr>
          <p:cNvSpPr>
            <a:spLocks noGrp="1"/>
          </p:cNvSpPr>
          <p:nvPr>
            <p:ph type="ftr" sz="quarter" idx="11"/>
          </p:nvPr>
        </p:nvSpPr>
        <p:spPr/>
        <p:txBody>
          <a:bodyPr/>
          <a:lstStyle/>
          <a:p>
            <a:r>
              <a:rPr lang="en-US"/>
              <a:t>Design NXT Week, Atlanta</a:t>
            </a:r>
          </a:p>
        </p:txBody>
      </p:sp>
      <p:pic>
        <p:nvPicPr>
          <p:cNvPr id="8" name="Content Placeholder 7">
            <a:extLst>
              <a:ext uri="{FF2B5EF4-FFF2-40B4-BE49-F238E27FC236}">
                <a16:creationId xmlns:a16="http://schemas.microsoft.com/office/drawing/2014/main" id="{1F1FE985-F149-484A-AE42-61FD48C70319}"/>
              </a:ext>
            </a:extLst>
          </p:cNvPr>
          <p:cNvPicPr>
            <a:picLocks noGrp="1" noChangeAspect="1"/>
          </p:cNvPicPr>
          <p:nvPr>
            <p:ph idx="1"/>
          </p:nvPr>
        </p:nvPicPr>
        <p:blipFill>
          <a:blip r:embed="rId3"/>
          <a:stretch>
            <a:fillRect/>
          </a:stretch>
        </p:blipFill>
        <p:spPr>
          <a:xfrm>
            <a:off x="1057275" y="1277144"/>
            <a:ext cx="7029450" cy="4714875"/>
          </a:xfrm>
          <a:prstGeom prst="rect">
            <a:avLst/>
          </a:prstGeom>
        </p:spPr>
      </p:pic>
    </p:spTree>
    <p:extLst>
      <p:ext uri="{BB962C8B-B14F-4D97-AF65-F5344CB8AC3E}">
        <p14:creationId xmlns:p14="http://schemas.microsoft.com/office/powerpoint/2010/main" val="300020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143A-08C0-4A95-A91E-63E7B300395C}"/>
              </a:ext>
            </a:extLst>
          </p:cNvPr>
          <p:cNvSpPr>
            <a:spLocks noGrp="1"/>
          </p:cNvSpPr>
          <p:nvPr>
            <p:ph type="title"/>
          </p:nvPr>
        </p:nvSpPr>
        <p:spPr/>
        <p:txBody>
          <a:bodyPr>
            <a:normAutofit fontScale="90000"/>
          </a:bodyPr>
          <a:lstStyle/>
          <a:p>
            <a:r>
              <a:rPr lang="en-US" dirty="0"/>
              <a:t>Python Client</a:t>
            </a:r>
          </a:p>
        </p:txBody>
      </p:sp>
      <p:sp>
        <p:nvSpPr>
          <p:cNvPr id="3" name="Content Placeholder 2">
            <a:extLst>
              <a:ext uri="{FF2B5EF4-FFF2-40B4-BE49-F238E27FC236}">
                <a16:creationId xmlns:a16="http://schemas.microsoft.com/office/drawing/2014/main" id="{A3B6B709-A9CD-4057-A602-5463094FF019}"/>
              </a:ext>
            </a:extLst>
          </p:cNvPr>
          <p:cNvSpPr>
            <a:spLocks noGrp="1"/>
          </p:cNvSpPr>
          <p:nvPr>
            <p:ph idx="1"/>
          </p:nvPr>
        </p:nvSpPr>
        <p:spPr/>
        <p:txBody>
          <a:bodyPr/>
          <a:lstStyle/>
          <a:p>
            <a:r>
              <a:rPr lang="en-US" dirty="0"/>
              <a:t>Open source:</a:t>
            </a:r>
          </a:p>
          <a:p>
            <a:pPr lvl="1"/>
            <a:r>
              <a:rPr lang="en-US" dirty="0"/>
              <a:t>https://github.com/mcneel/rhino3dm</a:t>
            </a:r>
          </a:p>
          <a:p>
            <a:r>
              <a:rPr lang="en-US" dirty="0"/>
              <a:t>Available on all platforms (Windows, macOS, Linux) through PyPi.org.</a:t>
            </a:r>
          </a:p>
          <a:p>
            <a:pPr lvl="1"/>
            <a:r>
              <a:rPr lang="en-US" dirty="0">
                <a:latin typeface="Courier New" panose="02070309020205020404" pitchFamily="49" charset="0"/>
                <a:cs typeface="Courier New" panose="02070309020205020404" pitchFamily="49" charset="0"/>
              </a:rPr>
              <a:t>pip install rhino3dm</a:t>
            </a:r>
          </a:p>
          <a:p>
            <a:r>
              <a:rPr lang="en-US" dirty="0">
                <a:cs typeface="Courier New" panose="02070309020205020404" pitchFamily="49" charset="0"/>
              </a:rPr>
              <a:t>Package providing convenience functions to call compute.rhino3d.com also available.</a:t>
            </a:r>
          </a:p>
          <a:p>
            <a:pPr lvl="1"/>
            <a:r>
              <a:rPr lang="en-US" dirty="0">
                <a:latin typeface="Courier New" panose="02070309020205020404" pitchFamily="49" charset="0"/>
                <a:cs typeface="Courier New" panose="02070309020205020404" pitchFamily="49" charset="0"/>
              </a:rPr>
              <a:t>pip install compute-rhino3d</a:t>
            </a:r>
          </a:p>
        </p:txBody>
      </p:sp>
      <p:sp>
        <p:nvSpPr>
          <p:cNvPr id="4" name="Footer Placeholder 3">
            <a:extLst>
              <a:ext uri="{FF2B5EF4-FFF2-40B4-BE49-F238E27FC236}">
                <a16:creationId xmlns:a16="http://schemas.microsoft.com/office/drawing/2014/main" id="{90FD4BA4-9FE9-49F7-A19E-A331CAAB4464}"/>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366831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1BAC-97A6-4847-984A-E149D1D6A5EA}"/>
              </a:ext>
            </a:extLst>
          </p:cNvPr>
          <p:cNvSpPr>
            <a:spLocks noGrp="1"/>
          </p:cNvSpPr>
          <p:nvPr>
            <p:ph type="title"/>
          </p:nvPr>
        </p:nvSpPr>
        <p:spPr/>
        <p:txBody>
          <a:bodyPr>
            <a:normAutofit fontScale="90000"/>
          </a:bodyPr>
          <a:lstStyle/>
          <a:p>
            <a:r>
              <a:rPr lang="en-US" dirty="0"/>
              <a:t>Python Sample</a:t>
            </a:r>
          </a:p>
        </p:txBody>
      </p:sp>
      <p:sp>
        <p:nvSpPr>
          <p:cNvPr id="3" name="Content Placeholder 2">
            <a:extLst>
              <a:ext uri="{FF2B5EF4-FFF2-40B4-BE49-F238E27FC236}">
                <a16:creationId xmlns:a16="http://schemas.microsoft.com/office/drawing/2014/main" id="{F0588258-0AEA-437B-BC51-FF8893B36A32}"/>
              </a:ext>
            </a:extLst>
          </p:cNvPr>
          <p:cNvSpPr>
            <a:spLocks noGrp="1"/>
          </p:cNvSpPr>
          <p:nvPr>
            <p:ph idx="1"/>
          </p:nvPr>
        </p:nvSpPr>
        <p:spPr>
          <a:xfrm>
            <a:off x="457200" y="1143000"/>
            <a:ext cx="8229600" cy="4983163"/>
          </a:xfrm>
        </p:spPr>
        <p:txBody>
          <a:bodyPr>
            <a:normAutofit/>
          </a:bodyPr>
          <a:lstStyle/>
          <a:p>
            <a:pPr marL="0" indent="0">
              <a:buNone/>
            </a:pPr>
            <a:r>
              <a:rPr lang="en-US" sz="3000" i="1" dirty="0">
                <a:solidFill>
                  <a:srgbClr val="00B050"/>
                </a:solidFill>
              </a:rPr>
              <a:t># Read render mesh from 3dm file</a:t>
            </a:r>
          </a:p>
          <a:p>
            <a:pPr marL="0" indent="0">
              <a:buNone/>
            </a:pPr>
            <a:r>
              <a:rPr lang="en-US" sz="3000" dirty="0">
                <a:solidFill>
                  <a:srgbClr val="0070C0"/>
                </a:solidFill>
              </a:rPr>
              <a:t>import</a:t>
            </a:r>
            <a:r>
              <a:rPr lang="en-US" sz="3000" dirty="0"/>
              <a:t> rhino3dm</a:t>
            </a:r>
          </a:p>
          <a:p>
            <a:pPr marL="0" indent="0">
              <a:buNone/>
            </a:pPr>
            <a:r>
              <a:rPr lang="en-US" sz="3000" dirty="0"/>
              <a:t>model = rhino3dm.File3dm.</a:t>
            </a:r>
            <a:r>
              <a:rPr lang="en-US" sz="3000" dirty="0">
                <a:solidFill>
                  <a:srgbClr val="002060"/>
                </a:solidFill>
              </a:rPr>
              <a:t>Read</a:t>
            </a:r>
            <a:r>
              <a:rPr lang="en-US" sz="3000" dirty="0"/>
              <a:t>('mymodel.3dm')</a:t>
            </a:r>
          </a:p>
          <a:p>
            <a:pPr marL="0" indent="0">
              <a:buNone/>
            </a:pPr>
            <a:r>
              <a:rPr lang="en-US" sz="3000" dirty="0" err="1"/>
              <a:t>brep</a:t>
            </a:r>
            <a:r>
              <a:rPr lang="en-US" sz="3000" dirty="0"/>
              <a:t> = </a:t>
            </a:r>
            <a:r>
              <a:rPr lang="en-US" sz="3000" dirty="0" err="1"/>
              <a:t>model.Objects</a:t>
            </a:r>
            <a:r>
              <a:rPr lang="en-US" sz="3000" dirty="0"/>
              <a:t>[0].Geometry</a:t>
            </a:r>
          </a:p>
          <a:p>
            <a:pPr marL="0" indent="0">
              <a:buNone/>
            </a:pPr>
            <a:r>
              <a:rPr lang="en-US" sz="3000" dirty="0"/>
              <a:t>face = </a:t>
            </a:r>
            <a:r>
              <a:rPr lang="en-US" sz="3000" dirty="0" err="1"/>
              <a:t>brep.Faces</a:t>
            </a:r>
            <a:r>
              <a:rPr lang="en-US" sz="3000" dirty="0"/>
              <a:t>[0]</a:t>
            </a:r>
          </a:p>
          <a:p>
            <a:pPr marL="0" indent="0">
              <a:buNone/>
            </a:pPr>
            <a:r>
              <a:rPr lang="en-US" sz="3000" dirty="0"/>
              <a:t>mesh = </a:t>
            </a:r>
            <a:r>
              <a:rPr lang="en-US" sz="3000" dirty="0" err="1"/>
              <a:t>face.</a:t>
            </a:r>
            <a:r>
              <a:rPr lang="en-US" sz="3000" dirty="0" err="1">
                <a:solidFill>
                  <a:srgbClr val="002060"/>
                </a:solidFill>
              </a:rPr>
              <a:t>GetMesh</a:t>
            </a:r>
            <a:r>
              <a:rPr lang="en-US" sz="3000" dirty="0"/>
              <a:t>(rhino3dm.MeshType.Any)</a:t>
            </a:r>
          </a:p>
          <a:p>
            <a:pPr marL="0" indent="0">
              <a:buNone/>
            </a:pPr>
            <a:r>
              <a:rPr lang="en-US" sz="3000" dirty="0">
                <a:solidFill>
                  <a:srgbClr val="0070C0"/>
                </a:solidFill>
              </a:rPr>
              <a:t>print</a:t>
            </a:r>
            <a:r>
              <a:rPr lang="en-US" sz="3000" dirty="0"/>
              <a:t>(</a:t>
            </a:r>
            <a:r>
              <a:rPr lang="en-US" sz="3000" dirty="0" err="1">
                <a:solidFill>
                  <a:srgbClr val="002060"/>
                </a:solidFill>
              </a:rPr>
              <a:t>len</a:t>
            </a:r>
            <a:r>
              <a:rPr lang="en-US" sz="3000" dirty="0"/>
              <a:t>(</a:t>
            </a:r>
            <a:r>
              <a:rPr lang="en-US" sz="3000" dirty="0" err="1"/>
              <a:t>mesh.Faces</a:t>
            </a:r>
            <a:r>
              <a:rPr lang="en-US" sz="3000" dirty="0"/>
              <a:t>))</a:t>
            </a:r>
            <a:endParaRPr lang="en-US" sz="3000" i="1" dirty="0"/>
          </a:p>
          <a:p>
            <a:pPr marL="0" indent="0">
              <a:buNone/>
            </a:pPr>
            <a:endParaRPr lang="en-US" sz="2800" dirty="0"/>
          </a:p>
        </p:txBody>
      </p:sp>
      <p:sp>
        <p:nvSpPr>
          <p:cNvPr id="4" name="Footer Placeholder 3">
            <a:extLst>
              <a:ext uri="{FF2B5EF4-FFF2-40B4-BE49-F238E27FC236}">
                <a16:creationId xmlns:a16="http://schemas.microsoft.com/office/drawing/2014/main" id="{8965250C-F615-4D78-ADBB-3E8E54D314AA}"/>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2367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60EB-CDB1-4353-94B2-662C18F5B51B}"/>
              </a:ext>
            </a:extLst>
          </p:cNvPr>
          <p:cNvSpPr>
            <a:spLocks noGrp="1"/>
          </p:cNvSpPr>
          <p:nvPr>
            <p:ph type="title"/>
          </p:nvPr>
        </p:nvSpPr>
        <p:spPr/>
        <p:txBody>
          <a:bodyPr>
            <a:normAutofit fontScale="90000"/>
          </a:bodyPr>
          <a:lstStyle/>
          <a:p>
            <a:r>
              <a:rPr lang="en-US" dirty="0"/>
              <a:t>Python Sample</a:t>
            </a:r>
          </a:p>
        </p:txBody>
      </p:sp>
      <p:sp>
        <p:nvSpPr>
          <p:cNvPr id="3" name="Content Placeholder 2">
            <a:extLst>
              <a:ext uri="{FF2B5EF4-FFF2-40B4-BE49-F238E27FC236}">
                <a16:creationId xmlns:a16="http://schemas.microsoft.com/office/drawing/2014/main" id="{C88D682D-FB8D-4FEA-B903-D89B7722BBF5}"/>
              </a:ext>
            </a:extLst>
          </p:cNvPr>
          <p:cNvSpPr>
            <a:spLocks noGrp="1"/>
          </p:cNvSpPr>
          <p:nvPr>
            <p:ph idx="1"/>
          </p:nvPr>
        </p:nvSpPr>
        <p:spPr/>
        <p:txBody>
          <a:bodyPr>
            <a:noAutofit/>
          </a:bodyPr>
          <a:lstStyle/>
          <a:p>
            <a:pPr marL="0" indent="0">
              <a:buNone/>
            </a:pPr>
            <a:r>
              <a:rPr lang="en-US" sz="2700" i="1" dirty="0">
                <a:solidFill>
                  <a:srgbClr val="00B050"/>
                </a:solidFill>
                <a:cs typeface="Courier New" panose="02070309020205020404" pitchFamily="49" charset="0"/>
              </a:rPr>
              <a:t># Sample get bounding box of remote objects</a:t>
            </a:r>
          </a:p>
          <a:p>
            <a:pPr marL="0" indent="0">
              <a:buNone/>
            </a:pPr>
            <a:r>
              <a:rPr lang="en-US" sz="2700" dirty="0">
                <a:solidFill>
                  <a:srgbClr val="00B0F0"/>
                </a:solidFill>
                <a:cs typeface="Courier New" panose="02070309020205020404" pitchFamily="49" charset="0"/>
              </a:rPr>
              <a:t>from</a:t>
            </a:r>
            <a:r>
              <a:rPr lang="en-US" sz="2700" dirty="0">
                <a:cs typeface="Courier New" panose="02070309020205020404" pitchFamily="49" charset="0"/>
              </a:rPr>
              <a:t> rhino3dm </a:t>
            </a:r>
            <a:r>
              <a:rPr lang="en-US" sz="2700" dirty="0">
                <a:solidFill>
                  <a:srgbClr val="00B0F0"/>
                </a:solidFill>
                <a:cs typeface="Courier New" panose="02070309020205020404" pitchFamily="49" charset="0"/>
              </a:rPr>
              <a:t>import</a:t>
            </a:r>
            <a:r>
              <a:rPr lang="en-US" sz="2700" dirty="0">
                <a:cs typeface="Courier New" panose="02070309020205020404" pitchFamily="49" charset="0"/>
              </a:rPr>
              <a:t> *</a:t>
            </a:r>
          </a:p>
          <a:p>
            <a:pPr marL="0" indent="0">
              <a:buNone/>
            </a:pPr>
            <a:r>
              <a:rPr lang="en-US" sz="2700" dirty="0">
                <a:cs typeface="Courier New" panose="02070309020205020404" pitchFamily="49" charset="0"/>
              </a:rPr>
              <a:t>import requests </a:t>
            </a:r>
            <a:r>
              <a:rPr lang="en-US" sz="2700" i="1" dirty="0">
                <a:solidFill>
                  <a:srgbClr val="00B050"/>
                </a:solidFill>
                <a:cs typeface="Courier New" panose="02070309020205020404" pitchFamily="49" charset="0"/>
              </a:rPr>
              <a:t># pip install requests</a:t>
            </a:r>
          </a:p>
          <a:p>
            <a:pPr marL="0" indent="0">
              <a:buNone/>
            </a:pPr>
            <a:r>
              <a:rPr lang="en-US" sz="2700" dirty="0" err="1">
                <a:cs typeface="Courier New" panose="02070309020205020404" pitchFamily="49" charset="0"/>
              </a:rPr>
              <a:t>url</a:t>
            </a:r>
            <a:r>
              <a:rPr lang="en-US" sz="2700" dirty="0">
                <a:cs typeface="Courier New" panose="02070309020205020404" pitchFamily="49" charset="0"/>
              </a:rPr>
              <a:t> = "https://files.mcneel.com/TEST/Rhino Logo.3dm"</a:t>
            </a:r>
          </a:p>
          <a:p>
            <a:pPr marL="0" indent="0">
              <a:buNone/>
            </a:pPr>
            <a:r>
              <a:rPr lang="en-US" sz="2700" dirty="0">
                <a:cs typeface="Courier New" panose="02070309020205020404" pitchFamily="49" charset="0"/>
              </a:rPr>
              <a:t>req = </a:t>
            </a:r>
            <a:r>
              <a:rPr lang="en-US" sz="2700" dirty="0" err="1">
                <a:cs typeface="Courier New" panose="02070309020205020404" pitchFamily="49" charset="0"/>
              </a:rPr>
              <a:t>requests.</a:t>
            </a:r>
            <a:r>
              <a:rPr lang="en-US" sz="2700" dirty="0" err="1">
                <a:solidFill>
                  <a:srgbClr val="002060"/>
                </a:solidFill>
                <a:cs typeface="Courier New" panose="02070309020205020404" pitchFamily="49" charset="0"/>
              </a:rPr>
              <a:t>get</a:t>
            </a:r>
            <a:r>
              <a:rPr lang="en-US" sz="2700" dirty="0">
                <a:cs typeface="Courier New" panose="02070309020205020404" pitchFamily="49" charset="0"/>
              </a:rPr>
              <a:t>(</a:t>
            </a:r>
            <a:r>
              <a:rPr lang="en-US" sz="2700" dirty="0" err="1">
                <a:cs typeface="Courier New" panose="02070309020205020404" pitchFamily="49" charset="0"/>
              </a:rPr>
              <a:t>url</a:t>
            </a:r>
            <a:r>
              <a:rPr lang="en-US" sz="2700" dirty="0">
                <a:cs typeface="Courier New" panose="02070309020205020404" pitchFamily="49" charset="0"/>
              </a:rPr>
              <a:t>)</a:t>
            </a:r>
          </a:p>
          <a:p>
            <a:pPr marL="0" indent="0">
              <a:buNone/>
            </a:pPr>
            <a:r>
              <a:rPr lang="en-US" sz="2700" dirty="0">
                <a:cs typeface="Courier New" panose="02070309020205020404" pitchFamily="49" charset="0"/>
              </a:rPr>
              <a:t>model = File3dm.</a:t>
            </a:r>
            <a:r>
              <a:rPr lang="en-US" sz="2700" dirty="0">
                <a:solidFill>
                  <a:srgbClr val="002060"/>
                </a:solidFill>
                <a:cs typeface="Courier New" panose="02070309020205020404" pitchFamily="49" charset="0"/>
              </a:rPr>
              <a:t>FromByteArray</a:t>
            </a:r>
            <a:r>
              <a:rPr lang="en-US" sz="2700" dirty="0">
                <a:cs typeface="Courier New" panose="02070309020205020404" pitchFamily="49" charset="0"/>
              </a:rPr>
              <a:t>(</a:t>
            </a:r>
            <a:r>
              <a:rPr lang="en-US" sz="2700" dirty="0" err="1">
                <a:cs typeface="Courier New" panose="02070309020205020404" pitchFamily="49" charset="0"/>
              </a:rPr>
              <a:t>req.content</a:t>
            </a:r>
            <a:r>
              <a:rPr lang="en-US" sz="2700" dirty="0">
                <a:cs typeface="Courier New" panose="02070309020205020404" pitchFamily="49" charset="0"/>
              </a:rPr>
              <a:t>)</a:t>
            </a:r>
          </a:p>
          <a:p>
            <a:pPr marL="0" indent="0">
              <a:buNone/>
            </a:pPr>
            <a:r>
              <a:rPr lang="en-US" sz="2700" dirty="0">
                <a:solidFill>
                  <a:srgbClr val="00B0F0"/>
                </a:solidFill>
                <a:cs typeface="Courier New" panose="02070309020205020404" pitchFamily="49" charset="0"/>
              </a:rPr>
              <a:t>for</a:t>
            </a:r>
            <a:r>
              <a:rPr lang="en-US" sz="2700" dirty="0">
                <a:cs typeface="Courier New" panose="02070309020205020404" pitchFamily="49" charset="0"/>
              </a:rPr>
              <a:t> </a:t>
            </a:r>
            <a:r>
              <a:rPr lang="en-US" sz="2700" dirty="0" err="1">
                <a:cs typeface="Courier New" panose="02070309020205020404" pitchFamily="49" charset="0"/>
              </a:rPr>
              <a:t>i</a:t>
            </a:r>
            <a:r>
              <a:rPr lang="en-US" sz="2700" dirty="0">
                <a:cs typeface="Courier New" panose="02070309020205020404" pitchFamily="49" charset="0"/>
              </a:rPr>
              <a:t> in </a:t>
            </a:r>
            <a:r>
              <a:rPr lang="en-US" sz="2700" dirty="0">
                <a:solidFill>
                  <a:srgbClr val="002060"/>
                </a:solidFill>
                <a:cs typeface="Courier New" panose="02070309020205020404" pitchFamily="49" charset="0"/>
              </a:rPr>
              <a:t>range</a:t>
            </a:r>
            <a:r>
              <a:rPr lang="en-US" sz="2700" dirty="0">
                <a:cs typeface="Courier New" panose="02070309020205020404" pitchFamily="49" charset="0"/>
              </a:rPr>
              <a:t>(</a:t>
            </a:r>
            <a:r>
              <a:rPr lang="en-US" sz="2700" dirty="0" err="1">
                <a:solidFill>
                  <a:srgbClr val="002060"/>
                </a:solidFill>
                <a:cs typeface="Courier New" panose="02070309020205020404" pitchFamily="49" charset="0"/>
              </a:rPr>
              <a:t>len</a:t>
            </a:r>
            <a:r>
              <a:rPr lang="en-US" sz="2700" dirty="0">
                <a:cs typeface="Courier New" panose="02070309020205020404" pitchFamily="49" charset="0"/>
              </a:rPr>
              <a:t>(</a:t>
            </a:r>
            <a:r>
              <a:rPr lang="en-US" sz="2700" dirty="0" err="1">
                <a:cs typeface="Courier New" panose="02070309020205020404" pitchFamily="49" charset="0"/>
              </a:rPr>
              <a:t>model.Objects</a:t>
            </a:r>
            <a:r>
              <a:rPr lang="en-US" sz="2700" dirty="0">
                <a:cs typeface="Courier New" panose="02070309020205020404" pitchFamily="49" charset="0"/>
              </a:rPr>
              <a:t>)):</a:t>
            </a:r>
          </a:p>
          <a:p>
            <a:pPr marL="0" indent="0">
              <a:buNone/>
            </a:pPr>
            <a:r>
              <a:rPr lang="en-US" sz="2700" dirty="0">
                <a:cs typeface="Courier New" panose="02070309020205020404" pitchFamily="49" charset="0"/>
              </a:rPr>
              <a:t>    geometry = </a:t>
            </a:r>
            <a:r>
              <a:rPr lang="en-US" sz="2700" dirty="0" err="1">
                <a:cs typeface="Courier New" panose="02070309020205020404" pitchFamily="49" charset="0"/>
              </a:rPr>
              <a:t>model.Objects</a:t>
            </a:r>
            <a:r>
              <a:rPr lang="en-US" sz="2700" dirty="0">
                <a:cs typeface="Courier New" panose="02070309020205020404" pitchFamily="49" charset="0"/>
              </a:rPr>
              <a:t>[</a:t>
            </a:r>
            <a:r>
              <a:rPr lang="en-US" sz="2700" dirty="0" err="1">
                <a:cs typeface="Courier New" panose="02070309020205020404" pitchFamily="49" charset="0"/>
              </a:rPr>
              <a:t>i</a:t>
            </a:r>
            <a:r>
              <a:rPr lang="en-US" sz="2700" dirty="0">
                <a:cs typeface="Courier New" panose="02070309020205020404" pitchFamily="49" charset="0"/>
              </a:rPr>
              <a:t>].Geometry</a:t>
            </a:r>
          </a:p>
          <a:p>
            <a:pPr marL="0" indent="0">
              <a:buNone/>
            </a:pPr>
            <a:r>
              <a:rPr lang="en-US" sz="2700" dirty="0">
                <a:cs typeface="Courier New" panose="02070309020205020404" pitchFamily="49" charset="0"/>
              </a:rPr>
              <a:t>    </a:t>
            </a:r>
            <a:r>
              <a:rPr lang="en-US" sz="2700" dirty="0" err="1">
                <a:cs typeface="Courier New" panose="02070309020205020404" pitchFamily="49" charset="0"/>
              </a:rPr>
              <a:t>bbox</a:t>
            </a:r>
            <a:r>
              <a:rPr lang="en-US" sz="2700" dirty="0">
                <a:cs typeface="Courier New" panose="02070309020205020404" pitchFamily="49" charset="0"/>
              </a:rPr>
              <a:t> = </a:t>
            </a:r>
            <a:r>
              <a:rPr lang="en-US" sz="2700" dirty="0" err="1">
                <a:cs typeface="Courier New" panose="02070309020205020404" pitchFamily="49" charset="0"/>
              </a:rPr>
              <a:t>geometry.</a:t>
            </a:r>
            <a:r>
              <a:rPr lang="en-US" sz="2700" dirty="0" err="1">
                <a:solidFill>
                  <a:srgbClr val="002060"/>
                </a:solidFill>
                <a:cs typeface="Courier New" panose="02070309020205020404" pitchFamily="49" charset="0"/>
              </a:rPr>
              <a:t>GetBoundingBox</a:t>
            </a:r>
            <a:r>
              <a:rPr lang="en-US" sz="2700" dirty="0">
                <a:cs typeface="Courier New" panose="02070309020205020404" pitchFamily="49" charset="0"/>
              </a:rPr>
              <a:t>()</a:t>
            </a:r>
          </a:p>
          <a:p>
            <a:pPr marL="0" indent="0">
              <a:buNone/>
            </a:pPr>
            <a:r>
              <a:rPr lang="en-US" sz="2700" dirty="0">
                <a:cs typeface="Courier New" panose="02070309020205020404" pitchFamily="49" charset="0"/>
              </a:rPr>
              <a:t>    </a:t>
            </a:r>
            <a:r>
              <a:rPr lang="en-US" sz="2700" dirty="0">
                <a:solidFill>
                  <a:srgbClr val="00B0F0"/>
                </a:solidFill>
                <a:cs typeface="Courier New" panose="02070309020205020404" pitchFamily="49" charset="0"/>
              </a:rPr>
              <a:t>print</a:t>
            </a:r>
            <a:r>
              <a:rPr lang="en-US" sz="2700" dirty="0">
                <a:cs typeface="Courier New" panose="02070309020205020404" pitchFamily="49" charset="0"/>
              </a:rPr>
              <a:t>("{}, {}".</a:t>
            </a:r>
            <a:r>
              <a:rPr lang="en-US" sz="2700" dirty="0">
                <a:solidFill>
                  <a:srgbClr val="002060"/>
                </a:solidFill>
                <a:cs typeface="Courier New" panose="02070309020205020404" pitchFamily="49" charset="0"/>
              </a:rPr>
              <a:t>format</a:t>
            </a:r>
            <a:r>
              <a:rPr lang="en-US" sz="2700" dirty="0">
                <a:cs typeface="Courier New" panose="02070309020205020404" pitchFamily="49" charset="0"/>
              </a:rPr>
              <a:t>(</a:t>
            </a:r>
            <a:r>
              <a:rPr lang="en-US" sz="2700" dirty="0" err="1">
                <a:cs typeface="Courier New" panose="02070309020205020404" pitchFamily="49" charset="0"/>
              </a:rPr>
              <a:t>bbox.Min</a:t>
            </a:r>
            <a:r>
              <a:rPr lang="en-US" sz="2700" dirty="0">
                <a:cs typeface="Courier New" panose="02070309020205020404" pitchFamily="49" charset="0"/>
              </a:rPr>
              <a:t>, </a:t>
            </a:r>
            <a:r>
              <a:rPr lang="en-US" sz="2700" dirty="0" err="1">
                <a:cs typeface="Courier New" panose="02070309020205020404" pitchFamily="49" charset="0"/>
              </a:rPr>
              <a:t>bbox.Max</a:t>
            </a:r>
            <a:r>
              <a:rPr lang="en-US" sz="2700" dirty="0">
                <a:cs typeface="Courier New" panose="02070309020205020404" pitchFamily="49" charset="0"/>
              </a:rPr>
              <a:t>))</a:t>
            </a:r>
            <a:endParaRPr lang="en-US" sz="2700" i="1" dirty="0">
              <a:cs typeface="Courier New" panose="02070309020205020404" pitchFamily="49" charset="0"/>
            </a:endParaRPr>
          </a:p>
        </p:txBody>
      </p:sp>
      <p:sp>
        <p:nvSpPr>
          <p:cNvPr id="4" name="Footer Placeholder 3">
            <a:extLst>
              <a:ext uri="{FF2B5EF4-FFF2-40B4-BE49-F238E27FC236}">
                <a16:creationId xmlns:a16="http://schemas.microsoft.com/office/drawing/2014/main" id="{12C1BF35-ED17-4C40-82B3-E76E12E35A7C}"/>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25106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823-8E64-4D18-B869-4199BFD0191C}"/>
              </a:ext>
            </a:extLst>
          </p:cNvPr>
          <p:cNvSpPr>
            <a:spLocks noGrp="1"/>
          </p:cNvSpPr>
          <p:nvPr>
            <p:ph type="title"/>
          </p:nvPr>
        </p:nvSpPr>
        <p:spPr>
          <a:xfrm>
            <a:off x="0" y="152400"/>
            <a:ext cx="4648200" cy="715962"/>
          </a:xfrm>
        </p:spPr>
        <p:txBody>
          <a:bodyPr>
            <a:normAutofit fontScale="90000"/>
          </a:bodyPr>
          <a:lstStyle/>
          <a:p>
            <a:r>
              <a:rPr lang="en-US" dirty="0"/>
              <a:t>What Needs Work…</a:t>
            </a:r>
          </a:p>
        </p:txBody>
      </p:sp>
      <p:sp>
        <p:nvSpPr>
          <p:cNvPr id="3" name="Content Placeholder 2">
            <a:extLst>
              <a:ext uri="{FF2B5EF4-FFF2-40B4-BE49-F238E27FC236}">
                <a16:creationId xmlns:a16="http://schemas.microsoft.com/office/drawing/2014/main" id="{193ACB93-8D90-4C42-AAB0-363559D71571}"/>
              </a:ext>
            </a:extLst>
          </p:cNvPr>
          <p:cNvSpPr>
            <a:spLocks noGrp="1"/>
          </p:cNvSpPr>
          <p:nvPr>
            <p:ph idx="1"/>
          </p:nvPr>
        </p:nvSpPr>
        <p:spPr/>
        <p:txBody>
          <a:bodyPr>
            <a:normAutofit fontScale="92500" lnSpcReduction="10000"/>
          </a:bodyPr>
          <a:lstStyle/>
          <a:p>
            <a:r>
              <a:rPr lang="en-US" dirty="0"/>
              <a:t>Lots of people working on integrating Rhino with other applications:</a:t>
            </a:r>
          </a:p>
          <a:p>
            <a:pPr lvl="1"/>
            <a:r>
              <a:rPr lang="en-US" dirty="0"/>
              <a:t>Desktop</a:t>
            </a:r>
          </a:p>
          <a:p>
            <a:pPr lvl="1"/>
            <a:r>
              <a:rPr lang="en-US" dirty="0"/>
              <a:t>Web and cloud</a:t>
            </a:r>
          </a:p>
          <a:p>
            <a:pPr lvl="1"/>
            <a:r>
              <a:rPr lang="en-US" dirty="0"/>
              <a:t>Headless?</a:t>
            </a:r>
          </a:p>
          <a:p>
            <a:r>
              <a:rPr lang="en-US" dirty="0"/>
              <a:t>openNURBS, and Rhino3dmIO, limitations:</a:t>
            </a:r>
          </a:p>
          <a:p>
            <a:pPr lvl="1"/>
            <a:r>
              <a:rPr lang="en-US" dirty="0"/>
              <a:t>No closet point or intersection calculations.</a:t>
            </a:r>
          </a:p>
          <a:p>
            <a:pPr lvl="1"/>
            <a:r>
              <a:rPr lang="en-US" dirty="0"/>
              <a:t>No surface tessellation (meshing).</a:t>
            </a:r>
          </a:p>
          <a:p>
            <a:pPr lvl="1"/>
            <a:r>
              <a:rPr lang="en-US" dirty="0"/>
              <a:t>No Booleans or interpolations.</a:t>
            </a:r>
          </a:p>
          <a:p>
            <a:pPr lvl="1"/>
            <a:r>
              <a:rPr lang="en-US" dirty="0"/>
              <a:t>No area and mass property calculations.</a:t>
            </a:r>
          </a:p>
          <a:p>
            <a:pPr lvl="1"/>
            <a:r>
              <a:rPr lang="en-US" dirty="0"/>
              <a:t>Other…</a:t>
            </a:r>
          </a:p>
          <a:p>
            <a:endParaRPr lang="en-US" dirty="0"/>
          </a:p>
        </p:txBody>
      </p:sp>
      <p:sp>
        <p:nvSpPr>
          <p:cNvPr id="4" name="Footer Placeholder 3">
            <a:extLst>
              <a:ext uri="{FF2B5EF4-FFF2-40B4-BE49-F238E27FC236}">
                <a16:creationId xmlns:a16="http://schemas.microsoft.com/office/drawing/2014/main" id="{F6A5414C-7C72-43FE-9B86-1584FCC9A249}"/>
              </a:ext>
            </a:extLst>
          </p:cNvPr>
          <p:cNvSpPr>
            <a:spLocks noGrp="1"/>
          </p:cNvSpPr>
          <p:nvPr>
            <p:ph type="ftr" sz="quarter" idx="11"/>
          </p:nvPr>
        </p:nvSpPr>
        <p:spPr/>
        <p:txBody>
          <a:bodyPr/>
          <a:lstStyle/>
          <a:p>
            <a:r>
              <a:rPr lang="en-US"/>
              <a:t>Design NXT Week, Atlanta</a:t>
            </a:r>
            <a:endParaRPr lang="en-US" dirty="0"/>
          </a:p>
        </p:txBody>
      </p:sp>
    </p:spTree>
    <p:extLst>
      <p:ext uri="{BB962C8B-B14F-4D97-AF65-F5344CB8AC3E}">
        <p14:creationId xmlns:p14="http://schemas.microsoft.com/office/powerpoint/2010/main" val="27091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11F3-14C7-4D06-BEDC-5DADB91FD5A1}"/>
              </a:ext>
            </a:extLst>
          </p:cNvPr>
          <p:cNvSpPr>
            <a:spLocks noGrp="1"/>
          </p:cNvSpPr>
          <p:nvPr>
            <p:ph type="title"/>
          </p:nvPr>
        </p:nvSpPr>
        <p:spPr/>
        <p:txBody>
          <a:bodyPr>
            <a:normAutofit fontScale="90000"/>
          </a:bodyPr>
          <a:lstStyle/>
          <a:p>
            <a:r>
              <a:rPr lang="en-US" dirty="0"/>
              <a:t>Python Sample</a:t>
            </a:r>
          </a:p>
        </p:txBody>
      </p:sp>
      <p:sp>
        <p:nvSpPr>
          <p:cNvPr id="3" name="Content Placeholder 2">
            <a:extLst>
              <a:ext uri="{FF2B5EF4-FFF2-40B4-BE49-F238E27FC236}">
                <a16:creationId xmlns:a16="http://schemas.microsoft.com/office/drawing/2014/main" id="{C9379590-538E-49E5-9826-8937607AB60B}"/>
              </a:ext>
            </a:extLst>
          </p:cNvPr>
          <p:cNvSpPr>
            <a:spLocks noGrp="1"/>
          </p:cNvSpPr>
          <p:nvPr>
            <p:ph idx="1"/>
          </p:nvPr>
        </p:nvSpPr>
        <p:spPr/>
        <p:txBody>
          <a:bodyPr/>
          <a:lstStyle/>
          <a:p>
            <a:r>
              <a:rPr lang="en-US" dirty="0"/>
              <a:t>Additional samples:</a:t>
            </a:r>
          </a:p>
          <a:p>
            <a:pPr lvl="1"/>
            <a:r>
              <a:rPr lang="en-US" dirty="0"/>
              <a:t>https://github.com/mcneel/rhino3dm</a:t>
            </a:r>
          </a:p>
        </p:txBody>
      </p:sp>
      <p:sp>
        <p:nvSpPr>
          <p:cNvPr id="4" name="Footer Placeholder 3">
            <a:extLst>
              <a:ext uri="{FF2B5EF4-FFF2-40B4-BE49-F238E27FC236}">
                <a16:creationId xmlns:a16="http://schemas.microsoft.com/office/drawing/2014/main" id="{1BC608A3-494D-4419-B986-9AB42182D102}"/>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126983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88B8-3164-4203-9C2B-211168F86355}"/>
              </a:ext>
            </a:extLst>
          </p:cNvPr>
          <p:cNvSpPr>
            <a:spLocks noGrp="1"/>
          </p:cNvSpPr>
          <p:nvPr>
            <p:ph type="title"/>
          </p:nvPr>
        </p:nvSpPr>
        <p:spPr>
          <a:xfrm>
            <a:off x="0" y="152400"/>
            <a:ext cx="4114800" cy="715962"/>
          </a:xfrm>
        </p:spPr>
        <p:txBody>
          <a:bodyPr>
            <a:normAutofit fontScale="90000"/>
          </a:bodyPr>
          <a:lstStyle/>
          <a:p>
            <a:r>
              <a:rPr lang="en-US" dirty="0"/>
              <a:t>JavaScript Client</a:t>
            </a:r>
          </a:p>
        </p:txBody>
      </p:sp>
      <p:sp>
        <p:nvSpPr>
          <p:cNvPr id="3" name="Content Placeholder 2">
            <a:extLst>
              <a:ext uri="{FF2B5EF4-FFF2-40B4-BE49-F238E27FC236}">
                <a16:creationId xmlns:a16="http://schemas.microsoft.com/office/drawing/2014/main" id="{CCA926C2-20CF-4A92-89BE-27EBA4C1AB41}"/>
              </a:ext>
            </a:extLst>
          </p:cNvPr>
          <p:cNvSpPr>
            <a:spLocks noGrp="1"/>
          </p:cNvSpPr>
          <p:nvPr>
            <p:ph idx="1"/>
          </p:nvPr>
        </p:nvSpPr>
        <p:spPr/>
        <p:txBody>
          <a:bodyPr>
            <a:normAutofit fontScale="85000" lnSpcReduction="10000"/>
          </a:bodyPr>
          <a:lstStyle/>
          <a:p>
            <a:r>
              <a:rPr lang="en-US" dirty="0"/>
              <a:t>Open source:</a:t>
            </a:r>
          </a:p>
          <a:p>
            <a:pPr lvl="1"/>
            <a:r>
              <a:rPr lang="en-US" dirty="0"/>
              <a:t>https://github.com/mcneel/rhino3dm</a:t>
            </a:r>
          </a:p>
          <a:p>
            <a:r>
              <a:rPr lang="en-US" dirty="0"/>
              <a:t>Available on all platforms (Windows, macOS, Linux).</a:t>
            </a:r>
          </a:p>
          <a:p>
            <a:r>
              <a:rPr lang="en-US" dirty="0"/>
              <a:t>rhino3dm.js:</a:t>
            </a:r>
          </a:p>
          <a:p>
            <a:pPr lvl="1"/>
            <a:r>
              <a:rPr lang="en-US" dirty="0">
                <a:latin typeface="Courier New" panose="02070309020205020404" pitchFamily="49" charset="0"/>
                <a:cs typeface="Courier New" panose="02070309020205020404" pitchFamily="49" charset="0"/>
              </a:rPr>
              <a:t>&lt;script async type="text/</a:t>
            </a:r>
            <a:r>
              <a:rPr lang="en-US" dirty="0" err="1">
                <a:latin typeface="Courier New" panose="02070309020205020404" pitchFamily="49" charset="0"/>
                <a:cs typeface="Courier New" panose="02070309020205020404" pitchFamily="49" charset="0"/>
              </a:rPr>
              <a:t>javascript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="https://files.mcneel.com/rhino3dm/</a:t>
            </a:r>
            <a:r>
              <a:rPr lang="en-US" dirty="0" err="1">
                <a:latin typeface="Courier New" panose="02070309020205020404" pitchFamily="49" charset="0"/>
                <a:cs typeface="Courier New" panose="02070309020205020404" pitchFamily="49" charset="0"/>
              </a:rPr>
              <a:t>js</a:t>
            </a:r>
            <a:r>
              <a:rPr lang="en-US" dirty="0">
                <a:latin typeface="Courier New" panose="02070309020205020404" pitchFamily="49" charset="0"/>
                <a:cs typeface="Courier New" panose="02070309020205020404" pitchFamily="49" charset="0"/>
              </a:rPr>
              <a:t>/latest/rhino3dm.js"&gt;&lt;/script&gt;</a:t>
            </a:r>
          </a:p>
          <a:p>
            <a:r>
              <a:rPr lang="en-US" dirty="0">
                <a:cs typeface="Courier New" panose="02070309020205020404" pitchFamily="49" charset="0"/>
              </a:rPr>
              <a:t>compute-rhino3dm.js:</a:t>
            </a:r>
          </a:p>
          <a:p>
            <a:pPr lvl="1"/>
            <a:r>
              <a:rPr lang="en-US" dirty="0">
                <a:latin typeface="Courier New" panose="02070309020205020404" pitchFamily="49" charset="0"/>
                <a:cs typeface="Courier New" panose="02070309020205020404" pitchFamily="49" charset="0"/>
              </a:rPr>
              <a:t>&lt;script async type="text/</a:t>
            </a:r>
            <a:r>
              <a:rPr lang="en-US" dirty="0" err="1">
                <a:latin typeface="Courier New" panose="02070309020205020404" pitchFamily="49" charset="0"/>
                <a:cs typeface="Courier New" panose="02070309020205020404" pitchFamily="49" charset="0"/>
              </a:rPr>
              <a:t>javascript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="https://files.mcneel.com/rhino3dm/</a:t>
            </a:r>
            <a:r>
              <a:rPr lang="en-US" dirty="0" err="1">
                <a:latin typeface="Courier New" panose="02070309020205020404" pitchFamily="49" charset="0"/>
                <a:cs typeface="Courier New" panose="02070309020205020404" pitchFamily="49" charset="0"/>
              </a:rPr>
              <a:t>js</a:t>
            </a:r>
            <a:r>
              <a:rPr lang="en-US" dirty="0">
                <a:latin typeface="Courier New" panose="02070309020205020404" pitchFamily="49" charset="0"/>
                <a:cs typeface="Courier New" panose="02070309020205020404" pitchFamily="49" charset="0"/>
              </a:rPr>
              <a:t>/latest/compute-rhino3dm.js"&gt;&lt;/script&gt;</a:t>
            </a:r>
          </a:p>
        </p:txBody>
      </p:sp>
      <p:sp>
        <p:nvSpPr>
          <p:cNvPr id="4" name="Footer Placeholder 3">
            <a:extLst>
              <a:ext uri="{FF2B5EF4-FFF2-40B4-BE49-F238E27FC236}">
                <a16:creationId xmlns:a16="http://schemas.microsoft.com/office/drawing/2014/main" id="{1332BA62-DD59-424D-9352-ED58B7AE5EEE}"/>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907466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893-CC85-4538-B330-E265B3DCB90C}"/>
              </a:ext>
            </a:extLst>
          </p:cNvPr>
          <p:cNvSpPr>
            <a:spLocks noGrp="1"/>
          </p:cNvSpPr>
          <p:nvPr>
            <p:ph type="title"/>
          </p:nvPr>
        </p:nvSpPr>
        <p:spPr>
          <a:xfrm>
            <a:off x="0" y="152400"/>
            <a:ext cx="4038600" cy="715962"/>
          </a:xfrm>
        </p:spPr>
        <p:txBody>
          <a:bodyPr>
            <a:normAutofit fontScale="90000"/>
          </a:bodyPr>
          <a:lstStyle/>
          <a:p>
            <a:r>
              <a:rPr lang="en-US" dirty="0"/>
              <a:t>JavaScript Sample</a:t>
            </a:r>
          </a:p>
        </p:txBody>
      </p:sp>
      <p:sp>
        <p:nvSpPr>
          <p:cNvPr id="3" name="Content Placeholder 2">
            <a:extLst>
              <a:ext uri="{FF2B5EF4-FFF2-40B4-BE49-F238E27FC236}">
                <a16:creationId xmlns:a16="http://schemas.microsoft.com/office/drawing/2014/main" id="{09D7FDD7-942D-4406-A6AA-42A7AD3A6550}"/>
              </a:ext>
            </a:extLst>
          </p:cNvPr>
          <p:cNvSpPr>
            <a:spLocks noGrp="1"/>
          </p:cNvSpPr>
          <p:nvPr>
            <p:ph idx="1"/>
          </p:nvPr>
        </p:nvSpPr>
        <p:spPr/>
        <p:txBody>
          <a:bodyPr/>
          <a:lstStyle/>
          <a:p>
            <a:r>
              <a:rPr lang="en-US" dirty="0"/>
              <a:t>Additional samples:</a:t>
            </a:r>
          </a:p>
          <a:p>
            <a:pPr lvl="1"/>
            <a:r>
              <a:rPr lang="en-US" dirty="0"/>
              <a:t>https://github.com/mcneel/rhino3dm</a:t>
            </a:r>
          </a:p>
          <a:p>
            <a:pPr lvl="1"/>
            <a:r>
              <a:rPr lang="en-US" dirty="0"/>
              <a:t>https://codepen.io/dalefugier/</a:t>
            </a:r>
          </a:p>
        </p:txBody>
      </p:sp>
      <p:sp>
        <p:nvSpPr>
          <p:cNvPr id="4" name="Footer Placeholder 3">
            <a:extLst>
              <a:ext uri="{FF2B5EF4-FFF2-40B4-BE49-F238E27FC236}">
                <a16:creationId xmlns:a16="http://schemas.microsoft.com/office/drawing/2014/main" id="{1B5F232A-775C-48B7-A3CF-9D3F59C1962A}"/>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71297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B939-46A9-48F7-8768-6A1EFE146430}"/>
              </a:ext>
            </a:extLst>
          </p:cNvPr>
          <p:cNvSpPr>
            <a:spLocks noGrp="1"/>
          </p:cNvSpPr>
          <p:nvPr>
            <p:ph type="title"/>
          </p:nvPr>
        </p:nvSpPr>
        <p:spPr/>
        <p:txBody>
          <a:bodyPr>
            <a:normAutofit fontScale="90000"/>
          </a:bodyPr>
          <a:lstStyle/>
          <a:p>
            <a:r>
              <a:rPr lang="en-US" dirty="0"/>
              <a:t>Compute Server</a:t>
            </a:r>
          </a:p>
        </p:txBody>
      </p:sp>
      <p:sp>
        <p:nvSpPr>
          <p:cNvPr id="3" name="Content Placeholder 2">
            <a:extLst>
              <a:ext uri="{FF2B5EF4-FFF2-40B4-BE49-F238E27FC236}">
                <a16:creationId xmlns:a16="http://schemas.microsoft.com/office/drawing/2014/main" id="{FA0DB238-98EF-49F9-8F4E-00B3DEB3ABB3}"/>
              </a:ext>
            </a:extLst>
          </p:cNvPr>
          <p:cNvSpPr>
            <a:spLocks noGrp="1"/>
          </p:cNvSpPr>
          <p:nvPr>
            <p:ph idx="1"/>
          </p:nvPr>
        </p:nvSpPr>
        <p:spPr/>
        <p:txBody>
          <a:bodyPr>
            <a:normAutofit fontScale="92500"/>
          </a:bodyPr>
          <a:lstStyle/>
          <a:p>
            <a:r>
              <a:rPr lang="en-US" dirty="0"/>
              <a:t>A REST API exposing Rhino's geometry core.</a:t>
            </a:r>
          </a:p>
          <a:p>
            <a:r>
              <a:rPr lang="en-US" dirty="0"/>
              <a:t>Two web services:</a:t>
            </a:r>
          </a:p>
          <a:p>
            <a:pPr lvl="1"/>
            <a:r>
              <a:rPr lang="en-US" b="1" dirty="0" err="1"/>
              <a:t>compute.geometry</a:t>
            </a:r>
            <a:r>
              <a:rPr lang="en-US" dirty="0"/>
              <a:t> - provides the REST API.</a:t>
            </a:r>
          </a:p>
          <a:p>
            <a:pPr lvl="1"/>
            <a:r>
              <a:rPr lang="en-US" b="1" dirty="0" err="1"/>
              <a:t>compute.frontend</a:t>
            </a:r>
            <a:r>
              <a:rPr lang="en-US" dirty="0"/>
              <a:t> - provides authentication, request stashing (saving POST data for diagnostics), logging, and configuration of request and response headers. </a:t>
            </a:r>
          </a:p>
          <a:p>
            <a:r>
              <a:rPr lang="en-US" dirty="0" err="1"/>
              <a:t>compute.frontend</a:t>
            </a:r>
            <a:r>
              <a:rPr lang="en-US" dirty="0"/>
              <a:t> creates the </a:t>
            </a:r>
            <a:r>
              <a:rPr lang="en-US" dirty="0" err="1"/>
              <a:t>compute.geometry</a:t>
            </a:r>
            <a:r>
              <a:rPr lang="en-US" dirty="0"/>
              <a:t> process, monitors its health, and restarts </a:t>
            </a:r>
            <a:r>
              <a:rPr lang="en-US" dirty="0" err="1"/>
              <a:t>compute.geometry</a:t>
            </a:r>
            <a:r>
              <a:rPr lang="en-US" dirty="0"/>
              <a:t> as necessary.</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95E01E2-28ED-4463-A078-4FB5B7E35E04}"/>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88586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51F4-37F7-47DF-BCB2-41492E208573}"/>
              </a:ext>
            </a:extLst>
          </p:cNvPr>
          <p:cNvSpPr>
            <a:spLocks noGrp="1"/>
          </p:cNvSpPr>
          <p:nvPr>
            <p:ph type="title"/>
          </p:nvPr>
        </p:nvSpPr>
        <p:spPr/>
        <p:txBody>
          <a:bodyPr>
            <a:normAutofit fontScale="90000"/>
          </a:bodyPr>
          <a:lstStyle/>
          <a:p>
            <a:r>
              <a:rPr lang="en-US" dirty="0"/>
              <a:t>Compute Server</a:t>
            </a:r>
          </a:p>
        </p:txBody>
      </p:sp>
      <p:sp>
        <p:nvSpPr>
          <p:cNvPr id="3" name="Content Placeholder 2">
            <a:extLst>
              <a:ext uri="{FF2B5EF4-FFF2-40B4-BE49-F238E27FC236}">
                <a16:creationId xmlns:a16="http://schemas.microsoft.com/office/drawing/2014/main" id="{784FCDD7-14F5-4B27-B28B-7388E15EC69B}"/>
              </a:ext>
            </a:extLst>
          </p:cNvPr>
          <p:cNvSpPr>
            <a:spLocks noGrp="1"/>
          </p:cNvSpPr>
          <p:nvPr>
            <p:ph idx="1"/>
          </p:nvPr>
        </p:nvSpPr>
        <p:spPr/>
        <p:txBody>
          <a:bodyPr>
            <a:normAutofit lnSpcReduction="10000"/>
          </a:bodyPr>
          <a:lstStyle/>
          <a:p>
            <a:r>
              <a:rPr lang="en-US" dirty="0"/>
              <a:t>Nancy</a:t>
            </a:r>
          </a:p>
          <a:p>
            <a:pPr lvl="1"/>
            <a:r>
              <a:rPr lang="en-US" dirty="0"/>
              <a:t>Lightweight, low-ceremony, framework for building HTTP based services on .NET.</a:t>
            </a:r>
          </a:p>
          <a:p>
            <a:pPr lvl="1"/>
            <a:r>
              <a:rPr lang="en-US" dirty="0"/>
              <a:t>Available as a NuGet package.</a:t>
            </a:r>
          </a:p>
          <a:p>
            <a:pPr lvl="1"/>
            <a:r>
              <a:rPr lang="en-US" dirty="0"/>
              <a:t>http://nancyfx.org</a:t>
            </a:r>
          </a:p>
          <a:p>
            <a:r>
              <a:rPr lang="en-US" dirty="0" err="1"/>
              <a:t>TopShelf</a:t>
            </a:r>
            <a:endParaRPr lang="en-US" dirty="0"/>
          </a:p>
          <a:p>
            <a:pPr lvl="1"/>
            <a:r>
              <a:rPr lang="en-US" dirty="0"/>
              <a:t>An easy service hosting framework for building Windows services using .NET. </a:t>
            </a:r>
          </a:p>
          <a:p>
            <a:pPr lvl="1"/>
            <a:r>
              <a:rPr lang="en-US" dirty="0"/>
              <a:t>Available as a NuGet package.</a:t>
            </a:r>
          </a:p>
          <a:p>
            <a:pPr lvl="1"/>
            <a:r>
              <a:rPr lang="en-US" dirty="0"/>
              <a:t>http://topshelf-project.com</a:t>
            </a:r>
          </a:p>
          <a:p>
            <a:pPr marL="457200" lvl="1" indent="0">
              <a:buNone/>
            </a:pPr>
            <a:endParaRPr lang="en-US" dirty="0"/>
          </a:p>
        </p:txBody>
      </p:sp>
      <p:sp>
        <p:nvSpPr>
          <p:cNvPr id="4" name="Footer Placeholder 3">
            <a:extLst>
              <a:ext uri="{FF2B5EF4-FFF2-40B4-BE49-F238E27FC236}">
                <a16:creationId xmlns:a16="http://schemas.microsoft.com/office/drawing/2014/main" id="{C3936394-266A-4F3A-BC29-90ED9D0BAD59}"/>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035989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1857-8160-4830-AD0E-EB02EFC40E49}"/>
              </a:ext>
            </a:extLst>
          </p:cNvPr>
          <p:cNvSpPr>
            <a:spLocks noGrp="1"/>
          </p:cNvSpPr>
          <p:nvPr>
            <p:ph type="title"/>
          </p:nvPr>
        </p:nvSpPr>
        <p:spPr/>
        <p:txBody>
          <a:bodyPr>
            <a:normAutofit fontScale="90000"/>
          </a:bodyPr>
          <a:lstStyle/>
          <a:p>
            <a:r>
              <a:rPr lang="en-US" dirty="0"/>
              <a:t>Open Source</a:t>
            </a:r>
          </a:p>
        </p:txBody>
      </p:sp>
      <p:sp>
        <p:nvSpPr>
          <p:cNvPr id="3" name="Content Placeholder 2">
            <a:extLst>
              <a:ext uri="{FF2B5EF4-FFF2-40B4-BE49-F238E27FC236}">
                <a16:creationId xmlns:a16="http://schemas.microsoft.com/office/drawing/2014/main" id="{8FB4C94A-96B9-492D-B641-30E313A63ABD}"/>
              </a:ext>
            </a:extLst>
          </p:cNvPr>
          <p:cNvSpPr>
            <a:spLocks noGrp="1"/>
          </p:cNvSpPr>
          <p:nvPr>
            <p:ph idx="1"/>
          </p:nvPr>
        </p:nvSpPr>
        <p:spPr/>
        <p:txBody>
          <a:bodyPr/>
          <a:lstStyle/>
          <a:p>
            <a:r>
              <a:rPr lang="en-US" dirty="0"/>
              <a:t>Latest deployable builds available on AppVeyor:</a:t>
            </a:r>
          </a:p>
          <a:p>
            <a:pPr lvl="1"/>
            <a:r>
              <a:rPr lang="en-US" dirty="0"/>
              <a:t>https://ci.appveyor.com/project/mcneel/compute-rhino3d/branch/master/artifacts</a:t>
            </a:r>
          </a:p>
          <a:p>
            <a:r>
              <a:rPr lang="en-US" dirty="0"/>
              <a:t>Source available on GitHub:</a:t>
            </a:r>
          </a:p>
          <a:p>
            <a:pPr lvl="1"/>
            <a:r>
              <a:rPr lang="en-US" dirty="0"/>
              <a:t>https://github.com/mcneel/compute.rhino3d</a:t>
            </a:r>
          </a:p>
        </p:txBody>
      </p:sp>
      <p:sp>
        <p:nvSpPr>
          <p:cNvPr id="4" name="Footer Placeholder 3">
            <a:extLst>
              <a:ext uri="{FF2B5EF4-FFF2-40B4-BE49-F238E27FC236}">
                <a16:creationId xmlns:a16="http://schemas.microsoft.com/office/drawing/2014/main" id="{F655FD56-E0CA-4C1A-A95D-F40C074E0826}"/>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125583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Links</a:t>
            </a:r>
          </a:p>
        </p:txBody>
      </p:sp>
      <p:sp>
        <p:nvSpPr>
          <p:cNvPr id="3" name="Content Placeholder 2"/>
          <p:cNvSpPr>
            <a:spLocks noGrp="1"/>
          </p:cNvSpPr>
          <p:nvPr>
            <p:ph idx="1"/>
          </p:nvPr>
        </p:nvSpPr>
        <p:spPr/>
        <p:txBody>
          <a:bodyPr>
            <a:normAutofit/>
          </a:bodyPr>
          <a:lstStyle/>
          <a:p>
            <a:r>
              <a:rPr lang="en-US" dirty="0"/>
              <a:t>Rhino Development</a:t>
            </a:r>
          </a:p>
          <a:p>
            <a:pPr lvl="1"/>
            <a:r>
              <a:rPr lang="en-US" dirty="0"/>
              <a:t>https://developer.rhino3d.com/</a:t>
            </a:r>
          </a:p>
          <a:p>
            <a:r>
              <a:rPr lang="en-US" dirty="0"/>
              <a:t>Rhino Inside</a:t>
            </a:r>
          </a:p>
          <a:p>
            <a:pPr lvl="1"/>
            <a:r>
              <a:rPr lang="en-US" dirty="0"/>
              <a:t>https://www.rhino3d.com/inside</a:t>
            </a:r>
          </a:p>
          <a:p>
            <a:r>
              <a:rPr lang="en-US" dirty="0"/>
              <a:t>Rhino Compute</a:t>
            </a:r>
          </a:p>
          <a:p>
            <a:pPr lvl="1"/>
            <a:r>
              <a:rPr lang="en-US" dirty="0"/>
              <a:t>https://www.rhino3d.com/compute</a:t>
            </a:r>
          </a:p>
          <a:p>
            <a:r>
              <a:rPr lang="en-US" dirty="0"/>
              <a:t>rhino3dm</a:t>
            </a:r>
          </a:p>
          <a:p>
            <a:pPr lvl="1"/>
            <a:r>
              <a:rPr lang="en-US" dirty="0"/>
              <a:t>https://www.rhino3d.com/rhino3dm</a:t>
            </a:r>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914157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B5CA-0C41-4AC3-8906-4B8E8460FD9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0488EDC1-6B3D-4D3D-9D46-65619E85686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2D0B911-1D68-42DA-A103-AE4FF2F76434}"/>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055771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203655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0C75-5CB1-4D96-A594-A0205DF75F60}"/>
              </a:ext>
            </a:extLst>
          </p:cNvPr>
          <p:cNvSpPr>
            <a:spLocks noGrp="1"/>
          </p:cNvSpPr>
          <p:nvPr>
            <p:ph type="title"/>
          </p:nvPr>
        </p:nvSpPr>
        <p:spPr/>
        <p:txBody>
          <a:bodyPr>
            <a:normAutofit fontScale="90000"/>
          </a:bodyPr>
          <a:lstStyle/>
          <a:p>
            <a:r>
              <a:rPr lang="en-US" dirty="0"/>
              <a:t>WebAssembly</a:t>
            </a:r>
          </a:p>
        </p:txBody>
      </p:sp>
      <p:sp>
        <p:nvSpPr>
          <p:cNvPr id="3" name="Content Placeholder 2">
            <a:extLst>
              <a:ext uri="{FF2B5EF4-FFF2-40B4-BE49-F238E27FC236}">
                <a16:creationId xmlns:a16="http://schemas.microsoft.com/office/drawing/2014/main" id="{EB4C3B2B-9D8F-4594-A46D-7D5677E882FA}"/>
              </a:ext>
            </a:extLst>
          </p:cNvPr>
          <p:cNvSpPr>
            <a:spLocks noGrp="1"/>
          </p:cNvSpPr>
          <p:nvPr>
            <p:ph idx="1"/>
          </p:nvPr>
        </p:nvSpPr>
        <p:spPr/>
        <p:txBody>
          <a:bodyPr>
            <a:normAutofit/>
          </a:bodyPr>
          <a:lstStyle/>
          <a:p>
            <a:r>
              <a:rPr lang="en-US" dirty="0"/>
              <a:t> A new type of code that can be run in modern web browsers.</a:t>
            </a:r>
          </a:p>
          <a:p>
            <a:r>
              <a:rPr lang="en-US" dirty="0"/>
              <a:t>A low-level assembly-like language with a compact binary format that runs with near-native performance</a:t>
            </a:r>
          </a:p>
          <a:p>
            <a:r>
              <a:rPr lang="en-US" dirty="0"/>
              <a:t>Provides languages such as C/C++ with a compilation target so that they can run on the web. </a:t>
            </a:r>
          </a:p>
          <a:p>
            <a:r>
              <a:rPr lang="en-US" dirty="0"/>
              <a:t>Designed to run alongside JavaScript.</a:t>
            </a:r>
          </a:p>
        </p:txBody>
      </p:sp>
      <p:sp>
        <p:nvSpPr>
          <p:cNvPr id="4" name="Footer Placeholder 3">
            <a:extLst>
              <a:ext uri="{FF2B5EF4-FFF2-40B4-BE49-F238E27FC236}">
                <a16:creationId xmlns:a16="http://schemas.microsoft.com/office/drawing/2014/main" id="{4306AEDE-2B00-417C-9B68-511B49693750}"/>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14945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Rhino Inside™</a:t>
            </a:r>
          </a:p>
        </p:txBody>
      </p:sp>
      <p:sp>
        <p:nvSpPr>
          <p:cNvPr id="3" name="Content Placeholder 2"/>
          <p:cNvSpPr>
            <a:spLocks noGrp="1"/>
          </p:cNvSpPr>
          <p:nvPr>
            <p:ph idx="1"/>
          </p:nvPr>
        </p:nvSpPr>
        <p:spPr/>
        <p:txBody>
          <a:bodyPr>
            <a:normAutofit/>
          </a:bodyPr>
          <a:lstStyle/>
          <a:p>
            <a:r>
              <a:rPr lang="en-US" dirty="0"/>
              <a:t>Allows Rhino and Grasshopper to be embedded in other products.</a:t>
            </a:r>
          </a:p>
          <a:p>
            <a:r>
              <a:rPr lang="en-US" dirty="0"/>
              <a:t>A development project for developers.</a:t>
            </a:r>
          </a:p>
          <a:p>
            <a:r>
              <a:rPr lang="en-US" dirty="0"/>
              <a:t>Rhino runs </a:t>
            </a:r>
            <a:r>
              <a:rPr lang="en-US" u="sng" dirty="0"/>
              <a:t>inside</a:t>
            </a:r>
            <a:r>
              <a:rPr lang="en-US" dirty="0"/>
              <a:t> other 64-bit Windows applications.</a:t>
            </a:r>
          </a:p>
          <a:p>
            <a:r>
              <a:rPr lang="en-US" dirty="0"/>
              <a:t>Rhino 7 WIP (Work in Progress)</a:t>
            </a:r>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96670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Rhino Stack</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54274"/>
            <a:ext cx="8229600" cy="3760614"/>
          </a:xfrm>
        </p:spPr>
      </p:pic>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63667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8A63-2F47-41C1-8D41-FF9C30CCD952}"/>
              </a:ext>
            </a:extLst>
          </p:cNvPr>
          <p:cNvSpPr>
            <a:spLocks noGrp="1"/>
          </p:cNvSpPr>
          <p:nvPr>
            <p:ph type="title"/>
          </p:nvPr>
        </p:nvSpPr>
        <p:spPr/>
        <p:txBody>
          <a:bodyPr>
            <a:normAutofit fontScale="90000"/>
          </a:bodyPr>
          <a:lstStyle/>
          <a:p>
            <a:r>
              <a:rPr lang="en-US" dirty="0"/>
              <a:t>Rhino Inside™</a:t>
            </a:r>
            <a:endParaRPr lang="en-US" b="0" dirty="0"/>
          </a:p>
        </p:txBody>
      </p:sp>
      <p:sp>
        <p:nvSpPr>
          <p:cNvPr id="3" name="Content Placeholder 2">
            <a:extLst>
              <a:ext uri="{FF2B5EF4-FFF2-40B4-BE49-F238E27FC236}">
                <a16:creationId xmlns:a16="http://schemas.microsoft.com/office/drawing/2014/main" id="{7963469B-61F4-4042-8EE7-C023E394BC3B}"/>
              </a:ext>
            </a:extLst>
          </p:cNvPr>
          <p:cNvSpPr>
            <a:spLocks noGrp="1"/>
          </p:cNvSpPr>
          <p:nvPr>
            <p:ph idx="1"/>
          </p:nvPr>
        </p:nvSpPr>
        <p:spPr/>
        <p:txBody>
          <a:bodyPr/>
          <a:lstStyle/>
          <a:p>
            <a:r>
              <a:rPr lang="en-US" dirty="0"/>
              <a:t>Rhino 5 and prior:</a:t>
            </a:r>
          </a:p>
          <a:p>
            <a:pPr lvl="1"/>
            <a:r>
              <a:rPr lang="en-US" dirty="0"/>
              <a:t>Rhino.exe</a:t>
            </a:r>
          </a:p>
          <a:p>
            <a:r>
              <a:rPr lang="en-US" dirty="0"/>
              <a:t>Rhino WIP:</a:t>
            </a:r>
          </a:p>
          <a:p>
            <a:pPr lvl="1"/>
            <a:r>
              <a:rPr lang="en-US" dirty="0"/>
              <a:t>Rhino.exe</a:t>
            </a:r>
          </a:p>
          <a:p>
            <a:pPr lvl="1"/>
            <a:r>
              <a:rPr lang="en-US" dirty="0"/>
              <a:t>RhinoCore.dll</a:t>
            </a:r>
          </a:p>
        </p:txBody>
      </p:sp>
      <p:sp>
        <p:nvSpPr>
          <p:cNvPr id="4" name="Footer Placeholder 3">
            <a:extLst>
              <a:ext uri="{FF2B5EF4-FFF2-40B4-BE49-F238E27FC236}">
                <a16:creationId xmlns:a16="http://schemas.microsoft.com/office/drawing/2014/main" id="{778246BA-8D2D-496E-BDA6-E3F532C35B23}"/>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343315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F965-F3D9-4331-9F11-791EEF856256}"/>
              </a:ext>
            </a:extLst>
          </p:cNvPr>
          <p:cNvSpPr>
            <a:spLocks noGrp="1"/>
          </p:cNvSpPr>
          <p:nvPr>
            <p:ph type="title"/>
          </p:nvPr>
        </p:nvSpPr>
        <p:spPr/>
        <p:txBody>
          <a:bodyPr>
            <a:normAutofit fontScale="90000"/>
          </a:bodyPr>
          <a:lstStyle/>
          <a:p>
            <a:r>
              <a:rPr lang="en-US" dirty="0"/>
              <a:t>Rhino Inside™</a:t>
            </a:r>
          </a:p>
        </p:txBody>
      </p:sp>
      <p:sp>
        <p:nvSpPr>
          <p:cNvPr id="3" name="Content Placeholder 2">
            <a:extLst>
              <a:ext uri="{FF2B5EF4-FFF2-40B4-BE49-F238E27FC236}">
                <a16:creationId xmlns:a16="http://schemas.microsoft.com/office/drawing/2014/main" id="{46BA338C-4748-4AAE-9739-871AE7DE5F04}"/>
              </a:ext>
            </a:extLst>
          </p:cNvPr>
          <p:cNvSpPr>
            <a:spLocks noGrp="1"/>
          </p:cNvSpPr>
          <p:nvPr>
            <p:ph idx="1"/>
          </p:nvPr>
        </p:nvSpPr>
        <p:spPr/>
        <p:txBody>
          <a:bodyPr/>
          <a:lstStyle/>
          <a:p>
            <a:r>
              <a:rPr lang="en-US" dirty="0"/>
              <a:t>Possible to:</a:t>
            </a:r>
          </a:p>
          <a:p>
            <a:pPr lvl="1"/>
            <a:r>
              <a:rPr lang="en-US" dirty="0"/>
              <a:t>Start Rhino and Grasshopper in another product.</a:t>
            </a:r>
          </a:p>
          <a:p>
            <a:pPr lvl="1"/>
            <a:r>
              <a:rPr lang="en-US" dirty="0"/>
              <a:t>Call directly into the host's native APIs from a Grasshopper or a Rhino plug-in.</a:t>
            </a:r>
          </a:p>
          <a:p>
            <a:pPr lvl="1"/>
            <a:r>
              <a:rPr lang="en-US" dirty="0"/>
              <a:t>Access Rhino's APIs through the host application.</a:t>
            </a:r>
          </a:p>
          <a:p>
            <a:pPr lvl="1"/>
            <a:r>
              <a:rPr lang="en-US" dirty="0"/>
              <a:t>Grasshopper definitions can be opened and previewed in Rhino within the same process as the parent.</a:t>
            </a:r>
          </a:p>
          <a:p>
            <a:pPr lvl="1"/>
            <a:r>
              <a:rPr lang="en-US" dirty="0"/>
              <a:t>Object can be natively created by Rhino or Grasshopper within the parent product.</a:t>
            </a:r>
          </a:p>
          <a:p>
            <a:endParaRPr lang="en-US" dirty="0"/>
          </a:p>
        </p:txBody>
      </p:sp>
      <p:sp>
        <p:nvSpPr>
          <p:cNvPr id="4" name="Footer Placeholder 3">
            <a:extLst>
              <a:ext uri="{FF2B5EF4-FFF2-40B4-BE49-F238E27FC236}">
                <a16:creationId xmlns:a16="http://schemas.microsoft.com/office/drawing/2014/main" id="{3BC74318-A728-4356-820F-23E3C6C7D67B}"/>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5260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5806-09D0-48F7-95BF-747EAC4DCE1E}"/>
              </a:ext>
            </a:extLst>
          </p:cNvPr>
          <p:cNvSpPr>
            <a:spLocks noGrp="1"/>
          </p:cNvSpPr>
          <p:nvPr>
            <p:ph type="title"/>
          </p:nvPr>
        </p:nvSpPr>
        <p:spPr/>
        <p:txBody>
          <a:bodyPr>
            <a:normAutofit fontScale="90000"/>
          </a:bodyPr>
          <a:lstStyle/>
          <a:p>
            <a:r>
              <a:rPr lang="en-US" dirty="0"/>
              <a:t>Rhino Inside™</a:t>
            </a:r>
          </a:p>
        </p:txBody>
      </p:sp>
      <p:sp>
        <p:nvSpPr>
          <p:cNvPr id="3" name="Content Placeholder 2">
            <a:extLst>
              <a:ext uri="{FF2B5EF4-FFF2-40B4-BE49-F238E27FC236}">
                <a16:creationId xmlns:a16="http://schemas.microsoft.com/office/drawing/2014/main" id="{2CE11DDE-29FA-49E4-89BA-B47A49B65B5D}"/>
              </a:ext>
            </a:extLst>
          </p:cNvPr>
          <p:cNvSpPr>
            <a:spLocks noGrp="1"/>
          </p:cNvSpPr>
          <p:nvPr>
            <p:ph idx="1"/>
          </p:nvPr>
        </p:nvSpPr>
        <p:spPr/>
        <p:txBody>
          <a:bodyPr/>
          <a:lstStyle/>
          <a:p>
            <a:r>
              <a:rPr lang="en-US" dirty="0"/>
              <a:t>More information</a:t>
            </a:r>
          </a:p>
          <a:p>
            <a:pPr lvl="1"/>
            <a:r>
              <a:rPr lang="en-US" dirty="0"/>
              <a:t>https://www.rhino3d.com/inside</a:t>
            </a:r>
          </a:p>
          <a:p>
            <a:r>
              <a:rPr lang="en-US" dirty="0"/>
              <a:t>Samples repository on GitHub</a:t>
            </a:r>
          </a:p>
          <a:p>
            <a:pPr lvl="1"/>
            <a:r>
              <a:rPr lang="en-US" dirty="0"/>
              <a:t>https://github.com/mcneel/rhino.inside</a:t>
            </a:r>
          </a:p>
          <a:p>
            <a:r>
              <a:rPr lang="en-US" dirty="0"/>
              <a:t>Join the discussion</a:t>
            </a:r>
          </a:p>
          <a:p>
            <a:pPr lvl="1"/>
            <a:r>
              <a:rPr lang="en-US" dirty="0"/>
              <a:t>https://discourse.mcneel.com/c/serengeti/inside</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C2408532-147A-4B3E-84B3-F894E75B880F}"/>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409774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F15D-EA56-4C46-A773-B808E76B2691}"/>
              </a:ext>
            </a:extLst>
          </p:cNvPr>
          <p:cNvSpPr>
            <a:spLocks noGrp="1"/>
          </p:cNvSpPr>
          <p:nvPr>
            <p:ph type="title"/>
          </p:nvPr>
        </p:nvSpPr>
        <p:spPr/>
        <p:txBody>
          <a:bodyPr>
            <a:normAutofit fontScale="90000"/>
          </a:bodyPr>
          <a:lstStyle/>
          <a:p>
            <a:r>
              <a:rPr lang="en-US" dirty="0"/>
              <a:t>Samples</a:t>
            </a:r>
          </a:p>
        </p:txBody>
      </p:sp>
      <p:sp>
        <p:nvSpPr>
          <p:cNvPr id="3" name="Content Placeholder 2">
            <a:extLst>
              <a:ext uri="{FF2B5EF4-FFF2-40B4-BE49-F238E27FC236}">
                <a16:creationId xmlns:a16="http://schemas.microsoft.com/office/drawing/2014/main" id="{C18004B3-0B98-4A13-AFA3-65A935824A7B}"/>
              </a:ext>
            </a:extLst>
          </p:cNvPr>
          <p:cNvSpPr>
            <a:spLocks noGrp="1"/>
          </p:cNvSpPr>
          <p:nvPr>
            <p:ph idx="1"/>
          </p:nvPr>
        </p:nvSpPr>
        <p:spPr/>
        <p:txBody>
          <a:bodyPr/>
          <a:lstStyle/>
          <a:p>
            <a:r>
              <a:rPr lang="en-US" dirty="0"/>
              <a:t>Samples on GitHub</a:t>
            </a:r>
          </a:p>
          <a:p>
            <a:r>
              <a:rPr lang="en-US" dirty="0"/>
              <a:t>Console application</a:t>
            </a:r>
          </a:p>
          <a:p>
            <a:r>
              <a:rPr lang="en-US" dirty="0"/>
              <a:t>CAD application</a:t>
            </a:r>
          </a:p>
        </p:txBody>
      </p:sp>
      <p:sp>
        <p:nvSpPr>
          <p:cNvPr id="4" name="Footer Placeholder 3">
            <a:extLst>
              <a:ext uri="{FF2B5EF4-FFF2-40B4-BE49-F238E27FC236}">
                <a16:creationId xmlns:a16="http://schemas.microsoft.com/office/drawing/2014/main" id="{B17F22FE-BEBF-4ADB-9D6E-45C4ED7515B7}"/>
              </a:ext>
            </a:extLst>
          </p:cNvPr>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282789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a:t>
            </a:r>
          </a:p>
        </p:txBody>
      </p:sp>
      <p:sp>
        <p:nvSpPr>
          <p:cNvPr id="3" name="Content Placeholder 2"/>
          <p:cNvSpPr>
            <a:spLocks noGrp="1"/>
          </p:cNvSpPr>
          <p:nvPr>
            <p:ph idx="1"/>
          </p:nvPr>
        </p:nvSpPr>
        <p:spPr/>
        <p:txBody>
          <a:bodyPr/>
          <a:lstStyle/>
          <a:p>
            <a:r>
              <a:rPr lang="en-US" dirty="0"/>
              <a:t>It’s a Geometry Server.</a:t>
            </a:r>
          </a:p>
          <a:p>
            <a:r>
              <a:rPr lang="en-US" dirty="0"/>
              <a:t>It’s Client Libraries.</a:t>
            </a:r>
          </a:p>
          <a:p>
            <a:r>
              <a:rPr lang="en-US" dirty="0"/>
              <a:t>It’s open source.</a:t>
            </a:r>
          </a:p>
          <a:p>
            <a:r>
              <a:rPr lang="en-US" dirty="0"/>
              <a:t>It’s Work in Progress.</a:t>
            </a:r>
          </a:p>
          <a:p>
            <a:endParaRPr lang="en-US" dirty="0"/>
          </a:p>
        </p:txBody>
      </p:sp>
      <p:sp>
        <p:nvSpPr>
          <p:cNvPr id="4" name="Footer Placeholder 3"/>
          <p:cNvSpPr>
            <a:spLocks noGrp="1"/>
          </p:cNvSpPr>
          <p:nvPr>
            <p:ph type="ftr" sz="quarter" idx="11"/>
          </p:nvPr>
        </p:nvSpPr>
        <p:spPr/>
        <p:txBody>
          <a:bodyPr/>
          <a:lstStyle/>
          <a:p>
            <a:r>
              <a:rPr lang="en-US"/>
              <a:t>Design NXT Week, Atlanta</a:t>
            </a:r>
          </a:p>
        </p:txBody>
      </p:sp>
    </p:spTree>
    <p:extLst>
      <p:ext uri="{BB962C8B-B14F-4D97-AF65-F5344CB8AC3E}">
        <p14:creationId xmlns:p14="http://schemas.microsoft.com/office/powerpoint/2010/main" val="1711894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2313</Words>
  <Application>Microsoft Office PowerPoint</Application>
  <PresentationFormat>On-screen Show (4:3)</PresentationFormat>
  <Paragraphs>327</Paragraphs>
  <Slides>40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Courier New</vt:lpstr>
      <vt:lpstr>Office Theme</vt:lpstr>
      <vt:lpstr>compute.rhino3d Rhino as a Geometry Server Dale Fugier ▪ dale@mcneel.com</vt:lpstr>
      <vt:lpstr>What’s Good…</vt:lpstr>
      <vt:lpstr>What Needs Work…</vt:lpstr>
      <vt:lpstr>Rhino Inside™</vt:lpstr>
      <vt:lpstr>Rhino Inside™</vt:lpstr>
      <vt:lpstr>Rhino Inside™</vt:lpstr>
      <vt:lpstr>Rhino Inside™</vt:lpstr>
      <vt:lpstr>Samples</vt:lpstr>
      <vt:lpstr>Compute</vt:lpstr>
      <vt:lpstr>Compute</vt:lpstr>
      <vt:lpstr>Potential Uses</vt:lpstr>
      <vt:lpstr>Directions</vt:lpstr>
      <vt:lpstr>Compute Clients</vt:lpstr>
      <vt:lpstr>rhino3dm</vt:lpstr>
      <vt:lpstr>Functionality</vt:lpstr>
      <vt:lpstr>rhino3dm</vt:lpstr>
      <vt:lpstr>rhino3dm.net</vt:lpstr>
      <vt:lpstr>rhino3dm.py</vt:lpstr>
      <vt:lpstr>rhino3d.js</vt:lpstr>
      <vt:lpstr>compute-rhino3d</vt:lpstr>
      <vt:lpstr>compute-rhino3d</vt:lpstr>
      <vt:lpstr>.NET Client</vt:lpstr>
      <vt:lpstr>.NET Requirements</vt:lpstr>
      <vt:lpstr>.NET Sample</vt:lpstr>
      <vt:lpstr>.NET Sample</vt:lpstr>
      <vt:lpstr>.NET Sample</vt:lpstr>
      <vt:lpstr>Python Client</vt:lpstr>
      <vt:lpstr>Python Sample</vt:lpstr>
      <vt:lpstr>Python Sample</vt:lpstr>
      <vt:lpstr>Python Sample</vt:lpstr>
      <vt:lpstr>JavaScript Client</vt:lpstr>
      <vt:lpstr>JavaScript Sample</vt:lpstr>
      <vt:lpstr>Compute Server</vt:lpstr>
      <vt:lpstr>Compute Server</vt:lpstr>
      <vt:lpstr>Open Source</vt:lpstr>
      <vt:lpstr>Links</vt:lpstr>
      <vt:lpstr>PowerPoint Presentation</vt:lpstr>
      <vt:lpstr>PowerPoint Presentation</vt:lpstr>
      <vt:lpstr>WebAssembly</vt:lpstr>
      <vt:lpstr>Rhino Stack</vt:lpstr>
    </vt:vector>
  </TitlesOfParts>
  <Company>Robert McNeel &amp;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Fugier</dc:creator>
  <cp:lastModifiedBy>Dale Fugier</cp:lastModifiedBy>
  <cp:revision>131</cp:revision>
  <dcterms:created xsi:type="dcterms:W3CDTF">2018-09-12T22:27:21Z</dcterms:created>
  <dcterms:modified xsi:type="dcterms:W3CDTF">2019-08-22T20:15:58Z</dcterms:modified>
</cp:coreProperties>
</file>